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diagrams/data1.xml" ContentType="application/vnd.openxmlformats-officedocument.drawingml.diagramData+xml"/>
  <Override PartName="/ppt/slides/slide370.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63.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0.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0.xml" ContentType="application/vnd.openxmlformats-officedocument.presentationml.slide+xml"/>
  <Override PartName="/ppt/slides/slide329.xml" ContentType="application/vnd.openxmlformats-officedocument.presentationml.slide+xml"/>
  <Override PartName="/ppt/slides/slide328.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47.xml" ContentType="application/vnd.openxmlformats-officedocument.presentationml.slide+xml"/>
  <Override PartName="/ppt/slides/slide346.xml" ContentType="application/vnd.openxmlformats-officedocument.presentationml.slide+xml"/>
  <Override PartName="/ppt/slides/slide345.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22.xml" ContentType="application/vnd.openxmlformats-officedocument.presentationml.slide+xml"/>
  <Override PartName="/ppt/slides/slide321.xml" ContentType="application/vnd.openxmlformats-officedocument.presentationml.slide+xml"/>
  <Override PartName="/ppt/slides/slide320.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297.xml" ContentType="application/vnd.openxmlformats-officedocument.presentationml.slide+xml"/>
  <Override PartName="/ppt/slides/slide296.xml" ContentType="application/vnd.openxmlformats-officedocument.presentationml.slide+xml"/>
  <Override PartName="/ppt/slides/slide295.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14.xml" ContentType="application/vnd.openxmlformats-officedocument.presentationml.slide+xml"/>
  <Override PartName="/ppt/slides/slide313.xml" ContentType="application/vnd.openxmlformats-officedocument.presentationml.slide+xml"/>
  <Override PartName="/ppt/slides/slide312.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197.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79.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459.xml" ContentType="application/vnd.openxmlformats-officedocument.presentationml.slide+xml"/>
  <Override PartName="/ppt/slides/slide458.xml" ContentType="application/vnd.openxmlformats-officedocument.presentationml.slide+xml"/>
  <Override PartName="/ppt/slides/slide457.xml" ContentType="application/vnd.openxmlformats-officedocument.presentationml.slide+xml"/>
  <Override PartName="/ppt/slides/slide456.xml" ContentType="application/vnd.openxmlformats-officedocument.presentationml.slide+xml"/>
  <Override PartName="/ppt/slides/slide455.xml" ContentType="application/vnd.openxmlformats-officedocument.presentationml.slide+xml"/>
  <Override PartName="/ppt/slides/slide454.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7.xml" ContentType="application/vnd.openxmlformats-officedocument.presentationml.slide+xml"/>
  <Override PartName="/ppt/slides/slide466.xml" ContentType="application/vnd.openxmlformats-officedocument.presentationml.slide+xml"/>
  <Override PartName="/ppt/slides/slide465.xml" ContentType="application/vnd.openxmlformats-officedocument.presentationml.slide+xml"/>
  <Override PartName="/ppt/slides/slide464.xml" ContentType="application/vnd.openxmlformats-officedocument.presentationml.slide+xml"/>
  <Override PartName="/ppt/slides/slide463.xml" ContentType="application/vnd.openxmlformats-officedocument.presentationml.slide+xml"/>
  <Override PartName="/ppt/slides/slide453.xml" ContentType="application/vnd.openxmlformats-officedocument.presentationml.slide+xml"/>
  <Override PartName="/ppt/slides/slide452.xml" ContentType="application/vnd.openxmlformats-officedocument.presentationml.slide+xml"/>
  <Override PartName="/ppt/slides/slide451.xml" ContentType="application/vnd.openxmlformats-officedocument.presentationml.slide+xml"/>
  <Override PartName="/ppt/slides/slide442.xml" ContentType="application/vnd.openxmlformats-officedocument.presentationml.slide+xml"/>
  <Override PartName="/ppt/slides/slide441.xml" ContentType="application/vnd.openxmlformats-officedocument.presentationml.slide+xml"/>
  <Override PartName="/ppt/slides/slide440.xml" ContentType="application/vnd.openxmlformats-officedocument.presentationml.slide+xml"/>
  <Override PartName="/ppt/slides/slide439.xml" ContentType="application/vnd.openxmlformats-officedocument.presentationml.slide+xml"/>
  <Override PartName="/ppt/slides/slide438.xml" ContentType="application/vnd.openxmlformats-officedocument.presentationml.slide+xml"/>
  <Override PartName="/ppt/slides/slide437.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50.xml" ContentType="application/vnd.openxmlformats-officedocument.presentationml.slide+xml"/>
  <Override PartName="/ppt/slides/slide449.xml" ContentType="application/vnd.openxmlformats-officedocument.presentationml.slide+xml"/>
  <Override PartName="/ppt/slides/slide448.xml" ContentType="application/vnd.openxmlformats-officedocument.presentationml.slide+xml"/>
  <Override PartName="/ppt/slides/slide447.xml" ContentType="application/vnd.openxmlformats-officedocument.presentationml.slide+xml"/>
  <Override PartName="/ppt/slides/slide446.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92.xml" ContentType="application/vnd.openxmlformats-officedocument.presentationml.slide+xml"/>
  <Override PartName="/ppt/slides/slide491.xml" ContentType="application/vnd.openxmlformats-officedocument.presentationml.slide+xml"/>
  <Override PartName="/ppt/slides/slide490.xml" ContentType="application/vnd.openxmlformats-officedocument.presentationml.slide+xml"/>
  <Override PartName="/ppt/slides/slide489.xml" ContentType="application/vnd.openxmlformats-officedocument.presentationml.slide+xml"/>
  <Override PartName="/ppt/slides/slide488.xml" ContentType="application/vnd.openxmlformats-officedocument.presentationml.slide+xml"/>
  <Override PartName="/ppt/slides/slide487.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500.xml" ContentType="application/vnd.openxmlformats-officedocument.presentationml.slide+xml"/>
  <Override PartName="/ppt/slides/slide499.xml" ContentType="application/vnd.openxmlformats-officedocument.presentationml.slide+xml"/>
  <Override PartName="/ppt/slides/slide498.xml" ContentType="application/vnd.openxmlformats-officedocument.presentationml.slide+xml"/>
  <Override PartName="/ppt/slides/slide497.xml" ContentType="application/vnd.openxmlformats-officedocument.presentationml.slide+xml"/>
  <Override PartName="/ppt/slides/slide496.xml" ContentType="application/vnd.openxmlformats-officedocument.presentationml.slide+xml"/>
  <Override PartName="/ppt/slides/slide486.xml" ContentType="application/vnd.openxmlformats-officedocument.presentationml.slide+xml"/>
  <Override PartName="/ppt/slides/slide485.xml" ContentType="application/vnd.openxmlformats-officedocument.presentationml.slide+xml"/>
  <Override PartName="/ppt/slides/slide484.xml" ContentType="application/vnd.openxmlformats-officedocument.presentationml.slide+xml"/>
  <Override PartName="/ppt/slides/slide475.xml" ContentType="application/vnd.openxmlformats-officedocument.presentationml.slide+xml"/>
  <Override PartName="/ppt/slides/slide474.xml" ContentType="application/vnd.openxmlformats-officedocument.presentationml.slide+xml"/>
  <Override PartName="/ppt/slides/slide473.xml" ContentType="application/vnd.openxmlformats-officedocument.presentationml.slide+xml"/>
  <Override PartName="/ppt/slides/slide472.xml" ContentType="application/vnd.openxmlformats-officedocument.presentationml.slide+xml"/>
  <Override PartName="/ppt/slides/slide471.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83.xml" ContentType="application/vnd.openxmlformats-officedocument.presentationml.slide+xml"/>
  <Override PartName="/ppt/slides/slide482.xml" ContentType="application/vnd.openxmlformats-officedocument.presentationml.slide+xml"/>
  <Override PartName="/ppt/slides/slide481.xml" ContentType="application/vnd.openxmlformats-officedocument.presentationml.slide+xml"/>
  <Override PartName="/ppt/slides/slide480.xml" ContentType="application/vnd.openxmlformats-officedocument.presentationml.slide+xml"/>
  <Override PartName="/ppt/slides/slide479.xml" ContentType="application/vnd.openxmlformats-officedocument.presentationml.slide+xml"/>
  <Override PartName="/ppt/slides/slide436.xml" ContentType="application/vnd.openxmlformats-officedocument.presentationml.slide+xml"/>
  <Override PartName="/ppt/slides/slide435.xml" ContentType="application/vnd.openxmlformats-officedocument.presentationml.slide+xml"/>
  <Override PartName="/ppt/slides/slide434.xml" ContentType="application/vnd.openxmlformats-officedocument.presentationml.slide+xml"/>
  <Override PartName="/ppt/slides/slide392.xml" ContentType="application/vnd.openxmlformats-officedocument.presentationml.slide+xml"/>
  <Override PartName="/ppt/slides/slide391.xml" ContentType="application/vnd.openxmlformats-officedocument.presentationml.slide+xml"/>
  <Override PartName="/ppt/slides/slide390.xml" ContentType="application/vnd.openxmlformats-officedocument.presentationml.slide+xml"/>
  <Override PartName="/ppt/slides/slide389.xml" ContentType="application/vnd.openxmlformats-officedocument.presentationml.slide+xml"/>
  <Override PartName="/ppt/slides/slide388.xml" ContentType="application/vnd.openxmlformats-officedocument.presentationml.slide+xml"/>
  <Override PartName="/ppt/slides/slide387.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399.xml" ContentType="application/vnd.openxmlformats-officedocument.presentationml.slide+xml"/>
  <Override PartName="/ppt/slides/slide398.xml" ContentType="application/vnd.openxmlformats-officedocument.presentationml.slide+xml"/>
  <Override PartName="/ppt/slides/slide397.xml" ContentType="application/vnd.openxmlformats-officedocument.presentationml.slide+xml"/>
  <Override PartName="/ppt/slides/slide396.xml" ContentType="application/vnd.openxmlformats-officedocument.presentationml.slide+xml"/>
  <Override PartName="/ppt/slides/slide386.xml" ContentType="application/vnd.openxmlformats-officedocument.presentationml.slide+xml"/>
  <Override PartName="/ppt/slides/slide385.xml" ContentType="application/vnd.openxmlformats-officedocument.presentationml.slide+xml"/>
  <Override PartName="/ppt/slides/slide384.xml" ContentType="application/vnd.openxmlformats-officedocument.presentationml.slide+xml"/>
  <Override PartName="/ppt/slides/slide375.xml" ContentType="application/vnd.openxmlformats-officedocument.presentationml.slide+xml"/>
  <Override PartName="/ppt/slides/slide374.xml" ContentType="application/vnd.openxmlformats-officedocument.presentationml.slide+xml"/>
  <Override PartName="/ppt/slides/slide373.xml" ContentType="application/vnd.openxmlformats-officedocument.presentationml.slide+xml"/>
  <Override PartName="/ppt/slides/slide372.xml" ContentType="application/vnd.openxmlformats-officedocument.presentationml.slide+xml"/>
  <Override PartName="/ppt/slides/slide371.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83.xml" ContentType="application/vnd.openxmlformats-officedocument.presentationml.slide+xml"/>
  <Override PartName="/ppt/slides/slide382.xml" ContentType="application/vnd.openxmlformats-officedocument.presentationml.slide+xml"/>
  <Override PartName="/ppt/slides/slide381.xml" ContentType="application/vnd.openxmlformats-officedocument.presentationml.slide+xml"/>
  <Override PartName="/ppt/slides/slide380.xml" ContentType="application/vnd.openxmlformats-officedocument.presentationml.slide+xml"/>
  <Override PartName="/ppt/slides/slide379.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25.xml" ContentType="application/vnd.openxmlformats-officedocument.presentationml.slide+xml"/>
  <Override PartName="/ppt/slides/slide424.xml" ContentType="application/vnd.openxmlformats-officedocument.presentationml.slide+xml"/>
  <Override PartName="/ppt/slides/slide423.xml" ContentType="application/vnd.openxmlformats-officedocument.presentationml.slide+xml"/>
  <Override PartName="/ppt/slides/slide422.xml" ContentType="application/vnd.openxmlformats-officedocument.presentationml.slide+xml"/>
  <Override PartName="/ppt/slides/slide421.xml" ContentType="application/vnd.openxmlformats-officedocument.presentationml.slide+xml"/>
  <Override PartName="/ppt/slides/slide420.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33.xml" ContentType="application/vnd.openxmlformats-officedocument.presentationml.slide+xml"/>
  <Override PartName="/ppt/slides/slide432.xml" ContentType="application/vnd.openxmlformats-officedocument.presentationml.slide+xml"/>
  <Override PartName="/ppt/slides/slide431.xml" ContentType="application/vnd.openxmlformats-officedocument.presentationml.slide+xml"/>
  <Override PartName="/ppt/slides/slide430.xml" ContentType="application/vnd.openxmlformats-officedocument.presentationml.slide+xml"/>
  <Override PartName="/ppt/slides/slide429.xml" ContentType="application/vnd.openxmlformats-officedocument.presentationml.slide+xml"/>
  <Override PartName="/ppt/slides/slide419.xml" ContentType="application/vnd.openxmlformats-officedocument.presentationml.slide+xml"/>
  <Override PartName="/ppt/slides/slide418.xml" ContentType="application/vnd.openxmlformats-officedocument.presentationml.slide+xml"/>
  <Override PartName="/ppt/slides/slide417.xml" ContentType="application/vnd.openxmlformats-officedocument.presentationml.slide+xml"/>
  <Override PartName="/ppt/slides/slide408.xml" ContentType="application/vnd.openxmlformats-officedocument.presentationml.slide+xml"/>
  <Override PartName="/ppt/slides/slide407.xml" ContentType="application/vnd.openxmlformats-officedocument.presentationml.slide+xml"/>
  <Override PartName="/ppt/slides/slide406.xml" ContentType="application/vnd.openxmlformats-officedocument.presentationml.slide+xml"/>
  <Override PartName="/ppt/slides/slide405.xml" ContentType="application/vnd.openxmlformats-officedocument.presentationml.slide+xml"/>
  <Override PartName="/ppt/slides/slide404.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6.xml" ContentType="application/vnd.openxmlformats-officedocument.presentationml.slide+xml"/>
  <Override PartName="/ppt/slides/slide415.xml" ContentType="application/vnd.openxmlformats-officedocument.presentationml.slide+xml"/>
  <Override PartName="/ppt/slides/slide414.xml" ContentType="application/vnd.openxmlformats-officedocument.presentationml.slide+xml"/>
  <Override PartName="/ppt/slides/slide413.xml" ContentType="application/vnd.openxmlformats-officedocument.presentationml.slide+xml"/>
  <Override PartName="/ppt/slides/slide412.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92.xml" ContentType="application/vnd.openxmlformats-officedocument.presentationml.slide+xml"/>
  <Override PartName="/ppt/slides/slide591.xml" ContentType="application/vnd.openxmlformats-officedocument.presentationml.slide+xml"/>
  <Override PartName="/ppt/slides/slide590.xml" ContentType="application/vnd.openxmlformats-officedocument.presentationml.slide+xml"/>
  <Override PartName="/ppt/slides/slide589.xml" ContentType="application/vnd.openxmlformats-officedocument.presentationml.slide+xml"/>
  <Override PartName="/ppt/slides/slide588.xml" ContentType="application/vnd.openxmlformats-officedocument.presentationml.slide+xml"/>
  <Override PartName="/ppt/slides/slide587.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600.xml" ContentType="application/vnd.openxmlformats-officedocument.presentationml.slide+xml"/>
  <Override PartName="/ppt/slides/slide599.xml" ContentType="application/vnd.openxmlformats-officedocument.presentationml.slide+xml"/>
  <Override PartName="/ppt/slides/slide598.xml" ContentType="application/vnd.openxmlformats-officedocument.presentationml.slide+xml"/>
  <Override PartName="/ppt/slides/slide597.xml" ContentType="application/vnd.openxmlformats-officedocument.presentationml.slide+xml"/>
  <Override PartName="/ppt/slides/slide596.xml" ContentType="application/vnd.openxmlformats-officedocument.presentationml.slide+xml"/>
  <Override PartName="/ppt/slides/slide586.xml" ContentType="application/vnd.openxmlformats-officedocument.presentationml.slide+xml"/>
  <Override PartName="/ppt/slides/slide585.xml" ContentType="application/vnd.openxmlformats-officedocument.presentationml.slide+xml"/>
  <Override PartName="/ppt/slides/slide584.xml" ContentType="application/vnd.openxmlformats-officedocument.presentationml.slide+xml"/>
  <Override PartName="/ppt/slides/slide575.xml" ContentType="application/vnd.openxmlformats-officedocument.presentationml.slide+xml"/>
  <Override PartName="/ppt/slides/slide574.xml" ContentType="application/vnd.openxmlformats-officedocument.presentationml.slide+xml"/>
  <Override PartName="/ppt/slides/slide573.xml" ContentType="application/vnd.openxmlformats-officedocument.presentationml.slide+xml"/>
  <Override PartName="/ppt/slides/slide572.xml" ContentType="application/vnd.openxmlformats-officedocument.presentationml.slide+xml"/>
  <Override PartName="/ppt/slides/slide571.xml" ContentType="application/vnd.openxmlformats-officedocument.presentationml.slide+xml"/>
  <Override PartName="/ppt/slides/slide570.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83.xml" ContentType="application/vnd.openxmlformats-officedocument.presentationml.slide+xml"/>
  <Override PartName="/ppt/slides/slide582.xml" ContentType="application/vnd.openxmlformats-officedocument.presentationml.slide+xml"/>
  <Override PartName="/ppt/slides/slide581.xml" ContentType="application/vnd.openxmlformats-officedocument.presentationml.slide+xml"/>
  <Override PartName="/ppt/slides/slide580.xml" ContentType="application/vnd.openxmlformats-officedocument.presentationml.slide+xml"/>
  <Override PartName="/ppt/slides/slide579.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620.xml" ContentType="application/vnd.openxmlformats-officedocument.presentationml.slide+xml"/>
  <Override PartName="/ppt/slides/slide368.xml" ContentType="application/vnd.openxmlformats-officedocument.presentationml.slide+xml"/>
  <Override PartName="/ppt/slides/slide363.xml" ContentType="application/vnd.openxmlformats-officedocument.presentationml.slide+xml"/>
  <Override PartName="/ppt/slides/slide362.xml" ContentType="application/vnd.openxmlformats-officedocument.presentationml.slide+xml"/>
  <Override PartName="/ppt/slides/slide361.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619.xml" ContentType="application/vnd.openxmlformats-officedocument.presentationml.slide+xml"/>
  <Override PartName="/ppt/slides/slide618.xml" ContentType="application/vnd.openxmlformats-officedocument.presentationml.slide+xml"/>
  <Override PartName="/ppt/slides/slide617.xml" ContentType="application/vnd.openxmlformats-officedocument.presentationml.slide+xml"/>
  <Override PartName="/ppt/slides/slide608.xml" ContentType="application/vnd.openxmlformats-officedocument.presentationml.slide+xml"/>
  <Override PartName="/ppt/slides/slide607.xml" ContentType="application/vnd.openxmlformats-officedocument.presentationml.slide+xml"/>
  <Override PartName="/ppt/slides/slide606.xml" ContentType="application/vnd.openxmlformats-officedocument.presentationml.slide+xml"/>
  <Override PartName="/ppt/slides/slide605.xml" ContentType="application/vnd.openxmlformats-officedocument.presentationml.slide+xml"/>
  <Override PartName="/ppt/slides/slide604.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6.xml" ContentType="application/vnd.openxmlformats-officedocument.presentationml.slide+xml"/>
  <Override PartName="/ppt/slides/slide615.xml" ContentType="application/vnd.openxmlformats-officedocument.presentationml.slide+xml"/>
  <Override PartName="/ppt/slides/slide614.xml" ContentType="application/vnd.openxmlformats-officedocument.presentationml.slide+xml"/>
  <Override PartName="/ppt/slides/slide613.xml" ContentType="application/vnd.openxmlformats-officedocument.presentationml.slide+xml"/>
  <Override PartName="/ppt/slides/slide612.xml" ContentType="application/vnd.openxmlformats-officedocument.presentationml.slide+xml"/>
  <Override PartName="/ppt/slides/slide569.xml" ContentType="application/vnd.openxmlformats-officedocument.presentationml.slide+xml"/>
  <Override PartName="/ppt/slides/slide568.xml" ContentType="application/vnd.openxmlformats-officedocument.presentationml.slide+xml"/>
  <Override PartName="/ppt/slides/slide567.xml" ContentType="application/vnd.openxmlformats-officedocument.presentationml.slide+xml"/>
  <Override PartName="/ppt/slides/slide525.xml" ContentType="application/vnd.openxmlformats-officedocument.presentationml.slide+xml"/>
  <Override PartName="/ppt/slides/slide524.xml" ContentType="application/vnd.openxmlformats-officedocument.presentationml.slide+xml"/>
  <Override PartName="/ppt/slides/slide523.xml" ContentType="application/vnd.openxmlformats-officedocument.presentationml.slide+xml"/>
  <Override PartName="/ppt/slides/slide522.xml" ContentType="application/vnd.openxmlformats-officedocument.presentationml.slide+xml"/>
  <Override PartName="/ppt/slides/slide521.xml" ContentType="application/vnd.openxmlformats-officedocument.presentationml.slide+xml"/>
  <Override PartName="/ppt/slides/slide520.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33.xml" ContentType="application/vnd.openxmlformats-officedocument.presentationml.slide+xml"/>
  <Override PartName="/ppt/slides/slide532.xml" ContentType="application/vnd.openxmlformats-officedocument.presentationml.slide+xml"/>
  <Override PartName="/ppt/slides/slide531.xml" ContentType="application/vnd.openxmlformats-officedocument.presentationml.slide+xml"/>
  <Override PartName="/ppt/slides/slide530.xml" ContentType="application/vnd.openxmlformats-officedocument.presentationml.slide+xml"/>
  <Override PartName="/ppt/slides/slide529.xml" ContentType="application/vnd.openxmlformats-officedocument.presentationml.slide+xml"/>
  <Override PartName="/ppt/slides/slide519.xml" ContentType="application/vnd.openxmlformats-officedocument.presentationml.slide+xml"/>
  <Override PartName="/ppt/slides/slide518.xml" ContentType="application/vnd.openxmlformats-officedocument.presentationml.slide+xml"/>
  <Override PartName="/ppt/slides/slide517.xml" ContentType="application/vnd.openxmlformats-officedocument.presentationml.slide+xml"/>
  <Override PartName="/ppt/slides/slide508.xml" ContentType="application/vnd.openxmlformats-officedocument.presentationml.slide+xml"/>
  <Override PartName="/ppt/slides/slide507.xml" ContentType="application/vnd.openxmlformats-officedocument.presentationml.slide+xml"/>
  <Override PartName="/ppt/slides/slide506.xml" ContentType="application/vnd.openxmlformats-officedocument.presentationml.slide+xml"/>
  <Override PartName="/ppt/slides/slide505.xml" ContentType="application/vnd.openxmlformats-officedocument.presentationml.slide+xml"/>
  <Override PartName="/ppt/slides/slide504.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6.xml" ContentType="application/vnd.openxmlformats-officedocument.presentationml.slide+xml"/>
  <Override PartName="/ppt/slides/slide515.xml" ContentType="application/vnd.openxmlformats-officedocument.presentationml.slide+xml"/>
  <Override PartName="/ppt/slides/slide514.xml" ContentType="application/vnd.openxmlformats-officedocument.presentationml.slide+xml"/>
  <Override PartName="/ppt/slides/slide513.xml" ContentType="application/vnd.openxmlformats-officedocument.presentationml.slide+xml"/>
  <Override PartName="/ppt/slides/slide512.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58.xml" ContentType="application/vnd.openxmlformats-officedocument.presentationml.slide+xml"/>
  <Override PartName="/ppt/slides/slide557.xml" ContentType="application/vnd.openxmlformats-officedocument.presentationml.slide+xml"/>
  <Override PartName="/ppt/slides/slide556.xml" ContentType="application/vnd.openxmlformats-officedocument.presentationml.slide+xml"/>
  <Override PartName="/ppt/slides/slide555.xml" ContentType="application/vnd.openxmlformats-officedocument.presentationml.slide+xml"/>
  <Override PartName="/ppt/slides/slide554.xml" ContentType="application/vnd.openxmlformats-officedocument.presentationml.slide+xml"/>
  <Override PartName="/ppt/slides/slide553.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6.xml" ContentType="application/vnd.openxmlformats-officedocument.presentationml.slide+xml"/>
  <Override PartName="/ppt/slides/slide565.xml" ContentType="application/vnd.openxmlformats-officedocument.presentationml.slide+xml"/>
  <Override PartName="/ppt/slides/slide564.xml" ContentType="application/vnd.openxmlformats-officedocument.presentationml.slide+xml"/>
  <Override PartName="/ppt/slides/slide563.xml" ContentType="application/vnd.openxmlformats-officedocument.presentationml.slide+xml"/>
  <Override PartName="/ppt/slides/slide562.xml" ContentType="application/vnd.openxmlformats-officedocument.presentationml.slide+xml"/>
  <Override PartName="/ppt/slides/slide552.xml" ContentType="application/vnd.openxmlformats-officedocument.presentationml.slide+xml"/>
  <Override PartName="/ppt/slides/slide551.xml" ContentType="application/vnd.openxmlformats-officedocument.presentationml.slide+xml"/>
  <Override PartName="/ppt/slides/slide550.xml" ContentType="application/vnd.openxmlformats-officedocument.presentationml.slide+xml"/>
  <Override PartName="/ppt/slides/slide541.xml" ContentType="application/vnd.openxmlformats-officedocument.presentationml.slide+xml"/>
  <Override PartName="/ppt/slides/slide540.xml" ContentType="application/vnd.openxmlformats-officedocument.presentationml.slide+xml"/>
  <Override PartName="/ppt/slides/slide539.xml" ContentType="application/vnd.openxmlformats-officedocument.presentationml.slide+xml"/>
  <Override PartName="/ppt/slides/slide538.xml" ContentType="application/vnd.openxmlformats-officedocument.presentationml.slide+xml"/>
  <Override PartName="/ppt/slides/slide537.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9.xml" ContentType="application/vnd.openxmlformats-officedocument.presentationml.slide+xml"/>
  <Override PartName="/ppt/slides/slide548.xml" ContentType="application/vnd.openxmlformats-officedocument.presentationml.slide+xml"/>
  <Override PartName="/ppt/slides/slide547.xml" ContentType="application/vnd.openxmlformats-officedocument.presentationml.slide+xml"/>
  <Override PartName="/ppt/slides/slide546.xml" ContentType="application/vnd.openxmlformats-officedocument.presentationml.slide+xml"/>
  <Override PartName="/ppt/slides/slide545.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3.xml" ContentType="application/vnd.openxmlformats-officedocument.presentationml.slide+xml"/>
  <Override PartName="/ppt/slides/slide369.xml" ContentType="application/vnd.openxmlformats-officedocument.presentationml.slide+xml"/>
  <Override PartName="/ppt/slides/slide45.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67.xml" ContentType="application/vnd.openxmlformats-officedocument.presentationml.slide+xml"/>
  <Override PartName="/ppt/slides/slide44.xml" ContentType="application/vnd.openxmlformats-officedocument.presentationml.slide+xml"/>
  <Override PartName="/ppt/slides/slide65.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4.xml" ContentType="application/vnd.openxmlformats-officedocument.presentationml.slide+xml"/>
  <Override PartName="/ppt/slides/slide66.xml" ContentType="application/vnd.openxmlformats-officedocument.presentationml.slide+xml"/>
  <Override PartName="/ppt/slides/slide5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5.xml" ContentType="application/vnd.openxmlformats-officedocument.presentationml.slide+xml"/>
  <Override PartName="/ppt/slides/slide59.xml" ContentType="application/vnd.openxmlformats-officedocument.presentationml.slide+xml"/>
  <Override PartName="/ppt/slides/slide57.xml" ContentType="application/vnd.openxmlformats-officedocument.presentationml.slide+xml"/>
  <Override PartName="/ppt/slides/slide60.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notesSlides/notesSlide212.xml" ContentType="application/vnd.openxmlformats-officedocument.presentationml.notesSlide+xml"/>
  <Override PartName="/ppt/notesSlides/notesSlide211.xml" ContentType="application/vnd.openxmlformats-officedocument.presentationml.notesSlide+xml"/>
  <Override PartName="/ppt/notesSlides/notesSlide210.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09.xml" ContentType="application/vnd.openxmlformats-officedocument.presentationml.notesSlide+xml"/>
  <Override PartName="/ppt/notesSlides/notesSlide208.xml" ContentType="application/vnd.openxmlformats-officedocument.presentationml.notesSlide+xml"/>
  <Override PartName="/ppt/notesSlides/notesSlide204.xml" ContentType="application/vnd.openxmlformats-officedocument.presentationml.notesSlide+xml"/>
  <Override PartName="/ppt/notesSlides/notesSlide203.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35.xml" ContentType="application/vnd.openxmlformats-officedocument.presentationml.notesSlide+xml"/>
  <Override PartName="/ppt/notesSlides/notesSlide234.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3.xml" ContentType="application/vnd.openxmlformats-officedocument.presentationml.notesSlide+xml"/>
  <Override PartName="/ppt/notesSlides/notesSlide232.xml" ContentType="application/vnd.openxmlformats-officedocument.presentationml.notesSlide+xml"/>
  <Override PartName="/ppt/notesSlides/notesSlide23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02.xml" ContentType="application/vnd.openxmlformats-officedocument.presentationml.notesSlide+xml"/>
  <Override PartName="/ppt/notesSlides/notesSlide201.xml" ContentType="application/vnd.openxmlformats-officedocument.presentationml.notesSlide+xml"/>
  <Override PartName="/ppt/notesSlides/notesSlide200.xml" ContentType="application/vnd.openxmlformats-officedocument.presentationml.notesSlide+xml"/>
  <Override PartName="/ppt/notesSlides/notesSlide169.xml" ContentType="application/vnd.openxmlformats-officedocument.presentationml.notesSlide+xml"/>
  <Override PartName="/ppt/notesSlides/notesSlide168.xml" ContentType="application/vnd.openxmlformats-officedocument.presentationml.notesSlide+xml"/>
  <Override PartName="/ppt/notesSlides/notesSlide16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66.xml" ContentType="application/vnd.openxmlformats-officedocument.presentationml.notesSlide+xml"/>
  <Override PartName="/ppt/notesSlides/notesSlide165.xml" ContentType="application/vnd.openxmlformats-officedocument.presentationml.notesSlide+xml"/>
  <Override PartName="/ppt/notesSlides/notesSlide164.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93.xml" ContentType="application/vnd.openxmlformats-officedocument.presentationml.notesSlide+xml"/>
  <Override PartName="/ppt/notesSlides/notesSlide192.xml" ContentType="application/vnd.openxmlformats-officedocument.presentationml.notesSlide+xml"/>
  <Override PartName="/ppt/notesSlides/notesSlide191.xml" ContentType="application/vnd.openxmlformats-officedocument.presentationml.notesSlide+xml"/>
  <Override PartName="/ppt/notesSlides/notesSlide190.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189.xml" ContentType="application/vnd.openxmlformats-officedocument.presentationml.notesSlide+xml"/>
  <Override PartName="/ppt/notesSlides/notesSlide188.xml" ContentType="application/vnd.openxmlformats-officedocument.presentationml.notesSlide+xml"/>
  <Override PartName="/ppt/notesSlides/notesSlide18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97.xml" ContentType="application/vnd.openxmlformats-officedocument.presentationml.notesSlide+xml"/>
  <Override PartName="/ppt/notesSlides/notesSlide296.xml" ContentType="application/vnd.openxmlformats-officedocument.presentationml.notesSlide+xml"/>
  <Override PartName="/ppt/notesSlides/notesSlide295.xml" ContentType="application/vnd.openxmlformats-officedocument.presentationml.notesSlide+xml"/>
  <Override PartName="/ppt/notesSlides/notesSlide294.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293.xml" ContentType="application/vnd.openxmlformats-officedocument.presentationml.notesSlide+xml"/>
  <Override PartName="/ppt/notesSlides/notesSlide292.xml" ContentType="application/vnd.openxmlformats-officedocument.presentationml.notesSlide+xml"/>
  <Override PartName="/ppt/notesSlides/notesSlide285.xml" ContentType="application/vnd.openxmlformats-officedocument.presentationml.notesSlide+xml"/>
  <Override PartName="/ppt/notesSlides/notesSlide284.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17.xml" ContentType="application/vnd.openxmlformats-officedocument.presentationml.notesSlide+xml"/>
  <Override PartName="/ppt/notesSlides/notesSlide316.xml" ContentType="application/vnd.openxmlformats-officedocument.presentationml.notesSlide+xml"/>
  <Override PartName="/ppt/notesSlides/notesSlide315.xml" ContentType="application/vnd.openxmlformats-officedocument.presentationml.notesSlide+xml"/>
  <Override PartName="/ppt/notesSlides/notesSlide314.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13.xml" ContentType="application/vnd.openxmlformats-officedocument.presentationml.notesSlide+xml"/>
  <Override PartName="/ppt/notesSlides/notesSlide312.xml" ContentType="application/vnd.openxmlformats-officedocument.presentationml.notesSlide+xml"/>
  <Override PartName="/ppt/notesSlides/notesSlide311.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283.xml" ContentType="application/vnd.openxmlformats-officedocument.presentationml.notesSlide+xml"/>
  <Override PartName="/ppt/notesSlides/notesSlide282.xml" ContentType="application/vnd.openxmlformats-officedocument.presentationml.notesSlide+xml"/>
  <Override PartName="/ppt/notesSlides/notesSlide281.xml" ContentType="application/vnd.openxmlformats-officedocument.presentationml.notesSlide+xml"/>
  <Override PartName="/ppt/notesSlides/notesSlide252.xml" ContentType="application/vnd.openxmlformats-officedocument.presentationml.notesSlide+xml"/>
  <Override PartName="/ppt/notesSlides/notesSlide251.xml" ContentType="application/vnd.openxmlformats-officedocument.presentationml.notesSlide+xml"/>
  <Override PartName="/ppt/notesSlides/notesSlide250.xml" ContentType="application/vnd.openxmlformats-officedocument.presentationml.notesSlide+xml"/>
  <Override PartName="/ppt/notesSlides/notesSlide249.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48.xml" ContentType="application/vnd.openxmlformats-officedocument.presentationml.notesSlide+xml"/>
  <Override PartName="/ppt/notesSlides/notesSlide247.xml" ContentType="application/vnd.openxmlformats-officedocument.presentationml.notesSlide+xml"/>
  <Override PartName="/ppt/notesSlides/notesSlide246.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74.xml" ContentType="application/vnd.openxmlformats-officedocument.presentationml.notesSlide+xml"/>
  <Override PartName="/ppt/notesSlides/notesSlide273.xml" ContentType="application/vnd.openxmlformats-officedocument.presentationml.notesSlide+xml"/>
  <Override PartName="/ppt/notesSlides/notesSlide272.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71.xml" ContentType="application/vnd.openxmlformats-officedocument.presentationml.notesSlide+xml"/>
  <Override PartName="/ppt/notesSlides/notesSlide270.xml" ContentType="application/vnd.openxmlformats-officedocument.presentationml.notesSlide+xml"/>
  <Override PartName="/ppt/notesSlides/notesSlide26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155.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6.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49.xml" ContentType="application/vnd.openxmlformats-officedocument.presentationml.notesSlide+xml"/>
  <Override PartName="/ppt/notesSlides/notesSlide148.xml" ContentType="application/vnd.openxmlformats-officedocument.presentationml.notesSlide+xml"/>
  <Override PartName="/ppt/notesSlides/notesSlide147.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107.xml" ContentType="application/vnd.openxmlformats-officedocument.presentationml.notesSlide+xml"/>
  <Override PartName="/ppt/notesSlides/notesSlide106.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535.xml" ContentType="application/vnd.openxmlformats-officedocument.presentationml.notesSlide+xml"/>
  <Override PartName="/ppt/notesSlides/notesSlide534.xml" ContentType="application/vnd.openxmlformats-officedocument.presentationml.notesSlide+xml"/>
  <Override PartName="/ppt/notesSlides/notesSlide533.xml" ContentType="application/vnd.openxmlformats-officedocument.presentationml.notesSlide+xml"/>
  <Override PartName="/ppt/notesSlides/notesSlide532.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31.xml" ContentType="application/vnd.openxmlformats-officedocument.presentationml.notesSlide+xml"/>
  <Override PartName="/ppt/notesSlides/notesSlide530.xml" ContentType="application/vnd.openxmlformats-officedocument.presentationml.notesSlide+xml"/>
  <Override PartName="/ppt/notesSlides/notesSlide529.xml" ContentType="application/vnd.openxmlformats-officedocument.presentationml.notesSlide+xml"/>
  <Override PartName="/ppt/notesSlides/notesSlide522.xml" ContentType="application/vnd.openxmlformats-officedocument.presentationml.notesSlide+xml"/>
  <Override PartName="/ppt/notesSlides/notesSlide521.xml" ContentType="application/vnd.openxmlformats-officedocument.presentationml.notesSlide+xml"/>
  <Override PartName="/ppt/notesSlides/notesSlide520.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51.xml" ContentType="application/vnd.openxmlformats-officedocument.presentationml.notesSlide+xml"/>
  <Override PartName="/ppt/notesSlides/notesSlide550.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49.xml" ContentType="application/vnd.openxmlformats-officedocument.presentationml.notesSlide+xml"/>
  <Override PartName="/ppt/notesSlides/notesSlide548.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19.xml" ContentType="application/vnd.openxmlformats-officedocument.presentationml.notesSlide+xml"/>
  <Override PartName="/ppt/notesSlides/notesSlide494.xml" ContentType="application/vnd.openxmlformats-officedocument.presentationml.notesSlide+xml"/>
  <Override PartName="/ppt/notesSlides/notesSlide493.xml" ContentType="application/vnd.openxmlformats-officedocument.presentationml.notesSlide+xml"/>
  <Override PartName="/ppt/notesSlides/notesSlide492.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1.xml" ContentType="application/vnd.openxmlformats-officedocument.presentationml.notesSlide+xml"/>
  <Override PartName="/ppt/notesSlides/notesSlide490.xml" ContentType="application/vnd.openxmlformats-officedocument.presentationml.notesSlide+xml"/>
  <Override PartName="/ppt/notesSlides/notesSlide483.xml" ContentType="application/vnd.openxmlformats-officedocument.presentationml.notesSlide+xml"/>
  <Override PartName="/ppt/notesSlides/notesSlide482.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13.xml" ContentType="application/vnd.openxmlformats-officedocument.presentationml.notesSlide+xml"/>
  <Override PartName="/ppt/notesSlides/notesSlide512.xml" ContentType="application/vnd.openxmlformats-officedocument.presentationml.notesSlide+xml"/>
  <Override PartName="/ppt/notesSlides/notesSlide511.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0.xml" ContentType="application/vnd.openxmlformats-officedocument.presentationml.notesSlide+xml"/>
  <Override PartName="/ppt/notesSlides/notesSlide509.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600.xml" ContentType="application/vnd.openxmlformats-officedocument.presentationml.notesSlide+xml"/>
  <Override PartName="/ppt/notesSlides/notesSlide599.xml" ContentType="application/vnd.openxmlformats-officedocument.presentationml.notesSlide+xml"/>
  <Override PartName="/ppt/notesSlides/notesSlide598.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597.xml" ContentType="application/vnd.openxmlformats-officedocument.presentationml.notesSlide+xml"/>
  <Override PartName="/ppt/notesSlides/notesSlide596.xml" ContentType="application/vnd.openxmlformats-officedocument.presentationml.notesSlide+xml"/>
  <Override PartName="/ppt/notesSlides/notesSlide595.xml" ContentType="application/vnd.openxmlformats-officedocument.presentationml.notesSlide+xml"/>
  <Override PartName="/ppt/notesSlides/notesSlide590.xml" ContentType="application/vnd.openxmlformats-officedocument.presentationml.notesSlide+xml"/>
  <Override PartName="/ppt/notesSlides/notesSlide589.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19.xml" ContentType="application/vnd.openxmlformats-officedocument.presentationml.notesSlide+xml"/>
  <Override PartName="/ppt/notesSlides/notesSlide618.xml" ContentType="application/vnd.openxmlformats-officedocument.presentationml.notesSlide+xml"/>
  <Override PartName="/ppt/notesSlides/notesSlide617.xml" ContentType="application/vnd.openxmlformats-officedocument.presentationml.notesSlide+xml"/>
  <Override PartName="/ppt/notesSlides/notesSlide620.xml" ContentType="application/vnd.openxmlformats-officedocument.presentationml.notesSlide+xml"/>
  <Override PartName="/ppt/notesSlides/notesSlide616.xml" ContentType="application/vnd.openxmlformats-officedocument.presentationml.notesSlide+xml"/>
  <Override PartName="/ppt/notesSlides/notesSlide615.xml" ContentType="application/vnd.openxmlformats-officedocument.presentationml.notesSlide+xml"/>
  <Override PartName="/ppt/notesSlides/notesSlide614.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588.xml" ContentType="application/vnd.openxmlformats-officedocument.presentationml.notesSlide+xml"/>
  <Override PartName="/ppt/notesSlides/notesSlide587.xml" ContentType="application/vnd.openxmlformats-officedocument.presentationml.notesSlide+xml"/>
  <Override PartName="/ppt/notesSlides/notesSlide566.xml" ContentType="application/vnd.openxmlformats-officedocument.presentationml.notesSlide+xml"/>
  <Override PartName="/ppt/notesSlides/notesSlide565.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70.xml" ContentType="application/vnd.openxmlformats-officedocument.presentationml.notesSlide+xml"/>
  <Override PartName="/ppt/notesSlides/notesSlide581.xml" ContentType="application/vnd.openxmlformats-officedocument.presentationml.notesSlide+xml"/>
  <Override PartName="/ppt/notesSlides/notesSlide580.xml" ContentType="application/vnd.openxmlformats-officedocument.presentationml.notesSlide+xml"/>
  <Override PartName="/ppt/notesSlides/notesSlide579.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78.xml" ContentType="application/vnd.openxmlformats-officedocument.presentationml.notesSlide+xml"/>
  <Override PartName="/ppt/notesSlides/notesSlide577.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481.xml" ContentType="application/vnd.openxmlformats-officedocument.presentationml.notesSlide+xml"/>
  <Override PartName="/ppt/notesSlides/notesSlide480.xml" ContentType="application/vnd.openxmlformats-officedocument.presentationml.notesSlide+xml"/>
  <Override PartName="/ppt/notesSlides/notesSlide379.xml" ContentType="application/vnd.openxmlformats-officedocument.presentationml.notesSlide+xml"/>
  <Override PartName="/ppt/notesSlides/notesSlide378.xml" ContentType="application/vnd.openxmlformats-officedocument.presentationml.notesSlide+xml"/>
  <Override PartName="/ppt/notesSlides/notesSlide377.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76.xml" ContentType="application/vnd.openxmlformats-officedocument.presentationml.notesSlide+xml"/>
  <Override PartName="/ppt/notesSlides/notesSlide375.xml" ContentType="application/vnd.openxmlformats-officedocument.presentationml.notesSlide+xml"/>
  <Override PartName="/ppt/notesSlides/notesSlide371.xml" ContentType="application/vnd.openxmlformats-officedocument.presentationml.notesSlide+xml"/>
  <Override PartName="/ppt/notesSlides/notesSlide370.xml" ContentType="application/vnd.openxmlformats-officedocument.presentationml.notesSlide+xml"/>
  <Override PartName="/ppt/notesSlides/notesSlide369.xml" ContentType="application/vnd.openxmlformats-officedocument.presentationml.notesSlide+xml"/>
  <Override PartName="/ppt/notesSlides/notesSlide368.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397.xml" ContentType="application/vnd.openxmlformats-officedocument.presentationml.notesSlide+xml"/>
  <Override PartName="/ppt/notesSlides/notesSlide39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67.xml" ContentType="application/vnd.openxmlformats-officedocument.presentationml.notesSlide+xml"/>
  <Override PartName="/ppt/notesSlides/notesSlide366.xml" ContentType="application/vnd.openxmlformats-officedocument.presentationml.notesSlide+xml"/>
  <Override PartName="/ppt/notesSlides/notesSlide365.xml" ContentType="application/vnd.openxmlformats-officedocument.presentationml.notesSlide+xml"/>
  <Override PartName="/ppt/notesSlides/notesSlide338.xml" ContentType="application/vnd.openxmlformats-officedocument.presentationml.notesSlide+xml"/>
  <Override PartName="/ppt/notesSlides/notesSlide337.xml" ContentType="application/vnd.openxmlformats-officedocument.presentationml.notesSlide+xml"/>
  <Override PartName="/ppt/notesSlides/notesSlide336.xml" ContentType="application/vnd.openxmlformats-officedocument.presentationml.notesSlide+xml"/>
  <Override PartName="/ppt/notesSlides/notesSlide335.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34.xml" ContentType="application/vnd.openxmlformats-officedocument.presentationml.notesSlide+xml"/>
  <Override PartName="/ppt/notesSlides/notesSlide328.xml" ContentType="application/vnd.openxmlformats-officedocument.presentationml.notesSlide+xml"/>
  <Override PartName="/ppt/notesSlides/notesSlide327.xml" ContentType="application/vnd.openxmlformats-officedocument.presentationml.notesSlide+xml"/>
  <Override PartName="/ppt/notesSlides/notesSlide326.xml" ContentType="application/vnd.openxmlformats-officedocument.presentationml.notesSlide+xml"/>
  <Override PartName="/ppt/notesSlides/notesSlide325.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58.xml" ContentType="application/vnd.openxmlformats-officedocument.presentationml.notesSlide+xml"/>
  <Override PartName="/ppt/notesSlides/notesSlide357.xml" ContentType="application/vnd.openxmlformats-officedocument.presentationml.notesSlide+xml"/>
  <Override PartName="/ppt/notesSlides/notesSlide356.xml" ContentType="application/vnd.openxmlformats-officedocument.presentationml.notesSlide+xml"/>
  <Override PartName="/ppt/notesSlides/notesSlide355.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54.xml" ContentType="application/vnd.openxmlformats-officedocument.presentationml.notesSlide+xml"/>
  <Override PartName="/ppt/notesSlides/notesSlide353.xml" ContentType="application/vnd.openxmlformats-officedocument.presentationml.notesSlide+xml"/>
  <Override PartName="/ppt/notesSlides/notesSlide352.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60.xml" ContentType="application/vnd.openxmlformats-officedocument.presentationml.notesSlide+xml"/>
  <Override PartName="/ppt/notesSlides/notesSlide459.xml" ContentType="application/vnd.openxmlformats-officedocument.presentationml.notesSlide+xml"/>
  <Override PartName="/ppt/notesSlides/notesSlide458.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57.xml" ContentType="application/vnd.openxmlformats-officedocument.presentationml.notesSlide+xml"/>
  <Override PartName="/ppt/notesSlides/notesSlide456.xml" ContentType="application/vnd.openxmlformats-officedocument.presentationml.notesSlide+xml"/>
  <Override PartName="/ppt/notesSlides/notesSlide452.xml" ContentType="application/vnd.openxmlformats-officedocument.presentationml.notesSlide+xml"/>
  <Override PartName="/ppt/notesSlides/notesSlide451.xml" ContentType="application/vnd.openxmlformats-officedocument.presentationml.notesSlide+xml"/>
  <Override PartName="/ppt/notesSlides/notesSlide450.xml" ContentType="application/vnd.openxmlformats-officedocument.presentationml.notesSlide+xml"/>
  <Override PartName="/ppt/notesSlides/notesSlide449.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66.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75.xml" ContentType="application/vnd.openxmlformats-officedocument.presentationml.notesSlide+xml"/>
  <Override PartName="/ppt/notesSlides/notesSlide474.xml" ContentType="application/vnd.openxmlformats-officedocument.presentationml.notesSlide+xml"/>
  <Override PartName="/ppt/notesSlides/notesSlide473.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48.xml" ContentType="application/vnd.openxmlformats-officedocument.presentationml.notesSlide+xml"/>
  <Override PartName="/ppt/notesSlides/notesSlide447.xml" ContentType="application/vnd.openxmlformats-officedocument.presentationml.notesSlide+xml"/>
  <Override PartName="/ppt/notesSlides/notesSlide446.xml" ContentType="application/vnd.openxmlformats-officedocument.presentationml.notesSlide+xml"/>
  <Override PartName="/ppt/notesSlides/notesSlide418.xml" ContentType="application/vnd.openxmlformats-officedocument.presentationml.notesSlide+xml"/>
  <Override PartName="/ppt/notesSlides/notesSlide417.xml" ContentType="application/vnd.openxmlformats-officedocument.presentationml.notesSlide+xml"/>
  <Override PartName="/ppt/notesSlides/notesSlide416.xml" ContentType="application/vnd.openxmlformats-officedocument.presentationml.notesSlide+xml"/>
  <Override PartName="/ppt/notesSlides/notesSlide415.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14.xml" ContentType="application/vnd.openxmlformats-officedocument.presentationml.notesSlide+xml"/>
  <Override PartName="/ppt/notesSlides/notesSlide413.xml" ContentType="application/vnd.openxmlformats-officedocument.presentationml.notesSlide+xml"/>
  <Override PartName="/ppt/notesSlides/notesSlide41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41.xml" ContentType="application/vnd.openxmlformats-officedocument.presentationml.notesSlide+xml"/>
  <Override PartName="/ppt/notesSlides/notesSlide440.xml" ContentType="application/vnd.openxmlformats-officedocument.presentationml.notesSlide+xml"/>
  <Override PartName="/ppt/notesSlides/notesSlide439.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38.xml" ContentType="application/vnd.openxmlformats-officedocument.presentationml.notesSlide+xml"/>
  <Override PartName="/ppt/notesSlides/notesSlide43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drawing1.xml" ContentType="application/vnd.ms-office.drawingml.diagramDrawing+xml"/>
  <Override PartName="/ppt/comments/comment1.xml" ContentType="application/vnd.openxmlformats-officedocument.presentationml.comments+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2"/>
  </p:notesMasterIdLst>
  <p:handoutMasterIdLst>
    <p:handoutMasterId r:id="rId623"/>
  </p:handoutMasterIdLst>
  <p:sldIdLst>
    <p:sldId id="256" r:id="rId2"/>
    <p:sldId id="551" r:id="rId3"/>
    <p:sldId id="258" r:id="rId4"/>
    <p:sldId id="259" r:id="rId5"/>
    <p:sldId id="260" r:id="rId6"/>
    <p:sldId id="261" r:id="rId7"/>
    <p:sldId id="262" r:id="rId8"/>
    <p:sldId id="263" r:id="rId9"/>
    <p:sldId id="264" r:id="rId10"/>
    <p:sldId id="265" r:id="rId11"/>
    <p:sldId id="266" r:id="rId12"/>
    <p:sldId id="267" r:id="rId13"/>
    <p:sldId id="268" r:id="rId14"/>
    <p:sldId id="546" r:id="rId15"/>
    <p:sldId id="269" r:id="rId16"/>
    <p:sldId id="270" r:id="rId17"/>
    <p:sldId id="271" r:id="rId18"/>
    <p:sldId id="272" r:id="rId19"/>
    <p:sldId id="273" r:id="rId20"/>
    <p:sldId id="274" r:id="rId21"/>
    <p:sldId id="552" r:id="rId22"/>
    <p:sldId id="992" r:id="rId23"/>
    <p:sldId id="993" r:id="rId24"/>
    <p:sldId id="276" r:id="rId25"/>
    <p:sldId id="528" r:id="rId26"/>
    <p:sldId id="277" r:id="rId27"/>
    <p:sldId id="278" r:id="rId28"/>
    <p:sldId id="279" r:id="rId29"/>
    <p:sldId id="280" r:id="rId30"/>
    <p:sldId id="281" r:id="rId31"/>
    <p:sldId id="529" r:id="rId32"/>
    <p:sldId id="282" r:id="rId33"/>
    <p:sldId id="283" r:id="rId34"/>
    <p:sldId id="284" r:id="rId35"/>
    <p:sldId id="285" r:id="rId36"/>
    <p:sldId id="286" r:id="rId37"/>
    <p:sldId id="531" r:id="rId38"/>
    <p:sldId id="530" r:id="rId39"/>
    <p:sldId id="293" r:id="rId40"/>
    <p:sldId id="294" r:id="rId41"/>
    <p:sldId id="295" r:id="rId42"/>
    <p:sldId id="296" r:id="rId43"/>
    <p:sldId id="297" r:id="rId44"/>
    <p:sldId id="298" r:id="rId45"/>
    <p:sldId id="299" r:id="rId46"/>
    <p:sldId id="300" r:id="rId47"/>
    <p:sldId id="301" r:id="rId48"/>
    <p:sldId id="302" r:id="rId49"/>
    <p:sldId id="553" r:id="rId50"/>
    <p:sldId id="290" r:id="rId51"/>
    <p:sldId id="291" r:id="rId52"/>
    <p:sldId id="292" r:id="rId53"/>
    <p:sldId id="303" r:id="rId54"/>
    <p:sldId id="555" r:id="rId55"/>
    <p:sldId id="556" r:id="rId56"/>
    <p:sldId id="557" r:id="rId57"/>
    <p:sldId id="304" r:id="rId58"/>
    <p:sldId id="305" r:id="rId59"/>
    <p:sldId id="306" r:id="rId60"/>
    <p:sldId id="307" r:id="rId61"/>
    <p:sldId id="308" r:id="rId62"/>
    <p:sldId id="309" r:id="rId63"/>
    <p:sldId id="532" r:id="rId64"/>
    <p:sldId id="311" r:id="rId65"/>
    <p:sldId id="312" r:id="rId66"/>
    <p:sldId id="313" r:id="rId67"/>
    <p:sldId id="315" r:id="rId68"/>
    <p:sldId id="316" r:id="rId69"/>
    <p:sldId id="317" r:id="rId70"/>
    <p:sldId id="554" r:id="rId71"/>
    <p:sldId id="323" r:id="rId72"/>
    <p:sldId id="324" r:id="rId73"/>
    <p:sldId id="325" r:id="rId74"/>
    <p:sldId id="319" r:id="rId75"/>
    <p:sldId id="320" r:id="rId76"/>
    <p:sldId id="321" r:id="rId77"/>
    <p:sldId id="533" r:id="rId78"/>
    <p:sldId id="970" r:id="rId79"/>
    <p:sldId id="534" r:id="rId80"/>
    <p:sldId id="326" r:id="rId81"/>
    <p:sldId id="327" r:id="rId82"/>
    <p:sldId id="328" r:id="rId83"/>
    <p:sldId id="329" r:id="rId84"/>
    <p:sldId id="330" r:id="rId85"/>
    <p:sldId id="331" r:id="rId86"/>
    <p:sldId id="535" r:id="rId87"/>
    <p:sldId id="333" r:id="rId88"/>
    <p:sldId id="334" r:id="rId89"/>
    <p:sldId id="335" r:id="rId90"/>
    <p:sldId id="336" r:id="rId91"/>
    <p:sldId id="536" r:id="rId92"/>
    <p:sldId id="342" r:id="rId93"/>
    <p:sldId id="343" r:id="rId94"/>
    <p:sldId id="344" r:id="rId95"/>
    <p:sldId id="345" r:id="rId96"/>
    <p:sldId id="346" r:id="rId97"/>
    <p:sldId id="347" r:id="rId98"/>
    <p:sldId id="537" r:id="rId99"/>
    <p:sldId id="348" r:id="rId100"/>
    <p:sldId id="349" r:id="rId101"/>
    <p:sldId id="350" r:id="rId102"/>
    <p:sldId id="538" r:id="rId103"/>
    <p:sldId id="558" r:id="rId104"/>
    <p:sldId id="353" r:id="rId105"/>
    <p:sldId id="354" r:id="rId106"/>
    <p:sldId id="355" r:id="rId107"/>
    <p:sldId id="560" r:id="rId108"/>
    <p:sldId id="559" r:id="rId109"/>
    <p:sldId id="358" r:id="rId110"/>
    <p:sldId id="359" r:id="rId111"/>
    <p:sldId id="360" r:id="rId112"/>
    <p:sldId id="361" r:id="rId113"/>
    <p:sldId id="539" r:id="rId114"/>
    <p:sldId id="362" r:id="rId115"/>
    <p:sldId id="561" r:id="rId116"/>
    <p:sldId id="562" r:id="rId117"/>
    <p:sldId id="563" r:id="rId118"/>
    <p:sldId id="366" r:id="rId119"/>
    <p:sldId id="367" r:id="rId120"/>
    <p:sldId id="368" r:id="rId121"/>
    <p:sldId id="369" r:id="rId122"/>
    <p:sldId id="370" r:id="rId123"/>
    <p:sldId id="371" r:id="rId124"/>
    <p:sldId id="540" r:id="rId125"/>
    <p:sldId id="373" r:id="rId126"/>
    <p:sldId id="374" r:id="rId127"/>
    <p:sldId id="375" r:id="rId128"/>
    <p:sldId id="376" r:id="rId129"/>
    <p:sldId id="564"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541"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542" r:id="rId162"/>
    <p:sldId id="565"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543" r:id="rId190"/>
    <p:sldId id="566"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544" r:id="rId226"/>
    <p:sldId id="603" r:id="rId227"/>
    <p:sldId id="604" r:id="rId228"/>
    <p:sldId id="606" r:id="rId229"/>
    <p:sldId id="614" r:id="rId230"/>
    <p:sldId id="622" r:id="rId231"/>
    <p:sldId id="623" r:id="rId232"/>
    <p:sldId id="635" r:id="rId233"/>
    <p:sldId id="636" r:id="rId234"/>
    <p:sldId id="637" r:id="rId235"/>
    <p:sldId id="638" r:id="rId236"/>
    <p:sldId id="639" r:id="rId237"/>
    <p:sldId id="640" r:id="rId238"/>
    <p:sldId id="643" r:id="rId239"/>
    <p:sldId id="644" r:id="rId240"/>
    <p:sldId id="645" r:id="rId241"/>
    <p:sldId id="646" r:id="rId242"/>
    <p:sldId id="647" r:id="rId243"/>
    <p:sldId id="648" r:id="rId244"/>
    <p:sldId id="567" r:id="rId245"/>
    <p:sldId id="568" r:id="rId246"/>
    <p:sldId id="569" r:id="rId247"/>
    <p:sldId id="570" r:id="rId248"/>
    <p:sldId id="571" r:id="rId249"/>
    <p:sldId id="572" r:id="rId250"/>
    <p:sldId id="573" r:id="rId251"/>
    <p:sldId id="574" r:id="rId252"/>
    <p:sldId id="575" r:id="rId253"/>
    <p:sldId id="576" r:id="rId254"/>
    <p:sldId id="577" r:id="rId255"/>
    <p:sldId id="578" r:id="rId256"/>
    <p:sldId id="579" r:id="rId257"/>
    <p:sldId id="580" r:id="rId258"/>
    <p:sldId id="581" r:id="rId259"/>
    <p:sldId id="582" r:id="rId260"/>
    <p:sldId id="583" r:id="rId261"/>
    <p:sldId id="585" r:id="rId262"/>
    <p:sldId id="584" r:id="rId263"/>
    <p:sldId id="587" r:id="rId264"/>
    <p:sldId id="588" r:id="rId265"/>
    <p:sldId id="589" r:id="rId266"/>
    <p:sldId id="590" r:id="rId267"/>
    <p:sldId id="591" r:id="rId268"/>
    <p:sldId id="592" r:id="rId269"/>
    <p:sldId id="593" r:id="rId270"/>
    <p:sldId id="586" r:id="rId271"/>
    <p:sldId id="971" r:id="rId272"/>
    <p:sldId id="594" r:id="rId273"/>
    <p:sldId id="595" r:id="rId274"/>
    <p:sldId id="979" r:id="rId275"/>
    <p:sldId id="596" r:id="rId276"/>
    <p:sldId id="597" r:id="rId277"/>
    <p:sldId id="598" r:id="rId278"/>
    <p:sldId id="599" r:id="rId279"/>
    <p:sldId id="479" r:id="rId280"/>
    <p:sldId id="474" r:id="rId281"/>
    <p:sldId id="601" r:id="rId282"/>
    <p:sldId id="602" r:id="rId283"/>
    <p:sldId id="972" r:id="rId284"/>
    <p:sldId id="600" r:id="rId285"/>
    <p:sldId id="475" r:id="rId286"/>
    <p:sldId id="476" r:id="rId287"/>
    <p:sldId id="477" r:id="rId288"/>
    <p:sldId id="484" r:id="rId289"/>
    <p:sldId id="485" r:id="rId290"/>
    <p:sldId id="478" r:id="rId291"/>
    <p:sldId id="487" r:id="rId292"/>
    <p:sldId id="488" r:id="rId293"/>
    <p:sldId id="489" r:id="rId294"/>
    <p:sldId id="545" r:id="rId295"/>
    <p:sldId id="649" r:id="rId296"/>
    <p:sldId id="650" r:id="rId297"/>
    <p:sldId id="651" r:id="rId298"/>
    <p:sldId id="652" r:id="rId299"/>
    <p:sldId id="653" r:id="rId300"/>
    <p:sldId id="654" r:id="rId301"/>
    <p:sldId id="655" r:id="rId302"/>
    <p:sldId id="656" r:id="rId303"/>
    <p:sldId id="657" r:id="rId304"/>
    <p:sldId id="658" r:id="rId305"/>
    <p:sldId id="659" r:id="rId306"/>
    <p:sldId id="660" r:id="rId307"/>
    <p:sldId id="661" r:id="rId308"/>
    <p:sldId id="662" r:id="rId309"/>
    <p:sldId id="663" r:id="rId310"/>
    <p:sldId id="664" r:id="rId311"/>
    <p:sldId id="665" r:id="rId312"/>
    <p:sldId id="666" r:id="rId313"/>
    <p:sldId id="667" r:id="rId314"/>
    <p:sldId id="668" r:id="rId315"/>
    <p:sldId id="669" r:id="rId316"/>
    <p:sldId id="670" r:id="rId317"/>
    <p:sldId id="671" r:id="rId318"/>
    <p:sldId id="672" r:id="rId319"/>
    <p:sldId id="673" r:id="rId320"/>
    <p:sldId id="674" r:id="rId321"/>
    <p:sldId id="675" r:id="rId322"/>
    <p:sldId id="676" r:id="rId323"/>
    <p:sldId id="677" r:id="rId324"/>
    <p:sldId id="678" r:id="rId325"/>
    <p:sldId id="679" r:id="rId326"/>
    <p:sldId id="680" r:id="rId327"/>
    <p:sldId id="681" r:id="rId328"/>
    <p:sldId id="682" r:id="rId329"/>
    <p:sldId id="683" r:id="rId330"/>
    <p:sldId id="684" r:id="rId331"/>
    <p:sldId id="685" r:id="rId332"/>
    <p:sldId id="686" r:id="rId333"/>
    <p:sldId id="687" r:id="rId334"/>
    <p:sldId id="688" r:id="rId335"/>
    <p:sldId id="689" r:id="rId336"/>
    <p:sldId id="690" r:id="rId337"/>
    <p:sldId id="691" r:id="rId338"/>
    <p:sldId id="692" r:id="rId339"/>
    <p:sldId id="693" r:id="rId340"/>
    <p:sldId id="694" r:id="rId341"/>
    <p:sldId id="695" r:id="rId342"/>
    <p:sldId id="696" r:id="rId343"/>
    <p:sldId id="697" r:id="rId344"/>
    <p:sldId id="698" r:id="rId345"/>
    <p:sldId id="699" r:id="rId346"/>
    <p:sldId id="973" r:id="rId347"/>
    <p:sldId id="975" r:id="rId348"/>
    <p:sldId id="974" r:id="rId349"/>
    <p:sldId id="976" r:id="rId350"/>
    <p:sldId id="977" r:id="rId351"/>
    <p:sldId id="978" r:id="rId352"/>
    <p:sldId id="700" r:id="rId353"/>
    <p:sldId id="701" r:id="rId354"/>
    <p:sldId id="702" r:id="rId355"/>
    <p:sldId id="703" r:id="rId356"/>
    <p:sldId id="704" r:id="rId357"/>
    <p:sldId id="706" r:id="rId358"/>
    <p:sldId id="708" r:id="rId359"/>
    <p:sldId id="710" r:id="rId360"/>
    <p:sldId id="711" r:id="rId361"/>
    <p:sldId id="715" r:id="rId362"/>
    <p:sldId id="716" r:id="rId363"/>
    <p:sldId id="717" r:id="rId364"/>
    <p:sldId id="718" r:id="rId365"/>
    <p:sldId id="720" r:id="rId366"/>
    <p:sldId id="721" r:id="rId367"/>
    <p:sldId id="722" r:id="rId368"/>
    <p:sldId id="723" r:id="rId369"/>
    <p:sldId id="724" r:id="rId370"/>
    <p:sldId id="725" r:id="rId371"/>
    <p:sldId id="726" r:id="rId372"/>
    <p:sldId id="727" r:id="rId373"/>
    <p:sldId id="728" r:id="rId374"/>
    <p:sldId id="729" r:id="rId375"/>
    <p:sldId id="730" r:id="rId376"/>
    <p:sldId id="731" r:id="rId377"/>
    <p:sldId id="732" r:id="rId378"/>
    <p:sldId id="733" r:id="rId379"/>
    <p:sldId id="734" r:id="rId380"/>
    <p:sldId id="831" r:id="rId381"/>
    <p:sldId id="735" r:id="rId382"/>
    <p:sldId id="736" r:id="rId383"/>
    <p:sldId id="737" r:id="rId384"/>
    <p:sldId id="738" r:id="rId385"/>
    <p:sldId id="739" r:id="rId386"/>
    <p:sldId id="740" r:id="rId387"/>
    <p:sldId id="741" r:id="rId388"/>
    <p:sldId id="742" r:id="rId389"/>
    <p:sldId id="743" r:id="rId390"/>
    <p:sldId id="744" r:id="rId391"/>
    <p:sldId id="745" r:id="rId392"/>
    <p:sldId id="746" r:id="rId393"/>
    <p:sldId id="747" r:id="rId394"/>
    <p:sldId id="748" r:id="rId395"/>
    <p:sldId id="830" r:id="rId396"/>
    <p:sldId id="749" r:id="rId397"/>
    <p:sldId id="750" r:id="rId398"/>
    <p:sldId id="751" r:id="rId399"/>
    <p:sldId id="752" r:id="rId400"/>
    <p:sldId id="753" r:id="rId401"/>
    <p:sldId id="754" r:id="rId402"/>
    <p:sldId id="755" r:id="rId403"/>
    <p:sldId id="756" r:id="rId404"/>
    <p:sldId id="757" r:id="rId405"/>
    <p:sldId id="758" r:id="rId406"/>
    <p:sldId id="759" r:id="rId407"/>
    <p:sldId id="760" r:id="rId408"/>
    <p:sldId id="761" r:id="rId409"/>
    <p:sldId id="762" r:id="rId410"/>
    <p:sldId id="763" r:id="rId411"/>
    <p:sldId id="764" r:id="rId412"/>
    <p:sldId id="765" r:id="rId413"/>
    <p:sldId id="766" r:id="rId414"/>
    <p:sldId id="767" r:id="rId415"/>
    <p:sldId id="768" r:id="rId416"/>
    <p:sldId id="769" r:id="rId417"/>
    <p:sldId id="770" r:id="rId418"/>
    <p:sldId id="771" r:id="rId419"/>
    <p:sldId id="772" r:id="rId420"/>
    <p:sldId id="773" r:id="rId421"/>
    <p:sldId id="774" r:id="rId422"/>
    <p:sldId id="775" r:id="rId423"/>
    <p:sldId id="776" r:id="rId424"/>
    <p:sldId id="777" r:id="rId425"/>
    <p:sldId id="778" r:id="rId426"/>
    <p:sldId id="779" r:id="rId427"/>
    <p:sldId id="780" r:id="rId428"/>
    <p:sldId id="781" r:id="rId429"/>
    <p:sldId id="782" r:id="rId430"/>
    <p:sldId id="783" r:id="rId431"/>
    <p:sldId id="784" r:id="rId432"/>
    <p:sldId id="785" r:id="rId433"/>
    <p:sldId id="786" r:id="rId434"/>
    <p:sldId id="787" r:id="rId435"/>
    <p:sldId id="789" r:id="rId436"/>
    <p:sldId id="790" r:id="rId437"/>
    <p:sldId id="791" r:id="rId438"/>
    <p:sldId id="792" r:id="rId439"/>
    <p:sldId id="793" r:id="rId440"/>
    <p:sldId id="794" r:id="rId441"/>
    <p:sldId id="795" r:id="rId442"/>
    <p:sldId id="796" r:id="rId443"/>
    <p:sldId id="797" r:id="rId444"/>
    <p:sldId id="798" r:id="rId445"/>
    <p:sldId id="799" r:id="rId446"/>
    <p:sldId id="800" r:id="rId447"/>
    <p:sldId id="801" r:id="rId448"/>
    <p:sldId id="802" r:id="rId449"/>
    <p:sldId id="803" r:id="rId450"/>
    <p:sldId id="804" r:id="rId451"/>
    <p:sldId id="805" r:id="rId452"/>
    <p:sldId id="806" r:id="rId453"/>
    <p:sldId id="807" r:id="rId454"/>
    <p:sldId id="808" r:id="rId455"/>
    <p:sldId id="809" r:id="rId456"/>
    <p:sldId id="810" r:id="rId457"/>
    <p:sldId id="811" r:id="rId458"/>
    <p:sldId id="981" r:id="rId459"/>
    <p:sldId id="982" r:id="rId460"/>
    <p:sldId id="983" r:id="rId461"/>
    <p:sldId id="984" r:id="rId462"/>
    <p:sldId id="985" r:id="rId463"/>
    <p:sldId id="986" r:id="rId464"/>
    <p:sldId id="987" r:id="rId465"/>
    <p:sldId id="988" r:id="rId466"/>
    <p:sldId id="989" r:id="rId467"/>
    <p:sldId id="990" r:id="rId468"/>
    <p:sldId id="991" r:id="rId469"/>
    <p:sldId id="812" r:id="rId470"/>
    <p:sldId id="813" r:id="rId471"/>
    <p:sldId id="814" r:id="rId472"/>
    <p:sldId id="815" r:id="rId473"/>
    <p:sldId id="816" r:id="rId474"/>
    <p:sldId id="817" r:id="rId475"/>
    <p:sldId id="818" r:id="rId476"/>
    <p:sldId id="819" r:id="rId477"/>
    <p:sldId id="820" r:id="rId478"/>
    <p:sldId id="821" r:id="rId479"/>
    <p:sldId id="822" r:id="rId480"/>
    <p:sldId id="823" r:id="rId481"/>
    <p:sldId id="824" r:id="rId482"/>
    <p:sldId id="825" r:id="rId483"/>
    <p:sldId id="826" r:id="rId484"/>
    <p:sldId id="827" r:id="rId485"/>
    <p:sldId id="829" r:id="rId486"/>
    <p:sldId id="926" r:id="rId487"/>
    <p:sldId id="927" r:id="rId488"/>
    <p:sldId id="928" r:id="rId489"/>
    <p:sldId id="929" r:id="rId490"/>
    <p:sldId id="930" r:id="rId491"/>
    <p:sldId id="931" r:id="rId492"/>
    <p:sldId id="932" r:id="rId493"/>
    <p:sldId id="933" r:id="rId494"/>
    <p:sldId id="934" r:id="rId495"/>
    <p:sldId id="935" r:id="rId496"/>
    <p:sldId id="936" r:id="rId497"/>
    <p:sldId id="937" r:id="rId498"/>
    <p:sldId id="938" r:id="rId499"/>
    <p:sldId id="939" r:id="rId500"/>
    <p:sldId id="940" r:id="rId501"/>
    <p:sldId id="941" r:id="rId502"/>
    <p:sldId id="980" r:id="rId503"/>
    <p:sldId id="942" r:id="rId504"/>
    <p:sldId id="943" r:id="rId505"/>
    <p:sldId id="944" r:id="rId506"/>
    <p:sldId id="945" r:id="rId507"/>
    <p:sldId id="946" r:id="rId508"/>
    <p:sldId id="947" r:id="rId509"/>
    <p:sldId id="948" r:id="rId510"/>
    <p:sldId id="949" r:id="rId511"/>
    <p:sldId id="950" r:id="rId512"/>
    <p:sldId id="951" r:id="rId513"/>
    <p:sldId id="952" r:id="rId514"/>
    <p:sldId id="953" r:id="rId515"/>
    <p:sldId id="954" r:id="rId516"/>
    <p:sldId id="955" r:id="rId517"/>
    <p:sldId id="956" r:id="rId518"/>
    <p:sldId id="957" r:id="rId519"/>
    <p:sldId id="958" r:id="rId520"/>
    <p:sldId id="959" r:id="rId521"/>
    <p:sldId id="961" r:id="rId522"/>
    <p:sldId id="962" r:id="rId523"/>
    <p:sldId id="963" r:id="rId524"/>
    <p:sldId id="964" r:id="rId525"/>
    <p:sldId id="965" r:id="rId526"/>
    <p:sldId id="966" r:id="rId527"/>
    <p:sldId id="967" r:id="rId528"/>
    <p:sldId id="968" r:id="rId529"/>
    <p:sldId id="969" r:id="rId530"/>
    <p:sldId id="834" r:id="rId531"/>
    <p:sldId id="835" r:id="rId532"/>
    <p:sldId id="836" r:id="rId533"/>
    <p:sldId id="837" r:id="rId534"/>
    <p:sldId id="838" r:id="rId535"/>
    <p:sldId id="839" r:id="rId536"/>
    <p:sldId id="840" r:id="rId537"/>
    <p:sldId id="841" r:id="rId538"/>
    <p:sldId id="842" r:id="rId539"/>
    <p:sldId id="843" r:id="rId540"/>
    <p:sldId id="844" r:id="rId541"/>
    <p:sldId id="845" r:id="rId542"/>
    <p:sldId id="846" r:id="rId543"/>
    <p:sldId id="847" r:id="rId544"/>
    <p:sldId id="848" r:id="rId545"/>
    <p:sldId id="849" r:id="rId546"/>
    <p:sldId id="850" r:id="rId547"/>
    <p:sldId id="851" r:id="rId548"/>
    <p:sldId id="852" r:id="rId549"/>
    <p:sldId id="853" r:id="rId550"/>
    <p:sldId id="854" r:id="rId551"/>
    <p:sldId id="855" r:id="rId552"/>
    <p:sldId id="856" r:id="rId553"/>
    <p:sldId id="857" r:id="rId554"/>
    <p:sldId id="858" r:id="rId555"/>
    <p:sldId id="859" r:id="rId556"/>
    <p:sldId id="861" r:id="rId557"/>
    <p:sldId id="862" r:id="rId558"/>
    <p:sldId id="863" r:id="rId559"/>
    <p:sldId id="864" r:id="rId560"/>
    <p:sldId id="865" r:id="rId561"/>
    <p:sldId id="866" r:id="rId562"/>
    <p:sldId id="867" r:id="rId563"/>
    <p:sldId id="868" r:id="rId564"/>
    <p:sldId id="869" r:id="rId565"/>
    <p:sldId id="870" r:id="rId566"/>
    <p:sldId id="871" r:id="rId567"/>
    <p:sldId id="872" r:id="rId568"/>
    <p:sldId id="873" r:id="rId569"/>
    <p:sldId id="874" r:id="rId570"/>
    <p:sldId id="875" r:id="rId571"/>
    <p:sldId id="876" r:id="rId572"/>
    <p:sldId id="877" r:id="rId573"/>
    <p:sldId id="878" r:id="rId574"/>
    <p:sldId id="879" r:id="rId575"/>
    <p:sldId id="880" r:id="rId576"/>
    <p:sldId id="881" r:id="rId577"/>
    <p:sldId id="882" r:id="rId578"/>
    <p:sldId id="883" r:id="rId579"/>
    <p:sldId id="884" r:id="rId580"/>
    <p:sldId id="885" r:id="rId581"/>
    <p:sldId id="886" r:id="rId582"/>
    <p:sldId id="887" r:id="rId583"/>
    <p:sldId id="888" r:id="rId584"/>
    <p:sldId id="889" r:id="rId585"/>
    <p:sldId id="890" r:id="rId586"/>
    <p:sldId id="891" r:id="rId587"/>
    <p:sldId id="892" r:id="rId588"/>
    <p:sldId id="893" r:id="rId589"/>
    <p:sldId id="894" r:id="rId590"/>
    <p:sldId id="895" r:id="rId591"/>
    <p:sldId id="896" r:id="rId592"/>
    <p:sldId id="897" r:id="rId593"/>
    <p:sldId id="898" r:id="rId594"/>
    <p:sldId id="899" r:id="rId595"/>
    <p:sldId id="900" r:id="rId596"/>
    <p:sldId id="901" r:id="rId597"/>
    <p:sldId id="902" r:id="rId598"/>
    <p:sldId id="903" r:id="rId599"/>
    <p:sldId id="904" r:id="rId600"/>
    <p:sldId id="905" r:id="rId601"/>
    <p:sldId id="906" r:id="rId602"/>
    <p:sldId id="907" r:id="rId603"/>
    <p:sldId id="908" r:id="rId604"/>
    <p:sldId id="909" r:id="rId605"/>
    <p:sldId id="910" r:id="rId606"/>
    <p:sldId id="911" r:id="rId607"/>
    <p:sldId id="912" r:id="rId608"/>
    <p:sldId id="913" r:id="rId609"/>
    <p:sldId id="914" r:id="rId610"/>
    <p:sldId id="915" r:id="rId611"/>
    <p:sldId id="916" r:id="rId612"/>
    <p:sldId id="917" r:id="rId613"/>
    <p:sldId id="918" r:id="rId614"/>
    <p:sldId id="919" r:id="rId615"/>
    <p:sldId id="920" r:id="rId616"/>
    <p:sldId id="921" r:id="rId617"/>
    <p:sldId id="922" r:id="rId618"/>
    <p:sldId id="923" r:id="rId619"/>
    <p:sldId id="924" r:id="rId620"/>
    <p:sldId id="925" r:id="rId6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rret Renaud" initials="FR" lastIdx="1" clrIdx="0">
    <p:extLst>
      <p:ext uri="{19B8F6BF-5375-455C-9EA6-DF929625EA0E}">
        <p15:presenceInfo xmlns:p15="http://schemas.microsoft.com/office/powerpoint/2012/main" userId="9a84a9aa10718d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13" autoAdjust="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microsoft.com/office/2015/10/relationships/revisionInfo" Target="revisionInfo.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customXml" Target="../customXml/item2.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viewProps" Target="viewProps.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tableStyles" Target="tableStyles.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customXml" Target="../customXml/item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customXml" Target="../customXml/item3.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handoutMaster" Target="handoutMasters/handoutMaster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presProps" Target="presProps.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notesMaster" Target="notesMasters/notesMaster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1T11:04:54.881"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398A9-E5D4-4534-999E-692F8C68CF8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fr-FR"/>
        </a:p>
      </dgm:t>
    </dgm:pt>
    <dgm:pt modelId="{F0D43577-82A1-4D0D-91E0-02E66B27599A}">
      <dgm:prSet phldrT="[Texte]"/>
      <dgm:spPr>
        <a:solidFill>
          <a:schemeClr val="bg2">
            <a:lumMod val="50000"/>
          </a:schemeClr>
        </a:solidFill>
      </dgm:spPr>
      <dgm:t>
        <a:bodyPr/>
        <a:lstStyle/>
        <a:p>
          <a:r>
            <a:rPr lang="fr-FR" dirty="0"/>
            <a:t>Serveur</a:t>
          </a:r>
        </a:p>
        <a:p>
          <a:r>
            <a:rPr lang="fr-FR" dirty="0"/>
            <a:t>JMS</a:t>
          </a:r>
        </a:p>
      </dgm:t>
    </dgm:pt>
    <dgm:pt modelId="{103BC2D7-C827-4A0E-86F8-04B9A56622B2}" type="parTrans" cxnId="{383D1AED-1DA9-49C1-8875-C4AD5F358F81}">
      <dgm:prSet/>
      <dgm:spPr/>
      <dgm:t>
        <a:bodyPr/>
        <a:lstStyle/>
        <a:p>
          <a:endParaRPr lang="fr-FR"/>
        </a:p>
      </dgm:t>
    </dgm:pt>
    <dgm:pt modelId="{3C970630-433F-4B31-8EE1-51B6DA486017}" type="sibTrans" cxnId="{383D1AED-1DA9-49C1-8875-C4AD5F358F81}">
      <dgm:prSet/>
      <dgm:spPr/>
      <dgm:t>
        <a:bodyPr/>
        <a:lstStyle/>
        <a:p>
          <a:endParaRPr lang="fr-FR"/>
        </a:p>
      </dgm:t>
    </dgm:pt>
    <dgm:pt modelId="{D9C852E7-A970-4DAB-BA1F-4431DA55EA53}">
      <dgm:prSet phldrT="[Texte]"/>
      <dgm:spPr>
        <a:solidFill>
          <a:srgbClr val="00B0F0"/>
        </a:solidFill>
      </dgm:spPr>
      <dgm:t>
        <a:bodyPr/>
        <a:lstStyle/>
        <a:p>
          <a:r>
            <a:rPr lang="fr-FR" dirty="0"/>
            <a:t>WS Java</a:t>
          </a:r>
        </a:p>
      </dgm:t>
    </dgm:pt>
    <dgm:pt modelId="{ED6FECB9-CDD2-4B9F-9750-A93281569E56}" type="parTrans" cxnId="{FAC27D43-5BBD-4D3B-A0E5-FDE2BE7F0836}">
      <dgm:prSet/>
      <dgm:spPr/>
      <dgm:t>
        <a:bodyPr/>
        <a:lstStyle/>
        <a:p>
          <a:endParaRPr lang="fr-FR"/>
        </a:p>
      </dgm:t>
    </dgm:pt>
    <dgm:pt modelId="{3154E20E-C274-46E6-AB55-E0193DA3114F}" type="sibTrans" cxnId="{FAC27D43-5BBD-4D3B-A0E5-FDE2BE7F0836}">
      <dgm:prSet/>
      <dgm:spPr/>
      <dgm:t>
        <a:bodyPr/>
        <a:lstStyle/>
        <a:p>
          <a:endParaRPr lang="fr-FR"/>
        </a:p>
      </dgm:t>
    </dgm:pt>
    <dgm:pt modelId="{7A436FAE-6391-4C0D-A1F7-E1483013D762}">
      <dgm:prSet phldrT="[Texte]"/>
      <dgm:spPr>
        <a:solidFill>
          <a:schemeClr val="accent6">
            <a:lumMod val="75000"/>
          </a:schemeClr>
        </a:solidFill>
      </dgm:spPr>
      <dgm:t>
        <a:bodyPr/>
        <a:lstStyle/>
        <a:p>
          <a:r>
            <a:rPr lang="fr-FR" dirty="0"/>
            <a:t>WS PHP</a:t>
          </a:r>
        </a:p>
      </dgm:t>
    </dgm:pt>
    <dgm:pt modelId="{DA2A27DC-FE91-4335-8CFB-18FD199ED3D9}" type="parTrans" cxnId="{BEFC4BC1-4CFA-41B4-B08F-BB8CA5BC44B7}">
      <dgm:prSet/>
      <dgm:spPr/>
      <dgm:t>
        <a:bodyPr/>
        <a:lstStyle/>
        <a:p>
          <a:endParaRPr lang="fr-FR"/>
        </a:p>
      </dgm:t>
    </dgm:pt>
    <dgm:pt modelId="{F4A5B4FF-74A9-4890-A672-602D1F908247}" type="sibTrans" cxnId="{BEFC4BC1-4CFA-41B4-B08F-BB8CA5BC44B7}">
      <dgm:prSet/>
      <dgm:spPr/>
      <dgm:t>
        <a:bodyPr/>
        <a:lstStyle/>
        <a:p>
          <a:endParaRPr lang="fr-FR"/>
        </a:p>
      </dgm:t>
    </dgm:pt>
    <dgm:pt modelId="{C9D51C57-7341-4F06-A068-F388033A2285}">
      <dgm:prSet phldrT="[Texte]"/>
      <dgm:spPr>
        <a:solidFill>
          <a:schemeClr val="accent6">
            <a:lumMod val="75000"/>
          </a:schemeClr>
        </a:solidFill>
      </dgm:spPr>
      <dgm:t>
        <a:bodyPr/>
        <a:lstStyle/>
        <a:p>
          <a:r>
            <a:rPr lang="fr-FR" dirty="0"/>
            <a:t>WS PHP</a:t>
          </a:r>
        </a:p>
      </dgm:t>
    </dgm:pt>
    <dgm:pt modelId="{9C9A8631-3EA1-4372-BB12-31F6B4CEEB03}" type="parTrans" cxnId="{837131A5-3F0D-452B-8C84-7D5C4D042E22}">
      <dgm:prSet/>
      <dgm:spPr/>
      <dgm:t>
        <a:bodyPr/>
        <a:lstStyle/>
        <a:p>
          <a:endParaRPr lang="fr-FR"/>
        </a:p>
      </dgm:t>
    </dgm:pt>
    <dgm:pt modelId="{D76C8B86-32E4-4122-9CDF-9464E97C79AE}" type="sibTrans" cxnId="{837131A5-3F0D-452B-8C84-7D5C4D042E22}">
      <dgm:prSet/>
      <dgm:spPr/>
      <dgm:t>
        <a:bodyPr/>
        <a:lstStyle/>
        <a:p>
          <a:endParaRPr lang="fr-FR"/>
        </a:p>
      </dgm:t>
    </dgm:pt>
    <dgm:pt modelId="{5997342A-FBD8-4E57-9A56-DBF58239363E}">
      <dgm:prSet phldrT="[Texte]"/>
      <dgm:spPr/>
      <dgm:t>
        <a:bodyPr/>
        <a:lstStyle/>
        <a:p>
          <a:r>
            <a:rPr lang="fr-FR" dirty="0"/>
            <a:t>WS .NET</a:t>
          </a:r>
        </a:p>
      </dgm:t>
    </dgm:pt>
    <dgm:pt modelId="{121E7FA2-B524-472E-A0FA-FA93E54DD913}" type="parTrans" cxnId="{2852E097-EA44-41AB-9EBA-53FE735AF70E}">
      <dgm:prSet/>
      <dgm:spPr/>
      <dgm:t>
        <a:bodyPr/>
        <a:lstStyle/>
        <a:p>
          <a:endParaRPr lang="fr-FR"/>
        </a:p>
      </dgm:t>
    </dgm:pt>
    <dgm:pt modelId="{E817D895-CE10-4945-82DA-ABF4D3242CE6}" type="sibTrans" cxnId="{2852E097-EA44-41AB-9EBA-53FE735AF70E}">
      <dgm:prSet/>
      <dgm:spPr/>
      <dgm:t>
        <a:bodyPr/>
        <a:lstStyle/>
        <a:p>
          <a:endParaRPr lang="fr-FR"/>
        </a:p>
      </dgm:t>
    </dgm:pt>
    <dgm:pt modelId="{7C9123BB-E134-4355-8F7A-F448FD8B8B87}">
      <dgm:prSet phldrT="[Texte]"/>
      <dgm:spPr>
        <a:solidFill>
          <a:srgbClr val="00B0F0"/>
        </a:solidFill>
      </dgm:spPr>
      <dgm:t>
        <a:bodyPr/>
        <a:lstStyle/>
        <a:p>
          <a:r>
            <a:rPr lang="fr-FR" dirty="0"/>
            <a:t>WS Java</a:t>
          </a:r>
        </a:p>
      </dgm:t>
    </dgm:pt>
    <dgm:pt modelId="{218A2323-42B8-496C-9939-9F5BB6A58A11}" type="parTrans" cxnId="{262DB62E-0B61-44FE-8130-EFEEEE8E3C82}">
      <dgm:prSet/>
      <dgm:spPr/>
      <dgm:t>
        <a:bodyPr/>
        <a:lstStyle/>
        <a:p>
          <a:endParaRPr lang="fr-FR"/>
        </a:p>
      </dgm:t>
    </dgm:pt>
    <dgm:pt modelId="{BE9BCEA1-BA9B-4CC5-90B0-7105961F3451}" type="sibTrans" cxnId="{262DB62E-0B61-44FE-8130-EFEEEE8E3C82}">
      <dgm:prSet/>
      <dgm:spPr/>
      <dgm:t>
        <a:bodyPr/>
        <a:lstStyle/>
        <a:p>
          <a:endParaRPr lang="fr-FR"/>
        </a:p>
      </dgm:t>
    </dgm:pt>
    <dgm:pt modelId="{4DE66073-EAF4-4896-ADB0-7D46BDD2A583}" type="pres">
      <dgm:prSet presAssocID="{5F4398A9-E5D4-4534-999E-692F8C68CF8F}" presName="Name0" presStyleCnt="0">
        <dgm:presLayoutVars>
          <dgm:chMax val="1"/>
          <dgm:dir/>
          <dgm:animLvl val="ctr"/>
          <dgm:resizeHandles val="exact"/>
        </dgm:presLayoutVars>
      </dgm:prSet>
      <dgm:spPr/>
    </dgm:pt>
    <dgm:pt modelId="{86ABF87D-5CAC-4E5C-8904-7CD3954B1C00}" type="pres">
      <dgm:prSet presAssocID="{F0D43577-82A1-4D0D-91E0-02E66B27599A}" presName="centerShape" presStyleLbl="node0" presStyleIdx="0" presStyleCnt="1"/>
      <dgm:spPr/>
    </dgm:pt>
    <dgm:pt modelId="{525CD2C2-AD95-42C3-83FF-F629C719C293}" type="pres">
      <dgm:prSet presAssocID="{ED6FECB9-CDD2-4B9F-9750-A93281569E56}" presName="parTrans" presStyleLbl="sibTrans2D1" presStyleIdx="0" presStyleCnt="5" custAng="10800000"/>
      <dgm:spPr/>
    </dgm:pt>
    <dgm:pt modelId="{8CB1BCC6-32E8-41C3-94BC-B436573478BA}" type="pres">
      <dgm:prSet presAssocID="{ED6FECB9-CDD2-4B9F-9750-A93281569E56}" presName="connectorText" presStyleLbl="sibTrans2D1" presStyleIdx="0" presStyleCnt="5"/>
      <dgm:spPr/>
    </dgm:pt>
    <dgm:pt modelId="{1FAE7FFE-BE1F-4547-ACFA-E3D659B1FF93}" type="pres">
      <dgm:prSet presAssocID="{D9C852E7-A970-4DAB-BA1F-4431DA55EA53}" presName="node" presStyleLbl="node1" presStyleIdx="0" presStyleCnt="5">
        <dgm:presLayoutVars>
          <dgm:bulletEnabled val="1"/>
        </dgm:presLayoutVars>
      </dgm:prSet>
      <dgm:spPr/>
    </dgm:pt>
    <dgm:pt modelId="{F88DA464-2040-4715-A92A-86DBD1927249}" type="pres">
      <dgm:prSet presAssocID="{DA2A27DC-FE91-4335-8CFB-18FD199ED3D9}" presName="parTrans" presStyleLbl="sibTrans2D1" presStyleIdx="1" presStyleCnt="5" custAng="10147385"/>
      <dgm:spPr/>
    </dgm:pt>
    <dgm:pt modelId="{C7DF5846-7DD5-4A83-A8A2-025A6A2D90F2}" type="pres">
      <dgm:prSet presAssocID="{DA2A27DC-FE91-4335-8CFB-18FD199ED3D9}" presName="connectorText" presStyleLbl="sibTrans2D1" presStyleIdx="1" presStyleCnt="5"/>
      <dgm:spPr/>
    </dgm:pt>
    <dgm:pt modelId="{932C3E6C-D7F1-4664-A96E-CFE2C9CB4155}" type="pres">
      <dgm:prSet presAssocID="{7A436FAE-6391-4C0D-A1F7-E1483013D762}" presName="node" presStyleLbl="node1" presStyleIdx="1" presStyleCnt="5">
        <dgm:presLayoutVars>
          <dgm:bulletEnabled val="1"/>
        </dgm:presLayoutVars>
      </dgm:prSet>
      <dgm:spPr/>
    </dgm:pt>
    <dgm:pt modelId="{F1B3689C-94A4-413D-9E1C-63343529F52E}" type="pres">
      <dgm:prSet presAssocID="{218A2323-42B8-496C-9939-9F5BB6A58A11}" presName="parTrans" presStyleLbl="sibTrans2D1" presStyleIdx="2" presStyleCnt="5"/>
      <dgm:spPr/>
    </dgm:pt>
    <dgm:pt modelId="{6CD08DFD-7D73-41E8-AE62-7585CAC6876E}" type="pres">
      <dgm:prSet presAssocID="{218A2323-42B8-496C-9939-9F5BB6A58A11}" presName="connectorText" presStyleLbl="sibTrans2D1" presStyleIdx="2" presStyleCnt="5"/>
      <dgm:spPr/>
    </dgm:pt>
    <dgm:pt modelId="{0EBE7850-377A-4448-8D1A-6CE117259CB2}" type="pres">
      <dgm:prSet presAssocID="{7C9123BB-E134-4355-8F7A-F448FD8B8B87}" presName="node" presStyleLbl="node1" presStyleIdx="2" presStyleCnt="5">
        <dgm:presLayoutVars>
          <dgm:bulletEnabled val="1"/>
        </dgm:presLayoutVars>
      </dgm:prSet>
      <dgm:spPr/>
    </dgm:pt>
    <dgm:pt modelId="{827B53BE-0EF7-4FD2-82AE-0F03A47E2FAC}" type="pres">
      <dgm:prSet presAssocID="{9C9A8631-3EA1-4372-BB12-31F6B4CEEB03}" presName="parTrans" presStyleLbl="sibTrans2D1" presStyleIdx="3" presStyleCnt="5"/>
      <dgm:spPr/>
    </dgm:pt>
    <dgm:pt modelId="{19E69519-354E-4245-8F9F-CCABE31846B3}" type="pres">
      <dgm:prSet presAssocID="{9C9A8631-3EA1-4372-BB12-31F6B4CEEB03}" presName="connectorText" presStyleLbl="sibTrans2D1" presStyleIdx="3" presStyleCnt="5"/>
      <dgm:spPr/>
    </dgm:pt>
    <dgm:pt modelId="{BFE024A8-2A58-4A82-BD1B-29728C73A4EF}" type="pres">
      <dgm:prSet presAssocID="{C9D51C57-7341-4F06-A068-F388033A2285}" presName="node" presStyleLbl="node1" presStyleIdx="3" presStyleCnt="5">
        <dgm:presLayoutVars>
          <dgm:bulletEnabled val="1"/>
        </dgm:presLayoutVars>
      </dgm:prSet>
      <dgm:spPr/>
    </dgm:pt>
    <dgm:pt modelId="{31F35C8D-873B-4E70-A9A4-51D27FF3892E}" type="pres">
      <dgm:prSet presAssocID="{121E7FA2-B524-472E-A0FA-FA93E54DD913}" presName="parTrans" presStyleLbl="sibTrans2D1" presStyleIdx="4" presStyleCnt="5"/>
      <dgm:spPr/>
    </dgm:pt>
    <dgm:pt modelId="{66BFAA68-2BEA-47F8-8E24-B68836F3F6F7}" type="pres">
      <dgm:prSet presAssocID="{121E7FA2-B524-472E-A0FA-FA93E54DD913}" presName="connectorText" presStyleLbl="sibTrans2D1" presStyleIdx="4" presStyleCnt="5"/>
      <dgm:spPr/>
    </dgm:pt>
    <dgm:pt modelId="{064C1FF8-D02B-430F-82D7-93AE5C0EF0F2}" type="pres">
      <dgm:prSet presAssocID="{5997342A-FBD8-4E57-9A56-DBF58239363E}" presName="node" presStyleLbl="node1" presStyleIdx="4" presStyleCnt="5">
        <dgm:presLayoutVars>
          <dgm:bulletEnabled val="1"/>
        </dgm:presLayoutVars>
      </dgm:prSet>
      <dgm:spPr/>
    </dgm:pt>
  </dgm:ptLst>
  <dgm:cxnLst>
    <dgm:cxn modelId="{E14B7211-A1CD-44F9-9ADC-5586BBA6A232}" type="presOf" srcId="{9C9A8631-3EA1-4372-BB12-31F6B4CEEB03}" destId="{827B53BE-0EF7-4FD2-82AE-0F03A47E2FAC}" srcOrd="0" destOrd="0" presId="urn:microsoft.com/office/officeart/2005/8/layout/radial5"/>
    <dgm:cxn modelId="{4F16452A-3C38-4831-9E97-D81A12C281C9}" type="presOf" srcId="{7C9123BB-E134-4355-8F7A-F448FD8B8B87}" destId="{0EBE7850-377A-4448-8D1A-6CE117259CB2}" srcOrd="0" destOrd="0" presId="urn:microsoft.com/office/officeart/2005/8/layout/radial5"/>
    <dgm:cxn modelId="{262DB62E-0B61-44FE-8130-EFEEEE8E3C82}" srcId="{F0D43577-82A1-4D0D-91E0-02E66B27599A}" destId="{7C9123BB-E134-4355-8F7A-F448FD8B8B87}" srcOrd="2" destOrd="0" parTransId="{218A2323-42B8-496C-9939-9F5BB6A58A11}" sibTransId="{BE9BCEA1-BA9B-4CC5-90B0-7105961F3451}"/>
    <dgm:cxn modelId="{73B6993A-4DCB-4D56-8356-E9F0D3DD6521}" type="presOf" srcId="{F0D43577-82A1-4D0D-91E0-02E66B27599A}" destId="{86ABF87D-5CAC-4E5C-8904-7CD3954B1C00}" srcOrd="0" destOrd="0" presId="urn:microsoft.com/office/officeart/2005/8/layout/radial5"/>
    <dgm:cxn modelId="{998EBE3C-85F7-4378-B29B-F82CD2CC1050}" type="presOf" srcId="{C9D51C57-7341-4F06-A068-F388033A2285}" destId="{BFE024A8-2A58-4A82-BD1B-29728C73A4EF}" srcOrd="0" destOrd="0" presId="urn:microsoft.com/office/officeart/2005/8/layout/radial5"/>
    <dgm:cxn modelId="{50294140-51A8-403E-8451-330E8EDF5577}" type="presOf" srcId="{121E7FA2-B524-472E-A0FA-FA93E54DD913}" destId="{66BFAA68-2BEA-47F8-8E24-B68836F3F6F7}" srcOrd="1" destOrd="0" presId="urn:microsoft.com/office/officeart/2005/8/layout/radial5"/>
    <dgm:cxn modelId="{323F3043-0B59-4464-8F8B-B61619B524BE}" type="presOf" srcId="{7A436FAE-6391-4C0D-A1F7-E1483013D762}" destId="{932C3E6C-D7F1-4664-A96E-CFE2C9CB4155}" srcOrd="0" destOrd="0" presId="urn:microsoft.com/office/officeart/2005/8/layout/radial5"/>
    <dgm:cxn modelId="{FAC27D43-5BBD-4D3B-A0E5-FDE2BE7F0836}" srcId="{F0D43577-82A1-4D0D-91E0-02E66B27599A}" destId="{D9C852E7-A970-4DAB-BA1F-4431DA55EA53}" srcOrd="0" destOrd="0" parTransId="{ED6FECB9-CDD2-4B9F-9750-A93281569E56}" sibTransId="{3154E20E-C274-46E6-AB55-E0193DA3114F}"/>
    <dgm:cxn modelId="{0A8C5648-450B-411E-8B3D-98A195401D80}" type="presOf" srcId="{DA2A27DC-FE91-4335-8CFB-18FD199ED3D9}" destId="{C7DF5846-7DD5-4A83-A8A2-025A6A2D90F2}" srcOrd="1" destOrd="0" presId="urn:microsoft.com/office/officeart/2005/8/layout/radial5"/>
    <dgm:cxn modelId="{9FF3134C-5F6A-4AEB-A026-1499D8596E8E}" type="presOf" srcId="{9C9A8631-3EA1-4372-BB12-31F6B4CEEB03}" destId="{19E69519-354E-4245-8F9F-CCABE31846B3}" srcOrd="1" destOrd="0" presId="urn:microsoft.com/office/officeart/2005/8/layout/radial5"/>
    <dgm:cxn modelId="{C0FD656C-A2B0-4DE4-80CD-B85CE1DFE58B}" type="presOf" srcId="{D9C852E7-A970-4DAB-BA1F-4431DA55EA53}" destId="{1FAE7FFE-BE1F-4547-ACFA-E3D659B1FF93}" srcOrd="0" destOrd="0" presId="urn:microsoft.com/office/officeart/2005/8/layout/radial5"/>
    <dgm:cxn modelId="{442D4153-CA7C-4350-9A67-F67BE7209342}" type="presOf" srcId="{DA2A27DC-FE91-4335-8CFB-18FD199ED3D9}" destId="{F88DA464-2040-4715-A92A-86DBD1927249}" srcOrd="0" destOrd="0" presId="urn:microsoft.com/office/officeart/2005/8/layout/radial5"/>
    <dgm:cxn modelId="{84A8E879-0CC0-44D1-8790-8591393CD81E}" type="presOf" srcId="{218A2323-42B8-496C-9939-9F5BB6A58A11}" destId="{6CD08DFD-7D73-41E8-AE62-7585CAC6876E}" srcOrd="1" destOrd="0" presId="urn:microsoft.com/office/officeart/2005/8/layout/radial5"/>
    <dgm:cxn modelId="{2852E097-EA44-41AB-9EBA-53FE735AF70E}" srcId="{F0D43577-82A1-4D0D-91E0-02E66B27599A}" destId="{5997342A-FBD8-4E57-9A56-DBF58239363E}" srcOrd="4" destOrd="0" parTransId="{121E7FA2-B524-472E-A0FA-FA93E54DD913}" sibTransId="{E817D895-CE10-4945-82DA-ABF4D3242CE6}"/>
    <dgm:cxn modelId="{837131A5-3F0D-452B-8C84-7D5C4D042E22}" srcId="{F0D43577-82A1-4D0D-91E0-02E66B27599A}" destId="{C9D51C57-7341-4F06-A068-F388033A2285}" srcOrd="3" destOrd="0" parTransId="{9C9A8631-3EA1-4372-BB12-31F6B4CEEB03}" sibTransId="{D76C8B86-32E4-4122-9CDF-9464E97C79AE}"/>
    <dgm:cxn modelId="{641FF1BE-D100-4ACA-B924-B510409AAFAC}" type="presOf" srcId="{5F4398A9-E5D4-4534-999E-692F8C68CF8F}" destId="{4DE66073-EAF4-4896-ADB0-7D46BDD2A583}" srcOrd="0" destOrd="0" presId="urn:microsoft.com/office/officeart/2005/8/layout/radial5"/>
    <dgm:cxn modelId="{BEFC4BC1-4CFA-41B4-B08F-BB8CA5BC44B7}" srcId="{F0D43577-82A1-4D0D-91E0-02E66B27599A}" destId="{7A436FAE-6391-4C0D-A1F7-E1483013D762}" srcOrd="1" destOrd="0" parTransId="{DA2A27DC-FE91-4335-8CFB-18FD199ED3D9}" sibTransId="{F4A5B4FF-74A9-4890-A672-602D1F908247}"/>
    <dgm:cxn modelId="{0BDB64C7-BE82-4E85-B272-1F627F142DE4}" type="presOf" srcId="{5997342A-FBD8-4E57-9A56-DBF58239363E}" destId="{064C1FF8-D02B-430F-82D7-93AE5C0EF0F2}" srcOrd="0" destOrd="0" presId="urn:microsoft.com/office/officeart/2005/8/layout/radial5"/>
    <dgm:cxn modelId="{4F7246DF-1112-48EA-A2B5-F87D3D39E6E1}" type="presOf" srcId="{ED6FECB9-CDD2-4B9F-9750-A93281569E56}" destId="{525CD2C2-AD95-42C3-83FF-F629C719C293}" srcOrd="0" destOrd="0" presId="urn:microsoft.com/office/officeart/2005/8/layout/radial5"/>
    <dgm:cxn modelId="{3F1EA1E7-57A6-4D36-85ED-58387CF89593}" type="presOf" srcId="{121E7FA2-B524-472E-A0FA-FA93E54DD913}" destId="{31F35C8D-873B-4E70-A9A4-51D27FF3892E}" srcOrd="0" destOrd="0" presId="urn:microsoft.com/office/officeart/2005/8/layout/radial5"/>
    <dgm:cxn modelId="{383D1AED-1DA9-49C1-8875-C4AD5F358F81}" srcId="{5F4398A9-E5D4-4534-999E-692F8C68CF8F}" destId="{F0D43577-82A1-4D0D-91E0-02E66B27599A}" srcOrd="0" destOrd="0" parTransId="{103BC2D7-C827-4A0E-86F8-04B9A56622B2}" sibTransId="{3C970630-433F-4B31-8EE1-51B6DA486017}"/>
    <dgm:cxn modelId="{135914F8-9C33-479D-BAA2-1C225F360182}" type="presOf" srcId="{218A2323-42B8-496C-9939-9F5BB6A58A11}" destId="{F1B3689C-94A4-413D-9E1C-63343529F52E}" srcOrd="0" destOrd="0" presId="urn:microsoft.com/office/officeart/2005/8/layout/radial5"/>
    <dgm:cxn modelId="{1BC5F5F8-755A-404B-BC5D-C7A011D314F6}" type="presOf" srcId="{ED6FECB9-CDD2-4B9F-9750-A93281569E56}" destId="{8CB1BCC6-32E8-41C3-94BC-B436573478BA}" srcOrd="1" destOrd="0" presId="urn:microsoft.com/office/officeart/2005/8/layout/radial5"/>
    <dgm:cxn modelId="{1185E09D-1E82-42BE-BD07-EEC50C7B7A13}" type="presParOf" srcId="{4DE66073-EAF4-4896-ADB0-7D46BDD2A583}" destId="{86ABF87D-5CAC-4E5C-8904-7CD3954B1C00}" srcOrd="0" destOrd="0" presId="urn:microsoft.com/office/officeart/2005/8/layout/radial5"/>
    <dgm:cxn modelId="{35FB009C-94F7-4E87-8D8E-348ABFA4D291}" type="presParOf" srcId="{4DE66073-EAF4-4896-ADB0-7D46BDD2A583}" destId="{525CD2C2-AD95-42C3-83FF-F629C719C293}" srcOrd="1" destOrd="0" presId="urn:microsoft.com/office/officeart/2005/8/layout/radial5"/>
    <dgm:cxn modelId="{C18ECF57-FFCE-4B60-B981-93FB2543208C}" type="presParOf" srcId="{525CD2C2-AD95-42C3-83FF-F629C719C293}" destId="{8CB1BCC6-32E8-41C3-94BC-B436573478BA}" srcOrd="0" destOrd="0" presId="urn:microsoft.com/office/officeart/2005/8/layout/radial5"/>
    <dgm:cxn modelId="{A597F1C1-664E-4773-AE14-DCDA4E6C7A63}" type="presParOf" srcId="{4DE66073-EAF4-4896-ADB0-7D46BDD2A583}" destId="{1FAE7FFE-BE1F-4547-ACFA-E3D659B1FF93}" srcOrd="2" destOrd="0" presId="urn:microsoft.com/office/officeart/2005/8/layout/radial5"/>
    <dgm:cxn modelId="{45DA5485-18F1-46A1-8638-48D90AC54EAC}" type="presParOf" srcId="{4DE66073-EAF4-4896-ADB0-7D46BDD2A583}" destId="{F88DA464-2040-4715-A92A-86DBD1927249}" srcOrd="3" destOrd="0" presId="urn:microsoft.com/office/officeart/2005/8/layout/radial5"/>
    <dgm:cxn modelId="{C0E4305F-2E23-4F63-AA89-A6D8362E92F1}" type="presParOf" srcId="{F88DA464-2040-4715-A92A-86DBD1927249}" destId="{C7DF5846-7DD5-4A83-A8A2-025A6A2D90F2}" srcOrd="0" destOrd="0" presId="urn:microsoft.com/office/officeart/2005/8/layout/radial5"/>
    <dgm:cxn modelId="{E75508D4-118A-4E41-96C8-8AE58BB3EF19}" type="presParOf" srcId="{4DE66073-EAF4-4896-ADB0-7D46BDD2A583}" destId="{932C3E6C-D7F1-4664-A96E-CFE2C9CB4155}" srcOrd="4" destOrd="0" presId="urn:microsoft.com/office/officeart/2005/8/layout/radial5"/>
    <dgm:cxn modelId="{28CF65CA-1059-41CC-BB14-A9C653271761}" type="presParOf" srcId="{4DE66073-EAF4-4896-ADB0-7D46BDD2A583}" destId="{F1B3689C-94A4-413D-9E1C-63343529F52E}" srcOrd="5" destOrd="0" presId="urn:microsoft.com/office/officeart/2005/8/layout/radial5"/>
    <dgm:cxn modelId="{9CF10AB8-8C93-4BDF-A6DE-ED4F4F3C1C2B}" type="presParOf" srcId="{F1B3689C-94A4-413D-9E1C-63343529F52E}" destId="{6CD08DFD-7D73-41E8-AE62-7585CAC6876E}" srcOrd="0" destOrd="0" presId="urn:microsoft.com/office/officeart/2005/8/layout/radial5"/>
    <dgm:cxn modelId="{C5762D69-5303-478F-BB4C-A66D7F9B7EBC}" type="presParOf" srcId="{4DE66073-EAF4-4896-ADB0-7D46BDD2A583}" destId="{0EBE7850-377A-4448-8D1A-6CE117259CB2}" srcOrd="6" destOrd="0" presId="urn:microsoft.com/office/officeart/2005/8/layout/radial5"/>
    <dgm:cxn modelId="{24169FC4-99F6-44C7-BD88-21AB46154D80}" type="presParOf" srcId="{4DE66073-EAF4-4896-ADB0-7D46BDD2A583}" destId="{827B53BE-0EF7-4FD2-82AE-0F03A47E2FAC}" srcOrd="7" destOrd="0" presId="urn:microsoft.com/office/officeart/2005/8/layout/radial5"/>
    <dgm:cxn modelId="{404E5414-E7AE-4DDC-9565-145D3C9FA09F}" type="presParOf" srcId="{827B53BE-0EF7-4FD2-82AE-0F03A47E2FAC}" destId="{19E69519-354E-4245-8F9F-CCABE31846B3}" srcOrd="0" destOrd="0" presId="urn:microsoft.com/office/officeart/2005/8/layout/radial5"/>
    <dgm:cxn modelId="{84D5D74A-685A-4999-B682-CB8378B9A31C}" type="presParOf" srcId="{4DE66073-EAF4-4896-ADB0-7D46BDD2A583}" destId="{BFE024A8-2A58-4A82-BD1B-29728C73A4EF}" srcOrd="8" destOrd="0" presId="urn:microsoft.com/office/officeart/2005/8/layout/radial5"/>
    <dgm:cxn modelId="{B0C4A822-5A8D-4ACF-B1D6-F5B5BDFEEC87}" type="presParOf" srcId="{4DE66073-EAF4-4896-ADB0-7D46BDD2A583}" destId="{31F35C8D-873B-4E70-A9A4-51D27FF3892E}" srcOrd="9" destOrd="0" presId="urn:microsoft.com/office/officeart/2005/8/layout/radial5"/>
    <dgm:cxn modelId="{B34E845D-E4A0-4A2A-B226-F4690D339059}" type="presParOf" srcId="{31F35C8D-873B-4E70-A9A4-51D27FF3892E}" destId="{66BFAA68-2BEA-47F8-8E24-B68836F3F6F7}" srcOrd="0" destOrd="0" presId="urn:microsoft.com/office/officeart/2005/8/layout/radial5"/>
    <dgm:cxn modelId="{D73A7644-2001-4C15-B0CA-F92288866454}" type="presParOf" srcId="{4DE66073-EAF4-4896-ADB0-7D46BDD2A583}" destId="{064C1FF8-D02B-430F-82D7-93AE5C0EF0F2}"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BF87D-5CAC-4E5C-8904-7CD3954B1C00}">
      <dsp:nvSpPr>
        <dsp:cNvPr id="0" name=""/>
        <dsp:cNvSpPr/>
      </dsp:nvSpPr>
      <dsp:spPr>
        <a:xfrm>
          <a:off x="2340948" y="1534513"/>
          <a:ext cx="1094322" cy="1094322"/>
        </a:xfrm>
        <a:prstGeom prst="ellipse">
          <a:avLst/>
        </a:prstGeom>
        <a:solidFill>
          <a:schemeClr val="bg2">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Serveur</a:t>
          </a:r>
        </a:p>
        <a:p>
          <a:pPr marL="0" lvl="0" indent="0" algn="ctr" defTabSz="711200">
            <a:lnSpc>
              <a:spcPct val="90000"/>
            </a:lnSpc>
            <a:spcBef>
              <a:spcPct val="0"/>
            </a:spcBef>
            <a:spcAft>
              <a:spcPct val="35000"/>
            </a:spcAft>
            <a:buNone/>
          </a:pPr>
          <a:r>
            <a:rPr lang="fr-FR" sz="1600" kern="1200" dirty="0"/>
            <a:t>JMS</a:t>
          </a:r>
        </a:p>
      </dsp:txBody>
      <dsp:txXfrm>
        <a:off x="2501208" y="1694773"/>
        <a:ext cx="773802" cy="773802"/>
      </dsp:txXfrm>
    </dsp:sp>
    <dsp:sp modelId="{525CD2C2-AD95-42C3-83FF-F629C719C293}">
      <dsp:nvSpPr>
        <dsp:cNvPr id="0" name=""/>
        <dsp:cNvSpPr/>
      </dsp:nvSpPr>
      <dsp:spPr>
        <a:xfrm rot="5400000">
          <a:off x="2771969" y="1135920"/>
          <a:ext cx="232280" cy="3720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2806811" y="1175492"/>
        <a:ext cx="162596" cy="223241"/>
      </dsp:txXfrm>
    </dsp:sp>
    <dsp:sp modelId="{1FAE7FFE-BE1F-4547-ACFA-E3D659B1FF93}">
      <dsp:nvSpPr>
        <dsp:cNvPr id="0" name=""/>
        <dsp:cNvSpPr/>
      </dsp:nvSpPr>
      <dsp:spPr>
        <a:xfrm>
          <a:off x="2340948" y="1926"/>
          <a:ext cx="1094322" cy="1094322"/>
        </a:xfrm>
        <a:prstGeom prst="ellipse">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WS Java</a:t>
          </a:r>
        </a:p>
      </dsp:txBody>
      <dsp:txXfrm>
        <a:off x="2501208" y="162186"/>
        <a:ext cx="773802" cy="773802"/>
      </dsp:txXfrm>
    </dsp:sp>
    <dsp:sp modelId="{F88DA464-2040-4715-A92A-86DBD1927249}">
      <dsp:nvSpPr>
        <dsp:cNvPr id="0" name=""/>
        <dsp:cNvSpPr/>
      </dsp:nvSpPr>
      <dsp:spPr>
        <a:xfrm rot="9067385">
          <a:off x="3494505" y="1660873"/>
          <a:ext cx="232280" cy="3720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559857" y="1718461"/>
        <a:ext cx="162596" cy="223241"/>
      </dsp:txXfrm>
    </dsp:sp>
    <dsp:sp modelId="{932C3E6C-D7F1-4664-A96E-CFE2C9CB4155}">
      <dsp:nvSpPr>
        <dsp:cNvPr id="0" name=""/>
        <dsp:cNvSpPr/>
      </dsp:nvSpPr>
      <dsp:spPr>
        <a:xfrm>
          <a:off x="3798524" y="1060917"/>
          <a:ext cx="1094322" cy="1094322"/>
        </a:xfrm>
        <a:prstGeom prst="ellipse">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WS PHP</a:t>
          </a:r>
        </a:p>
      </dsp:txBody>
      <dsp:txXfrm>
        <a:off x="3958784" y="1221177"/>
        <a:ext cx="773802" cy="773802"/>
      </dsp:txXfrm>
    </dsp:sp>
    <dsp:sp modelId="{F1B3689C-94A4-413D-9E1C-63343529F52E}">
      <dsp:nvSpPr>
        <dsp:cNvPr id="0" name=""/>
        <dsp:cNvSpPr/>
      </dsp:nvSpPr>
      <dsp:spPr>
        <a:xfrm rot="3240000">
          <a:off x="3218521" y="2510265"/>
          <a:ext cx="232280" cy="3720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232883" y="2556491"/>
        <a:ext cx="162596" cy="223241"/>
      </dsp:txXfrm>
    </dsp:sp>
    <dsp:sp modelId="{0EBE7850-377A-4448-8D1A-6CE117259CB2}">
      <dsp:nvSpPr>
        <dsp:cNvPr id="0" name=""/>
        <dsp:cNvSpPr/>
      </dsp:nvSpPr>
      <dsp:spPr>
        <a:xfrm>
          <a:off x="3241780" y="2774402"/>
          <a:ext cx="1094322" cy="1094322"/>
        </a:xfrm>
        <a:prstGeom prst="ellipse">
          <a:avLst/>
        </a:prstGeom>
        <a:solidFill>
          <a:srgbClr val="00B0F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WS Java</a:t>
          </a:r>
        </a:p>
      </dsp:txBody>
      <dsp:txXfrm>
        <a:off x="3402040" y="2934662"/>
        <a:ext cx="773802" cy="773802"/>
      </dsp:txXfrm>
    </dsp:sp>
    <dsp:sp modelId="{827B53BE-0EF7-4FD2-82AE-0F03A47E2FAC}">
      <dsp:nvSpPr>
        <dsp:cNvPr id="0" name=""/>
        <dsp:cNvSpPr/>
      </dsp:nvSpPr>
      <dsp:spPr>
        <a:xfrm rot="7560000">
          <a:off x="2325417" y="2510265"/>
          <a:ext cx="232280" cy="3720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rot="10800000">
        <a:off x="2380739" y="2556491"/>
        <a:ext cx="162596" cy="223241"/>
      </dsp:txXfrm>
    </dsp:sp>
    <dsp:sp modelId="{BFE024A8-2A58-4A82-BD1B-29728C73A4EF}">
      <dsp:nvSpPr>
        <dsp:cNvPr id="0" name=""/>
        <dsp:cNvSpPr/>
      </dsp:nvSpPr>
      <dsp:spPr>
        <a:xfrm>
          <a:off x="1440116" y="2774402"/>
          <a:ext cx="1094322" cy="1094322"/>
        </a:xfrm>
        <a:prstGeom prst="ellipse">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WS PHP</a:t>
          </a:r>
        </a:p>
      </dsp:txBody>
      <dsp:txXfrm>
        <a:off x="1600376" y="2934662"/>
        <a:ext cx="773802" cy="773802"/>
      </dsp:txXfrm>
    </dsp:sp>
    <dsp:sp modelId="{31F35C8D-873B-4E70-A9A4-51D27FF3892E}">
      <dsp:nvSpPr>
        <dsp:cNvPr id="0" name=""/>
        <dsp:cNvSpPr/>
      </dsp:nvSpPr>
      <dsp:spPr>
        <a:xfrm rot="11880000">
          <a:off x="2049433" y="1660873"/>
          <a:ext cx="232280" cy="3720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rot="10800000">
        <a:off x="2117412" y="1746054"/>
        <a:ext cx="162596" cy="223241"/>
      </dsp:txXfrm>
    </dsp:sp>
    <dsp:sp modelId="{064C1FF8-D02B-430F-82D7-93AE5C0EF0F2}">
      <dsp:nvSpPr>
        <dsp:cNvPr id="0" name=""/>
        <dsp:cNvSpPr/>
      </dsp:nvSpPr>
      <dsp:spPr>
        <a:xfrm>
          <a:off x="883371" y="1060917"/>
          <a:ext cx="1094322" cy="10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a:t>WS .NET</a:t>
          </a:r>
        </a:p>
      </dsp:txBody>
      <dsp:txXfrm>
        <a:off x="1043631" y="1221177"/>
        <a:ext cx="773802" cy="77380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9500244-99FD-433E-B8FF-AE86726370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BCBD985-6542-40C5-9D5D-5F4D2EC9F5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389E0B-98BB-4037-BC2C-5AD6ED0123AE}" type="datetimeFigureOut">
              <a:rPr lang="fr-FR" smtClean="0"/>
              <a:t>11/10/2017</a:t>
            </a:fld>
            <a:endParaRPr lang="fr-FR"/>
          </a:p>
        </p:txBody>
      </p:sp>
      <p:sp>
        <p:nvSpPr>
          <p:cNvPr id="4" name="Espace réservé du pied de page 3">
            <a:extLst>
              <a:ext uri="{FF2B5EF4-FFF2-40B4-BE49-F238E27FC236}">
                <a16:creationId xmlns:a16="http://schemas.microsoft.com/office/drawing/2014/main" id="{3DE3C99B-0CDA-4702-BEBB-C2E36FE150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 Ferret Renaud</a:t>
            </a:r>
          </a:p>
        </p:txBody>
      </p:sp>
      <p:sp>
        <p:nvSpPr>
          <p:cNvPr id="5" name="Espace réservé du numéro de diapositive 4">
            <a:extLst>
              <a:ext uri="{FF2B5EF4-FFF2-40B4-BE49-F238E27FC236}">
                <a16:creationId xmlns:a16="http://schemas.microsoft.com/office/drawing/2014/main" id="{BF9793F5-4907-4601-8DAC-D9FDA6A5F6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B9C57E-EB61-43DA-A7BC-60B656F29587}" type="slidenum">
              <a:rPr lang="fr-FR" smtClean="0"/>
              <a:t>‹N°›</a:t>
            </a:fld>
            <a:endParaRPr lang="fr-FR"/>
          </a:p>
        </p:txBody>
      </p:sp>
    </p:spTree>
    <p:extLst>
      <p:ext uri="{BB962C8B-B14F-4D97-AF65-F5344CB8AC3E}">
        <p14:creationId xmlns:p14="http://schemas.microsoft.com/office/powerpoint/2010/main" val="24758931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2B747-0B92-4BB5-B959-7BF062F0A688}" type="datetimeFigureOut">
              <a:rPr lang="fr-FR" smtClean="0"/>
              <a:t>11/10/2017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 Ferret Renaud</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9563D-7BFD-4B9D-BF35-E522409F8821}" type="slidenum">
              <a:rPr lang="fr-FR" smtClean="0"/>
              <a:t>‹N°›</a:t>
            </a:fld>
            <a:endParaRPr lang="fr-FR"/>
          </a:p>
        </p:txBody>
      </p:sp>
    </p:spTree>
    <p:extLst>
      <p:ext uri="{BB962C8B-B14F-4D97-AF65-F5344CB8AC3E}">
        <p14:creationId xmlns:p14="http://schemas.microsoft.com/office/powerpoint/2010/main" val="232155286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www.mkyong.com/spring3/spring-aop-aspectj-annotation-example/"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www.karlverger.com/developpement/transactions-et-spring-framework-31"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3" Type="http://schemas.openxmlformats.org/officeDocument/2006/relationships/hyperlink" Target="http://www.karlverger.com/developpement/transactions-et-spring-framework-31"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hyperlink" Target="http://fr.wikipedia.org/wiki/Interface_de_programmation" TargetMode="External"/><Relationship Id="rId2" Type="http://schemas.openxmlformats.org/officeDocument/2006/relationships/slide" Target="../slides/slide279.xml"/><Relationship Id="rId1" Type="http://schemas.openxmlformats.org/officeDocument/2006/relationships/notesMaster" Target="../notesMasters/notesMaster1.xml"/><Relationship Id="rId6" Type="http://schemas.openxmlformats.org/officeDocument/2006/relationships/hyperlink" Target="http://fr.wikipedia.org/wiki/Java_Specification_Requests" TargetMode="External"/><Relationship Id="rId5" Type="http://schemas.openxmlformats.org/officeDocument/2006/relationships/hyperlink" Target="http://fr.wikipedia.org/wiki/Java_(technique)" TargetMode="External"/><Relationship Id="rId4" Type="http://schemas.openxmlformats.org/officeDocument/2006/relationships/hyperlink" Target="http://fr.wikipedia.org/wiki/Mod%C3%A8le_relationne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3" Type="http://schemas.openxmlformats.org/officeDocument/2006/relationships/hyperlink" Target="http://static.springsource.org/spring/docs/current/spring-framework-reference/html/mvc.html#mvc-ann-arguments" TargetMode="External"/><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3" Type="http://schemas.openxmlformats.org/officeDocument/2006/relationships/hyperlink" Target="http://fr.wikipedia.org/wiki/Enterprise_JavaBeans" TargetMode="External"/><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3" Type="http://schemas.openxmlformats.org/officeDocument/2006/relationships/hyperlink" Target="https://fr.wikipedia.org/wiki/Courrier_%C3%A9lectronique" TargetMode="External"/><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3" Type="http://schemas.openxmlformats.org/officeDocument/2006/relationships/hyperlink" Target="http://baptiste-meurant.developpez.com/tutoriaux/acegi-dwr-tapestry5-spring-hibernate/" TargetMode="External"/><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a:t>
            </a:fld>
            <a:endParaRPr lang="fr-FR"/>
          </a:p>
        </p:txBody>
      </p:sp>
      <p:sp>
        <p:nvSpPr>
          <p:cNvPr id="7" name="Espace réservé du pied de page 6">
            <a:extLst>
              <a:ext uri="{FF2B5EF4-FFF2-40B4-BE49-F238E27FC236}">
                <a16:creationId xmlns:a16="http://schemas.microsoft.com/office/drawing/2014/main" id="{F4239586-E6F1-405C-9933-9070A5D6597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3247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a:t>
            </a:fld>
            <a:endParaRPr lang="fr-FR"/>
          </a:p>
        </p:txBody>
      </p:sp>
      <p:sp>
        <p:nvSpPr>
          <p:cNvPr id="5" name="Espace réservé du pied de page 4">
            <a:extLst>
              <a:ext uri="{FF2B5EF4-FFF2-40B4-BE49-F238E27FC236}">
                <a16:creationId xmlns:a16="http://schemas.microsoft.com/office/drawing/2014/main" id="{EB1DCB45-593C-47EA-BF51-F00680A6109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193708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100</a:t>
            </a:fld>
            <a:endParaRPr lang="fr-FR"/>
          </a:p>
        </p:txBody>
      </p:sp>
      <p:sp>
        <p:nvSpPr>
          <p:cNvPr id="5" name="Espace réservé du pied de page 4">
            <a:extLst>
              <a:ext uri="{FF2B5EF4-FFF2-40B4-BE49-F238E27FC236}">
                <a16:creationId xmlns:a16="http://schemas.microsoft.com/office/drawing/2014/main" id="{7EC5F081-C159-44BD-B438-C174C73119B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892689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101</a:t>
            </a:fld>
            <a:endParaRPr lang="fr-FR"/>
          </a:p>
        </p:txBody>
      </p:sp>
      <p:sp>
        <p:nvSpPr>
          <p:cNvPr id="5" name="Espace réservé du pied de page 4">
            <a:extLst>
              <a:ext uri="{FF2B5EF4-FFF2-40B4-BE49-F238E27FC236}">
                <a16:creationId xmlns:a16="http://schemas.microsoft.com/office/drawing/2014/main" id="{D7F0CFDF-7268-42AA-8716-DC3F6F0AF44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780505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102</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C7D83DB2-CD76-4029-8C62-7A563FFD256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01686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103</a:t>
            </a:fld>
            <a:endParaRPr lang="fr-FR"/>
          </a:p>
        </p:txBody>
      </p:sp>
      <p:sp>
        <p:nvSpPr>
          <p:cNvPr id="5" name="Espace réservé du pied de page 4">
            <a:extLst>
              <a:ext uri="{FF2B5EF4-FFF2-40B4-BE49-F238E27FC236}">
                <a16:creationId xmlns:a16="http://schemas.microsoft.com/office/drawing/2014/main" id="{30435CC5-D5B4-45A4-B5B7-72EA431A79D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610897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104</a:t>
            </a:fld>
            <a:endParaRPr lang="fr-FR"/>
          </a:p>
        </p:txBody>
      </p:sp>
      <p:sp>
        <p:nvSpPr>
          <p:cNvPr id="5" name="Espace réservé du pied de page 4">
            <a:extLst>
              <a:ext uri="{FF2B5EF4-FFF2-40B4-BE49-F238E27FC236}">
                <a16:creationId xmlns:a16="http://schemas.microsoft.com/office/drawing/2014/main" id="{780F02B5-9493-4B2D-B55A-2200E6554B9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447352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105</a:t>
            </a:fld>
            <a:endParaRPr lang="fr-FR"/>
          </a:p>
        </p:txBody>
      </p:sp>
      <p:sp>
        <p:nvSpPr>
          <p:cNvPr id="5" name="Espace réservé du pied de page 4">
            <a:extLst>
              <a:ext uri="{FF2B5EF4-FFF2-40B4-BE49-F238E27FC236}">
                <a16:creationId xmlns:a16="http://schemas.microsoft.com/office/drawing/2014/main" id="{FCC429A3-A987-4324-9DEB-512087E8285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873130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106</a:t>
            </a:fld>
            <a:endParaRPr lang="fr-FR"/>
          </a:p>
        </p:txBody>
      </p:sp>
      <p:sp>
        <p:nvSpPr>
          <p:cNvPr id="5" name="Espace réservé du pied de page 4">
            <a:extLst>
              <a:ext uri="{FF2B5EF4-FFF2-40B4-BE49-F238E27FC236}">
                <a16:creationId xmlns:a16="http://schemas.microsoft.com/office/drawing/2014/main" id="{E23EC6AB-314D-4694-80E6-4BA453EB48E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645416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Espace réservé des commentaires 2"/>
          <p:cNvSpPr>
            <a:spLocks noGrp="1"/>
          </p:cNvSpPr>
          <p:nvPr>
            <p:ph type="body" idx="1"/>
          </p:nvPr>
        </p:nvSpPr>
        <p:spPr/>
        <p:txBody>
          <a:bodyPr/>
          <a:lstStyle/>
          <a:p>
            <a:r>
              <a:rPr lang="fr-FR" altLang="en-US"/>
              <a:t>@Value permet l’injection de propriétés gérées par PlaceHolder</a:t>
            </a:r>
          </a:p>
          <a:p>
            <a:r>
              <a:rPr lang="fr-FR" altLang="en-US"/>
              <a:t>private @Value("${x.y.z}") String monAttribut;</a:t>
            </a:r>
          </a:p>
          <a:p>
            <a:endParaRPr lang="fr-FR" altLang="en-US"/>
          </a:p>
          <a:p>
            <a:r>
              <a:rPr lang="fr-FR"/>
              <a:t>Slide 59: On garde la slide mais on met plus en évidence @Autowired, @Controller, @Repository qui seront utilisé dans le TP. Les autres il faut les garder dans le support mais ne pas les mettre dans la formation.</a:t>
            </a:r>
            <a:endParaRPr lang="fr-FR" altLang="en-US" dirty="0"/>
          </a:p>
        </p:txBody>
      </p:sp>
      <p:sp>
        <p:nvSpPr>
          <p:cNvPr id="15565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3F0CFEEB-6D16-4176-8079-7C5028C8331A}" type="slidenum">
              <a:rPr lang="fr-FR" altLang="en-US" smtClean="0"/>
              <a:pPr/>
              <a:t>107</a:t>
            </a:fld>
            <a:endParaRPr lang="fr-FR" altLang="en-US"/>
          </a:p>
        </p:txBody>
      </p:sp>
      <p:sp>
        <p:nvSpPr>
          <p:cNvPr id="6" name="Espace réservé de l'image des diapositives 5">
            <a:extLst>
              <a:ext uri="{FF2B5EF4-FFF2-40B4-BE49-F238E27FC236}">
                <a16:creationId xmlns:a16="http://schemas.microsoft.com/office/drawing/2014/main" id="{7E7BBC02-F167-4629-92F6-FB7E7CF2E9BE}"/>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B438D457-94E2-473F-9313-2BEC1BFFCBF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1619507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err="1">
                <a:solidFill>
                  <a:schemeClr val="tx1"/>
                </a:solidFill>
                <a:latin typeface="+mn-lt"/>
                <a:ea typeface="+mn-ea"/>
                <a:cs typeface="+mn-cs"/>
              </a:rPr>
              <a:t>Slide</a:t>
            </a:r>
            <a:r>
              <a:rPr lang="fr-FR" sz="1200" b="0" i="0" u="none" strike="noStrike" kern="1200" baseline="0" dirty="0">
                <a:solidFill>
                  <a:schemeClr val="tx1"/>
                </a:solidFill>
                <a:latin typeface="+mn-lt"/>
                <a:ea typeface="+mn-ea"/>
                <a:cs typeface="+mn-cs"/>
              </a:rPr>
              <a:t> 60: Utiliser la notion de "nature de </a:t>
            </a:r>
            <a:r>
              <a:rPr lang="fr-FR" sz="1200" b="0" i="0" u="none" strike="noStrike" kern="1200" baseline="0" dirty="0" err="1">
                <a:solidFill>
                  <a:schemeClr val="tx1"/>
                </a:solidFill>
                <a:latin typeface="+mn-lt"/>
                <a:ea typeface="+mn-ea"/>
                <a:cs typeface="+mn-cs"/>
              </a:rPr>
              <a:t>bean</a:t>
            </a:r>
            <a:r>
              <a:rPr lang="fr-FR" sz="1200" b="0" i="0" u="none" strike="noStrike" kern="1200" baseline="0" dirty="0">
                <a:solidFill>
                  <a:schemeClr val="tx1"/>
                </a:solidFill>
                <a:latin typeface="+mn-lt"/>
                <a:ea typeface="+mn-ea"/>
                <a:cs typeface="+mn-cs"/>
              </a:rPr>
              <a:t>" pour dire que </a:t>
            </a:r>
            <a:r>
              <a:rPr lang="fr-FR" sz="1200" b="0" i="0" u="none" strike="noStrike" kern="1200" baseline="0" dirty="0" err="1">
                <a:solidFill>
                  <a:schemeClr val="tx1"/>
                </a:solidFill>
                <a:latin typeface="+mn-lt"/>
                <a:ea typeface="+mn-ea"/>
                <a:cs typeface="+mn-cs"/>
              </a:rPr>
              <a:t>spring</a:t>
            </a:r>
            <a:r>
              <a:rPr lang="fr-FR" sz="1200" b="0" i="0" u="none" strike="noStrike" kern="1200" baseline="0" dirty="0">
                <a:solidFill>
                  <a:schemeClr val="tx1"/>
                </a:solidFill>
                <a:latin typeface="+mn-lt"/>
                <a:ea typeface="+mn-ea"/>
                <a:cs typeface="+mn-cs"/>
              </a:rPr>
              <a:t> sait quoi faire de ces </a:t>
            </a:r>
            <a:r>
              <a:rPr lang="fr-FR" sz="1200" b="0" i="0" u="none" strike="noStrike" kern="1200" baseline="0" dirty="0" err="1">
                <a:solidFill>
                  <a:schemeClr val="tx1"/>
                </a:solidFill>
                <a:latin typeface="+mn-lt"/>
                <a:ea typeface="+mn-ea"/>
                <a:cs typeface="+mn-cs"/>
              </a:rPr>
              <a:t>beans</a:t>
            </a:r>
            <a:r>
              <a:rPr lang="fr-FR" sz="1200" b="0" i="0" u="none" strike="noStrike" kern="1200" baseline="0" dirty="0">
                <a:solidFill>
                  <a:schemeClr val="tx1"/>
                </a:solidFill>
                <a:latin typeface="+mn-lt"/>
                <a:ea typeface="+mn-ea"/>
                <a:cs typeface="+mn-cs"/>
              </a:rPr>
              <a:t> (ajoute de l'intelligence)</a:t>
            </a:r>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108</a:t>
            </a:fld>
            <a:endParaRPr lang="fr-FR"/>
          </a:p>
        </p:txBody>
      </p:sp>
      <p:sp>
        <p:nvSpPr>
          <p:cNvPr id="7" name="Espace réservé du pied de page 6">
            <a:extLst>
              <a:ext uri="{FF2B5EF4-FFF2-40B4-BE49-F238E27FC236}">
                <a16:creationId xmlns:a16="http://schemas.microsoft.com/office/drawing/2014/main" id="{D3FDC189-17AA-4CD7-BABA-40E8BA6277C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005406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109</a:t>
            </a:fld>
            <a:endParaRPr lang="fr-FR"/>
          </a:p>
        </p:txBody>
      </p:sp>
      <p:sp>
        <p:nvSpPr>
          <p:cNvPr id="5" name="Espace réservé du pied de page 4">
            <a:extLst>
              <a:ext uri="{FF2B5EF4-FFF2-40B4-BE49-F238E27FC236}">
                <a16:creationId xmlns:a16="http://schemas.microsoft.com/office/drawing/2014/main" id="{9F2FB073-39EC-4046-9DCC-4C8AACCBAEC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2397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Espace réservé des commentaires 2"/>
          <p:cNvSpPr>
            <a:spLocks noGrp="1"/>
          </p:cNvSpPr>
          <p:nvPr>
            <p:ph type="body" idx="1"/>
          </p:nvPr>
        </p:nvSpPr>
        <p:spPr/>
        <p:txBody>
          <a:bodyPr/>
          <a:lstStyle/>
          <a:p>
            <a:r>
              <a:rPr lang="fr-FR" altLang="en-US"/>
              <a:t>Open Services Gateway initiative</a:t>
            </a:r>
          </a:p>
        </p:txBody>
      </p:sp>
      <p:sp>
        <p:nvSpPr>
          <p:cNvPr id="4608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084A9784-E87C-4A65-88F5-DD91FFF5D1DF}" type="slidenum">
              <a:rPr lang="fr-FR" altLang="en-US" smtClean="0"/>
              <a:pPr/>
              <a:t>11</a:t>
            </a:fld>
            <a:endParaRPr lang="fr-FR" altLang="en-US"/>
          </a:p>
        </p:txBody>
      </p:sp>
      <p:sp>
        <p:nvSpPr>
          <p:cNvPr id="6" name="Espace réservé de l'image des diapositives 5">
            <a:extLst>
              <a:ext uri="{FF2B5EF4-FFF2-40B4-BE49-F238E27FC236}">
                <a16:creationId xmlns:a16="http://schemas.microsoft.com/office/drawing/2014/main" id="{8D8A7C97-3A42-4DC8-A4D3-537F17CB7C7F}"/>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A86637A8-EF55-4188-9B90-E81B71EA772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5561565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110</a:t>
            </a:fld>
            <a:endParaRPr lang="fr-FR"/>
          </a:p>
        </p:txBody>
      </p:sp>
      <p:sp>
        <p:nvSpPr>
          <p:cNvPr id="5" name="Espace réservé du pied de page 4">
            <a:extLst>
              <a:ext uri="{FF2B5EF4-FFF2-40B4-BE49-F238E27FC236}">
                <a16:creationId xmlns:a16="http://schemas.microsoft.com/office/drawing/2014/main" id="{FA98AF60-1F38-444B-A3B3-2165454D89F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392942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111</a:t>
            </a:fld>
            <a:endParaRPr lang="fr-FR"/>
          </a:p>
        </p:txBody>
      </p:sp>
      <p:sp>
        <p:nvSpPr>
          <p:cNvPr id="5" name="Espace réservé du pied de page 4">
            <a:extLst>
              <a:ext uri="{FF2B5EF4-FFF2-40B4-BE49-F238E27FC236}">
                <a16:creationId xmlns:a16="http://schemas.microsoft.com/office/drawing/2014/main" id="{E3CEB466-E87A-4F5A-918C-243F8C4093C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623107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112</a:t>
            </a:fld>
            <a:endParaRPr lang="fr-FR"/>
          </a:p>
        </p:txBody>
      </p:sp>
      <p:sp>
        <p:nvSpPr>
          <p:cNvPr id="5" name="Espace réservé du pied de page 4">
            <a:extLst>
              <a:ext uri="{FF2B5EF4-FFF2-40B4-BE49-F238E27FC236}">
                <a16:creationId xmlns:a16="http://schemas.microsoft.com/office/drawing/2014/main" id="{23038AD6-79EB-4709-8B98-DFFEF63D58A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368434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113</a:t>
            </a:fld>
            <a:endParaRPr lang="fr-FR"/>
          </a:p>
        </p:txBody>
      </p:sp>
      <p:sp>
        <p:nvSpPr>
          <p:cNvPr id="5" name="Espace réservé du pied de page 4">
            <a:extLst>
              <a:ext uri="{FF2B5EF4-FFF2-40B4-BE49-F238E27FC236}">
                <a16:creationId xmlns:a16="http://schemas.microsoft.com/office/drawing/2014/main" id="{58C5082D-A5E1-4427-8368-89AD6B62BC1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667657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114</a:t>
            </a:fld>
            <a:endParaRPr lang="fr-FR"/>
          </a:p>
        </p:txBody>
      </p:sp>
      <p:sp>
        <p:nvSpPr>
          <p:cNvPr id="5" name="Espace réservé du pied de page 4">
            <a:extLst>
              <a:ext uri="{FF2B5EF4-FFF2-40B4-BE49-F238E27FC236}">
                <a16:creationId xmlns:a16="http://schemas.microsoft.com/office/drawing/2014/main" id="{7655C8C2-35E0-4AF9-A1E3-BDB1003BAC8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576651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115</a:t>
            </a:fld>
            <a:endParaRPr lang="fr-FR"/>
          </a:p>
        </p:txBody>
      </p:sp>
      <p:sp>
        <p:nvSpPr>
          <p:cNvPr id="5" name="Espace réservé du pied de page 4">
            <a:extLst>
              <a:ext uri="{FF2B5EF4-FFF2-40B4-BE49-F238E27FC236}">
                <a16:creationId xmlns:a16="http://schemas.microsoft.com/office/drawing/2014/main" id="{9E6B66AC-D571-49F7-B3D6-FDA223FF974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485142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116</a:t>
            </a:fld>
            <a:endParaRPr lang="fr-FR"/>
          </a:p>
        </p:txBody>
      </p:sp>
      <p:sp>
        <p:nvSpPr>
          <p:cNvPr id="5" name="Espace réservé du pied de page 4">
            <a:extLst>
              <a:ext uri="{FF2B5EF4-FFF2-40B4-BE49-F238E27FC236}">
                <a16:creationId xmlns:a16="http://schemas.microsoft.com/office/drawing/2014/main" id="{84C51C74-DB50-459C-96C8-6EDAEF8F6B3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822803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117</a:t>
            </a:fld>
            <a:endParaRPr lang="fr-FR"/>
          </a:p>
        </p:txBody>
      </p:sp>
      <p:sp>
        <p:nvSpPr>
          <p:cNvPr id="5" name="Espace réservé du pied de page 4">
            <a:extLst>
              <a:ext uri="{FF2B5EF4-FFF2-40B4-BE49-F238E27FC236}">
                <a16:creationId xmlns:a16="http://schemas.microsoft.com/office/drawing/2014/main" id="{04DE7AF9-8869-44FB-A942-BFDE254B572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544832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118</a:t>
            </a:fld>
            <a:endParaRPr lang="fr-FR"/>
          </a:p>
        </p:txBody>
      </p:sp>
      <p:sp>
        <p:nvSpPr>
          <p:cNvPr id="5" name="Espace réservé du pied de page 4">
            <a:extLst>
              <a:ext uri="{FF2B5EF4-FFF2-40B4-BE49-F238E27FC236}">
                <a16:creationId xmlns:a16="http://schemas.microsoft.com/office/drawing/2014/main" id="{429D520F-0A7F-4B00-B93A-F2D1D304C05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572409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119</a:t>
            </a:fld>
            <a:endParaRPr lang="fr-FR"/>
          </a:p>
        </p:txBody>
      </p:sp>
      <p:sp>
        <p:nvSpPr>
          <p:cNvPr id="5" name="Espace réservé du pied de page 4">
            <a:extLst>
              <a:ext uri="{FF2B5EF4-FFF2-40B4-BE49-F238E27FC236}">
                <a16:creationId xmlns:a16="http://schemas.microsoft.com/office/drawing/2014/main" id="{C79EA8C8-251B-4200-8A79-D1C724A8AD2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7603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a:t>
            </a:fld>
            <a:endParaRPr lang="fr-FR"/>
          </a:p>
        </p:txBody>
      </p:sp>
      <p:sp>
        <p:nvSpPr>
          <p:cNvPr id="5" name="Espace réservé du pied de page 4">
            <a:extLst>
              <a:ext uri="{FF2B5EF4-FFF2-40B4-BE49-F238E27FC236}">
                <a16:creationId xmlns:a16="http://schemas.microsoft.com/office/drawing/2014/main" id="{38173848-3534-4815-AAF7-3B18271C2EB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418331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120</a:t>
            </a:fld>
            <a:endParaRPr lang="fr-FR"/>
          </a:p>
        </p:txBody>
      </p:sp>
      <p:sp>
        <p:nvSpPr>
          <p:cNvPr id="5" name="Espace réservé du pied de page 4">
            <a:extLst>
              <a:ext uri="{FF2B5EF4-FFF2-40B4-BE49-F238E27FC236}">
                <a16:creationId xmlns:a16="http://schemas.microsoft.com/office/drawing/2014/main" id="{8C4D5B08-F4EC-4482-A9CE-A8F40100BE6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38223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121</a:t>
            </a:fld>
            <a:endParaRPr lang="fr-FR"/>
          </a:p>
        </p:txBody>
      </p:sp>
      <p:sp>
        <p:nvSpPr>
          <p:cNvPr id="5" name="Espace réservé du pied de page 4">
            <a:extLst>
              <a:ext uri="{FF2B5EF4-FFF2-40B4-BE49-F238E27FC236}">
                <a16:creationId xmlns:a16="http://schemas.microsoft.com/office/drawing/2014/main" id="{A4A0E678-AE6E-469D-96C0-40EA89FA2BA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775260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Espace réservé des commentaires 2"/>
          <p:cNvSpPr>
            <a:spLocks noGrp="1"/>
          </p:cNvSpPr>
          <p:nvPr>
            <p:ph type="body" idx="1"/>
          </p:nvPr>
        </p:nvSpPr>
        <p:spPr/>
        <p:txBody>
          <a:bodyPr/>
          <a:lstStyle/>
          <a:p>
            <a:r>
              <a:rPr lang="fr-FR" altLang="en-US"/>
              <a:t>Permet la prise en compte des annotations sans pour autant devoir activer  le scan de composants (active les post processeurs)</a:t>
            </a:r>
          </a:p>
        </p:txBody>
      </p:sp>
      <p:sp>
        <p:nvSpPr>
          <p:cNvPr id="17101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0E932E4D-DC78-4EAB-9ACB-96C4CC05BAD3}" type="slidenum">
              <a:rPr lang="fr-FR" altLang="en-US" smtClean="0"/>
              <a:pPr/>
              <a:t>122</a:t>
            </a:fld>
            <a:endParaRPr lang="fr-FR" altLang="en-US"/>
          </a:p>
        </p:txBody>
      </p:sp>
      <p:sp>
        <p:nvSpPr>
          <p:cNvPr id="6" name="Espace réservé de l'image des diapositives 5">
            <a:extLst>
              <a:ext uri="{FF2B5EF4-FFF2-40B4-BE49-F238E27FC236}">
                <a16:creationId xmlns:a16="http://schemas.microsoft.com/office/drawing/2014/main" id="{8AE79FD5-CA9F-47D1-821C-44C02C1F99D6}"/>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9EDBC1CA-57CF-4075-B442-0832EBEF8F8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28203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Espace réservé des commentaires 2"/>
          <p:cNvSpPr>
            <a:spLocks noGrp="1"/>
          </p:cNvSpPr>
          <p:nvPr>
            <p:ph type="body" idx="1"/>
          </p:nvPr>
        </p:nvSpPr>
        <p:spPr/>
        <p:txBody>
          <a:bodyPr/>
          <a:lstStyle/>
          <a:p>
            <a:r>
              <a:rPr lang="fr-FR" altLang="fr-FR"/>
              <a:t>@Bean permet de déclarer un bean, s’utilise sur une méthode au niveau d’une classe @configuration</a:t>
            </a:r>
          </a:p>
          <a:p>
            <a:endParaRPr lang="fr-FR" altLang="fr-FR"/>
          </a:p>
        </p:txBody>
      </p:sp>
      <p:sp>
        <p:nvSpPr>
          <p:cNvPr id="173060"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526A5DCD-5E6D-4D9D-BDBB-D8780B4BF3CF}" type="slidenum">
              <a:rPr lang="fr-FR" altLang="fr-FR" smtClean="0"/>
              <a:pPr/>
              <a:t>123</a:t>
            </a:fld>
            <a:endParaRPr lang="fr-FR" altLang="fr-FR"/>
          </a:p>
        </p:txBody>
      </p:sp>
      <p:sp>
        <p:nvSpPr>
          <p:cNvPr id="6" name="Espace réservé de l'image des diapositives 5">
            <a:extLst>
              <a:ext uri="{FF2B5EF4-FFF2-40B4-BE49-F238E27FC236}">
                <a16:creationId xmlns:a16="http://schemas.microsoft.com/office/drawing/2014/main" id="{DA57AC2B-0C43-4C0C-9346-D0001037F80D}"/>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2846BD8A-55F2-4614-8344-F86770D3695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1907246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124</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8011BDC5-FDCD-47A4-BE32-70647394CF5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251616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125</a:t>
            </a:fld>
            <a:endParaRPr lang="fr-FR"/>
          </a:p>
        </p:txBody>
      </p:sp>
      <p:sp>
        <p:nvSpPr>
          <p:cNvPr id="5" name="Espace réservé du pied de page 4">
            <a:extLst>
              <a:ext uri="{FF2B5EF4-FFF2-40B4-BE49-F238E27FC236}">
                <a16:creationId xmlns:a16="http://schemas.microsoft.com/office/drawing/2014/main" id="{3C436BA6-DADE-41AE-8824-187E3716A01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24937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126</a:t>
            </a:fld>
            <a:endParaRPr lang="fr-FR"/>
          </a:p>
        </p:txBody>
      </p:sp>
      <p:sp>
        <p:nvSpPr>
          <p:cNvPr id="5" name="Espace réservé du pied de page 4">
            <a:extLst>
              <a:ext uri="{FF2B5EF4-FFF2-40B4-BE49-F238E27FC236}">
                <a16:creationId xmlns:a16="http://schemas.microsoft.com/office/drawing/2014/main" id="{D3CD2FA3-12FC-4ABC-BC82-49551B94996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970034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127</a:t>
            </a:fld>
            <a:endParaRPr lang="fr-FR"/>
          </a:p>
        </p:txBody>
      </p:sp>
      <p:sp>
        <p:nvSpPr>
          <p:cNvPr id="5" name="Espace réservé du pied de page 4">
            <a:extLst>
              <a:ext uri="{FF2B5EF4-FFF2-40B4-BE49-F238E27FC236}">
                <a16:creationId xmlns:a16="http://schemas.microsoft.com/office/drawing/2014/main" id="{BA440AC7-E74C-4B97-9539-A16CEBBEB03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023538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128</a:t>
            </a:fld>
            <a:endParaRPr lang="fr-FR"/>
          </a:p>
        </p:txBody>
      </p:sp>
      <p:sp>
        <p:nvSpPr>
          <p:cNvPr id="5" name="Espace réservé du pied de page 4">
            <a:extLst>
              <a:ext uri="{FF2B5EF4-FFF2-40B4-BE49-F238E27FC236}">
                <a16:creationId xmlns:a16="http://schemas.microsoft.com/office/drawing/2014/main" id="{0D692081-D53C-443E-B965-DEF235EFFB3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850442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129</a:t>
            </a:fld>
            <a:endParaRPr lang="fr-FR"/>
          </a:p>
        </p:txBody>
      </p:sp>
      <p:sp>
        <p:nvSpPr>
          <p:cNvPr id="5" name="Espace réservé du pied de page 4">
            <a:extLst>
              <a:ext uri="{FF2B5EF4-FFF2-40B4-BE49-F238E27FC236}">
                <a16:creationId xmlns:a16="http://schemas.microsoft.com/office/drawing/2014/main" id="{AB0D115D-923C-4C84-8DE8-FE360BB0F57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9129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a:t>
            </a:fld>
            <a:endParaRPr lang="fr-FR"/>
          </a:p>
        </p:txBody>
      </p:sp>
      <p:sp>
        <p:nvSpPr>
          <p:cNvPr id="5" name="Espace réservé du pied de page 4">
            <a:extLst>
              <a:ext uri="{FF2B5EF4-FFF2-40B4-BE49-F238E27FC236}">
                <a16:creationId xmlns:a16="http://schemas.microsoft.com/office/drawing/2014/main" id="{726F80BF-EB04-4C2F-A08B-94E25893FF0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463395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Espace réservé des commentaires 2"/>
          <p:cNvSpPr>
            <a:spLocks noGrp="1"/>
          </p:cNvSpPr>
          <p:nvPr>
            <p:ph type="body" idx="1"/>
          </p:nvPr>
        </p:nvSpPr>
        <p:spPr/>
        <p:txBody>
          <a:bodyPr/>
          <a:lstStyle/>
          <a:p>
            <a:r>
              <a:rPr lang="fr-FR" altLang="fr-FR"/>
              <a:t>http://docs.spring.io/spring/docs/current/spring-framework-reference/html/aop.html</a:t>
            </a:r>
          </a:p>
        </p:txBody>
      </p:sp>
      <p:sp>
        <p:nvSpPr>
          <p:cNvPr id="181252"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01FCA413-FBD4-402A-BCD0-D9D4FCDCD682}" type="slidenum">
              <a:rPr lang="fr-FR" altLang="fr-FR" smtClean="0"/>
              <a:pPr/>
              <a:t>130</a:t>
            </a:fld>
            <a:endParaRPr lang="fr-FR" altLang="fr-FR"/>
          </a:p>
        </p:txBody>
      </p:sp>
      <p:sp>
        <p:nvSpPr>
          <p:cNvPr id="6" name="Espace réservé de l'image des diapositives 5">
            <a:extLst>
              <a:ext uri="{FF2B5EF4-FFF2-40B4-BE49-F238E27FC236}">
                <a16:creationId xmlns:a16="http://schemas.microsoft.com/office/drawing/2014/main" id="{6AB97DEA-5645-4EE3-97D4-B86FA478B76E}"/>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8619A8C7-055A-4836-88F3-8D54CAD6503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9259635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131</a:t>
            </a:fld>
            <a:endParaRPr lang="fr-FR"/>
          </a:p>
        </p:txBody>
      </p:sp>
      <p:sp>
        <p:nvSpPr>
          <p:cNvPr id="5" name="Espace réservé du pied de page 4">
            <a:extLst>
              <a:ext uri="{FF2B5EF4-FFF2-40B4-BE49-F238E27FC236}">
                <a16:creationId xmlns:a16="http://schemas.microsoft.com/office/drawing/2014/main" id="{3FD0B10A-0490-4DF8-B13C-E7345485736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733436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132</a:t>
            </a:fld>
            <a:endParaRPr lang="fr-FR"/>
          </a:p>
        </p:txBody>
      </p:sp>
      <p:sp>
        <p:nvSpPr>
          <p:cNvPr id="5" name="Espace réservé du pied de page 4">
            <a:extLst>
              <a:ext uri="{FF2B5EF4-FFF2-40B4-BE49-F238E27FC236}">
                <a16:creationId xmlns:a16="http://schemas.microsoft.com/office/drawing/2014/main" id="{B8B70FAB-C0E6-454E-9067-34848F28566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167464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133</a:t>
            </a:fld>
            <a:endParaRPr lang="fr-FR"/>
          </a:p>
        </p:txBody>
      </p:sp>
      <p:sp>
        <p:nvSpPr>
          <p:cNvPr id="5" name="Espace réservé du pied de page 4">
            <a:extLst>
              <a:ext uri="{FF2B5EF4-FFF2-40B4-BE49-F238E27FC236}">
                <a16:creationId xmlns:a16="http://schemas.microsoft.com/office/drawing/2014/main" id="{919129B5-ECD8-48F9-B1A7-98D7FA8FE3C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219964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134</a:t>
            </a:fld>
            <a:endParaRPr lang="fr-FR"/>
          </a:p>
        </p:txBody>
      </p:sp>
      <p:sp>
        <p:nvSpPr>
          <p:cNvPr id="5" name="Espace réservé du pied de page 4">
            <a:extLst>
              <a:ext uri="{FF2B5EF4-FFF2-40B4-BE49-F238E27FC236}">
                <a16:creationId xmlns:a16="http://schemas.microsoft.com/office/drawing/2014/main" id="{D7553EC3-2ECC-4C7A-BCDF-95DBB3BAF5B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481846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135</a:t>
            </a:fld>
            <a:endParaRPr lang="fr-FR"/>
          </a:p>
        </p:txBody>
      </p:sp>
      <p:sp>
        <p:nvSpPr>
          <p:cNvPr id="5" name="Espace réservé du pied de page 4">
            <a:extLst>
              <a:ext uri="{FF2B5EF4-FFF2-40B4-BE49-F238E27FC236}">
                <a16:creationId xmlns:a16="http://schemas.microsoft.com/office/drawing/2014/main" id="{7F594CFA-71D0-43F0-85B6-21119FF7EB7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326150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136</a:t>
            </a:fld>
            <a:endParaRPr lang="fr-FR"/>
          </a:p>
        </p:txBody>
      </p:sp>
      <p:sp>
        <p:nvSpPr>
          <p:cNvPr id="5" name="Espace réservé du pied de page 4">
            <a:extLst>
              <a:ext uri="{FF2B5EF4-FFF2-40B4-BE49-F238E27FC236}">
                <a16:creationId xmlns:a16="http://schemas.microsoft.com/office/drawing/2014/main" id="{732416D9-5506-43DF-AEEE-B4759E9BBE8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950937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137</a:t>
            </a:fld>
            <a:endParaRPr lang="fr-FR"/>
          </a:p>
        </p:txBody>
      </p:sp>
      <p:sp>
        <p:nvSpPr>
          <p:cNvPr id="5" name="Espace réservé du pied de page 4">
            <a:extLst>
              <a:ext uri="{FF2B5EF4-FFF2-40B4-BE49-F238E27FC236}">
                <a16:creationId xmlns:a16="http://schemas.microsoft.com/office/drawing/2014/main" id="{2D941C67-AEDB-42E2-8DF5-9D16AE0603E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32584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138</a:t>
            </a:fld>
            <a:endParaRPr lang="fr-FR"/>
          </a:p>
        </p:txBody>
      </p:sp>
      <p:sp>
        <p:nvSpPr>
          <p:cNvPr id="5" name="Espace réservé du pied de page 4">
            <a:extLst>
              <a:ext uri="{FF2B5EF4-FFF2-40B4-BE49-F238E27FC236}">
                <a16:creationId xmlns:a16="http://schemas.microsoft.com/office/drawing/2014/main" id="{16EC1D8F-C346-42AE-896E-3E8103FC93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21882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139</a:t>
            </a:fld>
            <a:endParaRPr lang="fr-FR"/>
          </a:p>
        </p:txBody>
      </p:sp>
      <p:sp>
        <p:nvSpPr>
          <p:cNvPr id="5" name="Espace réservé du pied de page 4">
            <a:extLst>
              <a:ext uri="{FF2B5EF4-FFF2-40B4-BE49-F238E27FC236}">
                <a16:creationId xmlns:a16="http://schemas.microsoft.com/office/drawing/2014/main" id="{A1970254-A556-4CD3-89CB-8E6511151AA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65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a:t>
            </a:fld>
            <a:endParaRPr lang="fr-FR"/>
          </a:p>
        </p:txBody>
      </p:sp>
      <p:sp>
        <p:nvSpPr>
          <p:cNvPr id="5" name="Espace réservé du pied de page 4">
            <a:extLst>
              <a:ext uri="{FF2B5EF4-FFF2-40B4-BE49-F238E27FC236}">
                <a16:creationId xmlns:a16="http://schemas.microsoft.com/office/drawing/2014/main" id="{F8C40569-68F7-4C1B-AB35-1984BDB8489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722690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140</a:t>
            </a:fld>
            <a:endParaRPr lang="fr-FR"/>
          </a:p>
        </p:txBody>
      </p:sp>
      <p:sp>
        <p:nvSpPr>
          <p:cNvPr id="5" name="Espace réservé du pied de page 4">
            <a:extLst>
              <a:ext uri="{FF2B5EF4-FFF2-40B4-BE49-F238E27FC236}">
                <a16:creationId xmlns:a16="http://schemas.microsoft.com/office/drawing/2014/main" id="{1EB91EF5-F3FE-405B-B298-71CC2421E7B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749968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141</a:t>
            </a:fld>
            <a:endParaRPr lang="fr-FR"/>
          </a:p>
        </p:txBody>
      </p:sp>
      <p:sp>
        <p:nvSpPr>
          <p:cNvPr id="5" name="Espace réservé du pied de page 4">
            <a:extLst>
              <a:ext uri="{FF2B5EF4-FFF2-40B4-BE49-F238E27FC236}">
                <a16:creationId xmlns:a16="http://schemas.microsoft.com/office/drawing/2014/main" id="{77E3A53B-9DD7-43EF-BDE7-1C2188C624A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603633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142</a:t>
            </a:fld>
            <a:endParaRPr lang="fr-FR"/>
          </a:p>
        </p:txBody>
      </p:sp>
      <p:sp>
        <p:nvSpPr>
          <p:cNvPr id="5" name="Espace réservé du pied de page 4">
            <a:extLst>
              <a:ext uri="{FF2B5EF4-FFF2-40B4-BE49-F238E27FC236}">
                <a16:creationId xmlns:a16="http://schemas.microsoft.com/office/drawing/2014/main" id="{294D828F-5C43-4F01-AF92-F60C9660768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6933890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143</a:t>
            </a:fld>
            <a:endParaRPr lang="fr-FR"/>
          </a:p>
        </p:txBody>
      </p:sp>
      <p:sp>
        <p:nvSpPr>
          <p:cNvPr id="5" name="Espace réservé du pied de page 4">
            <a:extLst>
              <a:ext uri="{FF2B5EF4-FFF2-40B4-BE49-F238E27FC236}">
                <a16:creationId xmlns:a16="http://schemas.microsoft.com/office/drawing/2014/main" id="{A44C69D8-527D-4817-9B01-DF295BEF294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88089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144</a:t>
            </a:fld>
            <a:endParaRPr lang="fr-FR"/>
          </a:p>
        </p:txBody>
      </p:sp>
      <p:sp>
        <p:nvSpPr>
          <p:cNvPr id="5" name="Espace réservé du pied de page 4">
            <a:extLst>
              <a:ext uri="{FF2B5EF4-FFF2-40B4-BE49-F238E27FC236}">
                <a16:creationId xmlns:a16="http://schemas.microsoft.com/office/drawing/2014/main" id="{FE93F519-CB17-455E-905E-490028570B0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8930430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4" name="Rectangle 3"/>
          <p:cNvSpPr>
            <a:spLocks noGrp="1" noChangeArrowheads="1"/>
          </p:cNvSpPr>
          <p:nvPr>
            <p:ph type="body" idx="1"/>
          </p:nvPr>
        </p:nvSpPr>
        <p:spPr/>
        <p:txBody>
          <a:bodyPr/>
          <a:lstStyle/>
          <a:p>
            <a:r>
              <a:rPr lang="fr-FR" altLang="en-US"/>
              <a:t>Avec Spring AOP, le weaving est effectué au démarrage du contexte Spring.</a:t>
            </a:r>
          </a:p>
          <a:p>
            <a:r>
              <a:rPr lang="fr-FR" altLang="en-US"/>
              <a:t>D'autres frameworks AOP effectuent le weaving en phase de compilation ou lors du chargement des classes.</a:t>
            </a:r>
          </a:p>
        </p:txBody>
      </p:sp>
      <p:sp>
        <p:nvSpPr>
          <p:cNvPr id="4" name="Espace réservé de l'image des diapositives 3">
            <a:extLst>
              <a:ext uri="{FF2B5EF4-FFF2-40B4-BE49-F238E27FC236}">
                <a16:creationId xmlns:a16="http://schemas.microsoft.com/office/drawing/2014/main" id="{3D903CDB-42FB-42E7-A936-F3D63E41E8E6}"/>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A27700E3-7285-4424-9409-6075CEAA22E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6442268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146</a:t>
            </a:fld>
            <a:endParaRPr lang="fr-FR"/>
          </a:p>
        </p:txBody>
      </p:sp>
      <p:sp>
        <p:nvSpPr>
          <p:cNvPr id="5" name="Espace réservé du pied de page 4">
            <a:extLst>
              <a:ext uri="{FF2B5EF4-FFF2-40B4-BE49-F238E27FC236}">
                <a16:creationId xmlns:a16="http://schemas.microsoft.com/office/drawing/2014/main" id="{EA899569-518A-46A6-B9BA-EFECC898027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50854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147</a:t>
            </a:fld>
            <a:endParaRPr lang="fr-FR"/>
          </a:p>
        </p:txBody>
      </p:sp>
      <p:sp>
        <p:nvSpPr>
          <p:cNvPr id="5" name="Espace réservé du pied de page 4">
            <a:extLst>
              <a:ext uri="{FF2B5EF4-FFF2-40B4-BE49-F238E27FC236}">
                <a16:creationId xmlns:a16="http://schemas.microsoft.com/office/drawing/2014/main" id="{EB9669D0-ED22-4DCC-B97B-45E44F21814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031275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148</a:t>
            </a:fld>
            <a:endParaRPr lang="fr-FR"/>
          </a:p>
        </p:txBody>
      </p:sp>
      <p:sp>
        <p:nvSpPr>
          <p:cNvPr id="5" name="Espace réservé du pied de page 4">
            <a:extLst>
              <a:ext uri="{FF2B5EF4-FFF2-40B4-BE49-F238E27FC236}">
                <a16:creationId xmlns:a16="http://schemas.microsoft.com/office/drawing/2014/main" id="{6FFE5148-8896-4BB4-8889-187734EB9D6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183194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149</a:t>
            </a:fld>
            <a:endParaRPr lang="fr-FR"/>
          </a:p>
        </p:txBody>
      </p:sp>
      <p:sp>
        <p:nvSpPr>
          <p:cNvPr id="5" name="Espace réservé du pied de page 4">
            <a:extLst>
              <a:ext uri="{FF2B5EF4-FFF2-40B4-BE49-F238E27FC236}">
                <a16:creationId xmlns:a16="http://schemas.microsoft.com/office/drawing/2014/main" id="{EADA3B81-784A-489C-B766-F68251C9C45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9367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a:t>
            </a:fld>
            <a:endParaRPr lang="fr-FR"/>
          </a:p>
        </p:txBody>
      </p:sp>
      <p:sp>
        <p:nvSpPr>
          <p:cNvPr id="5" name="Espace réservé du pied de page 4">
            <a:extLst>
              <a:ext uri="{FF2B5EF4-FFF2-40B4-BE49-F238E27FC236}">
                <a16:creationId xmlns:a16="http://schemas.microsoft.com/office/drawing/2014/main" id="{EDA702BC-1E6D-46DB-8981-B846ADC0FB2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1456257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150</a:t>
            </a:fld>
            <a:endParaRPr lang="fr-FR"/>
          </a:p>
        </p:txBody>
      </p:sp>
      <p:sp>
        <p:nvSpPr>
          <p:cNvPr id="5" name="Espace réservé du pied de page 4">
            <a:extLst>
              <a:ext uri="{FF2B5EF4-FFF2-40B4-BE49-F238E27FC236}">
                <a16:creationId xmlns:a16="http://schemas.microsoft.com/office/drawing/2014/main" id="{E61B2C40-0F53-4096-BD20-DB529C64496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469274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151</a:t>
            </a:fld>
            <a:endParaRPr lang="fr-FR"/>
          </a:p>
        </p:txBody>
      </p:sp>
      <p:sp>
        <p:nvSpPr>
          <p:cNvPr id="5" name="Espace réservé du pied de page 4">
            <a:extLst>
              <a:ext uri="{FF2B5EF4-FFF2-40B4-BE49-F238E27FC236}">
                <a16:creationId xmlns:a16="http://schemas.microsoft.com/office/drawing/2014/main" id="{1A3C5254-037D-41E1-AA1A-7C95C6548DD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067410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152</a:t>
            </a:fld>
            <a:endParaRPr lang="fr-FR"/>
          </a:p>
        </p:txBody>
      </p:sp>
      <p:sp>
        <p:nvSpPr>
          <p:cNvPr id="5" name="Espace réservé du pied de page 4">
            <a:extLst>
              <a:ext uri="{FF2B5EF4-FFF2-40B4-BE49-F238E27FC236}">
                <a16:creationId xmlns:a16="http://schemas.microsoft.com/office/drawing/2014/main" id="{85C23B37-B7E1-4782-97FE-79EC0250CFF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330889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Espace réservé des commentaires 2"/>
          <p:cNvSpPr>
            <a:spLocks noGrp="1"/>
          </p:cNvSpPr>
          <p:nvPr>
            <p:ph type="body" idx="1"/>
          </p:nvPr>
        </p:nvSpPr>
        <p:spPr/>
        <p:txBody>
          <a:bodyPr/>
          <a:lstStyle/>
          <a:p>
            <a:r>
              <a:rPr lang="fr-FR" altLang="fr-FR"/>
              <a:t>After et before support le JoinPoint</a:t>
            </a:r>
          </a:p>
        </p:txBody>
      </p:sp>
      <p:sp>
        <p:nvSpPr>
          <p:cNvPr id="205828"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2DF214A8-41D5-4340-A47D-A9796664F70D}" type="slidenum">
              <a:rPr lang="fr-FR" altLang="fr-FR" smtClean="0"/>
              <a:pPr/>
              <a:t>153</a:t>
            </a:fld>
            <a:endParaRPr lang="fr-FR" altLang="fr-FR"/>
          </a:p>
        </p:txBody>
      </p:sp>
      <p:sp>
        <p:nvSpPr>
          <p:cNvPr id="6" name="Espace réservé de l'image des diapositives 5">
            <a:extLst>
              <a:ext uri="{FF2B5EF4-FFF2-40B4-BE49-F238E27FC236}">
                <a16:creationId xmlns:a16="http://schemas.microsoft.com/office/drawing/2014/main" id="{8DDA04EE-B367-4FF9-85F5-2203FE6CAAE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BE944227-C176-4183-8656-B9320259B09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1124195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Espace réservé des commentaires 2"/>
          <p:cNvSpPr>
            <a:spLocks noGrp="1"/>
          </p:cNvSpPr>
          <p:nvPr>
            <p:ph type="body" idx="1"/>
          </p:nvPr>
        </p:nvSpPr>
        <p:spPr/>
        <p:txBody>
          <a:bodyPr/>
          <a:lstStyle/>
          <a:p>
            <a:r>
              <a:rPr lang="fr-FR" altLang="fr-FR"/>
              <a:t>La valeur de returning n’est pas figée, on peut mettre tout ce que l’on veut, mais c’est le nom du paramètre</a:t>
            </a:r>
          </a:p>
        </p:txBody>
      </p:sp>
      <p:sp>
        <p:nvSpPr>
          <p:cNvPr id="207876"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39EAD44E-4253-4871-8E92-D7E833EA42BC}" type="slidenum">
              <a:rPr lang="fr-FR" altLang="fr-FR" smtClean="0"/>
              <a:pPr/>
              <a:t>154</a:t>
            </a:fld>
            <a:endParaRPr lang="fr-FR" altLang="fr-FR"/>
          </a:p>
        </p:txBody>
      </p:sp>
      <p:sp>
        <p:nvSpPr>
          <p:cNvPr id="6" name="Espace réservé de l'image des diapositives 5">
            <a:extLst>
              <a:ext uri="{FF2B5EF4-FFF2-40B4-BE49-F238E27FC236}">
                <a16:creationId xmlns:a16="http://schemas.microsoft.com/office/drawing/2014/main" id="{B9D39E0C-6152-491F-A8BD-40ACB3ABDDDD}"/>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C5F7F7A8-48C5-4CF0-B607-8CEBC28825C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1069270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155</a:t>
            </a:fld>
            <a:endParaRPr lang="fr-FR"/>
          </a:p>
        </p:txBody>
      </p:sp>
      <p:sp>
        <p:nvSpPr>
          <p:cNvPr id="5" name="Espace réservé du pied de page 4">
            <a:extLst>
              <a:ext uri="{FF2B5EF4-FFF2-40B4-BE49-F238E27FC236}">
                <a16:creationId xmlns:a16="http://schemas.microsoft.com/office/drawing/2014/main" id="{8AF56B16-7A77-4DEA-8980-FEC2FA0C453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316696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commentaires 2"/>
          <p:cNvSpPr>
            <a:spLocks noGrp="1"/>
          </p:cNvSpPr>
          <p:nvPr>
            <p:ph type="body" idx="1"/>
          </p:nvPr>
        </p:nvSpPr>
        <p:spPr/>
        <p:txBody>
          <a:bodyPr/>
          <a:lstStyle/>
          <a:p>
            <a:r>
              <a:rPr lang="fr-FR">
                <a:hlinkClick r:id="rId3"/>
              </a:rPr>
              <a:t>http://www.mkyong.com/spring3/spring-aop-aspectj-annotation-example/</a:t>
            </a:r>
            <a:endParaRPr lang="fr-FR"/>
          </a:p>
          <a:p>
            <a:r>
              <a:rPr lang="fr-FR"/>
              <a:t>http://docs.spring.io/spring/docs/current/spring-framework-reference/html/aop.html</a:t>
            </a:r>
            <a:endParaRPr lang="fr-FR" dirty="0"/>
          </a:p>
        </p:txBody>
      </p:sp>
      <p:sp>
        <p:nvSpPr>
          <p:cNvPr id="21094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873DDDF-5EEC-4345-91F4-223FDFBC5B47}" type="slidenum">
              <a:rPr lang="fr-FR" altLang="en-US" smtClean="0"/>
              <a:pPr/>
              <a:t>156</a:t>
            </a:fld>
            <a:endParaRPr lang="fr-FR" altLang="en-US"/>
          </a:p>
        </p:txBody>
      </p:sp>
      <p:sp>
        <p:nvSpPr>
          <p:cNvPr id="7" name="Espace réservé de l'image des diapositives 6">
            <a:extLst>
              <a:ext uri="{FF2B5EF4-FFF2-40B4-BE49-F238E27FC236}">
                <a16:creationId xmlns:a16="http://schemas.microsoft.com/office/drawing/2014/main" id="{967AD9BF-1208-4A9A-BBF5-D6867A0ADBFC}"/>
              </a:ext>
            </a:extLst>
          </p:cNvPr>
          <p:cNvSpPr>
            <a:spLocks noGrp="1" noRot="1" noChangeAspect="1"/>
          </p:cNvSpPr>
          <p:nvPr>
            <p:ph type="sldImg"/>
          </p:nvPr>
        </p:nvSpPr>
        <p:spPr/>
      </p:sp>
      <p:sp>
        <p:nvSpPr>
          <p:cNvPr id="8" name="Espace réservé du pied de page 7">
            <a:extLst>
              <a:ext uri="{FF2B5EF4-FFF2-40B4-BE49-F238E27FC236}">
                <a16:creationId xmlns:a16="http://schemas.microsoft.com/office/drawing/2014/main" id="{16C565B5-9E30-4075-A210-549D2CC5EC79}"/>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011563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Espace réservé des commentaires 2"/>
          <p:cNvSpPr>
            <a:spLocks noGrp="1"/>
          </p:cNvSpPr>
          <p:nvPr>
            <p:ph type="body" idx="1"/>
          </p:nvPr>
        </p:nvSpPr>
        <p:spPr/>
        <p:txBody>
          <a:bodyPr/>
          <a:lstStyle/>
          <a:p>
            <a:r>
              <a:rPr lang="fr-FR" altLang="fr-FR"/>
              <a:t>After et before supporte le JoinPoint</a:t>
            </a:r>
          </a:p>
        </p:txBody>
      </p:sp>
      <p:sp>
        <p:nvSpPr>
          <p:cNvPr id="212996"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BA9CA311-A03F-478D-B843-C78B447ACB6E}" type="slidenum">
              <a:rPr lang="fr-FR" altLang="fr-FR" smtClean="0"/>
              <a:pPr/>
              <a:t>157</a:t>
            </a:fld>
            <a:endParaRPr lang="fr-FR" altLang="fr-FR"/>
          </a:p>
        </p:txBody>
      </p:sp>
      <p:sp>
        <p:nvSpPr>
          <p:cNvPr id="6" name="Espace réservé de l'image des diapositives 5">
            <a:extLst>
              <a:ext uri="{FF2B5EF4-FFF2-40B4-BE49-F238E27FC236}">
                <a16:creationId xmlns:a16="http://schemas.microsoft.com/office/drawing/2014/main" id="{6322BD26-37E0-4FC3-825E-C39AD0E312A3}"/>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73C4AB86-2705-4139-B090-1B47BB3CF9F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2648266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158</a:t>
            </a:fld>
            <a:endParaRPr lang="fr-FR"/>
          </a:p>
        </p:txBody>
      </p:sp>
      <p:sp>
        <p:nvSpPr>
          <p:cNvPr id="5" name="Espace réservé du pied de page 4">
            <a:extLst>
              <a:ext uri="{FF2B5EF4-FFF2-40B4-BE49-F238E27FC236}">
                <a16:creationId xmlns:a16="http://schemas.microsoft.com/office/drawing/2014/main" id="{59F99E46-D5CA-4924-8F6B-A0D1C65121C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817267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Espace réservé des commentaires 2"/>
          <p:cNvSpPr>
            <a:spLocks noGrp="1"/>
          </p:cNvSpPr>
          <p:nvPr>
            <p:ph type="body" idx="1"/>
          </p:nvPr>
        </p:nvSpPr>
        <p:spPr/>
        <p:txBody>
          <a:bodyPr/>
          <a:lstStyle/>
          <a:p>
            <a:r>
              <a:rPr lang="fr-FR" altLang="fr-FR"/>
              <a:t>http://docs.spring.io/spring/docs/current/spring-framework-reference/html/aop.html</a:t>
            </a:r>
          </a:p>
        </p:txBody>
      </p:sp>
      <p:sp>
        <p:nvSpPr>
          <p:cNvPr id="216068"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352D150E-54A0-4B8D-9974-2A4D12F6C311}" type="slidenum">
              <a:rPr lang="fr-FR" altLang="fr-FR" smtClean="0"/>
              <a:pPr/>
              <a:t>159</a:t>
            </a:fld>
            <a:endParaRPr lang="fr-FR" altLang="fr-FR"/>
          </a:p>
        </p:txBody>
      </p:sp>
      <p:sp>
        <p:nvSpPr>
          <p:cNvPr id="6" name="Espace réservé de l'image des diapositives 5">
            <a:extLst>
              <a:ext uri="{FF2B5EF4-FFF2-40B4-BE49-F238E27FC236}">
                <a16:creationId xmlns:a16="http://schemas.microsoft.com/office/drawing/2014/main" id="{3DBE7F15-B10F-4F30-A7B5-9A55CA997DBB}"/>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7A227022-F4A8-4F1A-96B2-2F094C64D5B9}"/>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13091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a:t>
            </a:fld>
            <a:endParaRPr lang="fr-FR"/>
          </a:p>
        </p:txBody>
      </p:sp>
      <p:sp>
        <p:nvSpPr>
          <p:cNvPr id="5" name="Espace réservé du pied de page 4">
            <a:extLst>
              <a:ext uri="{FF2B5EF4-FFF2-40B4-BE49-F238E27FC236}">
                <a16:creationId xmlns:a16="http://schemas.microsoft.com/office/drawing/2014/main" id="{DCFEEEA8-484D-45E5-A17A-5139A99863F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057682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Espace réservé des commentaires 2"/>
          <p:cNvSpPr>
            <a:spLocks noGrp="1"/>
          </p:cNvSpPr>
          <p:nvPr>
            <p:ph type="body" idx="1"/>
          </p:nvPr>
        </p:nvSpPr>
        <p:spPr/>
        <p:txBody>
          <a:bodyPr/>
          <a:lstStyle/>
          <a:p>
            <a:r>
              <a:rPr lang="fr-FR" altLang="fr-FR"/>
              <a:t>http://docs.spring.io/spring/docs/current/spring-framework-reference/html/aop.html</a:t>
            </a:r>
          </a:p>
        </p:txBody>
      </p:sp>
      <p:sp>
        <p:nvSpPr>
          <p:cNvPr id="218116"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A9541A68-9FCE-422E-88CA-8AFD278548E3}" type="slidenum">
              <a:rPr lang="fr-FR" altLang="fr-FR" smtClean="0"/>
              <a:pPr/>
              <a:t>160</a:t>
            </a:fld>
            <a:endParaRPr lang="fr-FR" altLang="fr-FR"/>
          </a:p>
        </p:txBody>
      </p:sp>
      <p:sp>
        <p:nvSpPr>
          <p:cNvPr id="6" name="Espace réservé de l'image des diapositives 5">
            <a:extLst>
              <a:ext uri="{FF2B5EF4-FFF2-40B4-BE49-F238E27FC236}">
                <a16:creationId xmlns:a16="http://schemas.microsoft.com/office/drawing/2014/main" id="{AF7FC55D-DF01-4605-A0C4-5B277964D248}"/>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CF5B7128-0B07-4D95-8391-A894912A32A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0459913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161</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BAFDCA97-53F8-430B-872E-86B3EC383B0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0893631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162</a:t>
            </a:fld>
            <a:endParaRPr lang="fr-FR"/>
          </a:p>
        </p:txBody>
      </p:sp>
      <p:sp>
        <p:nvSpPr>
          <p:cNvPr id="5" name="Espace réservé du pied de page 4">
            <a:extLst>
              <a:ext uri="{FF2B5EF4-FFF2-40B4-BE49-F238E27FC236}">
                <a16:creationId xmlns:a16="http://schemas.microsoft.com/office/drawing/2014/main" id="{97F8CE2E-B7E8-433B-A2E7-E161F966BEA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580789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163</a:t>
            </a:fld>
            <a:endParaRPr lang="fr-FR"/>
          </a:p>
        </p:txBody>
      </p:sp>
      <p:sp>
        <p:nvSpPr>
          <p:cNvPr id="5" name="Espace réservé du pied de page 4">
            <a:extLst>
              <a:ext uri="{FF2B5EF4-FFF2-40B4-BE49-F238E27FC236}">
                <a16:creationId xmlns:a16="http://schemas.microsoft.com/office/drawing/2014/main" id="{A8E81591-98F6-43EF-B1A5-46E23979014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3249884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164</a:t>
            </a:fld>
            <a:endParaRPr lang="fr-FR"/>
          </a:p>
        </p:txBody>
      </p:sp>
      <p:sp>
        <p:nvSpPr>
          <p:cNvPr id="5" name="Espace réservé du pied de page 4">
            <a:extLst>
              <a:ext uri="{FF2B5EF4-FFF2-40B4-BE49-F238E27FC236}">
                <a16:creationId xmlns:a16="http://schemas.microsoft.com/office/drawing/2014/main" id="{DB8D9F78-B16F-4AE0-9FAD-1492563B62A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907433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165</a:t>
            </a:fld>
            <a:endParaRPr lang="fr-FR"/>
          </a:p>
        </p:txBody>
      </p:sp>
      <p:sp>
        <p:nvSpPr>
          <p:cNvPr id="5" name="Espace réservé du pied de page 4">
            <a:extLst>
              <a:ext uri="{FF2B5EF4-FFF2-40B4-BE49-F238E27FC236}">
                <a16:creationId xmlns:a16="http://schemas.microsoft.com/office/drawing/2014/main" id="{0C7660A5-6193-4872-A6FE-D90DF83EA29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2009893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166</a:t>
            </a:fld>
            <a:endParaRPr lang="fr-FR"/>
          </a:p>
        </p:txBody>
      </p:sp>
      <p:sp>
        <p:nvSpPr>
          <p:cNvPr id="5" name="Espace réservé du pied de page 4">
            <a:extLst>
              <a:ext uri="{FF2B5EF4-FFF2-40B4-BE49-F238E27FC236}">
                <a16:creationId xmlns:a16="http://schemas.microsoft.com/office/drawing/2014/main" id="{543A1564-D7DA-4158-9F5B-CF101366808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37958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167</a:t>
            </a:fld>
            <a:endParaRPr lang="fr-FR"/>
          </a:p>
        </p:txBody>
      </p:sp>
      <p:sp>
        <p:nvSpPr>
          <p:cNvPr id="5" name="Espace réservé du pied de page 4">
            <a:extLst>
              <a:ext uri="{FF2B5EF4-FFF2-40B4-BE49-F238E27FC236}">
                <a16:creationId xmlns:a16="http://schemas.microsoft.com/office/drawing/2014/main" id="{C56CBA0D-E6CE-462B-A6C5-935047DF544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824472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168</a:t>
            </a:fld>
            <a:endParaRPr lang="fr-FR"/>
          </a:p>
        </p:txBody>
      </p:sp>
      <p:sp>
        <p:nvSpPr>
          <p:cNvPr id="5" name="Espace réservé du pied de page 4">
            <a:extLst>
              <a:ext uri="{FF2B5EF4-FFF2-40B4-BE49-F238E27FC236}">
                <a16:creationId xmlns:a16="http://schemas.microsoft.com/office/drawing/2014/main" id="{DC241640-DB7A-4B6E-A2B6-00299C9BF91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7292590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169</a:t>
            </a:fld>
            <a:endParaRPr lang="fr-FR"/>
          </a:p>
        </p:txBody>
      </p:sp>
      <p:sp>
        <p:nvSpPr>
          <p:cNvPr id="5" name="Espace réservé du pied de page 4">
            <a:extLst>
              <a:ext uri="{FF2B5EF4-FFF2-40B4-BE49-F238E27FC236}">
                <a16:creationId xmlns:a16="http://schemas.microsoft.com/office/drawing/2014/main" id="{EC6F8E70-A907-4C58-9465-61F5F04002E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1404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a:t>
            </a:fld>
            <a:endParaRPr lang="fr-FR"/>
          </a:p>
        </p:txBody>
      </p:sp>
      <p:sp>
        <p:nvSpPr>
          <p:cNvPr id="5" name="Espace réservé du pied de page 4">
            <a:extLst>
              <a:ext uri="{FF2B5EF4-FFF2-40B4-BE49-F238E27FC236}">
                <a16:creationId xmlns:a16="http://schemas.microsoft.com/office/drawing/2014/main" id="{71918215-5296-4626-AFCE-67E772D7DDD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89628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170</a:t>
            </a:fld>
            <a:endParaRPr lang="fr-FR"/>
          </a:p>
        </p:txBody>
      </p:sp>
      <p:sp>
        <p:nvSpPr>
          <p:cNvPr id="5" name="Espace réservé du pied de page 4">
            <a:extLst>
              <a:ext uri="{FF2B5EF4-FFF2-40B4-BE49-F238E27FC236}">
                <a16:creationId xmlns:a16="http://schemas.microsoft.com/office/drawing/2014/main" id="{672222E8-9CA5-446F-A098-0685897C08F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6232116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171</a:t>
            </a:fld>
            <a:endParaRPr lang="fr-FR"/>
          </a:p>
        </p:txBody>
      </p:sp>
      <p:sp>
        <p:nvSpPr>
          <p:cNvPr id="5" name="Espace réservé du pied de page 4">
            <a:extLst>
              <a:ext uri="{FF2B5EF4-FFF2-40B4-BE49-F238E27FC236}">
                <a16:creationId xmlns:a16="http://schemas.microsoft.com/office/drawing/2014/main" id="{8D9C91A2-4202-4824-816C-6C20CB1C798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886120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172</a:t>
            </a:fld>
            <a:endParaRPr lang="fr-FR"/>
          </a:p>
        </p:txBody>
      </p:sp>
      <p:sp>
        <p:nvSpPr>
          <p:cNvPr id="5" name="Espace réservé du pied de page 4">
            <a:extLst>
              <a:ext uri="{FF2B5EF4-FFF2-40B4-BE49-F238E27FC236}">
                <a16:creationId xmlns:a16="http://schemas.microsoft.com/office/drawing/2014/main" id="{3FC4876F-9A34-435A-A3FC-50731C0483D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0897393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Espace réservé des commentaires 2"/>
          <p:cNvSpPr>
            <a:spLocks noGrp="1"/>
          </p:cNvSpPr>
          <p:nvPr>
            <p:ph type="body" idx="1"/>
          </p:nvPr>
        </p:nvSpPr>
        <p:spPr/>
        <p:txBody>
          <a:bodyPr/>
          <a:lstStyle/>
          <a:p>
            <a:r>
              <a:rPr lang="fr-FR" altLang="fr-FR"/>
              <a:t>http://docs.spring.io/spring/docs/current/spring-framework-reference/html/jdbc.html</a:t>
            </a:r>
          </a:p>
        </p:txBody>
      </p:sp>
      <p:sp>
        <p:nvSpPr>
          <p:cNvPr id="232452"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9D2C9A76-C36B-4FAA-AF42-BDA25691B8CB}" type="slidenum">
              <a:rPr lang="fr-FR" altLang="fr-FR" smtClean="0"/>
              <a:pPr/>
              <a:t>173</a:t>
            </a:fld>
            <a:endParaRPr lang="fr-FR" altLang="fr-FR"/>
          </a:p>
        </p:txBody>
      </p:sp>
      <p:sp>
        <p:nvSpPr>
          <p:cNvPr id="6" name="Espace réservé de l'image des diapositives 5">
            <a:extLst>
              <a:ext uri="{FF2B5EF4-FFF2-40B4-BE49-F238E27FC236}">
                <a16:creationId xmlns:a16="http://schemas.microsoft.com/office/drawing/2014/main" id="{03B40750-74B4-4681-9073-875A1D548E0D}"/>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DE20371B-6BEF-49F1-9008-7F4A4FAAD49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7728831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Espace réservé des commentaires 2"/>
          <p:cNvSpPr>
            <a:spLocks noGrp="1"/>
          </p:cNvSpPr>
          <p:nvPr>
            <p:ph type="body" idx="1"/>
          </p:nvPr>
        </p:nvSpPr>
        <p:spPr/>
        <p:txBody>
          <a:bodyPr/>
          <a:lstStyle/>
          <a:p>
            <a:r>
              <a:rPr lang="fr-FR" altLang="fr-FR"/>
              <a:t>http://docs.spring.io/spring/docs/current/spring-framework-reference/html/jdbc.html</a:t>
            </a:r>
          </a:p>
        </p:txBody>
      </p:sp>
      <p:sp>
        <p:nvSpPr>
          <p:cNvPr id="23450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22577FB1-9DC7-4E44-A2C5-85E169802925}" type="slidenum">
              <a:rPr lang="fr-FR" altLang="fr-FR" smtClean="0"/>
              <a:pPr/>
              <a:t>174</a:t>
            </a:fld>
            <a:endParaRPr lang="fr-FR" altLang="fr-FR"/>
          </a:p>
        </p:txBody>
      </p:sp>
      <p:sp>
        <p:nvSpPr>
          <p:cNvPr id="6" name="Espace réservé de l'image des diapositives 5">
            <a:extLst>
              <a:ext uri="{FF2B5EF4-FFF2-40B4-BE49-F238E27FC236}">
                <a16:creationId xmlns:a16="http://schemas.microsoft.com/office/drawing/2014/main" id="{67350FF5-8017-4816-AF09-5EDFC698BFBB}"/>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AE98887D-1F46-4AB2-8CB9-FA1769861364}"/>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135845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A7DFD397-E347-4EC8-821D-69C3775BDEB1}" type="slidenum">
              <a:rPr lang="fr-FR" altLang="fr-FR" smtClean="0"/>
              <a:pPr/>
              <a:t>175</a:t>
            </a:fld>
            <a:endParaRPr lang="fr-FR" altLang="fr-FR"/>
          </a:p>
        </p:txBody>
      </p:sp>
      <p:sp>
        <p:nvSpPr>
          <p:cNvPr id="5" name="Espace réservé de l'image des diapositives 4">
            <a:extLst>
              <a:ext uri="{FF2B5EF4-FFF2-40B4-BE49-F238E27FC236}">
                <a16:creationId xmlns:a16="http://schemas.microsoft.com/office/drawing/2014/main" id="{45ADC158-67B1-4A2C-9843-22A26D52E4BE}"/>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5EB2EDA0-0E07-46D1-97B8-78997382D905}"/>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0B5A1F99-A102-4F41-BD9B-9CD9DFA1D725}"/>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4402662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176</a:t>
            </a:fld>
            <a:endParaRPr lang="fr-FR"/>
          </a:p>
        </p:txBody>
      </p:sp>
      <p:sp>
        <p:nvSpPr>
          <p:cNvPr id="5" name="Espace réservé du pied de page 4">
            <a:extLst>
              <a:ext uri="{FF2B5EF4-FFF2-40B4-BE49-F238E27FC236}">
                <a16:creationId xmlns:a16="http://schemas.microsoft.com/office/drawing/2014/main" id="{43D903E3-BF76-4575-BDA1-ED9B6FA9202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81216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177</a:t>
            </a:fld>
            <a:endParaRPr lang="fr-FR"/>
          </a:p>
        </p:txBody>
      </p:sp>
      <p:sp>
        <p:nvSpPr>
          <p:cNvPr id="5" name="Espace réservé du pied de page 4">
            <a:extLst>
              <a:ext uri="{FF2B5EF4-FFF2-40B4-BE49-F238E27FC236}">
                <a16:creationId xmlns:a16="http://schemas.microsoft.com/office/drawing/2014/main" id="{90FD4030-584B-4D37-9A36-EBAF640FAE6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323045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178</a:t>
            </a:fld>
            <a:endParaRPr lang="fr-FR"/>
          </a:p>
        </p:txBody>
      </p:sp>
      <p:sp>
        <p:nvSpPr>
          <p:cNvPr id="5" name="Espace réservé du pied de page 4">
            <a:extLst>
              <a:ext uri="{FF2B5EF4-FFF2-40B4-BE49-F238E27FC236}">
                <a16:creationId xmlns:a16="http://schemas.microsoft.com/office/drawing/2014/main" id="{E002540F-BE3D-4D5F-B18F-8003F3EE67C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214331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179</a:t>
            </a:fld>
            <a:endParaRPr lang="fr-FR"/>
          </a:p>
        </p:txBody>
      </p:sp>
      <p:sp>
        <p:nvSpPr>
          <p:cNvPr id="5" name="Espace réservé du pied de page 4">
            <a:extLst>
              <a:ext uri="{FF2B5EF4-FFF2-40B4-BE49-F238E27FC236}">
                <a16:creationId xmlns:a16="http://schemas.microsoft.com/office/drawing/2014/main" id="{ABAC3307-62FE-41B5-9F88-80F39EC4392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1558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18</a:t>
            </a:fld>
            <a:endParaRPr lang="fr-FR"/>
          </a:p>
        </p:txBody>
      </p:sp>
      <p:sp>
        <p:nvSpPr>
          <p:cNvPr id="5" name="Espace réservé du pied de page 4">
            <a:extLst>
              <a:ext uri="{FF2B5EF4-FFF2-40B4-BE49-F238E27FC236}">
                <a16:creationId xmlns:a16="http://schemas.microsoft.com/office/drawing/2014/main" id="{A5F8011F-C502-4AF1-8546-AA4C3C367C0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433967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Espace réservé des commentaires 2"/>
          <p:cNvSpPr>
            <a:spLocks noGrp="1"/>
          </p:cNvSpPr>
          <p:nvPr>
            <p:ph type="body" idx="1"/>
          </p:nvPr>
        </p:nvSpPr>
        <p:spPr/>
        <p:txBody>
          <a:bodyPr/>
          <a:lstStyle/>
          <a:p>
            <a:r>
              <a:rPr lang="fr-FR" altLang="en-US"/>
              <a:t>Spring positionne toujours le noms de colonne en majuscule</a:t>
            </a:r>
          </a:p>
        </p:txBody>
      </p:sp>
      <p:sp>
        <p:nvSpPr>
          <p:cNvPr id="24269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7BA5816F-75DD-4436-AB5C-502B8E072DC6}" type="slidenum">
              <a:rPr lang="fr-FR" altLang="en-US" smtClean="0"/>
              <a:pPr/>
              <a:t>180</a:t>
            </a:fld>
            <a:endParaRPr lang="fr-FR" altLang="en-US"/>
          </a:p>
        </p:txBody>
      </p:sp>
      <p:sp>
        <p:nvSpPr>
          <p:cNvPr id="6" name="Espace réservé de l'image des diapositives 5">
            <a:extLst>
              <a:ext uri="{FF2B5EF4-FFF2-40B4-BE49-F238E27FC236}">
                <a16:creationId xmlns:a16="http://schemas.microsoft.com/office/drawing/2014/main" id="{FE4697F8-5F87-4D99-97D0-81FB1B868662}"/>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28E5C442-3DB2-4385-80A1-69A43D1CE434}"/>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6836540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181</a:t>
            </a:fld>
            <a:endParaRPr lang="fr-FR"/>
          </a:p>
        </p:txBody>
      </p:sp>
      <p:sp>
        <p:nvSpPr>
          <p:cNvPr id="5" name="Espace réservé du pied de page 4">
            <a:extLst>
              <a:ext uri="{FF2B5EF4-FFF2-40B4-BE49-F238E27FC236}">
                <a16:creationId xmlns:a16="http://schemas.microsoft.com/office/drawing/2014/main" id="{39EBB04C-1F1D-4367-9005-675EC30BD87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655700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182</a:t>
            </a:fld>
            <a:endParaRPr lang="fr-FR"/>
          </a:p>
        </p:txBody>
      </p:sp>
      <p:sp>
        <p:nvSpPr>
          <p:cNvPr id="5" name="Espace réservé du pied de page 4">
            <a:extLst>
              <a:ext uri="{FF2B5EF4-FFF2-40B4-BE49-F238E27FC236}">
                <a16:creationId xmlns:a16="http://schemas.microsoft.com/office/drawing/2014/main" id="{EC58A8AE-8FB6-40B4-8568-F27B39F6860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103216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Espace réservé des commentaires 2"/>
          <p:cNvSpPr>
            <a:spLocks noGrp="1"/>
          </p:cNvSpPr>
          <p:nvPr>
            <p:ph type="body" idx="1"/>
          </p:nvPr>
        </p:nvSpPr>
        <p:spPr/>
        <p:txBody>
          <a:bodyPr/>
          <a:lstStyle/>
          <a:p>
            <a:r>
              <a:rPr lang="fr-FR" altLang="en-US"/>
              <a:t>Utilisation des génériques pour éviter le transtypage</a:t>
            </a:r>
          </a:p>
        </p:txBody>
      </p:sp>
      <p:sp>
        <p:nvSpPr>
          <p:cNvPr id="24678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6EC3F30F-B29D-45CD-A2CF-3182039CD205}" type="slidenum">
              <a:rPr lang="fr-FR" altLang="en-US" smtClean="0"/>
              <a:pPr/>
              <a:t>183</a:t>
            </a:fld>
            <a:endParaRPr lang="fr-FR" altLang="en-US"/>
          </a:p>
        </p:txBody>
      </p:sp>
      <p:sp>
        <p:nvSpPr>
          <p:cNvPr id="6" name="Espace réservé de l'image des diapositives 5">
            <a:extLst>
              <a:ext uri="{FF2B5EF4-FFF2-40B4-BE49-F238E27FC236}">
                <a16:creationId xmlns:a16="http://schemas.microsoft.com/office/drawing/2014/main" id="{122B7715-6E04-4FB6-BBE2-2264C8298E65}"/>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50174112-F987-4B27-8708-93873D9CE210}"/>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3299412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Espace réservé des commentaires 2"/>
          <p:cNvSpPr>
            <a:spLocks noGrp="1"/>
          </p:cNvSpPr>
          <p:nvPr>
            <p:ph type="body" idx="1"/>
          </p:nvPr>
        </p:nvSpPr>
        <p:spPr/>
        <p:txBody>
          <a:bodyPr/>
          <a:lstStyle/>
          <a:p>
            <a:r>
              <a:rPr lang="fr-FR" altLang="fr-FR"/>
              <a:t>Row mapper marche pour plusieurs tuple aussi.</a:t>
            </a:r>
          </a:p>
          <a:p>
            <a:r>
              <a:rPr lang="fr-FR" altLang="fr-FR"/>
              <a:t>Le point important étant qu’il ne faut JAMAIS faire de rs.next, c’est le spring qui s’en occupe.</a:t>
            </a:r>
          </a:p>
        </p:txBody>
      </p:sp>
      <p:sp>
        <p:nvSpPr>
          <p:cNvPr id="248836"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0BB2BD90-61C2-43A8-81C9-030C1C970B45}" type="slidenum">
              <a:rPr lang="fr-FR" altLang="fr-FR" smtClean="0"/>
              <a:pPr/>
              <a:t>184</a:t>
            </a:fld>
            <a:endParaRPr lang="fr-FR" altLang="fr-FR"/>
          </a:p>
        </p:txBody>
      </p:sp>
      <p:sp>
        <p:nvSpPr>
          <p:cNvPr id="6" name="Espace réservé de l'image des diapositives 5">
            <a:extLst>
              <a:ext uri="{FF2B5EF4-FFF2-40B4-BE49-F238E27FC236}">
                <a16:creationId xmlns:a16="http://schemas.microsoft.com/office/drawing/2014/main" id="{B1CBE064-D55E-4F3A-B568-CEE9174DD0BD}"/>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93AE54F9-9B24-4AC2-BD81-E9C1964CF4A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0421095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Espace réservé des commentaires 2"/>
          <p:cNvSpPr>
            <a:spLocks noGrp="1"/>
          </p:cNvSpPr>
          <p:nvPr>
            <p:ph type="body" idx="1"/>
          </p:nvPr>
        </p:nvSpPr>
        <p:spPr/>
        <p:txBody>
          <a:bodyPr/>
          <a:lstStyle/>
          <a:p>
            <a:r>
              <a:rPr lang="fr-FR" altLang="fr-FR"/>
              <a:t>Permet de faire un traitement par ligne du resultset sans avoir à le transformer en Objet</a:t>
            </a:r>
          </a:p>
          <a:p>
            <a:endParaRPr lang="fr-FR" altLang="fr-FR"/>
          </a:p>
        </p:txBody>
      </p:sp>
      <p:sp>
        <p:nvSpPr>
          <p:cNvPr id="25088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E19E08C6-E041-441D-BAE4-DC90B4D7FC6F}" type="slidenum">
              <a:rPr lang="fr-FR" altLang="fr-FR" smtClean="0"/>
              <a:pPr/>
              <a:t>185</a:t>
            </a:fld>
            <a:endParaRPr lang="fr-FR" altLang="fr-FR"/>
          </a:p>
        </p:txBody>
      </p:sp>
      <p:sp>
        <p:nvSpPr>
          <p:cNvPr id="6" name="Espace réservé de l'image des diapositives 5">
            <a:extLst>
              <a:ext uri="{FF2B5EF4-FFF2-40B4-BE49-F238E27FC236}">
                <a16:creationId xmlns:a16="http://schemas.microsoft.com/office/drawing/2014/main" id="{B5D771CA-D9D4-4948-8A34-75123FCC4B1A}"/>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11A50F30-9E57-4BBF-BB7F-A6F3266E985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4849862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Espace réservé des commentaires 2"/>
          <p:cNvSpPr>
            <a:spLocks noGrp="1"/>
          </p:cNvSpPr>
          <p:nvPr>
            <p:ph type="body" idx="1"/>
          </p:nvPr>
        </p:nvSpPr>
        <p:spPr/>
        <p:txBody>
          <a:bodyPr/>
          <a:lstStyle/>
          <a:p>
            <a:r>
              <a:rPr lang="fr-FR" altLang="fr-FR"/>
              <a:t>Contrairement au rowMapper, dans le resulset extractor on peut jouer avec le resulset </a:t>
            </a:r>
            <a:r>
              <a:rPr lang="fr-FR" altLang="fr-FR">
                <a:sym typeface="Wingdings" panose="05000000000000000000" pitchFamily="2" charset="2"/>
              </a:rPr>
              <a:t> rs.next</a:t>
            </a:r>
          </a:p>
          <a:p>
            <a:r>
              <a:rPr lang="fr-FR" altLang="fr-FR">
                <a:sym typeface="Wingdings" panose="05000000000000000000" pitchFamily="2" charset="2"/>
              </a:rPr>
              <a:t>Très peu utilisé (comparativement au rowMapper)</a:t>
            </a:r>
            <a:endParaRPr lang="fr-FR" altLang="fr-FR"/>
          </a:p>
        </p:txBody>
      </p:sp>
      <p:sp>
        <p:nvSpPr>
          <p:cNvPr id="25293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29F588B8-7D0C-4ECA-8416-7E38D14296C7}" type="slidenum">
              <a:rPr lang="fr-FR" altLang="fr-FR" smtClean="0"/>
              <a:pPr/>
              <a:t>186</a:t>
            </a:fld>
            <a:endParaRPr lang="fr-FR" altLang="fr-FR"/>
          </a:p>
        </p:txBody>
      </p:sp>
      <p:sp>
        <p:nvSpPr>
          <p:cNvPr id="6" name="Espace réservé de l'image des diapositives 5">
            <a:extLst>
              <a:ext uri="{FF2B5EF4-FFF2-40B4-BE49-F238E27FC236}">
                <a16:creationId xmlns:a16="http://schemas.microsoft.com/office/drawing/2014/main" id="{D036DF94-1297-4D12-BA10-61F4BF18595B}"/>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FA59E0F5-FC82-4941-A533-EA7545F5469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4174171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187</a:t>
            </a:fld>
            <a:endParaRPr lang="fr-FR"/>
          </a:p>
        </p:txBody>
      </p:sp>
      <p:sp>
        <p:nvSpPr>
          <p:cNvPr id="5" name="Espace réservé du pied de page 4">
            <a:extLst>
              <a:ext uri="{FF2B5EF4-FFF2-40B4-BE49-F238E27FC236}">
                <a16:creationId xmlns:a16="http://schemas.microsoft.com/office/drawing/2014/main" id="{8797860B-48C3-4B4F-9FA1-D94BB6D3590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153801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Espace réservé des commentaires 2"/>
          <p:cNvSpPr>
            <a:spLocks noGrp="1"/>
          </p:cNvSpPr>
          <p:nvPr>
            <p:ph type="body" idx="1"/>
          </p:nvPr>
        </p:nvSpPr>
        <p:spPr/>
        <p:txBody>
          <a:bodyPr/>
          <a:lstStyle/>
          <a:p>
            <a:r>
              <a:rPr lang="fr-FR" altLang="fr-FR"/>
              <a:t>Il n’y a pas de jdbcTemplate.insert, c’est update pour insert et update</a:t>
            </a:r>
          </a:p>
        </p:txBody>
      </p:sp>
      <p:sp>
        <p:nvSpPr>
          <p:cNvPr id="25600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F8346BA7-6A5C-42B9-BADC-FBB71421AA1E}" type="slidenum">
              <a:rPr lang="fr-FR" altLang="fr-FR" smtClean="0"/>
              <a:pPr/>
              <a:t>188</a:t>
            </a:fld>
            <a:endParaRPr lang="fr-FR" altLang="fr-FR"/>
          </a:p>
        </p:txBody>
      </p:sp>
      <p:sp>
        <p:nvSpPr>
          <p:cNvPr id="6" name="Espace réservé de l'image des diapositives 5">
            <a:extLst>
              <a:ext uri="{FF2B5EF4-FFF2-40B4-BE49-F238E27FC236}">
                <a16:creationId xmlns:a16="http://schemas.microsoft.com/office/drawing/2014/main" id="{2BDBB5FD-7640-47D0-96DE-C377446C7D17}"/>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21CC834B-BD95-4B95-BB74-19DF483962D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3403247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189</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8ABC6F63-25E2-4DF4-8AAD-52932C47E8F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0646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a:t>
            </a:fld>
            <a:endParaRPr lang="fr-FR"/>
          </a:p>
        </p:txBody>
      </p:sp>
      <p:sp>
        <p:nvSpPr>
          <p:cNvPr id="5" name="Espace réservé du pied de page 4">
            <a:extLst>
              <a:ext uri="{FF2B5EF4-FFF2-40B4-BE49-F238E27FC236}">
                <a16:creationId xmlns:a16="http://schemas.microsoft.com/office/drawing/2014/main" id="{87303AA7-83DC-4326-98B6-D23FFD5379B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0391697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190</a:t>
            </a:fld>
            <a:endParaRPr lang="fr-FR"/>
          </a:p>
        </p:txBody>
      </p:sp>
      <p:sp>
        <p:nvSpPr>
          <p:cNvPr id="5" name="Espace réservé du pied de page 4">
            <a:extLst>
              <a:ext uri="{FF2B5EF4-FFF2-40B4-BE49-F238E27FC236}">
                <a16:creationId xmlns:a16="http://schemas.microsoft.com/office/drawing/2014/main" id="{490FAAC4-A094-42F4-9510-013199F86D4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8252374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Rectangle 3"/>
          <p:cNvSpPr>
            <a:spLocks noGrp="1" noChangeArrowheads="1"/>
          </p:cNvSpPr>
          <p:nvPr>
            <p:ph type="body" idx="1"/>
          </p:nvPr>
        </p:nvSpPr>
        <p:spPr/>
        <p:txBody>
          <a:bodyPr/>
          <a:lstStyle/>
          <a:p>
            <a:r>
              <a:rPr lang="fr-FR" altLang="en-US">
                <a:hlinkClick r:id="rId3"/>
              </a:rPr>
              <a:t>http://www.karlverger.com/developpement/transactions-et-spring-framework-31</a:t>
            </a:r>
            <a:r>
              <a:rPr lang="fr-FR" altLang="en-US"/>
              <a:t> </a:t>
            </a:r>
          </a:p>
        </p:txBody>
      </p:sp>
      <p:sp>
        <p:nvSpPr>
          <p:cNvPr id="4" name="Espace réservé de l'image des diapositives 3">
            <a:extLst>
              <a:ext uri="{FF2B5EF4-FFF2-40B4-BE49-F238E27FC236}">
                <a16:creationId xmlns:a16="http://schemas.microsoft.com/office/drawing/2014/main" id="{F5AF1D7B-DF1D-4549-AAA1-59262F3B88E3}"/>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1D201AAA-D1AE-413B-9650-E133552C29B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3019150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192</a:t>
            </a:fld>
            <a:endParaRPr lang="fr-FR"/>
          </a:p>
        </p:txBody>
      </p:sp>
      <p:sp>
        <p:nvSpPr>
          <p:cNvPr id="5" name="Espace réservé du pied de page 4">
            <a:extLst>
              <a:ext uri="{FF2B5EF4-FFF2-40B4-BE49-F238E27FC236}">
                <a16:creationId xmlns:a16="http://schemas.microsoft.com/office/drawing/2014/main" id="{0CF487CC-3239-4621-A554-5D2407E0D53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2248615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193</a:t>
            </a:fld>
            <a:endParaRPr lang="fr-FR"/>
          </a:p>
        </p:txBody>
      </p:sp>
      <p:sp>
        <p:nvSpPr>
          <p:cNvPr id="5" name="Espace réservé du pied de page 4">
            <a:extLst>
              <a:ext uri="{FF2B5EF4-FFF2-40B4-BE49-F238E27FC236}">
                <a16:creationId xmlns:a16="http://schemas.microsoft.com/office/drawing/2014/main" id="{DAAE87A7-9150-4319-BEA2-0823C63C86D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315130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194</a:t>
            </a:fld>
            <a:endParaRPr lang="fr-FR"/>
          </a:p>
        </p:txBody>
      </p:sp>
      <p:sp>
        <p:nvSpPr>
          <p:cNvPr id="5" name="Espace réservé du pied de page 4">
            <a:extLst>
              <a:ext uri="{FF2B5EF4-FFF2-40B4-BE49-F238E27FC236}">
                <a16:creationId xmlns:a16="http://schemas.microsoft.com/office/drawing/2014/main" id="{17CDD67A-3681-41B8-AFC2-343CD9BC61D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7823191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195</a:t>
            </a:fld>
            <a:endParaRPr lang="fr-FR"/>
          </a:p>
        </p:txBody>
      </p:sp>
      <p:sp>
        <p:nvSpPr>
          <p:cNvPr id="5" name="Espace réservé du pied de page 4">
            <a:extLst>
              <a:ext uri="{FF2B5EF4-FFF2-40B4-BE49-F238E27FC236}">
                <a16:creationId xmlns:a16="http://schemas.microsoft.com/office/drawing/2014/main" id="{3B8BA8DA-74E8-4D49-86D8-643E0EA3A1C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752446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2051"/>
          <p:cNvSpPr>
            <a:spLocks noGrp="1" noChangeArrowheads="1"/>
          </p:cNvSpPr>
          <p:nvPr>
            <p:ph type="body" idx="1"/>
          </p:nvPr>
        </p:nvSpPr>
        <p:spPr/>
        <p:txBody>
          <a:bodyPr/>
          <a:lstStyle/>
          <a:p>
            <a:r>
              <a:rPr lang="fr-FR" altLang="en-US" dirty="0"/>
              <a:t>Spring propose d'autres gestionnaires de transactions :</a:t>
            </a:r>
          </a:p>
          <a:p>
            <a:r>
              <a:rPr lang="fr-FR" altLang="en-US" dirty="0"/>
              <a:t>JDO : </a:t>
            </a:r>
            <a:r>
              <a:rPr lang="fr-FR" altLang="en-US" dirty="0" err="1"/>
              <a:t>JdoTransactionManager</a:t>
            </a:r>
            <a:endParaRPr lang="fr-FR" altLang="en-US" dirty="0"/>
          </a:p>
          <a:p>
            <a:r>
              <a:rPr lang="fr-FR" altLang="en-US" dirty="0"/>
              <a:t>OJB : </a:t>
            </a:r>
            <a:r>
              <a:rPr lang="fr-FR" altLang="en-US" dirty="0" err="1"/>
              <a:t>PersistenceBrokerTransactionManager</a:t>
            </a:r>
            <a:endParaRPr lang="fr-FR" altLang="en-US" dirty="0"/>
          </a:p>
          <a:p>
            <a:r>
              <a:rPr lang="fr-FR" altLang="en-US" dirty="0"/>
              <a:t>EJB 3.0 : </a:t>
            </a:r>
            <a:r>
              <a:rPr lang="fr-FR" altLang="en-US" dirty="0" err="1"/>
              <a:t>JpaTransactionManager</a:t>
            </a:r>
            <a:endParaRPr lang="fr-FR" altLang="en-US" dirty="0"/>
          </a:p>
          <a:p>
            <a:r>
              <a:rPr lang="fr-FR" altLang="en-US" dirty="0"/>
              <a:t>…</a:t>
            </a:r>
          </a:p>
        </p:txBody>
      </p:sp>
      <p:sp>
        <p:nvSpPr>
          <p:cNvPr id="4" name="Espace réservé de l'image des diapositives 3">
            <a:extLst>
              <a:ext uri="{FF2B5EF4-FFF2-40B4-BE49-F238E27FC236}">
                <a16:creationId xmlns:a16="http://schemas.microsoft.com/office/drawing/2014/main" id="{2CD4D357-92B4-4DF5-846A-59D0060874B5}"/>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A72B0518-C72E-4406-B4FB-6E55CB65762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3984787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197</a:t>
            </a:fld>
            <a:endParaRPr lang="fr-FR"/>
          </a:p>
        </p:txBody>
      </p:sp>
      <p:sp>
        <p:nvSpPr>
          <p:cNvPr id="5" name="Espace réservé du pied de page 4">
            <a:extLst>
              <a:ext uri="{FF2B5EF4-FFF2-40B4-BE49-F238E27FC236}">
                <a16:creationId xmlns:a16="http://schemas.microsoft.com/office/drawing/2014/main" id="{AB0DA030-750E-4503-A255-5FC915D1430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658279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198</a:t>
            </a:fld>
            <a:endParaRPr lang="fr-FR"/>
          </a:p>
        </p:txBody>
      </p:sp>
      <p:sp>
        <p:nvSpPr>
          <p:cNvPr id="5" name="Espace réservé du pied de page 4">
            <a:extLst>
              <a:ext uri="{FF2B5EF4-FFF2-40B4-BE49-F238E27FC236}">
                <a16:creationId xmlns:a16="http://schemas.microsoft.com/office/drawing/2014/main" id="{4DEFE7FC-63DA-4CDC-A16D-3E0A09E686E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925809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199</a:t>
            </a:fld>
            <a:endParaRPr lang="fr-FR"/>
          </a:p>
        </p:txBody>
      </p:sp>
      <p:sp>
        <p:nvSpPr>
          <p:cNvPr id="5" name="Espace réservé du pied de page 4">
            <a:extLst>
              <a:ext uri="{FF2B5EF4-FFF2-40B4-BE49-F238E27FC236}">
                <a16:creationId xmlns:a16="http://schemas.microsoft.com/office/drawing/2014/main" id="{B366090D-FB21-4495-A330-F5585B047B8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7223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a:t>
            </a:fld>
            <a:endParaRPr lang="fr-FR"/>
          </a:p>
        </p:txBody>
      </p:sp>
      <p:sp>
        <p:nvSpPr>
          <p:cNvPr id="7" name="Espace réservé du pied de page 6">
            <a:extLst>
              <a:ext uri="{FF2B5EF4-FFF2-40B4-BE49-F238E27FC236}">
                <a16:creationId xmlns:a16="http://schemas.microsoft.com/office/drawing/2014/main" id="{E5DC33A8-B888-44A8-9849-855FE1851A1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3924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a:t>
            </a:fld>
            <a:endParaRPr lang="fr-FR"/>
          </a:p>
        </p:txBody>
      </p:sp>
      <p:sp>
        <p:nvSpPr>
          <p:cNvPr id="5" name="Espace réservé du pied de page 4">
            <a:extLst>
              <a:ext uri="{FF2B5EF4-FFF2-40B4-BE49-F238E27FC236}">
                <a16:creationId xmlns:a16="http://schemas.microsoft.com/office/drawing/2014/main" id="{47103406-F981-451D-AEFD-FA7B95AB05F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9705355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200</a:t>
            </a:fld>
            <a:endParaRPr lang="fr-FR"/>
          </a:p>
        </p:txBody>
      </p:sp>
      <p:sp>
        <p:nvSpPr>
          <p:cNvPr id="5" name="Espace réservé du pied de page 4">
            <a:extLst>
              <a:ext uri="{FF2B5EF4-FFF2-40B4-BE49-F238E27FC236}">
                <a16:creationId xmlns:a16="http://schemas.microsoft.com/office/drawing/2014/main" id="{860C07CB-9922-42A9-90DB-4A5C6AE9916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763367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Rectangle 3"/>
          <p:cNvSpPr>
            <a:spLocks noGrp="1" noChangeArrowheads="1"/>
          </p:cNvSpPr>
          <p:nvPr>
            <p:ph type="body" idx="1"/>
          </p:nvPr>
        </p:nvSpPr>
        <p:spPr/>
        <p:txBody>
          <a:bodyPr/>
          <a:lstStyle/>
          <a:p>
            <a:r>
              <a:rPr lang="fr-FR" altLang="en-US" dirty="0"/>
              <a:t>Déclaration d'en-tête :</a:t>
            </a:r>
          </a:p>
          <a:p>
            <a:r>
              <a:rPr lang="fr-FR" altLang="en-US" dirty="0"/>
              <a:t>&lt;?xml version="1.0" </a:t>
            </a:r>
            <a:r>
              <a:rPr lang="fr-FR" altLang="en-US" dirty="0" err="1"/>
              <a:t>encoding</a:t>
            </a:r>
            <a:r>
              <a:rPr lang="fr-FR" altLang="en-US" dirty="0"/>
              <a:t>="UTF-8"?&gt;</a:t>
            </a:r>
          </a:p>
          <a:p>
            <a:r>
              <a:rPr lang="fr-FR" altLang="en-US" dirty="0"/>
              <a:t>&lt;</a:t>
            </a:r>
            <a:r>
              <a:rPr lang="fr-FR" altLang="en-US" dirty="0" err="1"/>
              <a:t>beans</a:t>
            </a:r>
            <a:r>
              <a:rPr lang="fr-FR" altLang="en-US" dirty="0"/>
              <a:t> </a:t>
            </a:r>
            <a:r>
              <a:rPr lang="fr-FR" altLang="en-US" dirty="0" err="1"/>
              <a:t>xmlns</a:t>
            </a:r>
            <a:r>
              <a:rPr lang="fr-FR" altLang="en-US" dirty="0"/>
              <a:t>="http://www.springframework.org/schema/beans"</a:t>
            </a:r>
          </a:p>
          <a:p>
            <a:r>
              <a:rPr lang="fr-FR" altLang="en-US" dirty="0" err="1"/>
              <a:t>xmlns:xsi</a:t>
            </a:r>
            <a:r>
              <a:rPr lang="fr-FR" altLang="en-US" dirty="0"/>
              <a:t>="http://www.w3.org/2001/XMLSchema-instance"</a:t>
            </a:r>
          </a:p>
          <a:p>
            <a:r>
              <a:rPr lang="fr-FR" altLang="en-US" dirty="0" err="1"/>
              <a:t>xmlns:aop</a:t>
            </a:r>
            <a:r>
              <a:rPr lang="fr-FR" altLang="en-US" dirty="0"/>
              <a:t>="http://www.springframework.org/schema/aop"</a:t>
            </a:r>
          </a:p>
          <a:p>
            <a:r>
              <a:rPr lang="fr-FR" altLang="en-US" dirty="0" err="1"/>
              <a:t>xsi:schemaLocation</a:t>
            </a:r>
            <a:r>
              <a:rPr lang="fr-FR" altLang="en-US" dirty="0"/>
              <a:t>="</a:t>
            </a:r>
          </a:p>
          <a:p>
            <a:r>
              <a:rPr lang="fr-FR" altLang="en-US" dirty="0"/>
              <a:t>http://www.springframework.org/schema/beans http://www.springframework.org/schema/beans/spring-beans.xsd</a:t>
            </a:r>
          </a:p>
          <a:p>
            <a:r>
              <a:rPr lang="fr-FR" altLang="en-US" dirty="0"/>
              <a:t>http://www.springframework.org/schema/aop http://www.springframework.org/schema/aop/spring-aop.xsd"&gt;</a:t>
            </a:r>
          </a:p>
          <a:p>
            <a:endParaRPr lang="fr-FR" altLang="en-US" dirty="0"/>
          </a:p>
        </p:txBody>
      </p:sp>
      <p:sp>
        <p:nvSpPr>
          <p:cNvPr id="4" name="Espace réservé de l'image des diapositives 3">
            <a:extLst>
              <a:ext uri="{FF2B5EF4-FFF2-40B4-BE49-F238E27FC236}">
                <a16:creationId xmlns:a16="http://schemas.microsoft.com/office/drawing/2014/main" id="{E499F454-8F67-4436-887E-816A777BF7B9}"/>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B2B5A14D-F59B-4363-BD59-F6D04E7F8C8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7356879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7" name="Rectangle 3"/>
          <p:cNvSpPr>
            <a:spLocks noGrp="1" noChangeArrowheads="1"/>
          </p:cNvSpPr>
          <p:nvPr>
            <p:ph type="body" idx="1"/>
          </p:nvPr>
        </p:nvSpPr>
        <p:spPr/>
        <p:txBody>
          <a:bodyPr/>
          <a:lstStyle/>
          <a:p>
            <a:r>
              <a:rPr lang="fr-FR" altLang="en-US">
                <a:hlinkClick r:id="rId3"/>
              </a:rPr>
              <a:t>http://www.karlverger.com/developpement/transactions-et-spring-framework-31</a:t>
            </a:r>
            <a:r>
              <a:rPr lang="fr-FR" altLang="en-US"/>
              <a:t> </a:t>
            </a:r>
          </a:p>
        </p:txBody>
      </p:sp>
      <p:sp>
        <p:nvSpPr>
          <p:cNvPr id="4" name="Espace réservé de l'image des diapositives 3">
            <a:extLst>
              <a:ext uri="{FF2B5EF4-FFF2-40B4-BE49-F238E27FC236}">
                <a16:creationId xmlns:a16="http://schemas.microsoft.com/office/drawing/2014/main" id="{CAFAE6E1-00E5-4061-9DC5-627BDB740C81}"/>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902F0C3F-9147-47E9-8399-E3C3EA6108A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9040070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203</a:t>
            </a:fld>
            <a:endParaRPr lang="fr-FR"/>
          </a:p>
        </p:txBody>
      </p:sp>
      <p:sp>
        <p:nvSpPr>
          <p:cNvPr id="5" name="Espace réservé du pied de page 4">
            <a:extLst>
              <a:ext uri="{FF2B5EF4-FFF2-40B4-BE49-F238E27FC236}">
                <a16:creationId xmlns:a16="http://schemas.microsoft.com/office/drawing/2014/main" id="{C56EADB3-9678-463C-9DE1-BEF7482110B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021067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204</a:t>
            </a:fld>
            <a:endParaRPr lang="fr-FR"/>
          </a:p>
        </p:txBody>
      </p:sp>
      <p:sp>
        <p:nvSpPr>
          <p:cNvPr id="5" name="Espace réservé du pied de page 4">
            <a:extLst>
              <a:ext uri="{FF2B5EF4-FFF2-40B4-BE49-F238E27FC236}">
                <a16:creationId xmlns:a16="http://schemas.microsoft.com/office/drawing/2014/main" id="{9A49814F-3509-474E-81D8-1DE0BE73BEF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7374463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205</a:t>
            </a:fld>
            <a:endParaRPr lang="fr-FR"/>
          </a:p>
        </p:txBody>
      </p:sp>
      <p:sp>
        <p:nvSpPr>
          <p:cNvPr id="5" name="Espace réservé du pied de page 4">
            <a:extLst>
              <a:ext uri="{FF2B5EF4-FFF2-40B4-BE49-F238E27FC236}">
                <a16:creationId xmlns:a16="http://schemas.microsoft.com/office/drawing/2014/main" id="{E433E9E5-1B41-44A4-8017-E1A85430317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00385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206</a:t>
            </a:fld>
            <a:endParaRPr lang="fr-FR"/>
          </a:p>
        </p:txBody>
      </p:sp>
      <p:sp>
        <p:nvSpPr>
          <p:cNvPr id="5" name="Espace réservé du pied de page 4">
            <a:extLst>
              <a:ext uri="{FF2B5EF4-FFF2-40B4-BE49-F238E27FC236}">
                <a16:creationId xmlns:a16="http://schemas.microsoft.com/office/drawing/2014/main" id="{26792D0F-5234-4B30-83E7-D5FD65A0345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973079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207</a:t>
            </a:fld>
            <a:endParaRPr lang="fr-FR"/>
          </a:p>
        </p:txBody>
      </p:sp>
      <p:sp>
        <p:nvSpPr>
          <p:cNvPr id="5" name="Espace réservé du pied de page 4">
            <a:extLst>
              <a:ext uri="{FF2B5EF4-FFF2-40B4-BE49-F238E27FC236}">
                <a16:creationId xmlns:a16="http://schemas.microsoft.com/office/drawing/2014/main" id="{56161DC7-9408-437D-A5E9-A3918BD2B80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594727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208</a:t>
            </a:fld>
            <a:endParaRPr lang="fr-FR"/>
          </a:p>
        </p:txBody>
      </p:sp>
      <p:sp>
        <p:nvSpPr>
          <p:cNvPr id="5" name="Espace réservé du pied de page 4">
            <a:extLst>
              <a:ext uri="{FF2B5EF4-FFF2-40B4-BE49-F238E27FC236}">
                <a16:creationId xmlns:a16="http://schemas.microsoft.com/office/drawing/2014/main" id="{CD23B1CD-ED92-407D-A921-782F071D872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8541735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209</a:t>
            </a:fld>
            <a:endParaRPr lang="fr-FR"/>
          </a:p>
        </p:txBody>
      </p:sp>
      <p:sp>
        <p:nvSpPr>
          <p:cNvPr id="5" name="Espace réservé du pied de page 4">
            <a:extLst>
              <a:ext uri="{FF2B5EF4-FFF2-40B4-BE49-F238E27FC236}">
                <a16:creationId xmlns:a16="http://schemas.microsoft.com/office/drawing/2014/main" id="{66AD5784-59A7-4E02-88CE-EF538441548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153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a:t>
            </a:fld>
            <a:endParaRPr lang="fr-FR"/>
          </a:p>
        </p:txBody>
      </p:sp>
      <p:sp>
        <p:nvSpPr>
          <p:cNvPr id="5" name="Espace réservé du pied de page 4">
            <a:extLst>
              <a:ext uri="{FF2B5EF4-FFF2-40B4-BE49-F238E27FC236}">
                <a16:creationId xmlns:a16="http://schemas.microsoft.com/office/drawing/2014/main" id="{D21FAAD6-679B-4B46-AB5A-69F7B1D7936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4584639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Espace réservé des commentaires 2"/>
          <p:cNvSpPr>
            <a:spLocks noGrp="1"/>
          </p:cNvSpPr>
          <p:nvPr>
            <p:ph type="body" idx="1"/>
          </p:nvPr>
        </p:nvSpPr>
        <p:spPr/>
        <p:txBody>
          <a:bodyPr/>
          <a:lstStyle/>
          <a:p>
            <a:r>
              <a:rPr lang="en-US" altLang="fr-FR"/>
              <a:t>https://docs.oracle.com/javase/tutorial/jdbc/basics/transactions.html</a:t>
            </a:r>
          </a:p>
          <a:p>
            <a:endParaRPr lang="en-US" altLang="fr-FR"/>
          </a:p>
          <a:p>
            <a:r>
              <a:rPr lang="en-US" altLang="fr-FR"/>
              <a:t>A non-repeatable read occurs when transaction A retrieves a row, transaction B subsequently updates the row, and transaction A later retrieves the same row again. Transaction A retrieves the same row twice but sees different data.</a:t>
            </a:r>
          </a:p>
          <a:p>
            <a:r>
              <a:rPr lang="en-US" altLang="fr-FR"/>
              <a:t>A phantom read occurs when transaction A retrieves a set of rows satisfying a given condition, transaction B subsequently inserts or updates a row such that the row now meets the condition in transaction A, and transaction A later repeats the conditional retrieval. Transaction A now sees an additional row. This row is referred to as a phantom.</a:t>
            </a:r>
          </a:p>
          <a:p>
            <a:endParaRPr lang="fr-FR" altLang="fr-FR"/>
          </a:p>
        </p:txBody>
      </p:sp>
      <p:sp>
        <p:nvSpPr>
          <p:cNvPr id="283652"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eaLnBrk="0" fontAlgn="base" hangingPunct="0">
              <a:spcBef>
                <a:spcPct val="0"/>
              </a:spcBef>
              <a:spcAft>
                <a:spcPct val="0"/>
              </a:spcAft>
              <a:defRPr>
                <a:solidFill>
                  <a:schemeClr val="tx1"/>
                </a:solidFill>
                <a:latin typeface="Arial Narrow" panose="020B0606020202030204" pitchFamily="34" charset="0"/>
              </a:defRPr>
            </a:lvl6pPr>
            <a:lvl7pPr marL="2971800" indent="-228600" defTabSz="990600" eaLnBrk="0" fontAlgn="base" hangingPunct="0">
              <a:spcBef>
                <a:spcPct val="0"/>
              </a:spcBef>
              <a:spcAft>
                <a:spcPct val="0"/>
              </a:spcAft>
              <a:defRPr>
                <a:solidFill>
                  <a:schemeClr val="tx1"/>
                </a:solidFill>
                <a:latin typeface="Arial Narrow" panose="020B0606020202030204" pitchFamily="34" charset="0"/>
              </a:defRPr>
            </a:lvl7pPr>
            <a:lvl8pPr marL="3429000" indent="-228600" defTabSz="990600" eaLnBrk="0" fontAlgn="base" hangingPunct="0">
              <a:spcBef>
                <a:spcPct val="0"/>
              </a:spcBef>
              <a:spcAft>
                <a:spcPct val="0"/>
              </a:spcAft>
              <a:defRPr>
                <a:solidFill>
                  <a:schemeClr val="tx1"/>
                </a:solidFill>
                <a:latin typeface="Arial Narrow" panose="020B0606020202030204" pitchFamily="34" charset="0"/>
              </a:defRPr>
            </a:lvl8pPr>
            <a:lvl9pPr marL="3886200" indent="-228600" defTabSz="990600" eaLnBrk="0" fontAlgn="base" hangingPunct="0">
              <a:spcBef>
                <a:spcPct val="0"/>
              </a:spcBef>
              <a:spcAft>
                <a:spcPct val="0"/>
              </a:spcAft>
              <a:defRPr>
                <a:solidFill>
                  <a:schemeClr val="tx1"/>
                </a:solidFill>
                <a:latin typeface="Arial Narrow" panose="020B0606020202030204" pitchFamily="34" charset="0"/>
              </a:defRPr>
            </a:lvl9pPr>
          </a:lstStyle>
          <a:p>
            <a:fld id="{09C2B6E7-F5AC-4571-B428-BD37A0BA33FD}" type="slidenum">
              <a:rPr lang="fr-FR" altLang="fr-FR" smtClean="0"/>
              <a:pPr/>
              <a:t>210</a:t>
            </a:fld>
            <a:endParaRPr lang="fr-FR" altLang="fr-FR"/>
          </a:p>
        </p:txBody>
      </p:sp>
      <p:sp>
        <p:nvSpPr>
          <p:cNvPr id="6" name="Espace réservé de l'image des diapositives 5">
            <a:extLst>
              <a:ext uri="{FF2B5EF4-FFF2-40B4-BE49-F238E27FC236}">
                <a16:creationId xmlns:a16="http://schemas.microsoft.com/office/drawing/2014/main" id="{5CA7C299-7F4D-43C4-90C5-3D50CC1E5DB3}"/>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36A3C3DE-4865-4FA7-9960-7A678AC06A0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23722214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211</a:t>
            </a:fld>
            <a:endParaRPr lang="fr-FR"/>
          </a:p>
        </p:txBody>
      </p:sp>
      <p:sp>
        <p:nvSpPr>
          <p:cNvPr id="5" name="Espace réservé du pied de page 4">
            <a:extLst>
              <a:ext uri="{FF2B5EF4-FFF2-40B4-BE49-F238E27FC236}">
                <a16:creationId xmlns:a16="http://schemas.microsoft.com/office/drawing/2014/main" id="{E3F4A492-8C89-41CA-B359-E0B84755D99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751740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212</a:t>
            </a:fld>
            <a:endParaRPr lang="fr-FR"/>
          </a:p>
        </p:txBody>
      </p:sp>
      <p:sp>
        <p:nvSpPr>
          <p:cNvPr id="5" name="Espace réservé du pied de page 4">
            <a:extLst>
              <a:ext uri="{FF2B5EF4-FFF2-40B4-BE49-F238E27FC236}">
                <a16:creationId xmlns:a16="http://schemas.microsoft.com/office/drawing/2014/main" id="{8883EAB9-121E-4166-B736-BD5C402E6D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7997015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213</a:t>
            </a:fld>
            <a:endParaRPr lang="fr-FR"/>
          </a:p>
        </p:txBody>
      </p:sp>
      <p:sp>
        <p:nvSpPr>
          <p:cNvPr id="5" name="Espace réservé du pied de page 4">
            <a:extLst>
              <a:ext uri="{FF2B5EF4-FFF2-40B4-BE49-F238E27FC236}">
                <a16:creationId xmlns:a16="http://schemas.microsoft.com/office/drawing/2014/main" id="{AF3BB7DE-6E1B-4486-B60B-5F77EB75FD9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9262763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214</a:t>
            </a:fld>
            <a:endParaRPr lang="fr-FR"/>
          </a:p>
        </p:txBody>
      </p:sp>
      <p:sp>
        <p:nvSpPr>
          <p:cNvPr id="5" name="Espace réservé du pied de page 4">
            <a:extLst>
              <a:ext uri="{FF2B5EF4-FFF2-40B4-BE49-F238E27FC236}">
                <a16:creationId xmlns:a16="http://schemas.microsoft.com/office/drawing/2014/main" id="{1D60950F-B40F-49C2-866E-DBD1A4887DE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39869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215</a:t>
            </a:fld>
            <a:endParaRPr lang="fr-FR"/>
          </a:p>
        </p:txBody>
      </p:sp>
      <p:sp>
        <p:nvSpPr>
          <p:cNvPr id="5" name="Espace réservé du pied de page 4">
            <a:extLst>
              <a:ext uri="{FF2B5EF4-FFF2-40B4-BE49-F238E27FC236}">
                <a16:creationId xmlns:a16="http://schemas.microsoft.com/office/drawing/2014/main" id="{112B55D7-AFDB-44E1-A416-614EE877B41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5271159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21" name="Rectangle 3"/>
          <p:cNvSpPr>
            <a:spLocks noGrp="1" noChangeArrowheads="1"/>
          </p:cNvSpPr>
          <p:nvPr>
            <p:ph type="body" idx="1"/>
          </p:nvPr>
        </p:nvSpPr>
        <p:spPr/>
        <p:txBody>
          <a:bodyPr/>
          <a:lstStyle/>
          <a:p>
            <a:r>
              <a:rPr lang="fr-FR" altLang="en-US"/>
              <a:t>Exemple : pour pour une persistance gérée par Hibernate, l’attribut Read-Only passe le paramètre flush mode à FLUSH_NEVER. </a:t>
            </a:r>
          </a:p>
          <a:p>
            <a:r>
              <a:rPr lang="fr-FR" altLang="en-US"/>
              <a:t>Hibernate n’effectuera alors aucune synchronisation avec la base, il attendra la fin de la transaction.</a:t>
            </a:r>
          </a:p>
          <a:p>
            <a:endParaRPr lang="fr-FR" altLang="en-US"/>
          </a:p>
        </p:txBody>
      </p:sp>
      <p:sp>
        <p:nvSpPr>
          <p:cNvPr id="4" name="Espace réservé de l'image des diapositives 3">
            <a:extLst>
              <a:ext uri="{FF2B5EF4-FFF2-40B4-BE49-F238E27FC236}">
                <a16:creationId xmlns:a16="http://schemas.microsoft.com/office/drawing/2014/main" id="{D324D124-F128-4A3A-B180-AD69A7F519B4}"/>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898366AF-9AEC-4986-944D-21B50658744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14922202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217</a:t>
            </a:fld>
            <a:endParaRPr lang="fr-FR"/>
          </a:p>
        </p:txBody>
      </p:sp>
      <p:sp>
        <p:nvSpPr>
          <p:cNvPr id="5" name="Espace réservé du pied de page 4">
            <a:extLst>
              <a:ext uri="{FF2B5EF4-FFF2-40B4-BE49-F238E27FC236}">
                <a16:creationId xmlns:a16="http://schemas.microsoft.com/office/drawing/2014/main" id="{2DB5381C-FEDC-4C28-86CA-164DD510809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5263151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218</a:t>
            </a:fld>
            <a:endParaRPr lang="fr-FR"/>
          </a:p>
        </p:txBody>
      </p:sp>
      <p:sp>
        <p:nvSpPr>
          <p:cNvPr id="5" name="Espace réservé du pied de page 4">
            <a:extLst>
              <a:ext uri="{FF2B5EF4-FFF2-40B4-BE49-F238E27FC236}">
                <a16:creationId xmlns:a16="http://schemas.microsoft.com/office/drawing/2014/main" id="{5223CD3F-2572-4047-8AED-B5A20557A98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5533534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219</a:t>
            </a:fld>
            <a:endParaRPr lang="fr-FR"/>
          </a:p>
        </p:txBody>
      </p:sp>
      <p:sp>
        <p:nvSpPr>
          <p:cNvPr id="5" name="Espace réservé du pied de page 4">
            <a:extLst>
              <a:ext uri="{FF2B5EF4-FFF2-40B4-BE49-F238E27FC236}">
                <a16:creationId xmlns:a16="http://schemas.microsoft.com/office/drawing/2014/main" id="{90F2BFC9-5E66-47B0-B3CC-DF8E561F384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89712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22</a:t>
            </a:fld>
            <a:endParaRPr lang="fr-FR"/>
          </a:p>
        </p:txBody>
      </p:sp>
    </p:spTree>
    <p:extLst>
      <p:ext uri="{BB962C8B-B14F-4D97-AF65-F5344CB8AC3E}">
        <p14:creationId xmlns:p14="http://schemas.microsoft.com/office/powerpoint/2010/main" val="33596749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220</a:t>
            </a:fld>
            <a:endParaRPr lang="fr-FR"/>
          </a:p>
        </p:txBody>
      </p:sp>
      <p:sp>
        <p:nvSpPr>
          <p:cNvPr id="5" name="Espace réservé du pied de page 4">
            <a:extLst>
              <a:ext uri="{FF2B5EF4-FFF2-40B4-BE49-F238E27FC236}">
                <a16:creationId xmlns:a16="http://schemas.microsoft.com/office/drawing/2014/main" id="{08302C60-DB7E-4A3D-98EC-AA5C7B30470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6804048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5" name="Rectangle 3"/>
          <p:cNvSpPr>
            <a:spLocks noGrp="1" noChangeArrowheads="1"/>
          </p:cNvSpPr>
          <p:nvPr>
            <p:ph type="body" idx="1"/>
          </p:nvPr>
        </p:nvSpPr>
        <p:spPr/>
        <p:txBody>
          <a:bodyPr/>
          <a:lstStyle/>
          <a:p>
            <a:r>
              <a:rPr lang="fr-FR" altLang="en-US"/>
              <a:t>Il faut ajouter dans le fichier configuration cette ligne </a:t>
            </a:r>
          </a:p>
          <a:p>
            <a:r>
              <a:rPr lang="fr-FR" altLang="en-US"/>
              <a:t>&lt;tx:annotation-driven transaction-manager="txManager"/&gt;</a:t>
            </a:r>
          </a:p>
        </p:txBody>
      </p:sp>
      <p:sp>
        <p:nvSpPr>
          <p:cNvPr id="4" name="Espace réservé de l'image des diapositives 3">
            <a:extLst>
              <a:ext uri="{FF2B5EF4-FFF2-40B4-BE49-F238E27FC236}">
                <a16:creationId xmlns:a16="http://schemas.microsoft.com/office/drawing/2014/main" id="{2D26E5E9-424C-402C-8058-93B82F189589}"/>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31EAE646-7DBB-4C1B-8A22-96B30712C83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8119374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1" name="Espace réservé des commentaires 2"/>
          <p:cNvSpPr>
            <a:spLocks noGrp="1"/>
          </p:cNvSpPr>
          <p:nvPr>
            <p:ph type="body" idx="1"/>
          </p:nvPr>
        </p:nvSpPr>
        <p:spPr/>
        <p:txBody>
          <a:bodyPr/>
          <a:lstStyle/>
          <a:p>
            <a:r>
              <a:rPr lang="en-US" altLang="en-US"/>
              <a:t>In proxy mode (which is the default), only external method calls coming in through the proxy are intercepted. This means that self-invocation, in effect, a method within the target object calling another method of the target object, will not lead to an actual transaction at runtime even if the invoked method is marked with@Transactional.</a:t>
            </a:r>
            <a:endParaRPr lang="fr-FR" altLang="en-US"/>
          </a:p>
        </p:txBody>
      </p:sp>
      <p:sp>
        <p:nvSpPr>
          <p:cNvPr id="29901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6E064A67-7F25-4B1D-B5DA-117934BA24BF}" type="slidenum">
              <a:rPr lang="fr-FR" altLang="en-US" smtClean="0"/>
              <a:pPr/>
              <a:t>222</a:t>
            </a:fld>
            <a:endParaRPr lang="fr-FR" altLang="en-US"/>
          </a:p>
        </p:txBody>
      </p:sp>
      <p:sp>
        <p:nvSpPr>
          <p:cNvPr id="6" name="Espace réservé de l'image des diapositives 5">
            <a:extLst>
              <a:ext uri="{FF2B5EF4-FFF2-40B4-BE49-F238E27FC236}">
                <a16:creationId xmlns:a16="http://schemas.microsoft.com/office/drawing/2014/main" id="{3A1A3D40-1E78-4AAC-92AB-C58EEC6CE541}"/>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944D68BC-02EB-47F8-8418-9AB46310031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8591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223</a:t>
            </a:fld>
            <a:endParaRPr lang="fr-FR"/>
          </a:p>
        </p:txBody>
      </p:sp>
      <p:sp>
        <p:nvSpPr>
          <p:cNvPr id="5" name="Espace réservé du pied de page 4">
            <a:extLst>
              <a:ext uri="{FF2B5EF4-FFF2-40B4-BE49-F238E27FC236}">
                <a16:creationId xmlns:a16="http://schemas.microsoft.com/office/drawing/2014/main" id="{2A0A64BE-FC08-4641-9790-4865FE62A14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069609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224</a:t>
            </a:fld>
            <a:endParaRPr lang="fr-FR"/>
          </a:p>
        </p:txBody>
      </p:sp>
      <p:sp>
        <p:nvSpPr>
          <p:cNvPr id="5" name="Espace réservé du pied de page 4">
            <a:extLst>
              <a:ext uri="{FF2B5EF4-FFF2-40B4-BE49-F238E27FC236}">
                <a16:creationId xmlns:a16="http://schemas.microsoft.com/office/drawing/2014/main" id="{428861EE-C3E6-4D69-8468-5A83C064823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4117535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225</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71D97CB0-EDAE-494A-A81D-91781101C1E4}"/>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0580857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226</a:t>
            </a:fld>
            <a:endParaRPr lang="fr-FR"/>
          </a:p>
        </p:txBody>
      </p:sp>
      <p:sp>
        <p:nvSpPr>
          <p:cNvPr id="5" name="Espace réservé du pied de page 4">
            <a:extLst>
              <a:ext uri="{FF2B5EF4-FFF2-40B4-BE49-F238E27FC236}">
                <a16:creationId xmlns:a16="http://schemas.microsoft.com/office/drawing/2014/main" id="{939DBC26-4109-4F0F-94E1-1608662617D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5755940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A62B23C-22CC-4624-8F44-A83490865A81}" type="slidenum">
              <a:rPr lang="fr-FR" altLang="fr-FR" smtClean="0"/>
              <a:pPr/>
              <a:t>227</a:t>
            </a:fld>
            <a:endParaRPr lang="fr-FR" altLang="fr-FR"/>
          </a:p>
        </p:txBody>
      </p:sp>
      <p:sp>
        <p:nvSpPr>
          <p:cNvPr id="5" name="Espace réservé de l'image des diapositives 4">
            <a:extLst>
              <a:ext uri="{FF2B5EF4-FFF2-40B4-BE49-F238E27FC236}">
                <a16:creationId xmlns:a16="http://schemas.microsoft.com/office/drawing/2014/main" id="{7B026A48-13A4-47A8-8C4D-101A1721811D}"/>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AE4EE6E5-18C1-4BBB-8AA4-2FE5E92884E9}"/>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C0249EE0-BB02-4B37-8490-11D9647D900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70234740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423729-EBD7-44DB-8F04-1BFE062CD6C1}" type="slidenum">
              <a:rPr lang="fr-FR" altLang="fr-FR" smtClean="0"/>
              <a:pPr/>
              <a:t>228</a:t>
            </a:fld>
            <a:endParaRPr lang="fr-FR" altLang="fr-FR"/>
          </a:p>
        </p:txBody>
      </p:sp>
      <p:sp>
        <p:nvSpPr>
          <p:cNvPr id="18436" name="Rectangle 1026"/>
          <p:cNvSpPr>
            <a:spLocks noGrp="1" noRot="1" noChangeAspect="1" noChangeArrowheads="1" noTextEdit="1"/>
          </p:cNvSpPr>
          <p:nvPr>
            <p:ph type="sldImg"/>
          </p:nvPr>
        </p:nvSpPr>
        <p:spPr>
          <a:solidFill>
            <a:srgbClr val="FFFFFF"/>
          </a:solidFill>
          <a:ln/>
        </p:spPr>
      </p:sp>
      <p:sp>
        <p:nvSpPr>
          <p:cNvPr id="18437"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23BD86C6-E473-420C-AB4B-F0A417B48AF0}"/>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16064791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5F3CFE-857A-4FEF-9DE9-B6B710D74B07}" type="slidenum">
              <a:rPr lang="fr-FR" altLang="fr-FR" smtClean="0"/>
              <a:pPr/>
              <a:t>229</a:t>
            </a:fld>
            <a:endParaRPr lang="fr-FR" altLang="fr-FR"/>
          </a:p>
        </p:txBody>
      </p:sp>
      <p:sp>
        <p:nvSpPr>
          <p:cNvPr id="86020" name="Rectangle 1026"/>
          <p:cNvSpPr>
            <a:spLocks noGrp="1" noRot="1" noChangeAspect="1" noChangeArrowheads="1" noTextEdit="1"/>
          </p:cNvSpPr>
          <p:nvPr>
            <p:ph type="sldImg"/>
          </p:nvPr>
        </p:nvSpPr>
        <p:spPr>
          <a:solidFill>
            <a:srgbClr val="FFFFFF"/>
          </a:solidFill>
          <a:ln/>
        </p:spPr>
      </p:sp>
      <p:sp>
        <p:nvSpPr>
          <p:cNvPr id="86021" name="Rectangle 1027"/>
          <p:cNvSpPr>
            <a:spLocks noGrp="1" noChangeArrowheads="1"/>
          </p:cNvSpPr>
          <p:nvPr>
            <p:ph type="body" idx="1"/>
          </p:nvPr>
        </p:nvSpPr>
        <p:spPr>
          <a:solidFill>
            <a:srgbClr val="FFFFFF"/>
          </a:solidFill>
        </p:spPr>
        <p:txBody>
          <a:bodyPr lIns="91428" tIns="45714" rIns="91428" bIns="45714"/>
          <a:lstStyle/>
          <a:p>
            <a:r>
              <a:rPr lang="en-US" altLang="fr-FR" dirty="0"/>
              <a:t>Détailler en une ligne Selenium</a:t>
            </a:r>
          </a:p>
        </p:txBody>
      </p:sp>
      <p:sp>
        <p:nvSpPr>
          <p:cNvPr id="3" name="Espace réservé du pied de page 2">
            <a:extLst>
              <a:ext uri="{FF2B5EF4-FFF2-40B4-BE49-F238E27FC236}">
                <a16:creationId xmlns:a16="http://schemas.microsoft.com/office/drawing/2014/main" id="{D958C1F4-CAEC-4DC8-8E15-22BCE72D07F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54961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23</a:t>
            </a:fld>
            <a:endParaRPr lang="fr-FR"/>
          </a:p>
        </p:txBody>
      </p:sp>
    </p:spTree>
    <p:extLst>
      <p:ext uri="{BB962C8B-B14F-4D97-AF65-F5344CB8AC3E}">
        <p14:creationId xmlns:p14="http://schemas.microsoft.com/office/powerpoint/2010/main" val="131886727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52DCCF-7FB0-4D74-AC27-F98E4F33845F}" type="slidenum">
              <a:rPr lang="fr-FR" altLang="fr-FR" smtClean="0"/>
              <a:pPr/>
              <a:t>230</a:t>
            </a:fld>
            <a:endParaRPr lang="fr-FR" altLang="fr-FR"/>
          </a:p>
        </p:txBody>
      </p:sp>
      <p:sp>
        <p:nvSpPr>
          <p:cNvPr id="5" name="Espace réservé de l'image des diapositives 4">
            <a:extLst>
              <a:ext uri="{FF2B5EF4-FFF2-40B4-BE49-F238E27FC236}">
                <a16:creationId xmlns:a16="http://schemas.microsoft.com/office/drawing/2014/main" id="{AC5B3E98-B12B-4126-8D80-892C3EDBC3F3}"/>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FE3E66BE-716A-42B1-9971-13884E139713}"/>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C8CA83E0-92BA-4E5B-9606-6D75F594E12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6597412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A099A5-6F37-4ABC-BE46-C961ACC3C51F}" type="slidenum">
              <a:rPr lang="fr-FR" altLang="fr-FR" smtClean="0"/>
              <a:pPr/>
              <a:t>231</a:t>
            </a:fld>
            <a:endParaRPr lang="fr-FR" altLang="fr-FR"/>
          </a:p>
        </p:txBody>
      </p:sp>
      <p:sp>
        <p:nvSpPr>
          <p:cNvPr id="120836" name="Rectangle 3"/>
          <p:cNvSpPr>
            <a:spLocks noGrp="1" noChangeArrowheads="1"/>
          </p:cNvSpPr>
          <p:nvPr>
            <p:ph type="body" idx="1"/>
          </p:nvPr>
        </p:nvSpPr>
        <p:spPr/>
        <p:txBody>
          <a:bodyPr/>
          <a:lstStyle/>
          <a:p>
            <a:r>
              <a:rPr lang="fr-FR" altLang="fr-FR"/>
              <a:t>L'introspection est un mécanisme qui permet de connaître le contenu d'une classe dynamiquement grâce aux meta données</a:t>
            </a:r>
          </a:p>
        </p:txBody>
      </p:sp>
      <p:sp>
        <p:nvSpPr>
          <p:cNvPr id="6" name="Espace réservé de l'image des diapositives 5">
            <a:extLst>
              <a:ext uri="{FF2B5EF4-FFF2-40B4-BE49-F238E27FC236}">
                <a16:creationId xmlns:a16="http://schemas.microsoft.com/office/drawing/2014/main" id="{BB16FCBE-9F61-4809-A658-E95CA73B62BF}"/>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9D39AD63-32F0-46E0-ACC5-E8A79AD55B0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60861233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FEF361-155D-42F8-8DE1-8EDD0E5A0852}" type="slidenum">
              <a:rPr lang="fr-FR" altLang="fr-FR" smtClean="0"/>
              <a:pPr/>
              <a:t>232</a:t>
            </a:fld>
            <a:endParaRPr lang="fr-FR" altLang="fr-FR"/>
          </a:p>
        </p:txBody>
      </p:sp>
      <p:sp>
        <p:nvSpPr>
          <p:cNvPr id="167940" name="Rectangle 1026"/>
          <p:cNvSpPr>
            <a:spLocks noGrp="1" noRot="1" noChangeAspect="1" noChangeArrowheads="1" noTextEdit="1"/>
          </p:cNvSpPr>
          <p:nvPr>
            <p:ph type="sldImg"/>
          </p:nvPr>
        </p:nvSpPr>
        <p:spPr>
          <a:solidFill>
            <a:srgbClr val="FFFFFF"/>
          </a:solidFill>
          <a:ln/>
        </p:spPr>
      </p:sp>
      <p:sp>
        <p:nvSpPr>
          <p:cNvPr id="167941"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FCDC3A1F-61FC-4964-BC59-81EA9F416050}"/>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5672319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CF2AAF-5A4F-4CA0-8C21-1F8318ED7323}" type="slidenum">
              <a:rPr lang="fr-FR" altLang="fr-FR" smtClean="0"/>
              <a:pPr/>
              <a:t>233</a:t>
            </a:fld>
            <a:endParaRPr lang="fr-FR" altLang="fr-FR"/>
          </a:p>
        </p:txBody>
      </p:sp>
      <p:sp>
        <p:nvSpPr>
          <p:cNvPr id="169988" name="Rectangle 1026"/>
          <p:cNvSpPr>
            <a:spLocks noGrp="1" noRot="1" noChangeAspect="1" noChangeArrowheads="1" noTextEdit="1"/>
          </p:cNvSpPr>
          <p:nvPr>
            <p:ph type="sldImg"/>
          </p:nvPr>
        </p:nvSpPr>
        <p:spPr>
          <a:solidFill>
            <a:srgbClr val="FFFFFF"/>
          </a:solidFill>
          <a:ln/>
        </p:spPr>
      </p:sp>
      <p:sp>
        <p:nvSpPr>
          <p:cNvPr id="169989"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831D8B03-E674-424C-8C0F-09348BD6112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5269510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CB8FFC2-E3EC-4A2C-A2C1-EBAAB4604E96}" type="slidenum">
              <a:rPr lang="fr-FR" altLang="fr-FR" smtClean="0"/>
              <a:pPr/>
              <a:t>234</a:t>
            </a:fld>
            <a:endParaRPr lang="fr-FR" altLang="fr-FR"/>
          </a:p>
        </p:txBody>
      </p:sp>
      <p:sp>
        <p:nvSpPr>
          <p:cNvPr id="172036" name="Rectangle 1026"/>
          <p:cNvSpPr>
            <a:spLocks noGrp="1" noRot="1" noChangeAspect="1" noChangeArrowheads="1" noTextEdit="1"/>
          </p:cNvSpPr>
          <p:nvPr>
            <p:ph type="sldImg"/>
          </p:nvPr>
        </p:nvSpPr>
        <p:spPr>
          <a:solidFill>
            <a:srgbClr val="FFFFFF"/>
          </a:solidFill>
          <a:ln/>
        </p:spPr>
      </p:sp>
      <p:sp>
        <p:nvSpPr>
          <p:cNvPr id="172037"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9CECACF1-600C-4267-B970-0CC6B6C7AF6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008225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F55D62-CF45-434E-8716-806FBF30A406}" type="slidenum">
              <a:rPr lang="fr-FR" altLang="fr-FR" smtClean="0"/>
              <a:pPr/>
              <a:t>235</a:t>
            </a:fld>
            <a:endParaRPr lang="fr-FR" altLang="fr-FR"/>
          </a:p>
        </p:txBody>
      </p:sp>
      <p:sp>
        <p:nvSpPr>
          <p:cNvPr id="174084" name="Rectangle 1026"/>
          <p:cNvSpPr>
            <a:spLocks noGrp="1" noRot="1" noChangeAspect="1" noChangeArrowheads="1" noTextEdit="1"/>
          </p:cNvSpPr>
          <p:nvPr>
            <p:ph type="sldImg"/>
          </p:nvPr>
        </p:nvSpPr>
        <p:spPr>
          <a:solidFill>
            <a:srgbClr val="FFFFFF"/>
          </a:solidFill>
          <a:ln/>
        </p:spPr>
      </p:sp>
      <p:sp>
        <p:nvSpPr>
          <p:cNvPr id="174085"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75E9F348-B143-4BB8-9121-FF5ED19AA85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04151523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C577D7-CE8D-42B3-B0C5-8F586B4539AE}" type="slidenum">
              <a:rPr lang="fr-FR" altLang="fr-FR" smtClean="0"/>
              <a:pPr/>
              <a:t>236</a:t>
            </a:fld>
            <a:endParaRPr lang="fr-FR" altLang="fr-FR"/>
          </a:p>
        </p:txBody>
      </p:sp>
      <p:sp>
        <p:nvSpPr>
          <p:cNvPr id="196612" name="Rectangle 1026"/>
          <p:cNvSpPr>
            <a:spLocks noGrp="1" noRot="1" noChangeAspect="1" noChangeArrowheads="1" noTextEdit="1"/>
          </p:cNvSpPr>
          <p:nvPr>
            <p:ph type="sldImg"/>
          </p:nvPr>
        </p:nvSpPr>
        <p:spPr>
          <a:solidFill>
            <a:srgbClr val="FFFFFF"/>
          </a:solidFill>
          <a:ln/>
        </p:spPr>
      </p:sp>
      <p:sp>
        <p:nvSpPr>
          <p:cNvPr id="196613"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E5B27564-7989-4BEF-90D9-9B2EB1D6F9D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54279764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16"/>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cs typeface="Arial" panose="020B0604020202020204" pitchFamily="34" charset="0"/>
              </a:defRPr>
            </a:lvl1pPr>
            <a:lvl2pPr marL="742950" indent="-285750" defTabSz="990600">
              <a:defRPr>
                <a:solidFill>
                  <a:schemeClr val="tx1"/>
                </a:solidFill>
                <a:latin typeface="Arial" panose="020B0604020202020204" pitchFamily="34" charset="0"/>
                <a:cs typeface="Arial" panose="020B0604020202020204" pitchFamily="34" charset="0"/>
              </a:defRPr>
            </a:lvl2pPr>
            <a:lvl3pPr marL="1143000" indent="-228600" defTabSz="990600">
              <a:defRPr>
                <a:solidFill>
                  <a:schemeClr val="tx1"/>
                </a:solidFill>
                <a:latin typeface="Arial" panose="020B0604020202020204" pitchFamily="34" charset="0"/>
                <a:cs typeface="Arial" panose="020B0604020202020204" pitchFamily="34" charset="0"/>
              </a:defRPr>
            </a:lvl3pPr>
            <a:lvl4pPr marL="1600200" indent="-228600" defTabSz="990600">
              <a:defRPr>
                <a:solidFill>
                  <a:schemeClr val="tx1"/>
                </a:solidFill>
                <a:latin typeface="Arial" panose="020B0604020202020204" pitchFamily="34" charset="0"/>
                <a:cs typeface="Arial" panose="020B0604020202020204" pitchFamily="34" charset="0"/>
              </a:defRPr>
            </a:lvl4pPr>
            <a:lvl5pPr marL="2057400" indent="-228600" defTabSz="99060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28A4665-D44D-4C75-AA1E-57180E1F5948}" type="slidenum">
              <a:rPr lang="fr-FR" altLang="fr-FR" smtClean="0"/>
              <a:pPr/>
              <a:t>237</a:t>
            </a:fld>
            <a:endParaRPr lang="fr-FR" altLang="fr-FR"/>
          </a:p>
        </p:txBody>
      </p:sp>
      <p:sp>
        <p:nvSpPr>
          <p:cNvPr id="200708" name="Rectangle 1026"/>
          <p:cNvSpPr>
            <a:spLocks noGrp="1" noRot="1" noChangeAspect="1" noChangeArrowheads="1" noTextEdit="1"/>
          </p:cNvSpPr>
          <p:nvPr>
            <p:ph type="sldImg"/>
          </p:nvPr>
        </p:nvSpPr>
        <p:spPr>
          <a:solidFill>
            <a:srgbClr val="FFFFFF"/>
          </a:solidFill>
          <a:ln/>
        </p:spPr>
      </p:sp>
      <p:sp>
        <p:nvSpPr>
          <p:cNvPr id="200709" name="Rectangle 1027"/>
          <p:cNvSpPr>
            <a:spLocks noGrp="1" noChangeArrowheads="1"/>
          </p:cNvSpPr>
          <p:nvPr>
            <p:ph type="body" idx="1"/>
          </p:nvPr>
        </p:nvSpPr>
        <p:spPr>
          <a:solidFill>
            <a:srgbClr val="FFFFFF"/>
          </a:solidFill>
        </p:spPr>
        <p:txBody>
          <a:bodyPr lIns="91428" tIns="45714" rIns="91428" bIns="45714"/>
          <a:lstStyle/>
          <a:p>
            <a:endParaRPr lang="en-US" altLang="fr-FR"/>
          </a:p>
        </p:txBody>
      </p:sp>
      <p:sp>
        <p:nvSpPr>
          <p:cNvPr id="3" name="Espace réservé du pied de page 2">
            <a:extLst>
              <a:ext uri="{FF2B5EF4-FFF2-40B4-BE49-F238E27FC236}">
                <a16:creationId xmlns:a16="http://schemas.microsoft.com/office/drawing/2014/main" id="{4DE8C1E4-420E-4EBB-A493-D2A44BC7DED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830852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238</a:t>
            </a:fld>
            <a:endParaRPr lang="fr-FR"/>
          </a:p>
        </p:txBody>
      </p:sp>
      <p:sp>
        <p:nvSpPr>
          <p:cNvPr id="5" name="Espace réservé du pied de page 4">
            <a:extLst>
              <a:ext uri="{FF2B5EF4-FFF2-40B4-BE49-F238E27FC236}">
                <a16:creationId xmlns:a16="http://schemas.microsoft.com/office/drawing/2014/main" id="{6215B4DC-7780-4818-8FD9-D576282B3D2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80885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239</a:t>
            </a:fld>
            <a:endParaRPr lang="fr-FR"/>
          </a:p>
        </p:txBody>
      </p:sp>
      <p:sp>
        <p:nvSpPr>
          <p:cNvPr id="5" name="Espace réservé du pied de page 4">
            <a:extLst>
              <a:ext uri="{FF2B5EF4-FFF2-40B4-BE49-F238E27FC236}">
                <a16:creationId xmlns:a16="http://schemas.microsoft.com/office/drawing/2014/main" id="{212ECAD1-74A4-43E3-BEDF-E259C7ACA96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8264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Espace réservé des commentaires 2"/>
          <p:cNvSpPr>
            <a:spLocks noGrp="1"/>
          </p:cNvSpPr>
          <p:nvPr>
            <p:ph type="body" idx="1"/>
          </p:nvPr>
        </p:nvSpPr>
        <p:spPr/>
        <p:txBody>
          <a:bodyPr/>
          <a:lstStyle/>
          <a:p>
            <a:r>
              <a:rPr lang="fr-FR" altLang="en-US"/>
              <a:t>Si deux beans possèdent le même identifiant alors Spring génère une erreur.</a:t>
            </a:r>
          </a:p>
        </p:txBody>
      </p:sp>
      <p:sp>
        <p:nvSpPr>
          <p:cNvPr id="5734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52657CDA-4A05-4239-AD84-C88172731192}" type="slidenum">
              <a:rPr lang="fr-FR" altLang="en-US" smtClean="0"/>
              <a:pPr/>
              <a:t>24</a:t>
            </a:fld>
            <a:endParaRPr lang="fr-FR" altLang="en-US"/>
          </a:p>
        </p:txBody>
      </p:sp>
      <p:sp>
        <p:nvSpPr>
          <p:cNvPr id="6" name="Espace réservé de l'image des diapositives 5">
            <a:extLst>
              <a:ext uri="{FF2B5EF4-FFF2-40B4-BE49-F238E27FC236}">
                <a16:creationId xmlns:a16="http://schemas.microsoft.com/office/drawing/2014/main" id="{8B2CB24B-1433-45FA-9407-BCF9CFF49681}"/>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3A33D303-3346-4FD9-A85C-F15D62FE094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01645357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240</a:t>
            </a:fld>
            <a:endParaRPr lang="fr-FR"/>
          </a:p>
        </p:txBody>
      </p:sp>
      <p:sp>
        <p:nvSpPr>
          <p:cNvPr id="5" name="Espace réservé du pied de page 4">
            <a:extLst>
              <a:ext uri="{FF2B5EF4-FFF2-40B4-BE49-F238E27FC236}">
                <a16:creationId xmlns:a16="http://schemas.microsoft.com/office/drawing/2014/main" id="{23520174-8A7F-40F9-BF4F-0D496A5C86F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647020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241</a:t>
            </a:fld>
            <a:endParaRPr lang="fr-FR"/>
          </a:p>
        </p:txBody>
      </p:sp>
      <p:sp>
        <p:nvSpPr>
          <p:cNvPr id="5" name="Espace réservé du pied de page 4">
            <a:extLst>
              <a:ext uri="{FF2B5EF4-FFF2-40B4-BE49-F238E27FC236}">
                <a16:creationId xmlns:a16="http://schemas.microsoft.com/office/drawing/2014/main" id="{A727400B-5FDE-45B0-A600-F7E3854DBA2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4756964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242</a:t>
            </a:fld>
            <a:endParaRPr lang="fr-FR"/>
          </a:p>
        </p:txBody>
      </p:sp>
      <p:sp>
        <p:nvSpPr>
          <p:cNvPr id="5" name="Espace réservé du pied de page 4">
            <a:extLst>
              <a:ext uri="{FF2B5EF4-FFF2-40B4-BE49-F238E27FC236}">
                <a16:creationId xmlns:a16="http://schemas.microsoft.com/office/drawing/2014/main" id="{50CA734D-7911-4345-A936-E4DA6588E0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7913076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243</a:t>
            </a:fld>
            <a:endParaRPr lang="fr-FR"/>
          </a:p>
        </p:txBody>
      </p:sp>
      <p:sp>
        <p:nvSpPr>
          <p:cNvPr id="5" name="Espace réservé du pied de page 4">
            <a:extLst>
              <a:ext uri="{FF2B5EF4-FFF2-40B4-BE49-F238E27FC236}">
                <a16:creationId xmlns:a16="http://schemas.microsoft.com/office/drawing/2014/main" id="{60A58D72-44C6-4F77-AB7C-BCBB2334525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7175381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244</a:t>
            </a:fld>
            <a:endParaRPr lang="fr-FR"/>
          </a:p>
        </p:txBody>
      </p:sp>
      <p:sp>
        <p:nvSpPr>
          <p:cNvPr id="5" name="Espace réservé du pied de page 4">
            <a:extLst>
              <a:ext uri="{FF2B5EF4-FFF2-40B4-BE49-F238E27FC236}">
                <a16:creationId xmlns:a16="http://schemas.microsoft.com/office/drawing/2014/main" id="{D2361906-4C2F-4D94-B667-0084D75F4FE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8409092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245</a:t>
            </a:fld>
            <a:endParaRPr lang="fr-FR"/>
          </a:p>
        </p:txBody>
      </p:sp>
      <p:sp>
        <p:nvSpPr>
          <p:cNvPr id="7" name="Espace réservé du pied de page 6">
            <a:extLst>
              <a:ext uri="{FF2B5EF4-FFF2-40B4-BE49-F238E27FC236}">
                <a16:creationId xmlns:a16="http://schemas.microsoft.com/office/drawing/2014/main" id="{FFF0B078-5781-44E7-A526-DC061E28688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5145678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246</a:t>
            </a:fld>
            <a:endParaRPr lang="fr-FR"/>
          </a:p>
        </p:txBody>
      </p:sp>
      <p:sp>
        <p:nvSpPr>
          <p:cNvPr id="7" name="Espace réservé du pied de page 6">
            <a:extLst>
              <a:ext uri="{FF2B5EF4-FFF2-40B4-BE49-F238E27FC236}">
                <a16:creationId xmlns:a16="http://schemas.microsoft.com/office/drawing/2014/main" id="{9A94171D-BD16-4260-9570-C3C28DE17E4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88415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247</a:t>
            </a:fld>
            <a:endParaRPr lang="fr-FR"/>
          </a:p>
        </p:txBody>
      </p:sp>
      <p:sp>
        <p:nvSpPr>
          <p:cNvPr id="7" name="Espace réservé du pied de page 6">
            <a:extLst>
              <a:ext uri="{FF2B5EF4-FFF2-40B4-BE49-F238E27FC236}">
                <a16:creationId xmlns:a16="http://schemas.microsoft.com/office/drawing/2014/main" id="{2ABA3018-9D97-4920-83BC-72D91C613BE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6540634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248</a:t>
            </a:fld>
            <a:endParaRPr lang="fr-FR"/>
          </a:p>
        </p:txBody>
      </p:sp>
      <p:sp>
        <p:nvSpPr>
          <p:cNvPr id="7" name="Espace réservé du pied de page 6">
            <a:extLst>
              <a:ext uri="{FF2B5EF4-FFF2-40B4-BE49-F238E27FC236}">
                <a16:creationId xmlns:a16="http://schemas.microsoft.com/office/drawing/2014/main" id="{98D7C39D-78EF-432C-9CA3-8D6B5615E9F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9887474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249</a:t>
            </a:fld>
            <a:endParaRPr lang="fr-FR"/>
          </a:p>
        </p:txBody>
      </p:sp>
      <p:sp>
        <p:nvSpPr>
          <p:cNvPr id="7" name="Espace réservé du pied de page 6">
            <a:extLst>
              <a:ext uri="{FF2B5EF4-FFF2-40B4-BE49-F238E27FC236}">
                <a16:creationId xmlns:a16="http://schemas.microsoft.com/office/drawing/2014/main" id="{E299015C-7CB2-42C2-BC68-5E6C69A5F81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3550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Espace réservé des commentaires 2"/>
          <p:cNvSpPr>
            <a:spLocks noGrp="1"/>
          </p:cNvSpPr>
          <p:nvPr>
            <p:ph type="body" idx="1"/>
          </p:nvPr>
        </p:nvSpPr>
        <p:spPr/>
        <p:txBody>
          <a:bodyPr/>
          <a:lstStyle/>
          <a:p>
            <a:r>
              <a:rPr lang="fr-FR" altLang="en-US"/>
              <a:t>Si deux beans possèdent le même identifiant alors Spring génère une erreur.</a:t>
            </a:r>
          </a:p>
        </p:txBody>
      </p:sp>
      <p:sp>
        <p:nvSpPr>
          <p:cNvPr id="5734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52657CDA-4A05-4239-AD84-C88172731192}" type="slidenum">
              <a:rPr lang="fr-FR" altLang="en-US" smtClean="0"/>
              <a:pPr/>
              <a:t>25</a:t>
            </a:fld>
            <a:endParaRPr lang="fr-FR" altLang="en-US"/>
          </a:p>
        </p:txBody>
      </p:sp>
      <p:sp>
        <p:nvSpPr>
          <p:cNvPr id="6" name="Espace réservé de l'image des diapositives 5">
            <a:extLst>
              <a:ext uri="{FF2B5EF4-FFF2-40B4-BE49-F238E27FC236}">
                <a16:creationId xmlns:a16="http://schemas.microsoft.com/office/drawing/2014/main" id="{57275867-36E4-42A9-B97E-1C32DF476060}"/>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AA939708-BBE6-40A5-A095-8490D3B5C384}"/>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0581670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250</a:t>
            </a:fld>
            <a:endParaRPr lang="fr-FR"/>
          </a:p>
        </p:txBody>
      </p:sp>
      <p:sp>
        <p:nvSpPr>
          <p:cNvPr id="7" name="Espace réservé du pied de page 6">
            <a:extLst>
              <a:ext uri="{FF2B5EF4-FFF2-40B4-BE49-F238E27FC236}">
                <a16:creationId xmlns:a16="http://schemas.microsoft.com/office/drawing/2014/main" id="{C9588D64-5643-404B-A6A0-8BE019070B2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7126882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10"/>
          </p:nvPr>
        </p:nvSpPr>
        <p:spPr/>
        <p:txBody>
          <a:bodyPr/>
          <a:lstStyle/>
          <a:p>
            <a:fld id="{53E0682D-B486-4DD1-999A-2314FDFD8BE2}" type="slidenum">
              <a:rPr lang="fr-FR" smtClean="0"/>
              <a:t>251</a:t>
            </a:fld>
            <a:endParaRPr lang="fr-FR"/>
          </a:p>
        </p:txBody>
      </p:sp>
      <p:sp>
        <p:nvSpPr>
          <p:cNvPr id="7" name="Espace réservé du pied de page 6">
            <a:extLst>
              <a:ext uri="{FF2B5EF4-FFF2-40B4-BE49-F238E27FC236}">
                <a16:creationId xmlns:a16="http://schemas.microsoft.com/office/drawing/2014/main" id="{AF6C3E20-1A51-42B4-8E2E-037BB71EF33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174685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252</a:t>
            </a:fld>
            <a:endParaRPr lang="fr-FR"/>
          </a:p>
        </p:txBody>
      </p:sp>
      <p:sp>
        <p:nvSpPr>
          <p:cNvPr id="5" name="Espace réservé du pied de page 4">
            <a:extLst>
              <a:ext uri="{FF2B5EF4-FFF2-40B4-BE49-F238E27FC236}">
                <a16:creationId xmlns:a16="http://schemas.microsoft.com/office/drawing/2014/main" id="{035D2ACB-7C24-4E4D-AE84-EE50DD68C1D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8901396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253</a:t>
            </a:fld>
            <a:endParaRPr lang="fr-FR"/>
          </a:p>
        </p:txBody>
      </p:sp>
      <p:sp>
        <p:nvSpPr>
          <p:cNvPr id="5" name="Espace réservé du pied de page 4">
            <a:extLst>
              <a:ext uri="{FF2B5EF4-FFF2-40B4-BE49-F238E27FC236}">
                <a16:creationId xmlns:a16="http://schemas.microsoft.com/office/drawing/2014/main" id="{EB33D076-7FE9-44C6-99F5-549362A56CC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752082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254</a:t>
            </a:fld>
            <a:endParaRPr lang="fr-FR"/>
          </a:p>
        </p:txBody>
      </p:sp>
      <p:sp>
        <p:nvSpPr>
          <p:cNvPr id="5" name="Espace réservé du pied de page 4">
            <a:extLst>
              <a:ext uri="{FF2B5EF4-FFF2-40B4-BE49-F238E27FC236}">
                <a16:creationId xmlns:a16="http://schemas.microsoft.com/office/drawing/2014/main" id="{62D5AAC1-E691-4EFF-B4A3-D5FB5616525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6101176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255</a:t>
            </a:fld>
            <a:endParaRPr lang="fr-FR"/>
          </a:p>
        </p:txBody>
      </p:sp>
      <p:sp>
        <p:nvSpPr>
          <p:cNvPr id="5" name="Espace réservé du pied de page 4">
            <a:extLst>
              <a:ext uri="{FF2B5EF4-FFF2-40B4-BE49-F238E27FC236}">
                <a16:creationId xmlns:a16="http://schemas.microsoft.com/office/drawing/2014/main" id="{3F5940C6-791E-4CDB-8AD7-5C319425587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4197271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256</a:t>
            </a:fld>
            <a:endParaRPr lang="fr-FR"/>
          </a:p>
        </p:txBody>
      </p:sp>
      <p:sp>
        <p:nvSpPr>
          <p:cNvPr id="7" name="Espace réservé du pied de page 6">
            <a:extLst>
              <a:ext uri="{FF2B5EF4-FFF2-40B4-BE49-F238E27FC236}">
                <a16:creationId xmlns:a16="http://schemas.microsoft.com/office/drawing/2014/main" id="{B911DAAE-B71A-4BEE-94C6-B1ACB0E9911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82554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257</a:t>
            </a:fld>
            <a:endParaRPr lang="fr-FR"/>
          </a:p>
        </p:txBody>
      </p:sp>
      <p:sp>
        <p:nvSpPr>
          <p:cNvPr id="5" name="Espace réservé du pied de page 4">
            <a:extLst>
              <a:ext uri="{FF2B5EF4-FFF2-40B4-BE49-F238E27FC236}">
                <a16:creationId xmlns:a16="http://schemas.microsoft.com/office/drawing/2014/main" id="{252EA694-E675-4471-B025-E38AB6E1BFE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785328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258</a:t>
            </a:fld>
            <a:endParaRPr lang="fr-FR"/>
          </a:p>
        </p:txBody>
      </p:sp>
      <p:sp>
        <p:nvSpPr>
          <p:cNvPr id="5" name="Espace réservé du pied de page 4">
            <a:extLst>
              <a:ext uri="{FF2B5EF4-FFF2-40B4-BE49-F238E27FC236}">
                <a16:creationId xmlns:a16="http://schemas.microsoft.com/office/drawing/2014/main" id="{77D822EB-CD14-4B53-AFA1-953F0830BCB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3400786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259</a:t>
            </a:fld>
            <a:endParaRPr lang="fr-FR"/>
          </a:p>
        </p:txBody>
      </p:sp>
      <p:sp>
        <p:nvSpPr>
          <p:cNvPr id="5" name="Espace réservé du pied de page 4">
            <a:extLst>
              <a:ext uri="{FF2B5EF4-FFF2-40B4-BE49-F238E27FC236}">
                <a16:creationId xmlns:a16="http://schemas.microsoft.com/office/drawing/2014/main" id="{B8FF6A99-0775-4DB5-AFDB-AA4A949348B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99906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a:t>
            </a:fld>
            <a:endParaRPr lang="fr-FR"/>
          </a:p>
        </p:txBody>
      </p:sp>
      <p:sp>
        <p:nvSpPr>
          <p:cNvPr id="5" name="Espace réservé du pied de page 4">
            <a:extLst>
              <a:ext uri="{FF2B5EF4-FFF2-40B4-BE49-F238E27FC236}">
                <a16:creationId xmlns:a16="http://schemas.microsoft.com/office/drawing/2014/main" id="{60CA4364-DA90-4804-BDDD-7ED589209E9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3127785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p:txBody>
          <a:bodyPr/>
          <a:lstStyle/>
          <a:p>
            <a:r>
              <a:rPr lang="fr-FR"/>
              <a:t>http://www.java2s.com/Tutorials/Java/JPA/index.htm</a:t>
            </a:r>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pPr/>
              <a:t>260</a:t>
            </a:fld>
            <a:endParaRPr lang="fr-FR"/>
          </a:p>
        </p:txBody>
      </p:sp>
      <p:sp>
        <p:nvSpPr>
          <p:cNvPr id="9" name="Espace réservé de l'image des diapositives 8">
            <a:extLst>
              <a:ext uri="{FF2B5EF4-FFF2-40B4-BE49-F238E27FC236}">
                <a16:creationId xmlns:a16="http://schemas.microsoft.com/office/drawing/2014/main" id="{E7E99E56-82C1-4469-8833-B66D4D4F825E}"/>
              </a:ext>
            </a:extLst>
          </p:cNvPr>
          <p:cNvSpPr>
            <a:spLocks noGrp="1" noRot="1" noChangeAspect="1"/>
          </p:cNvSpPr>
          <p:nvPr>
            <p:ph type="sldImg"/>
          </p:nvPr>
        </p:nvSpPr>
        <p:spPr/>
      </p:sp>
      <p:sp>
        <p:nvSpPr>
          <p:cNvPr id="10" name="Espace réservé du pied de page 9">
            <a:extLst>
              <a:ext uri="{FF2B5EF4-FFF2-40B4-BE49-F238E27FC236}">
                <a16:creationId xmlns:a16="http://schemas.microsoft.com/office/drawing/2014/main" id="{165E98E1-06D3-4D6B-A8B9-FEB94AEE74B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4080470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261</a:t>
            </a:fld>
            <a:endParaRPr lang="fr-FR"/>
          </a:p>
        </p:txBody>
      </p:sp>
      <p:sp>
        <p:nvSpPr>
          <p:cNvPr id="7" name="Espace réservé du pied de page 6">
            <a:extLst>
              <a:ext uri="{FF2B5EF4-FFF2-40B4-BE49-F238E27FC236}">
                <a16:creationId xmlns:a16="http://schemas.microsoft.com/office/drawing/2014/main" id="{BAB90061-883F-4A0C-B3E9-977D7B4FDC0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2433213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262</a:t>
            </a:fld>
            <a:endParaRPr lang="fr-FR"/>
          </a:p>
        </p:txBody>
      </p:sp>
      <p:sp>
        <p:nvSpPr>
          <p:cNvPr id="7" name="Espace réservé du pied de page 6">
            <a:extLst>
              <a:ext uri="{FF2B5EF4-FFF2-40B4-BE49-F238E27FC236}">
                <a16:creationId xmlns:a16="http://schemas.microsoft.com/office/drawing/2014/main" id="{0C071C07-1614-412F-BA9C-16A7AC8CF8F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9323073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263</a:t>
            </a:fld>
            <a:endParaRPr lang="fr-FR"/>
          </a:p>
        </p:txBody>
      </p:sp>
      <p:sp>
        <p:nvSpPr>
          <p:cNvPr id="7" name="Espace réservé du pied de page 6">
            <a:extLst>
              <a:ext uri="{FF2B5EF4-FFF2-40B4-BE49-F238E27FC236}">
                <a16:creationId xmlns:a16="http://schemas.microsoft.com/office/drawing/2014/main" id="{DCE1AABE-C401-49FD-AB53-DE358BBE489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9336190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264</a:t>
            </a:fld>
            <a:endParaRPr lang="fr-FR"/>
          </a:p>
        </p:txBody>
      </p:sp>
      <p:sp>
        <p:nvSpPr>
          <p:cNvPr id="5" name="Espace réservé du pied de page 4">
            <a:extLst>
              <a:ext uri="{FF2B5EF4-FFF2-40B4-BE49-F238E27FC236}">
                <a16:creationId xmlns:a16="http://schemas.microsoft.com/office/drawing/2014/main" id="{BCA82597-9C54-48C6-A31D-A948F9DBCB8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2829315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Remplacer par un exemple du TP</a:t>
            </a:r>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265</a:t>
            </a:fld>
            <a:endParaRPr lang="fr-FR"/>
          </a:p>
        </p:txBody>
      </p:sp>
      <p:sp>
        <p:nvSpPr>
          <p:cNvPr id="7" name="Espace réservé du pied de page 6">
            <a:extLst>
              <a:ext uri="{FF2B5EF4-FFF2-40B4-BE49-F238E27FC236}">
                <a16:creationId xmlns:a16="http://schemas.microsoft.com/office/drawing/2014/main" id="{E119C8E1-B6AC-49B3-BD7C-A651E710438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8187821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266</a:t>
            </a:fld>
            <a:endParaRPr lang="fr-FR"/>
          </a:p>
        </p:txBody>
      </p:sp>
      <p:sp>
        <p:nvSpPr>
          <p:cNvPr id="5" name="Espace réservé du pied de page 4">
            <a:extLst>
              <a:ext uri="{FF2B5EF4-FFF2-40B4-BE49-F238E27FC236}">
                <a16:creationId xmlns:a16="http://schemas.microsoft.com/office/drawing/2014/main" id="{D98D7FC6-F19E-4F20-92CF-1102816EDFD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0257520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267</a:t>
            </a:fld>
            <a:endParaRPr lang="fr-FR"/>
          </a:p>
        </p:txBody>
      </p:sp>
      <p:sp>
        <p:nvSpPr>
          <p:cNvPr id="5" name="Espace réservé du pied de page 4">
            <a:extLst>
              <a:ext uri="{FF2B5EF4-FFF2-40B4-BE49-F238E27FC236}">
                <a16:creationId xmlns:a16="http://schemas.microsoft.com/office/drawing/2014/main" id="{70FCEED0-3473-42C8-B921-FDA845A4053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843972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268</a:t>
            </a:fld>
            <a:endParaRPr lang="fr-FR"/>
          </a:p>
        </p:txBody>
      </p:sp>
      <p:sp>
        <p:nvSpPr>
          <p:cNvPr id="5" name="Espace réservé du pied de page 4">
            <a:extLst>
              <a:ext uri="{FF2B5EF4-FFF2-40B4-BE49-F238E27FC236}">
                <a16:creationId xmlns:a16="http://schemas.microsoft.com/office/drawing/2014/main" id="{E379BA02-6A38-4067-A634-8530B65602C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0884075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269</a:t>
            </a:fld>
            <a:endParaRPr lang="fr-FR"/>
          </a:p>
        </p:txBody>
      </p:sp>
      <p:sp>
        <p:nvSpPr>
          <p:cNvPr id="5" name="Espace réservé du pied de page 4">
            <a:extLst>
              <a:ext uri="{FF2B5EF4-FFF2-40B4-BE49-F238E27FC236}">
                <a16:creationId xmlns:a16="http://schemas.microsoft.com/office/drawing/2014/main" id="{3008EEC4-78E5-446A-A26C-43C631C154D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63894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a:t>
            </a:fld>
            <a:endParaRPr lang="fr-FR"/>
          </a:p>
        </p:txBody>
      </p:sp>
      <p:sp>
        <p:nvSpPr>
          <p:cNvPr id="5" name="Espace réservé du pied de page 4">
            <a:extLst>
              <a:ext uri="{FF2B5EF4-FFF2-40B4-BE49-F238E27FC236}">
                <a16:creationId xmlns:a16="http://schemas.microsoft.com/office/drawing/2014/main" id="{977A9A67-5ED0-4FCB-941A-26AA36574D9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0520955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270</a:t>
            </a:fld>
            <a:endParaRPr lang="fr-FR"/>
          </a:p>
        </p:txBody>
      </p:sp>
      <p:sp>
        <p:nvSpPr>
          <p:cNvPr id="5" name="Espace réservé du pied de page 4">
            <a:extLst>
              <a:ext uri="{FF2B5EF4-FFF2-40B4-BE49-F238E27FC236}">
                <a16:creationId xmlns:a16="http://schemas.microsoft.com/office/drawing/2014/main" id="{13E950C4-E825-4562-AC5F-0467EF2107D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2596164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271</a:t>
            </a:fld>
            <a:endParaRPr lang="fr-FR"/>
          </a:p>
        </p:txBody>
      </p:sp>
      <p:sp>
        <p:nvSpPr>
          <p:cNvPr id="7" name="Espace réservé du pied de page 6">
            <a:extLst>
              <a:ext uri="{FF2B5EF4-FFF2-40B4-BE49-F238E27FC236}">
                <a16:creationId xmlns:a16="http://schemas.microsoft.com/office/drawing/2014/main" id="{DCE1AABE-C401-49FD-AB53-DE358BBE489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2029806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272</a:t>
            </a:fld>
            <a:endParaRPr lang="fr-FR"/>
          </a:p>
        </p:txBody>
      </p:sp>
      <p:sp>
        <p:nvSpPr>
          <p:cNvPr id="5" name="Espace réservé du pied de page 4">
            <a:extLst>
              <a:ext uri="{FF2B5EF4-FFF2-40B4-BE49-F238E27FC236}">
                <a16:creationId xmlns:a16="http://schemas.microsoft.com/office/drawing/2014/main" id="{F424E674-A632-4FAA-98C7-E02F2B9CD75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228085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273</a:t>
            </a:fld>
            <a:endParaRPr lang="fr-FR"/>
          </a:p>
        </p:txBody>
      </p:sp>
      <p:sp>
        <p:nvSpPr>
          <p:cNvPr id="5" name="Espace réservé du pied de page 4">
            <a:extLst>
              <a:ext uri="{FF2B5EF4-FFF2-40B4-BE49-F238E27FC236}">
                <a16:creationId xmlns:a16="http://schemas.microsoft.com/office/drawing/2014/main" id="{3DC95A48-1327-4A7F-A086-A417754CCF9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1461268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274</a:t>
            </a:fld>
            <a:endParaRPr lang="fr-FR"/>
          </a:p>
        </p:txBody>
      </p:sp>
      <p:sp>
        <p:nvSpPr>
          <p:cNvPr id="5" name="Espace réservé du pied de page 4">
            <a:extLst>
              <a:ext uri="{FF2B5EF4-FFF2-40B4-BE49-F238E27FC236}">
                <a16:creationId xmlns:a16="http://schemas.microsoft.com/office/drawing/2014/main" id="{3DC95A48-1327-4A7F-A086-A417754CCF9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2344423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275</a:t>
            </a:fld>
            <a:endParaRPr lang="fr-FR"/>
          </a:p>
        </p:txBody>
      </p:sp>
      <p:sp>
        <p:nvSpPr>
          <p:cNvPr id="5" name="Espace réservé du pied de page 4">
            <a:extLst>
              <a:ext uri="{FF2B5EF4-FFF2-40B4-BE49-F238E27FC236}">
                <a16:creationId xmlns:a16="http://schemas.microsoft.com/office/drawing/2014/main" id="{9641A34D-B30D-4B1F-B4BE-D2081C83E79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0361366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276</a:t>
            </a:fld>
            <a:endParaRPr lang="fr-FR"/>
          </a:p>
        </p:txBody>
      </p:sp>
      <p:sp>
        <p:nvSpPr>
          <p:cNvPr id="5" name="Espace réservé du pied de page 4">
            <a:extLst>
              <a:ext uri="{FF2B5EF4-FFF2-40B4-BE49-F238E27FC236}">
                <a16:creationId xmlns:a16="http://schemas.microsoft.com/office/drawing/2014/main" id="{2F82896D-F703-402E-B1DF-39B2B3753A1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0926356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277</a:t>
            </a:fld>
            <a:endParaRPr lang="fr-FR"/>
          </a:p>
        </p:txBody>
      </p:sp>
      <p:sp>
        <p:nvSpPr>
          <p:cNvPr id="5" name="Espace réservé du pied de page 4">
            <a:extLst>
              <a:ext uri="{FF2B5EF4-FFF2-40B4-BE49-F238E27FC236}">
                <a16:creationId xmlns:a16="http://schemas.microsoft.com/office/drawing/2014/main" id="{51011775-7368-4F16-BDFB-001C697F102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2252098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278</a:t>
            </a:fld>
            <a:endParaRPr lang="fr-FR"/>
          </a:p>
        </p:txBody>
      </p:sp>
      <p:sp>
        <p:nvSpPr>
          <p:cNvPr id="5" name="Espace réservé du pied de page 4">
            <a:extLst>
              <a:ext uri="{FF2B5EF4-FFF2-40B4-BE49-F238E27FC236}">
                <a16:creationId xmlns:a16="http://schemas.microsoft.com/office/drawing/2014/main" id="{ADD4B685-5049-4263-8262-3CB232CB3D6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00444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Espace réservé des commentaires 2"/>
          <p:cNvSpPr>
            <a:spLocks noGrp="1"/>
          </p:cNvSpPr>
          <p:nvPr>
            <p:ph type="body" idx="1"/>
          </p:nvPr>
        </p:nvSpPr>
        <p:spPr/>
        <p:txBody>
          <a:bodyPr/>
          <a:lstStyle/>
          <a:p>
            <a:r>
              <a:rPr lang="fr-FR" altLang="en-US"/>
              <a:t>La Java Persistence API (abrégée en JPA), est une </a:t>
            </a:r>
            <a:r>
              <a:rPr lang="fr-FR" altLang="en-US">
                <a:hlinkClick r:id="rId3" tooltip="Interface de programmation"/>
              </a:rPr>
              <a:t>interface de programmation</a:t>
            </a:r>
            <a:r>
              <a:rPr lang="fr-FR" altLang="en-US"/>
              <a:t> Java permettant aux développeurs d'organiser des </a:t>
            </a:r>
            <a:r>
              <a:rPr lang="fr-FR" altLang="en-US">
                <a:hlinkClick r:id="rId4" tooltip="Modèle relationnel"/>
              </a:rPr>
              <a:t>données relationnelles</a:t>
            </a:r>
            <a:r>
              <a:rPr lang="fr-FR" altLang="en-US"/>
              <a:t> dans des applications utilisant la plateforme </a:t>
            </a:r>
            <a:r>
              <a:rPr lang="fr-FR" altLang="en-US">
                <a:hlinkClick r:id="rId5" tooltip="Java (technique)"/>
              </a:rPr>
              <a:t>Java</a:t>
            </a:r>
            <a:r>
              <a:rPr lang="fr-FR" altLang="en-US"/>
              <a:t>.</a:t>
            </a:r>
          </a:p>
          <a:p>
            <a:r>
              <a:rPr lang="fr-FR" altLang="en-US"/>
              <a:t>La Java Persistence API est à l'origine issue du travail du groupe d'experts </a:t>
            </a:r>
            <a:r>
              <a:rPr lang="fr-FR" altLang="en-US">
                <a:hlinkClick r:id="rId6" tooltip="Java Specification Requests"/>
              </a:rPr>
              <a:t>JSR</a:t>
            </a:r>
            <a:r>
              <a:rPr lang="fr-FR" altLang="en-US"/>
              <a:t> 220.</a:t>
            </a:r>
          </a:p>
        </p:txBody>
      </p:sp>
      <p:sp>
        <p:nvSpPr>
          <p:cNvPr id="310276"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16A5F748-24FB-4BDB-9627-661384BACF48}" type="slidenum">
              <a:rPr lang="fr-FR" altLang="en-US" smtClean="0"/>
              <a:pPr/>
              <a:t>279</a:t>
            </a:fld>
            <a:endParaRPr lang="fr-FR" altLang="en-US"/>
          </a:p>
        </p:txBody>
      </p:sp>
      <p:sp>
        <p:nvSpPr>
          <p:cNvPr id="6" name="Espace réservé de l'image des diapositives 5">
            <a:extLst>
              <a:ext uri="{FF2B5EF4-FFF2-40B4-BE49-F238E27FC236}">
                <a16:creationId xmlns:a16="http://schemas.microsoft.com/office/drawing/2014/main" id="{E93ED006-DC5D-46BA-BD67-E1037D12C67A}"/>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FB1C9FE3-B4E5-44C1-95C3-66AA9DF02ED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69210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a:t>
            </a:fld>
            <a:endParaRPr lang="fr-FR"/>
          </a:p>
        </p:txBody>
      </p:sp>
      <p:sp>
        <p:nvSpPr>
          <p:cNvPr id="5" name="Espace réservé du pied de page 4">
            <a:extLst>
              <a:ext uri="{FF2B5EF4-FFF2-40B4-BE49-F238E27FC236}">
                <a16:creationId xmlns:a16="http://schemas.microsoft.com/office/drawing/2014/main" id="{F1818F7B-752D-4ABA-938B-F748B19E9F5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9229893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280</a:t>
            </a:fld>
            <a:endParaRPr lang="fr-FR"/>
          </a:p>
        </p:txBody>
      </p:sp>
      <p:sp>
        <p:nvSpPr>
          <p:cNvPr id="5" name="Espace réservé du pied de page 4">
            <a:extLst>
              <a:ext uri="{FF2B5EF4-FFF2-40B4-BE49-F238E27FC236}">
                <a16:creationId xmlns:a16="http://schemas.microsoft.com/office/drawing/2014/main" id="{59276648-7A7F-4D73-9EA0-74F3DD38CBF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5389735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281</a:t>
            </a:fld>
            <a:endParaRPr lang="fr-FR"/>
          </a:p>
        </p:txBody>
      </p:sp>
      <p:sp>
        <p:nvSpPr>
          <p:cNvPr id="7" name="Espace réservé du pied de page 6">
            <a:extLst>
              <a:ext uri="{FF2B5EF4-FFF2-40B4-BE49-F238E27FC236}">
                <a16:creationId xmlns:a16="http://schemas.microsoft.com/office/drawing/2014/main" id="{2DE643F6-D84E-42F6-8112-4612854319C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7206018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282</a:t>
            </a:fld>
            <a:endParaRPr lang="fr-FR"/>
          </a:p>
        </p:txBody>
      </p:sp>
      <p:sp>
        <p:nvSpPr>
          <p:cNvPr id="7" name="Espace réservé du pied de page 6">
            <a:extLst>
              <a:ext uri="{FF2B5EF4-FFF2-40B4-BE49-F238E27FC236}">
                <a16:creationId xmlns:a16="http://schemas.microsoft.com/office/drawing/2014/main" id="{584AFB9D-4F5E-4499-A598-8AC97DABBD1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9212164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283</a:t>
            </a:fld>
            <a:endParaRPr lang="fr-FR"/>
          </a:p>
        </p:txBody>
      </p:sp>
      <p:sp>
        <p:nvSpPr>
          <p:cNvPr id="7" name="Espace réservé du pied de page 6">
            <a:extLst>
              <a:ext uri="{FF2B5EF4-FFF2-40B4-BE49-F238E27FC236}">
                <a16:creationId xmlns:a16="http://schemas.microsoft.com/office/drawing/2014/main" id="{584AFB9D-4F5E-4499-A598-8AC97DABBD1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4168855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284</a:t>
            </a:fld>
            <a:endParaRPr lang="fr-FR"/>
          </a:p>
        </p:txBody>
      </p:sp>
      <p:sp>
        <p:nvSpPr>
          <p:cNvPr id="7" name="Espace réservé du pied de page 6">
            <a:extLst>
              <a:ext uri="{FF2B5EF4-FFF2-40B4-BE49-F238E27FC236}">
                <a16:creationId xmlns:a16="http://schemas.microsoft.com/office/drawing/2014/main" id="{794A8011-C879-4B65-B52D-ABF67B2B844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415586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285</a:t>
            </a:fld>
            <a:endParaRPr lang="fr-FR"/>
          </a:p>
        </p:txBody>
      </p:sp>
      <p:sp>
        <p:nvSpPr>
          <p:cNvPr id="5" name="Espace réservé du pied de page 4">
            <a:extLst>
              <a:ext uri="{FF2B5EF4-FFF2-40B4-BE49-F238E27FC236}">
                <a16:creationId xmlns:a16="http://schemas.microsoft.com/office/drawing/2014/main" id="{012CC163-70CF-4F63-9B95-4CF045C4805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2756454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286</a:t>
            </a:fld>
            <a:endParaRPr lang="fr-FR"/>
          </a:p>
        </p:txBody>
      </p:sp>
      <p:sp>
        <p:nvSpPr>
          <p:cNvPr id="5" name="Espace réservé du pied de page 4">
            <a:extLst>
              <a:ext uri="{FF2B5EF4-FFF2-40B4-BE49-F238E27FC236}">
                <a16:creationId xmlns:a16="http://schemas.microsoft.com/office/drawing/2014/main" id="{CDB5A6A2-4408-44CD-8E9D-C8F9C1DDA6E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2642609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287</a:t>
            </a:fld>
            <a:endParaRPr lang="fr-FR"/>
          </a:p>
        </p:txBody>
      </p:sp>
      <p:sp>
        <p:nvSpPr>
          <p:cNvPr id="5" name="Espace réservé du pied de page 4">
            <a:extLst>
              <a:ext uri="{FF2B5EF4-FFF2-40B4-BE49-F238E27FC236}">
                <a16:creationId xmlns:a16="http://schemas.microsoft.com/office/drawing/2014/main" id="{C0042133-9740-4E13-9838-409CCCD08C7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403151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288</a:t>
            </a:fld>
            <a:endParaRPr lang="fr-FR"/>
          </a:p>
        </p:txBody>
      </p:sp>
      <p:sp>
        <p:nvSpPr>
          <p:cNvPr id="5" name="Espace réservé du pied de page 4">
            <a:extLst>
              <a:ext uri="{FF2B5EF4-FFF2-40B4-BE49-F238E27FC236}">
                <a16:creationId xmlns:a16="http://schemas.microsoft.com/office/drawing/2014/main" id="{DAD8C368-AEE5-4E1F-9015-BB24D64B72F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8585063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289</a:t>
            </a:fld>
            <a:endParaRPr lang="fr-FR"/>
          </a:p>
        </p:txBody>
      </p:sp>
      <p:sp>
        <p:nvSpPr>
          <p:cNvPr id="5" name="Espace réservé du pied de page 4">
            <a:extLst>
              <a:ext uri="{FF2B5EF4-FFF2-40B4-BE49-F238E27FC236}">
                <a16:creationId xmlns:a16="http://schemas.microsoft.com/office/drawing/2014/main" id="{1826E88C-BC4B-4FE2-B1DF-8FE10AD5B1E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24540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a:t>
            </a:fld>
            <a:endParaRPr lang="fr-FR"/>
          </a:p>
        </p:txBody>
      </p:sp>
      <p:sp>
        <p:nvSpPr>
          <p:cNvPr id="5" name="Espace réservé du pied de page 4">
            <a:extLst>
              <a:ext uri="{FF2B5EF4-FFF2-40B4-BE49-F238E27FC236}">
                <a16:creationId xmlns:a16="http://schemas.microsoft.com/office/drawing/2014/main" id="{031AC9F2-DEE6-42C8-BC4D-47E3F1730AC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6309727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290</a:t>
            </a:fld>
            <a:endParaRPr lang="fr-FR"/>
          </a:p>
        </p:txBody>
      </p:sp>
      <p:sp>
        <p:nvSpPr>
          <p:cNvPr id="5" name="Espace réservé du pied de page 4">
            <a:extLst>
              <a:ext uri="{FF2B5EF4-FFF2-40B4-BE49-F238E27FC236}">
                <a16:creationId xmlns:a16="http://schemas.microsoft.com/office/drawing/2014/main" id="{97620065-DC14-457B-9C1E-3DC8AD65DAB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6557140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291</a:t>
            </a:fld>
            <a:endParaRPr lang="fr-FR"/>
          </a:p>
        </p:txBody>
      </p:sp>
      <p:sp>
        <p:nvSpPr>
          <p:cNvPr id="5" name="Espace réservé du pied de page 4">
            <a:extLst>
              <a:ext uri="{FF2B5EF4-FFF2-40B4-BE49-F238E27FC236}">
                <a16:creationId xmlns:a16="http://schemas.microsoft.com/office/drawing/2014/main" id="{B4FDB3A7-A408-4E47-B85D-6E483207A5B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8804260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292</a:t>
            </a:fld>
            <a:endParaRPr lang="fr-FR"/>
          </a:p>
        </p:txBody>
      </p:sp>
      <p:sp>
        <p:nvSpPr>
          <p:cNvPr id="5" name="Espace réservé du pied de page 4">
            <a:extLst>
              <a:ext uri="{FF2B5EF4-FFF2-40B4-BE49-F238E27FC236}">
                <a16:creationId xmlns:a16="http://schemas.microsoft.com/office/drawing/2014/main" id="{B20BA0ED-74ED-4FCC-B2C9-5DC5B5BD947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8857630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293</a:t>
            </a:fld>
            <a:endParaRPr lang="fr-FR"/>
          </a:p>
        </p:txBody>
      </p:sp>
      <p:sp>
        <p:nvSpPr>
          <p:cNvPr id="5" name="Espace réservé du pied de page 4">
            <a:extLst>
              <a:ext uri="{FF2B5EF4-FFF2-40B4-BE49-F238E27FC236}">
                <a16:creationId xmlns:a16="http://schemas.microsoft.com/office/drawing/2014/main" id="{25A9CE13-33DE-487A-BCFA-10163A6262C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640863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294</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FE7BDF8C-8017-4010-BBF0-D5F964BE436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77515368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295</a:t>
            </a:fld>
            <a:endParaRPr lang="fr-FR"/>
          </a:p>
        </p:txBody>
      </p:sp>
      <p:sp>
        <p:nvSpPr>
          <p:cNvPr id="5" name="Espace réservé du pied de page 4">
            <a:extLst>
              <a:ext uri="{FF2B5EF4-FFF2-40B4-BE49-F238E27FC236}">
                <a16:creationId xmlns:a16="http://schemas.microsoft.com/office/drawing/2014/main" id="{FA02657B-E944-49A4-89AB-A2695E34C6B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6136216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296</a:t>
            </a:fld>
            <a:endParaRPr lang="fr-FR"/>
          </a:p>
        </p:txBody>
      </p:sp>
      <p:sp>
        <p:nvSpPr>
          <p:cNvPr id="5" name="Espace réservé du pied de page 4">
            <a:extLst>
              <a:ext uri="{FF2B5EF4-FFF2-40B4-BE49-F238E27FC236}">
                <a16:creationId xmlns:a16="http://schemas.microsoft.com/office/drawing/2014/main" id="{912A6B6F-590B-4849-A65D-4D429A4BF3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925455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p:txBody>
          <a:bodyPr/>
          <a:lstStyle/>
          <a:p>
            <a:pPr lvl="0"/>
            <a:fld id="{46259951-9B34-42AE-A5F9-24C7C9C4EE02}" type="slidenum">
              <a:rPr lang="fr-FR" smtClean="0"/>
              <a:pPr lvl="0"/>
              <a:t>297</a:t>
            </a:fld>
            <a:endParaRPr lang="fr-FR"/>
          </a:p>
        </p:txBody>
      </p:sp>
      <p:sp>
        <p:nvSpPr>
          <p:cNvPr id="8" name="Espace réservé de l'image des diapositives 7">
            <a:extLst>
              <a:ext uri="{FF2B5EF4-FFF2-40B4-BE49-F238E27FC236}">
                <a16:creationId xmlns:a16="http://schemas.microsoft.com/office/drawing/2014/main" id="{31B9B50F-9CA2-4592-90A8-60F092E176B8}"/>
              </a:ext>
            </a:extLst>
          </p:cNvPr>
          <p:cNvSpPr>
            <a:spLocks noGrp="1" noRot="1" noChangeAspect="1"/>
          </p:cNvSpPr>
          <p:nvPr>
            <p:ph type="sldImg"/>
          </p:nvPr>
        </p:nvSpPr>
        <p:spPr/>
      </p:sp>
      <p:sp>
        <p:nvSpPr>
          <p:cNvPr id="9" name="Espace réservé des notes 8">
            <a:extLst>
              <a:ext uri="{FF2B5EF4-FFF2-40B4-BE49-F238E27FC236}">
                <a16:creationId xmlns:a16="http://schemas.microsoft.com/office/drawing/2014/main" id="{43784ED1-6550-4BF5-964C-F04AF46CB496}"/>
              </a:ext>
            </a:extLst>
          </p:cNvPr>
          <p:cNvSpPr>
            <a:spLocks noGrp="1"/>
          </p:cNvSpPr>
          <p:nvPr>
            <p:ph type="body" idx="1"/>
          </p:nvPr>
        </p:nvSpPr>
        <p:spPr/>
        <p:txBody>
          <a:bodyPr/>
          <a:lstStyle/>
          <a:p>
            <a:endParaRPr lang="fr-FR"/>
          </a:p>
        </p:txBody>
      </p:sp>
      <p:sp>
        <p:nvSpPr>
          <p:cNvPr id="10" name="Espace réservé du pied de page 9">
            <a:extLst>
              <a:ext uri="{FF2B5EF4-FFF2-40B4-BE49-F238E27FC236}">
                <a16:creationId xmlns:a16="http://schemas.microsoft.com/office/drawing/2014/main" id="{6EE9CBFB-41E9-4969-B44E-B3D734E4858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8646479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298</a:t>
            </a:fld>
            <a:endParaRPr lang="fr-FR"/>
          </a:p>
        </p:txBody>
      </p:sp>
      <p:sp>
        <p:nvSpPr>
          <p:cNvPr id="5" name="Espace réservé du pied de page 4">
            <a:extLst>
              <a:ext uri="{FF2B5EF4-FFF2-40B4-BE49-F238E27FC236}">
                <a16:creationId xmlns:a16="http://schemas.microsoft.com/office/drawing/2014/main" id="{232472E6-60EF-4D91-AA9A-078068BC7B5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632100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299</a:t>
            </a:fld>
            <a:endParaRPr lang="fr-FR"/>
          </a:p>
        </p:txBody>
      </p:sp>
      <p:sp>
        <p:nvSpPr>
          <p:cNvPr id="5" name="Espace réservé du pied de page 4">
            <a:extLst>
              <a:ext uri="{FF2B5EF4-FFF2-40B4-BE49-F238E27FC236}">
                <a16:creationId xmlns:a16="http://schemas.microsoft.com/office/drawing/2014/main" id="{FD7A5051-9634-4099-B5D9-840EC5CE7EA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965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a:t>
            </a:fld>
            <a:endParaRPr lang="fr-FR"/>
          </a:p>
        </p:txBody>
      </p:sp>
      <p:sp>
        <p:nvSpPr>
          <p:cNvPr id="7" name="Espace réservé du pied de page 6">
            <a:extLst>
              <a:ext uri="{FF2B5EF4-FFF2-40B4-BE49-F238E27FC236}">
                <a16:creationId xmlns:a16="http://schemas.microsoft.com/office/drawing/2014/main" id="{A0CC2A6E-8952-4036-B188-B4170540078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67359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a:t>
            </a:fld>
            <a:endParaRPr lang="fr-FR"/>
          </a:p>
        </p:txBody>
      </p:sp>
      <p:sp>
        <p:nvSpPr>
          <p:cNvPr id="5" name="Espace réservé du pied de page 4">
            <a:extLst>
              <a:ext uri="{FF2B5EF4-FFF2-40B4-BE49-F238E27FC236}">
                <a16:creationId xmlns:a16="http://schemas.microsoft.com/office/drawing/2014/main" id="{F1557A1B-3782-4931-835F-C9206A362BD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1746975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300</a:t>
            </a:fld>
            <a:endParaRPr lang="fr-FR"/>
          </a:p>
        </p:txBody>
      </p:sp>
      <p:sp>
        <p:nvSpPr>
          <p:cNvPr id="5" name="Espace réservé du pied de page 4">
            <a:extLst>
              <a:ext uri="{FF2B5EF4-FFF2-40B4-BE49-F238E27FC236}">
                <a16:creationId xmlns:a16="http://schemas.microsoft.com/office/drawing/2014/main" id="{4F47EF73-E2E1-4C79-9B62-DBA45875590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8572879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301</a:t>
            </a:fld>
            <a:endParaRPr lang="fr-FR"/>
          </a:p>
        </p:txBody>
      </p:sp>
      <p:sp>
        <p:nvSpPr>
          <p:cNvPr id="5" name="Espace réservé du pied de page 4">
            <a:extLst>
              <a:ext uri="{FF2B5EF4-FFF2-40B4-BE49-F238E27FC236}">
                <a16:creationId xmlns:a16="http://schemas.microsoft.com/office/drawing/2014/main" id="{15B8A349-B938-401C-A882-5A2BD5C25FF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9018285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302</a:t>
            </a:fld>
            <a:endParaRPr lang="fr-FR"/>
          </a:p>
        </p:txBody>
      </p:sp>
      <p:sp>
        <p:nvSpPr>
          <p:cNvPr id="5" name="Espace réservé du pied de page 4">
            <a:extLst>
              <a:ext uri="{FF2B5EF4-FFF2-40B4-BE49-F238E27FC236}">
                <a16:creationId xmlns:a16="http://schemas.microsoft.com/office/drawing/2014/main" id="{79E765F6-5801-4371-85DE-4B67DBFE7B7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8809035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303</a:t>
            </a:fld>
            <a:endParaRPr lang="fr-FR"/>
          </a:p>
        </p:txBody>
      </p:sp>
      <p:sp>
        <p:nvSpPr>
          <p:cNvPr id="5" name="Espace réservé du pied de page 4">
            <a:extLst>
              <a:ext uri="{FF2B5EF4-FFF2-40B4-BE49-F238E27FC236}">
                <a16:creationId xmlns:a16="http://schemas.microsoft.com/office/drawing/2014/main" id="{D6C603D0-6259-44C1-BDE0-4B926EE712D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553222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304</a:t>
            </a:fld>
            <a:endParaRPr lang="fr-FR"/>
          </a:p>
        </p:txBody>
      </p:sp>
      <p:sp>
        <p:nvSpPr>
          <p:cNvPr id="5" name="Espace réservé du pied de page 4">
            <a:extLst>
              <a:ext uri="{FF2B5EF4-FFF2-40B4-BE49-F238E27FC236}">
                <a16:creationId xmlns:a16="http://schemas.microsoft.com/office/drawing/2014/main" id="{0F57516C-9281-42D3-AEA8-4E06D9789D3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8024272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305</a:t>
            </a:fld>
            <a:endParaRPr lang="fr-FR"/>
          </a:p>
        </p:txBody>
      </p:sp>
      <p:sp>
        <p:nvSpPr>
          <p:cNvPr id="5" name="Espace réservé du pied de page 4">
            <a:extLst>
              <a:ext uri="{FF2B5EF4-FFF2-40B4-BE49-F238E27FC236}">
                <a16:creationId xmlns:a16="http://schemas.microsoft.com/office/drawing/2014/main" id="{F5F1A24F-A4E5-4A0F-B7E5-E63A6427C57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1234725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306</a:t>
            </a:fld>
            <a:endParaRPr lang="fr-FR"/>
          </a:p>
        </p:txBody>
      </p:sp>
      <p:sp>
        <p:nvSpPr>
          <p:cNvPr id="5" name="Espace réservé du pied de page 4">
            <a:extLst>
              <a:ext uri="{FF2B5EF4-FFF2-40B4-BE49-F238E27FC236}">
                <a16:creationId xmlns:a16="http://schemas.microsoft.com/office/drawing/2014/main" id="{0A4CFF6C-53D7-406A-80D4-D0D489AC7E7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4818982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307</a:t>
            </a:fld>
            <a:endParaRPr lang="fr-FR"/>
          </a:p>
        </p:txBody>
      </p:sp>
      <p:sp>
        <p:nvSpPr>
          <p:cNvPr id="5" name="Espace réservé du pied de page 4">
            <a:extLst>
              <a:ext uri="{FF2B5EF4-FFF2-40B4-BE49-F238E27FC236}">
                <a16:creationId xmlns:a16="http://schemas.microsoft.com/office/drawing/2014/main" id="{36F4EF15-FEA2-4B7B-8DF8-7569873AA90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430817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308</a:t>
            </a:fld>
            <a:endParaRPr lang="fr-FR"/>
          </a:p>
        </p:txBody>
      </p:sp>
      <p:sp>
        <p:nvSpPr>
          <p:cNvPr id="5" name="Espace réservé du pied de page 4">
            <a:extLst>
              <a:ext uri="{FF2B5EF4-FFF2-40B4-BE49-F238E27FC236}">
                <a16:creationId xmlns:a16="http://schemas.microsoft.com/office/drawing/2014/main" id="{F16E2FAD-327C-41C2-82C6-53CD3516704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0621871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309</a:t>
            </a:fld>
            <a:endParaRPr lang="fr-FR"/>
          </a:p>
        </p:txBody>
      </p:sp>
      <p:sp>
        <p:nvSpPr>
          <p:cNvPr id="5" name="Espace réservé du pied de page 4">
            <a:extLst>
              <a:ext uri="{FF2B5EF4-FFF2-40B4-BE49-F238E27FC236}">
                <a16:creationId xmlns:a16="http://schemas.microsoft.com/office/drawing/2014/main" id="{4F7A2475-4341-4A33-BA95-BD6004EB3BB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5384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a:t>
            </a:fld>
            <a:endParaRPr lang="fr-FR"/>
          </a:p>
        </p:txBody>
      </p:sp>
      <p:sp>
        <p:nvSpPr>
          <p:cNvPr id="5" name="Espace réservé du pied de page 4">
            <a:extLst>
              <a:ext uri="{FF2B5EF4-FFF2-40B4-BE49-F238E27FC236}">
                <a16:creationId xmlns:a16="http://schemas.microsoft.com/office/drawing/2014/main" id="{B160D38C-F855-47F4-B3AE-B0A71C9BF50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9169728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310</a:t>
            </a:fld>
            <a:endParaRPr lang="fr-FR"/>
          </a:p>
        </p:txBody>
      </p:sp>
      <p:sp>
        <p:nvSpPr>
          <p:cNvPr id="5" name="Espace réservé du pied de page 4">
            <a:extLst>
              <a:ext uri="{FF2B5EF4-FFF2-40B4-BE49-F238E27FC236}">
                <a16:creationId xmlns:a16="http://schemas.microsoft.com/office/drawing/2014/main" id="{5E4DF70E-9DED-4555-AF3D-C2FC445ED6B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7304037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311</a:t>
            </a:fld>
            <a:endParaRPr lang="fr-FR"/>
          </a:p>
        </p:txBody>
      </p:sp>
      <p:sp>
        <p:nvSpPr>
          <p:cNvPr id="5" name="Espace réservé du pied de page 4">
            <a:extLst>
              <a:ext uri="{FF2B5EF4-FFF2-40B4-BE49-F238E27FC236}">
                <a16:creationId xmlns:a16="http://schemas.microsoft.com/office/drawing/2014/main" id="{71CFB70B-8E78-4B5A-BD1F-D441AE93835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3903252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312</a:t>
            </a:fld>
            <a:endParaRPr lang="fr-FR"/>
          </a:p>
        </p:txBody>
      </p:sp>
      <p:sp>
        <p:nvSpPr>
          <p:cNvPr id="5" name="Espace réservé du pied de page 4">
            <a:extLst>
              <a:ext uri="{FF2B5EF4-FFF2-40B4-BE49-F238E27FC236}">
                <a16:creationId xmlns:a16="http://schemas.microsoft.com/office/drawing/2014/main" id="{C0CA7AA9-AD5E-49DD-AC6B-3EF5CF03062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5017536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https://examples.javacodegeeks.com/enterprise-java/spring/mvc/spring-mvc-view-resolver-example/</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313</a:t>
            </a:fld>
            <a:endParaRPr lang="fr-FR"/>
          </a:p>
        </p:txBody>
      </p:sp>
      <p:sp>
        <p:nvSpPr>
          <p:cNvPr id="7" name="Espace réservé du pied de page 6">
            <a:extLst>
              <a:ext uri="{FF2B5EF4-FFF2-40B4-BE49-F238E27FC236}">
                <a16:creationId xmlns:a16="http://schemas.microsoft.com/office/drawing/2014/main" id="{3DD604FE-DDFF-47D6-8623-CE0DD6A11D9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44301420"/>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314</a:t>
            </a:fld>
            <a:endParaRPr lang="fr-FR"/>
          </a:p>
        </p:txBody>
      </p:sp>
      <p:sp>
        <p:nvSpPr>
          <p:cNvPr id="5" name="Espace réservé du pied de page 4">
            <a:extLst>
              <a:ext uri="{FF2B5EF4-FFF2-40B4-BE49-F238E27FC236}">
                <a16:creationId xmlns:a16="http://schemas.microsoft.com/office/drawing/2014/main" id="{1A113C80-C3A8-4E29-A87A-C03C9DA4149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344890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4" name="Rectangle 3"/>
          <p:cNvSpPr>
            <a:spLocks noGrp="1" noChangeArrowheads="1"/>
          </p:cNvSpPr>
          <p:nvPr>
            <p:ph type="body" idx="1"/>
          </p:nvPr>
        </p:nvSpPr>
        <p:spPr/>
        <p:txBody>
          <a:bodyPr/>
          <a:lstStyle/>
          <a:p>
            <a:r>
              <a:rPr lang="fr-FR" altLang="en-US"/>
              <a:t>Il s’agit du contrôleur avec annotations équivalent au contrôleur développé dans le TP.</a:t>
            </a:r>
          </a:p>
        </p:txBody>
      </p:sp>
      <p:sp>
        <p:nvSpPr>
          <p:cNvPr id="3" name="Espace réservé de l'image des diapositives 2">
            <a:extLst>
              <a:ext uri="{FF2B5EF4-FFF2-40B4-BE49-F238E27FC236}">
                <a16:creationId xmlns:a16="http://schemas.microsoft.com/office/drawing/2014/main" id="{94D3261D-032E-4C7F-80A5-2C684C2D921A}"/>
              </a:ext>
            </a:extLst>
          </p:cNvPr>
          <p:cNvSpPr>
            <a:spLocks noGrp="1" noRot="1" noChangeAspect="1"/>
          </p:cNvSpPr>
          <p:nvPr>
            <p:ph type="sldImg"/>
          </p:nvPr>
        </p:nvSpPr>
        <p:spPr/>
      </p:sp>
      <p:sp>
        <p:nvSpPr>
          <p:cNvPr id="4" name="Espace réservé du pied de page 3">
            <a:extLst>
              <a:ext uri="{FF2B5EF4-FFF2-40B4-BE49-F238E27FC236}">
                <a16:creationId xmlns:a16="http://schemas.microsoft.com/office/drawing/2014/main" id="{192B685B-EFFE-41B1-8768-69A74E63BCF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78827974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316</a:t>
            </a:fld>
            <a:endParaRPr lang="fr-FR"/>
          </a:p>
        </p:txBody>
      </p:sp>
      <p:sp>
        <p:nvSpPr>
          <p:cNvPr id="5" name="Espace réservé du pied de page 4">
            <a:extLst>
              <a:ext uri="{FF2B5EF4-FFF2-40B4-BE49-F238E27FC236}">
                <a16:creationId xmlns:a16="http://schemas.microsoft.com/office/drawing/2014/main" id="{E258613F-157B-4125-8AA7-480D9CECE2C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9497407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Espace réservé des commentaires 2"/>
          <p:cNvSpPr>
            <a:spLocks noGrp="1"/>
          </p:cNvSpPr>
          <p:nvPr>
            <p:ph type="body" idx="1"/>
          </p:nvPr>
        </p:nvSpPr>
        <p:spPr/>
        <p:txBody>
          <a:bodyPr/>
          <a:lstStyle/>
          <a:p>
            <a:r>
              <a:rPr lang="fr-FR" altLang="en-US">
                <a:hlinkClick r:id="rId3"/>
              </a:rPr>
              <a:t>http://static.springsource.org/spring/docs/current/spring-framework-reference/html/mvc.html#mvc-ann-arguments</a:t>
            </a:r>
            <a:endParaRPr lang="fr-FR" altLang="en-US"/>
          </a:p>
        </p:txBody>
      </p:sp>
      <p:sp>
        <p:nvSpPr>
          <p:cNvPr id="3" name="Espace réservé de l'image des diapositives 2">
            <a:extLst>
              <a:ext uri="{FF2B5EF4-FFF2-40B4-BE49-F238E27FC236}">
                <a16:creationId xmlns:a16="http://schemas.microsoft.com/office/drawing/2014/main" id="{ACB6C086-9C5E-41DE-B08E-545BED675C17}"/>
              </a:ext>
            </a:extLst>
          </p:cNvPr>
          <p:cNvSpPr>
            <a:spLocks noGrp="1" noRot="1" noChangeAspect="1"/>
          </p:cNvSpPr>
          <p:nvPr>
            <p:ph type="sldImg"/>
          </p:nvPr>
        </p:nvSpPr>
        <p:spPr/>
      </p:sp>
      <p:sp>
        <p:nvSpPr>
          <p:cNvPr id="4" name="Espace réservé du pied de page 3">
            <a:extLst>
              <a:ext uri="{FF2B5EF4-FFF2-40B4-BE49-F238E27FC236}">
                <a16:creationId xmlns:a16="http://schemas.microsoft.com/office/drawing/2014/main" id="{438D2EC2-7201-44B7-A912-2451A59252C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0135495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4" name="Rectangle 3"/>
          <p:cNvSpPr>
            <a:spLocks noGrp="1" noChangeArrowheads="1"/>
          </p:cNvSpPr>
          <p:nvPr>
            <p:ph type="body" idx="1"/>
          </p:nvPr>
        </p:nvSpPr>
        <p:spPr/>
        <p:txBody>
          <a:bodyPr/>
          <a:lstStyle/>
          <a:p>
            <a:r>
              <a:rPr lang="fr-FR" altLang="en-US"/>
              <a:t>Le component scan permet de créer le contrôleur en tant que bean (grâce à l’annotation @Controller)</a:t>
            </a:r>
          </a:p>
          <a:p>
            <a:r>
              <a:rPr lang="fr-FR" altLang="fr-FR"/>
              <a:t>&lt;mvc:annotation-driven /&gt; remplace les deux bean d’annotation</a:t>
            </a:r>
          </a:p>
          <a:p>
            <a:r>
              <a:rPr lang="en-US" altLang="fr-FR"/>
              <a:t>Note that the last 2 lines are optional. The DefaultAnnotationHandlerMapping will process @RequestMapping at the type level and AnnotationMethodHandlerAdaptor will be used to process method level annotations. These are defined as default when the Spring Dispatcher servlet initializes however if you have other handler mappings then this will need to be defined.</a:t>
            </a:r>
            <a:endParaRPr lang="fr-FR" altLang="en-US"/>
          </a:p>
        </p:txBody>
      </p:sp>
      <p:sp>
        <p:nvSpPr>
          <p:cNvPr id="3" name="Espace réservé de l'image des diapositives 2">
            <a:extLst>
              <a:ext uri="{FF2B5EF4-FFF2-40B4-BE49-F238E27FC236}">
                <a16:creationId xmlns:a16="http://schemas.microsoft.com/office/drawing/2014/main" id="{47F3BCCC-8AC5-45BB-AC9E-503F3F042E04}"/>
              </a:ext>
            </a:extLst>
          </p:cNvPr>
          <p:cNvSpPr>
            <a:spLocks noGrp="1" noRot="1" noChangeAspect="1"/>
          </p:cNvSpPr>
          <p:nvPr>
            <p:ph type="sldImg"/>
          </p:nvPr>
        </p:nvSpPr>
        <p:spPr/>
      </p:sp>
      <p:sp>
        <p:nvSpPr>
          <p:cNvPr id="4" name="Espace réservé du pied de page 3">
            <a:extLst>
              <a:ext uri="{FF2B5EF4-FFF2-40B4-BE49-F238E27FC236}">
                <a16:creationId xmlns:a16="http://schemas.microsoft.com/office/drawing/2014/main" id="{464BCB7B-31BA-48B0-9F9C-CD4390535AC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9099488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9" name="Espace réservé des commentaires 2"/>
          <p:cNvSpPr>
            <a:spLocks noGrp="1"/>
          </p:cNvSpPr>
          <p:nvPr>
            <p:ph type="body" idx="1"/>
          </p:nvPr>
        </p:nvSpPr>
        <p:spPr/>
        <p:txBody>
          <a:bodyPr/>
          <a:lstStyle/>
          <a:p>
            <a:r>
              <a:rPr lang="fr-FR" altLang="en-US"/>
              <a:t>POJO est un acronyme qui signifie Plain Old Java Object que l'on peut traduire en français par bon vieil objet Java. Cet acronyme est principalement utilisé pour faire référence à la simplicité d'utilisation d'un objet Java en comparaison avec la lourdeur d'utilisation d'un composant </a:t>
            </a:r>
            <a:r>
              <a:rPr lang="fr-FR" altLang="en-US">
                <a:hlinkClick r:id="rId3" tooltip="Enterprise JavaBeans"/>
              </a:rPr>
              <a:t>EJB</a:t>
            </a:r>
            <a:r>
              <a:rPr lang="fr-FR" altLang="en-US"/>
              <a:t>. Ainsi, un POJO n'implémente pas d'interface spécifique à un framework comme c'est le cas par exemple pour un composant EJB.</a:t>
            </a:r>
          </a:p>
        </p:txBody>
      </p:sp>
      <p:sp>
        <p:nvSpPr>
          <p:cNvPr id="347140"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13BC8941-A36D-4C92-AFEF-3EE689A995D0}" type="slidenum">
              <a:rPr lang="fr-FR" altLang="en-US" smtClean="0"/>
              <a:pPr/>
              <a:t>319</a:t>
            </a:fld>
            <a:endParaRPr lang="fr-FR" altLang="en-US"/>
          </a:p>
        </p:txBody>
      </p:sp>
      <p:sp>
        <p:nvSpPr>
          <p:cNvPr id="6" name="Espace réservé de l'image des diapositives 5">
            <a:extLst>
              <a:ext uri="{FF2B5EF4-FFF2-40B4-BE49-F238E27FC236}">
                <a16:creationId xmlns:a16="http://schemas.microsoft.com/office/drawing/2014/main" id="{36B6C699-ECCD-4674-AD4D-2282F3D5A246}"/>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D94AC5A2-0A7E-41FD-BC50-4AC98DC6E03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111493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32</a:t>
            </a:fld>
            <a:endParaRPr lang="fr-FR"/>
          </a:p>
        </p:txBody>
      </p:sp>
      <p:sp>
        <p:nvSpPr>
          <p:cNvPr id="5" name="Espace réservé du pied de page 4">
            <a:extLst>
              <a:ext uri="{FF2B5EF4-FFF2-40B4-BE49-F238E27FC236}">
                <a16:creationId xmlns:a16="http://schemas.microsoft.com/office/drawing/2014/main" id="{75ECC43A-B150-45C4-81E6-9F3A9DAB08F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9455587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2F1F79F-1208-4C09-9EF1-934836F4506D}" type="slidenum">
              <a:rPr lang="fr-FR" altLang="fr-FR" smtClean="0"/>
              <a:pPr/>
              <a:t>320</a:t>
            </a:fld>
            <a:endParaRPr lang="fr-FR" altLang="fr-FR"/>
          </a:p>
        </p:txBody>
      </p:sp>
      <p:sp>
        <p:nvSpPr>
          <p:cNvPr id="5" name="Espace réservé de l'image des diapositives 4">
            <a:extLst>
              <a:ext uri="{FF2B5EF4-FFF2-40B4-BE49-F238E27FC236}">
                <a16:creationId xmlns:a16="http://schemas.microsoft.com/office/drawing/2014/main" id="{785E64C9-97A3-4FCA-8775-E83BEC428700}"/>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F8421EBB-13EC-4E85-8B8E-21A2B4449BC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CCC574E9-7504-4666-A804-25AA4E81840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17603180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321</a:t>
            </a:fld>
            <a:endParaRPr lang="fr-FR" dirty="0"/>
          </a:p>
        </p:txBody>
      </p:sp>
      <p:sp>
        <p:nvSpPr>
          <p:cNvPr id="7" name="Espace réservé du pied de page 6">
            <a:extLst>
              <a:ext uri="{FF2B5EF4-FFF2-40B4-BE49-F238E27FC236}">
                <a16:creationId xmlns:a16="http://schemas.microsoft.com/office/drawing/2014/main" id="{7042BDE7-EB96-4425-A2CC-667651CCB50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9122889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322</a:t>
            </a:fld>
            <a:endParaRPr lang="fr-FR" dirty="0"/>
          </a:p>
        </p:txBody>
      </p:sp>
      <p:sp>
        <p:nvSpPr>
          <p:cNvPr id="7" name="Espace réservé du pied de page 6">
            <a:extLst>
              <a:ext uri="{FF2B5EF4-FFF2-40B4-BE49-F238E27FC236}">
                <a16:creationId xmlns:a16="http://schemas.microsoft.com/office/drawing/2014/main" id="{8005252B-DC2D-4BCA-99FD-4DFECE959CE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2759462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323</a:t>
            </a:fld>
            <a:endParaRPr lang="fr-FR" dirty="0"/>
          </a:p>
        </p:txBody>
      </p:sp>
      <p:sp>
        <p:nvSpPr>
          <p:cNvPr id="7" name="Espace réservé du pied de page 6">
            <a:extLst>
              <a:ext uri="{FF2B5EF4-FFF2-40B4-BE49-F238E27FC236}">
                <a16:creationId xmlns:a16="http://schemas.microsoft.com/office/drawing/2014/main" id="{4A49C5B5-A152-4544-8D6F-C0EB91D2AA7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2575260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324</a:t>
            </a:fld>
            <a:endParaRPr lang="fr-FR" dirty="0"/>
          </a:p>
        </p:txBody>
      </p:sp>
      <p:sp>
        <p:nvSpPr>
          <p:cNvPr id="7" name="Espace réservé du pied de page 6">
            <a:extLst>
              <a:ext uri="{FF2B5EF4-FFF2-40B4-BE49-F238E27FC236}">
                <a16:creationId xmlns:a16="http://schemas.microsoft.com/office/drawing/2014/main" id="{3662CB7E-7B7D-4FD1-A57A-0A7D230120D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7798603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325</a:t>
            </a:fld>
            <a:endParaRPr lang="fr-FR" dirty="0"/>
          </a:p>
        </p:txBody>
      </p:sp>
      <p:sp>
        <p:nvSpPr>
          <p:cNvPr id="7" name="Espace réservé du pied de page 6">
            <a:extLst>
              <a:ext uri="{FF2B5EF4-FFF2-40B4-BE49-F238E27FC236}">
                <a16:creationId xmlns:a16="http://schemas.microsoft.com/office/drawing/2014/main" id="{F0EFA382-DEF6-4360-9CB4-7E445398E18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9677747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326</a:t>
            </a:fld>
            <a:endParaRPr lang="fr-FR" dirty="0"/>
          </a:p>
        </p:txBody>
      </p:sp>
      <p:sp>
        <p:nvSpPr>
          <p:cNvPr id="7" name="Espace réservé du pied de page 6">
            <a:extLst>
              <a:ext uri="{FF2B5EF4-FFF2-40B4-BE49-F238E27FC236}">
                <a16:creationId xmlns:a16="http://schemas.microsoft.com/office/drawing/2014/main" id="{1238FA17-5303-4EFE-A382-C86FDAF0D6E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0464681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327</a:t>
            </a:fld>
            <a:endParaRPr lang="fr-FR"/>
          </a:p>
        </p:txBody>
      </p:sp>
      <p:sp>
        <p:nvSpPr>
          <p:cNvPr id="5" name="Espace réservé du pied de page 4">
            <a:extLst>
              <a:ext uri="{FF2B5EF4-FFF2-40B4-BE49-F238E27FC236}">
                <a16:creationId xmlns:a16="http://schemas.microsoft.com/office/drawing/2014/main" id="{FC6246C6-B821-4B54-876E-0A8739D9AB6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8304055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328</a:t>
            </a:fld>
            <a:endParaRPr lang="fr-FR"/>
          </a:p>
        </p:txBody>
      </p:sp>
      <p:sp>
        <p:nvSpPr>
          <p:cNvPr id="5" name="Espace réservé du pied de page 4">
            <a:extLst>
              <a:ext uri="{FF2B5EF4-FFF2-40B4-BE49-F238E27FC236}">
                <a16:creationId xmlns:a16="http://schemas.microsoft.com/office/drawing/2014/main" id="{40B595A6-2A15-4458-84F0-82A8BD3D8FA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5989923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329</a:t>
            </a:fld>
            <a:endParaRPr lang="fr-FR"/>
          </a:p>
        </p:txBody>
      </p:sp>
      <p:sp>
        <p:nvSpPr>
          <p:cNvPr id="5" name="Espace réservé du pied de page 4">
            <a:extLst>
              <a:ext uri="{FF2B5EF4-FFF2-40B4-BE49-F238E27FC236}">
                <a16:creationId xmlns:a16="http://schemas.microsoft.com/office/drawing/2014/main" id="{7FADDB58-143E-42D2-AEAB-689AF06329B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56813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ce réservé des commentaires 2"/>
          <p:cNvSpPr>
            <a:spLocks noGrp="1"/>
          </p:cNvSpPr>
          <p:nvPr>
            <p:ph type="body" idx="1"/>
          </p:nvPr>
        </p:nvSpPr>
        <p:spPr/>
        <p:txBody>
          <a:bodyPr/>
          <a:lstStyle/>
          <a:p>
            <a:r>
              <a:rPr lang="fr-FR" altLang="en-US"/>
              <a:t>Par cohérent c’est de suivre les bonnes pratiques ou d’utiliser soit les accesseurs ou constructeurs mais ne par mélanger n’importe comment.</a:t>
            </a:r>
          </a:p>
        </p:txBody>
      </p:sp>
      <p:sp>
        <p:nvSpPr>
          <p:cNvPr id="65540"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4CF3E6D1-440D-4CBE-8B94-3259EB7CB84A}" type="slidenum">
              <a:rPr lang="fr-FR" altLang="en-US" smtClean="0"/>
              <a:pPr/>
              <a:t>33</a:t>
            </a:fld>
            <a:endParaRPr lang="fr-FR" altLang="en-US"/>
          </a:p>
        </p:txBody>
      </p:sp>
      <p:sp>
        <p:nvSpPr>
          <p:cNvPr id="6" name="Espace réservé de l'image des diapositives 5">
            <a:extLst>
              <a:ext uri="{FF2B5EF4-FFF2-40B4-BE49-F238E27FC236}">
                <a16:creationId xmlns:a16="http://schemas.microsoft.com/office/drawing/2014/main" id="{BEB2BE35-F672-40E2-9B8C-959E11BD2CC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B444E6F5-0C65-4DE5-8DFC-4FD19D894A2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2998116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330</a:t>
            </a:fld>
            <a:endParaRPr lang="fr-FR"/>
          </a:p>
        </p:txBody>
      </p:sp>
      <p:sp>
        <p:nvSpPr>
          <p:cNvPr id="5" name="Espace réservé du pied de page 4">
            <a:extLst>
              <a:ext uri="{FF2B5EF4-FFF2-40B4-BE49-F238E27FC236}">
                <a16:creationId xmlns:a16="http://schemas.microsoft.com/office/drawing/2014/main" id="{D98083FD-D4C7-4B5A-9689-2868243277F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9526484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n’y a aucun lien d’héritage entre Model et </a:t>
            </a:r>
            <a:r>
              <a:rPr lang="fr-FR" dirty="0" err="1"/>
              <a:t>ModelMap</a:t>
            </a:r>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331</a:t>
            </a:fld>
            <a:endParaRPr lang="fr-FR"/>
          </a:p>
        </p:txBody>
      </p:sp>
      <p:sp>
        <p:nvSpPr>
          <p:cNvPr id="7" name="Espace réservé du pied de page 6">
            <a:extLst>
              <a:ext uri="{FF2B5EF4-FFF2-40B4-BE49-F238E27FC236}">
                <a16:creationId xmlns:a16="http://schemas.microsoft.com/office/drawing/2014/main" id="{AD1A5B6E-2BEB-45DF-836C-C3498739458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992418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http://javaetmoi.developpez.com/tutoriels/spring/mvc-annotation-sessionattributes/#LIV</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332</a:t>
            </a:fld>
            <a:endParaRPr lang="fr-FR"/>
          </a:p>
        </p:txBody>
      </p:sp>
      <p:sp>
        <p:nvSpPr>
          <p:cNvPr id="7" name="Espace réservé du pied de page 6">
            <a:extLst>
              <a:ext uri="{FF2B5EF4-FFF2-40B4-BE49-F238E27FC236}">
                <a16:creationId xmlns:a16="http://schemas.microsoft.com/office/drawing/2014/main" id="{44A19922-9D3A-4050-896C-84B34E97C56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2688053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http://javaetmoi.developpez.com/tutoriels/spring/mvc-annotation-sessionattributes/#LIV</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333</a:t>
            </a:fld>
            <a:endParaRPr lang="fr-FR"/>
          </a:p>
        </p:txBody>
      </p:sp>
      <p:sp>
        <p:nvSpPr>
          <p:cNvPr id="7" name="Espace réservé du pied de page 6">
            <a:extLst>
              <a:ext uri="{FF2B5EF4-FFF2-40B4-BE49-F238E27FC236}">
                <a16:creationId xmlns:a16="http://schemas.microsoft.com/office/drawing/2014/main" id="{90ADFEED-ED5B-460D-924E-CB98093CFC1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9675680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334</a:t>
            </a:fld>
            <a:endParaRPr lang="fr-FR"/>
          </a:p>
        </p:txBody>
      </p:sp>
      <p:sp>
        <p:nvSpPr>
          <p:cNvPr id="7" name="Espace réservé du pied de page 6">
            <a:extLst>
              <a:ext uri="{FF2B5EF4-FFF2-40B4-BE49-F238E27FC236}">
                <a16:creationId xmlns:a16="http://schemas.microsoft.com/office/drawing/2014/main" id="{6ECD7321-897E-4D5E-9F1B-64D9235AD88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3905993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335</a:t>
            </a:fld>
            <a:endParaRPr lang="fr-FR"/>
          </a:p>
        </p:txBody>
      </p:sp>
      <p:sp>
        <p:nvSpPr>
          <p:cNvPr id="5" name="Espace réservé du pied de page 4">
            <a:extLst>
              <a:ext uri="{FF2B5EF4-FFF2-40B4-BE49-F238E27FC236}">
                <a16:creationId xmlns:a16="http://schemas.microsoft.com/office/drawing/2014/main" id="{25645A5E-2863-4E97-86F8-564E862A144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258416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336</a:t>
            </a:fld>
            <a:endParaRPr lang="fr-FR"/>
          </a:p>
        </p:txBody>
      </p:sp>
      <p:sp>
        <p:nvSpPr>
          <p:cNvPr id="7" name="Espace réservé du pied de page 6">
            <a:extLst>
              <a:ext uri="{FF2B5EF4-FFF2-40B4-BE49-F238E27FC236}">
                <a16:creationId xmlns:a16="http://schemas.microsoft.com/office/drawing/2014/main" id="{8AB7B56A-6571-474E-901E-A4B711824AA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9638625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337</a:t>
            </a:fld>
            <a:endParaRPr lang="fr-FR"/>
          </a:p>
        </p:txBody>
      </p:sp>
      <p:sp>
        <p:nvSpPr>
          <p:cNvPr id="7" name="Espace réservé du pied de page 6">
            <a:extLst>
              <a:ext uri="{FF2B5EF4-FFF2-40B4-BE49-F238E27FC236}">
                <a16:creationId xmlns:a16="http://schemas.microsoft.com/office/drawing/2014/main" id="{A21EF6AE-FB86-4D22-A552-91693E8CA54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3006899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338</a:t>
            </a:fld>
            <a:endParaRPr lang="fr-FR"/>
          </a:p>
        </p:txBody>
      </p:sp>
      <p:sp>
        <p:nvSpPr>
          <p:cNvPr id="7" name="Espace réservé du pied de page 6">
            <a:extLst>
              <a:ext uri="{FF2B5EF4-FFF2-40B4-BE49-F238E27FC236}">
                <a16:creationId xmlns:a16="http://schemas.microsoft.com/office/drawing/2014/main" id="{779687AB-60D6-4454-881D-671B2F5A6B5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9561928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339</a:t>
            </a:fld>
            <a:endParaRPr lang="fr-FR"/>
          </a:p>
        </p:txBody>
      </p:sp>
      <p:sp>
        <p:nvSpPr>
          <p:cNvPr id="7" name="Espace réservé du pied de page 6">
            <a:extLst>
              <a:ext uri="{FF2B5EF4-FFF2-40B4-BE49-F238E27FC236}">
                <a16:creationId xmlns:a16="http://schemas.microsoft.com/office/drawing/2014/main" id="{744192DF-673F-4446-BD19-95A00A2281E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703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a:t>
            </a:fld>
            <a:endParaRPr lang="fr-FR"/>
          </a:p>
        </p:txBody>
      </p:sp>
      <p:sp>
        <p:nvSpPr>
          <p:cNvPr id="5" name="Espace réservé du pied de page 4">
            <a:extLst>
              <a:ext uri="{FF2B5EF4-FFF2-40B4-BE49-F238E27FC236}">
                <a16:creationId xmlns:a16="http://schemas.microsoft.com/office/drawing/2014/main" id="{8B06818B-DE6C-463E-AC9B-5BAFA09D49E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71661413"/>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340</a:t>
            </a:fld>
            <a:endParaRPr lang="fr-FR"/>
          </a:p>
        </p:txBody>
      </p:sp>
      <p:sp>
        <p:nvSpPr>
          <p:cNvPr id="7" name="Espace réservé du pied de page 6">
            <a:extLst>
              <a:ext uri="{FF2B5EF4-FFF2-40B4-BE49-F238E27FC236}">
                <a16:creationId xmlns:a16="http://schemas.microsoft.com/office/drawing/2014/main" id="{23504D98-8E1C-45C2-84F2-350139B7836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5386876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https://www.mkyong.com/spring-mvc/spring-mvc-form-errors-tag-example/</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341</a:t>
            </a:fld>
            <a:endParaRPr lang="fr-FR"/>
          </a:p>
        </p:txBody>
      </p:sp>
      <p:sp>
        <p:nvSpPr>
          <p:cNvPr id="7" name="Espace réservé du pied de page 6">
            <a:extLst>
              <a:ext uri="{FF2B5EF4-FFF2-40B4-BE49-F238E27FC236}">
                <a16:creationId xmlns:a16="http://schemas.microsoft.com/office/drawing/2014/main" id="{FA01F87A-3F76-4041-8660-AC9BC3E85EA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9394975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342</a:t>
            </a:fld>
            <a:endParaRPr lang="fr-FR"/>
          </a:p>
        </p:txBody>
      </p:sp>
      <p:sp>
        <p:nvSpPr>
          <p:cNvPr id="7" name="Espace réservé du pied de page 6">
            <a:extLst>
              <a:ext uri="{FF2B5EF4-FFF2-40B4-BE49-F238E27FC236}">
                <a16:creationId xmlns:a16="http://schemas.microsoft.com/office/drawing/2014/main" id="{1C541EAF-2913-4E31-9D7A-1D26CE00197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3983989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343</a:t>
            </a:fld>
            <a:endParaRPr lang="fr-FR"/>
          </a:p>
        </p:txBody>
      </p:sp>
      <p:sp>
        <p:nvSpPr>
          <p:cNvPr id="7" name="Espace réservé du pied de page 6">
            <a:extLst>
              <a:ext uri="{FF2B5EF4-FFF2-40B4-BE49-F238E27FC236}">
                <a16:creationId xmlns:a16="http://schemas.microsoft.com/office/drawing/2014/main" id="{C3738C7F-5D93-46B3-8960-1AE3CB25441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8108011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344</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6294265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345</a:t>
            </a:fld>
            <a:endParaRPr lang="fr-FR"/>
          </a:p>
        </p:txBody>
      </p:sp>
      <p:sp>
        <p:nvSpPr>
          <p:cNvPr id="7" name="Espace réservé du pied de page 6">
            <a:extLst>
              <a:ext uri="{FF2B5EF4-FFF2-40B4-BE49-F238E27FC236}">
                <a16:creationId xmlns:a16="http://schemas.microsoft.com/office/drawing/2014/main" id="{395140E5-F443-476A-8C4F-DF7328FE027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5878895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https://www.jmdoudoux.fr/java/dej/chap-validation_donnees.htm#validation_donnees-2</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346</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4906671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347</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6411889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http://docs.oracle.com/javaee/6/tutorial/doc/gircz.html</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348</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9146071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http://docs.oracle.com/javaee/6/tutorial/doc/gircz.html</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349</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28541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a:t>
            </a:fld>
            <a:endParaRPr lang="fr-FR"/>
          </a:p>
        </p:txBody>
      </p:sp>
      <p:sp>
        <p:nvSpPr>
          <p:cNvPr id="5" name="Espace réservé du pied de page 4">
            <a:extLst>
              <a:ext uri="{FF2B5EF4-FFF2-40B4-BE49-F238E27FC236}">
                <a16:creationId xmlns:a16="http://schemas.microsoft.com/office/drawing/2014/main" id="{9F078348-C6FF-4E82-90B6-4570C7952A6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89045067"/>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https://docs.spring.io/spring/docs/current/spring-framework-reference/html/mvc.html#mvc-config-validation</a:t>
            </a:r>
          </a:p>
          <a:p>
            <a:r>
              <a:rPr lang="fr-FR" dirty="0"/>
              <a:t>https://docs.spring.io/spring/docs/current/spring-framework-reference/html/validation.html#validation-beanvalidation</a:t>
            </a:r>
          </a:p>
          <a:p>
            <a:r>
              <a:rPr lang="fr-FR" dirty="0"/>
              <a:t>https://www.mkyong.com/spring-mvc/spring-3-mvc-and-jsr303-valid-example/</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350</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49613244"/>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351</a:t>
            </a:fld>
            <a:endParaRPr lang="fr-FR"/>
          </a:p>
        </p:txBody>
      </p:sp>
      <p:sp>
        <p:nvSpPr>
          <p:cNvPr id="7" name="Espace réservé du pied de page 6">
            <a:extLst>
              <a:ext uri="{FF2B5EF4-FFF2-40B4-BE49-F238E27FC236}">
                <a16:creationId xmlns:a16="http://schemas.microsoft.com/office/drawing/2014/main" id="{0A34F606-B935-47D8-B39B-25700F57BA1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4718246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352</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33406302-3C4A-4A26-9251-DDF358C424A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8433899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353</a:t>
            </a:fld>
            <a:endParaRPr lang="fr-FR"/>
          </a:p>
        </p:txBody>
      </p:sp>
      <p:sp>
        <p:nvSpPr>
          <p:cNvPr id="5" name="Espace réservé du pied de page 4">
            <a:extLst>
              <a:ext uri="{FF2B5EF4-FFF2-40B4-BE49-F238E27FC236}">
                <a16:creationId xmlns:a16="http://schemas.microsoft.com/office/drawing/2014/main" id="{EA5852E1-EAFF-426C-A2DB-9E3125744F2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0846623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354</a:t>
            </a:fld>
            <a:endParaRPr lang="fr-FR"/>
          </a:p>
        </p:txBody>
      </p:sp>
      <p:sp>
        <p:nvSpPr>
          <p:cNvPr id="5" name="Espace réservé du pied de page 4">
            <a:extLst>
              <a:ext uri="{FF2B5EF4-FFF2-40B4-BE49-F238E27FC236}">
                <a16:creationId xmlns:a16="http://schemas.microsoft.com/office/drawing/2014/main" id="{87CE76B0-AF21-4AED-A48E-53346478EB5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5443071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355</a:t>
            </a:fld>
            <a:endParaRPr lang="fr-FR"/>
          </a:p>
        </p:txBody>
      </p:sp>
      <p:sp>
        <p:nvSpPr>
          <p:cNvPr id="5" name="Espace réservé du pied de page 4">
            <a:extLst>
              <a:ext uri="{FF2B5EF4-FFF2-40B4-BE49-F238E27FC236}">
                <a16:creationId xmlns:a16="http://schemas.microsoft.com/office/drawing/2014/main" id="{64D06A45-5684-4872-86CB-C7D23151F90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4406722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356</a:t>
            </a:fld>
            <a:endParaRPr lang="fr-FR"/>
          </a:p>
        </p:txBody>
      </p:sp>
      <p:sp>
        <p:nvSpPr>
          <p:cNvPr id="5" name="Espace réservé du pied de page 4">
            <a:extLst>
              <a:ext uri="{FF2B5EF4-FFF2-40B4-BE49-F238E27FC236}">
                <a16:creationId xmlns:a16="http://schemas.microsoft.com/office/drawing/2014/main" id="{1495D40C-1B89-4D4E-8AE9-7C128F127BB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2353068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357</a:t>
            </a:fld>
            <a:endParaRPr lang="fr-FR"/>
          </a:p>
        </p:txBody>
      </p:sp>
      <p:sp>
        <p:nvSpPr>
          <p:cNvPr id="5" name="Espace réservé du pied de page 4">
            <a:extLst>
              <a:ext uri="{FF2B5EF4-FFF2-40B4-BE49-F238E27FC236}">
                <a16:creationId xmlns:a16="http://schemas.microsoft.com/office/drawing/2014/main" id="{CD9596CC-A812-4778-86CF-74A87B43EB5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9935560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358</a:t>
            </a:fld>
            <a:endParaRPr lang="fr-FR"/>
          </a:p>
        </p:txBody>
      </p:sp>
      <p:sp>
        <p:nvSpPr>
          <p:cNvPr id="5" name="Espace réservé du pied de page 4">
            <a:extLst>
              <a:ext uri="{FF2B5EF4-FFF2-40B4-BE49-F238E27FC236}">
                <a16:creationId xmlns:a16="http://schemas.microsoft.com/office/drawing/2014/main" id="{7B94A637-2281-4423-BB2D-4496E4810DD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002246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359</a:t>
            </a:fld>
            <a:endParaRPr lang="fr-FR"/>
          </a:p>
        </p:txBody>
      </p:sp>
      <p:sp>
        <p:nvSpPr>
          <p:cNvPr id="5" name="Espace réservé du pied de page 4">
            <a:extLst>
              <a:ext uri="{FF2B5EF4-FFF2-40B4-BE49-F238E27FC236}">
                <a16:creationId xmlns:a16="http://schemas.microsoft.com/office/drawing/2014/main" id="{B7DAC5B3-BE00-4F32-BC0D-F1604FE424D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86684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a:t>
            </a:fld>
            <a:endParaRPr lang="fr-FR"/>
          </a:p>
        </p:txBody>
      </p:sp>
      <p:sp>
        <p:nvSpPr>
          <p:cNvPr id="5" name="Espace réservé du pied de page 4">
            <a:extLst>
              <a:ext uri="{FF2B5EF4-FFF2-40B4-BE49-F238E27FC236}">
                <a16:creationId xmlns:a16="http://schemas.microsoft.com/office/drawing/2014/main" id="{DFCDBA18-D83D-4110-9EBE-5DE71D6C1BF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766656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360</a:t>
            </a:fld>
            <a:endParaRPr lang="fr-FR"/>
          </a:p>
        </p:txBody>
      </p:sp>
      <p:sp>
        <p:nvSpPr>
          <p:cNvPr id="5" name="Espace réservé du pied de page 4">
            <a:extLst>
              <a:ext uri="{FF2B5EF4-FFF2-40B4-BE49-F238E27FC236}">
                <a16:creationId xmlns:a16="http://schemas.microsoft.com/office/drawing/2014/main" id="{DF68D8D3-F66D-410D-9B3B-D5072EB0782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86130200"/>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361</a:t>
            </a:fld>
            <a:endParaRPr lang="fr-FR"/>
          </a:p>
        </p:txBody>
      </p:sp>
      <p:sp>
        <p:nvSpPr>
          <p:cNvPr id="5" name="Espace réservé du pied de page 4">
            <a:extLst>
              <a:ext uri="{FF2B5EF4-FFF2-40B4-BE49-F238E27FC236}">
                <a16:creationId xmlns:a16="http://schemas.microsoft.com/office/drawing/2014/main" id="{6C9C0217-84C4-4F74-B616-544761EF320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4609743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362</a:t>
            </a:fld>
            <a:endParaRPr lang="fr-FR"/>
          </a:p>
        </p:txBody>
      </p:sp>
      <p:sp>
        <p:nvSpPr>
          <p:cNvPr id="5" name="Espace réservé du pied de page 4">
            <a:extLst>
              <a:ext uri="{FF2B5EF4-FFF2-40B4-BE49-F238E27FC236}">
                <a16:creationId xmlns:a16="http://schemas.microsoft.com/office/drawing/2014/main" id="{429742E7-49F0-4246-9EA6-DF33FB005A3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0973213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363</a:t>
            </a:fld>
            <a:endParaRPr lang="fr-FR"/>
          </a:p>
        </p:txBody>
      </p:sp>
      <p:sp>
        <p:nvSpPr>
          <p:cNvPr id="5" name="Espace réservé du pied de page 4">
            <a:extLst>
              <a:ext uri="{FF2B5EF4-FFF2-40B4-BE49-F238E27FC236}">
                <a16:creationId xmlns:a16="http://schemas.microsoft.com/office/drawing/2014/main" id="{C3CD7145-C41E-4221-8D6E-40F9A3ECD55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4251786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364</a:t>
            </a:fld>
            <a:endParaRPr lang="fr-FR"/>
          </a:p>
        </p:txBody>
      </p:sp>
      <p:sp>
        <p:nvSpPr>
          <p:cNvPr id="5" name="Espace réservé du pied de page 4">
            <a:extLst>
              <a:ext uri="{FF2B5EF4-FFF2-40B4-BE49-F238E27FC236}">
                <a16:creationId xmlns:a16="http://schemas.microsoft.com/office/drawing/2014/main" id="{F1B4EED3-175D-4467-AC08-D7493C99F0A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64772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38558E-0F59-4B85-A869-86DDC6D36951}" type="slidenum">
              <a:rPr lang="fr-FR" altLang="fr-FR" smtClean="0"/>
              <a:pPr/>
              <a:t>365</a:t>
            </a:fld>
            <a:endParaRPr lang="fr-FR" altLang="fr-FR"/>
          </a:p>
        </p:txBody>
      </p:sp>
      <p:sp>
        <p:nvSpPr>
          <p:cNvPr id="5" name="Espace réservé de l'image des diapositives 4">
            <a:extLst>
              <a:ext uri="{FF2B5EF4-FFF2-40B4-BE49-F238E27FC236}">
                <a16:creationId xmlns:a16="http://schemas.microsoft.com/office/drawing/2014/main" id="{B4E9D095-63A2-41D5-B54B-4E2019BBB7FC}"/>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9884DD48-5165-404B-928D-966C746DD9CF}"/>
              </a:ext>
            </a:extLst>
          </p:cNvPr>
          <p:cNvSpPr>
            <a:spLocks noGrp="1"/>
          </p:cNvSpPr>
          <p:nvPr>
            <p:ph type="body" idx="1"/>
          </p:nvPr>
        </p:nvSpPr>
        <p:spPr/>
        <p:txBody>
          <a:bodyPr/>
          <a:lstStyle/>
          <a:p>
            <a:endParaRPr lang="fr-FR"/>
          </a:p>
        </p:txBody>
      </p:sp>
      <p:sp>
        <p:nvSpPr>
          <p:cNvPr id="8" name="Espace réservé du pied de page 7">
            <a:extLst>
              <a:ext uri="{FF2B5EF4-FFF2-40B4-BE49-F238E27FC236}">
                <a16:creationId xmlns:a16="http://schemas.microsoft.com/office/drawing/2014/main" id="{8CB01D1F-4262-4100-8696-E951BD10C79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0629282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DBB79E0-161E-43CD-A3A7-FC44300F8668}" type="slidenum">
              <a:rPr lang="fr-FR" altLang="fr-FR" smtClean="0"/>
              <a:pPr/>
              <a:t>366</a:t>
            </a:fld>
            <a:endParaRPr lang="fr-FR" altLang="fr-FR"/>
          </a:p>
        </p:txBody>
      </p:sp>
      <p:sp>
        <p:nvSpPr>
          <p:cNvPr id="1381379" name="Rectangle 3"/>
          <p:cNvSpPr>
            <a:spLocks noGrp="1" noChangeArrowheads="1"/>
          </p:cNvSpPr>
          <p:nvPr>
            <p:ph type="body" idx="1"/>
          </p:nvPr>
        </p:nvSpPr>
        <p:spPr/>
        <p:txBody>
          <a:bodyPr/>
          <a:lstStyle/>
          <a:p>
            <a:r>
              <a:rPr lang="fr-FR" altLang="fr-FR"/>
              <a:t>Schema sont plus verbeux que les DTD, mais en XML</a:t>
            </a:r>
          </a:p>
          <a:p>
            <a:r>
              <a:rPr lang="fr-FR" altLang="fr-FR"/>
              <a:t>Avant, les specifs de Schema étaient décrites en DTD et en schéma</a:t>
            </a:r>
          </a:p>
          <a:p>
            <a:endParaRPr lang="fr-FR" altLang="fr-FR"/>
          </a:p>
          <a:p>
            <a:r>
              <a:rPr lang="fr-FR" altLang="fr-FR"/>
              <a:t>Les outils qui exploiteront schema le feront nativement, comme les DTD aujourd'hui =&gt; plus utile de télécharger la DTD de Schema</a:t>
            </a:r>
          </a:p>
        </p:txBody>
      </p:sp>
      <p:sp>
        <p:nvSpPr>
          <p:cNvPr id="6" name="Espace réservé de l'image des diapositives 5">
            <a:extLst>
              <a:ext uri="{FF2B5EF4-FFF2-40B4-BE49-F238E27FC236}">
                <a16:creationId xmlns:a16="http://schemas.microsoft.com/office/drawing/2014/main" id="{D6502EF8-7879-4CE9-919F-CE341FDEC173}"/>
              </a:ext>
            </a:extLst>
          </p:cNvPr>
          <p:cNvSpPr>
            <a:spLocks noGrp="1" noRot="1" noChangeAspect="1"/>
          </p:cNvSpPr>
          <p:nvPr>
            <p:ph type="sldImg"/>
          </p:nvPr>
        </p:nvSpPr>
        <p:spPr/>
      </p:sp>
      <p:sp>
        <p:nvSpPr>
          <p:cNvPr id="8" name="Espace réservé du pied de page 7">
            <a:extLst>
              <a:ext uri="{FF2B5EF4-FFF2-40B4-BE49-F238E27FC236}">
                <a16:creationId xmlns:a16="http://schemas.microsoft.com/office/drawing/2014/main" id="{F1B71781-D3D2-4507-B80C-66E2B52BCE0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9682947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142290-DAA3-47A0-8C05-9F2A6C51972C}" type="slidenum">
              <a:rPr lang="fr-FR" altLang="fr-FR" smtClean="0"/>
              <a:pPr/>
              <a:t>367</a:t>
            </a:fld>
            <a:endParaRPr lang="fr-FR" altLang="fr-FR"/>
          </a:p>
        </p:txBody>
      </p:sp>
      <p:sp>
        <p:nvSpPr>
          <p:cNvPr id="5" name="Espace réservé de l'image des diapositives 4">
            <a:extLst>
              <a:ext uri="{FF2B5EF4-FFF2-40B4-BE49-F238E27FC236}">
                <a16:creationId xmlns:a16="http://schemas.microsoft.com/office/drawing/2014/main" id="{CD794AC0-9F69-4BD8-84E8-A82E636CDB59}"/>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088D8A8B-9D2C-4AC4-915C-B8EB66F3F29C}"/>
              </a:ext>
            </a:extLst>
          </p:cNvPr>
          <p:cNvSpPr>
            <a:spLocks noGrp="1"/>
          </p:cNvSpPr>
          <p:nvPr>
            <p:ph type="body" idx="1"/>
          </p:nvPr>
        </p:nvSpPr>
        <p:spPr/>
        <p:txBody>
          <a:bodyPr/>
          <a:lstStyle/>
          <a:p>
            <a:endParaRPr lang="fr-FR"/>
          </a:p>
        </p:txBody>
      </p:sp>
      <p:sp>
        <p:nvSpPr>
          <p:cNvPr id="8" name="Espace réservé du pied de page 7">
            <a:extLst>
              <a:ext uri="{FF2B5EF4-FFF2-40B4-BE49-F238E27FC236}">
                <a16:creationId xmlns:a16="http://schemas.microsoft.com/office/drawing/2014/main" id="{89CD641B-0F74-4EB9-B52D-5ACEF4E6750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26135679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513B68C-682C-4998-8844-B1FFF87875EB}" type="slidenum">
              <a:rPr lang="fr-FR" altLang="fr-FR" smtClean="0"/>
              <a:pPr/>
              <a:t>368</a:t>
            </a:fld>
            <a:endParaRPr lang="fr-FR" altLang="fr-FR"/>
          </a:p>
        </p:txBody>
      </p:sp>
      <p:sp>
        <p:nvSpPr>
          <p:cNvPr id="1383427" name="Rectangle 1027"/>
          <p:cNvSpPr>
            <a:spLocks noGrp="1" noChangeArrowheads="1"/>
          </p:cNvSpPr>
          <p:nvPr>
            <p:ph type="body" idx="1"/>
          </p:nvPr>
        </p:nvSpPr>
        <p:spPr/>
        <p:txBody>
          <a:bodyPr/>
          <a:lstStyle/>
          <a:p>
            <a:r>
              <a:rPr lang="fr-FR" altLang="fr-FR"/>
              <a:t>Exemple peut être (sûrement) plus très conforme aux dernières specifs (date du 6 mai 1999)</a:t>
            </a:r>
          </a:p>
          <a:p>
            <a:endParaRPr lang="fr-FR" altLang="fr-FR"/>
          </a:p>
          <a:p>
            <a:r>
              <a:rPr lang="fr-FR" altLang="fr-FR"/>
              <a:t>Tout ce qui existe dans une DTD  est reproductible dans Schema.</a:t>
            </a:r>
          </a:p>
          <a:p>
            <a:r>
              <a:rPr lang="fr-FR" altLang="fr-FR"/>
              <a:t>Le grand intérêt est que ces infos seront réexploitables à tout moment, après parsing car en XML.</a:t>
            </a:r>
          </a:p>
          <a:p>
            <a:r>
              <a:rPr lang="fr-FR" altLang="fr-FR"/>
              <a:t>Ex : on ajoute un attribut d'un élément dans l'arbre DOM ; on peut vérifier si ce nouvel attribut est autorisé ou non, si la valeur fournie est valide ou non,...</a:t>
            </a:r>
          </a:p>
        </p:txBody>
      </p:sp>
      <p:sp>
        <p:nvSpPr>
          <p:cNvPr id="6" name="Espace réservé de l'image des diapositives 5">
            <a:extLst>
              <a:ext uri="{FF2B5EF4-FFF2-40B4-BE49-F238E27FC236}">
                <a16:creationId xmlns:a16="http://schemas.microsoft.com/office/drawing/2014/main" id="{E9BE9AB1-911D-4D6F-BA81-DF3C97638636}"/>
              </a:ext>
            </a:extLst>
          </p:cNvPr>
          <p:cNvSpPr>
            <a:spLocks noGrp="1" noRot="1" noChangeAspect="1"/>
          </p:cNvSpPr>
          <p:nvPr>
            <p:ph type="sldImg"/>
          </p:nvPr>
        </p:nvSpPr>
        <p:spPr/>
      </p:sp>
      <p:sp>
        <p:nvSpPr>
          <p:cNvPr id="8" name="Espace réservé du pied de page 7">
            <a:extLst>
              <a:ext uri="{FF2B5EF4-FFF2-40B4-BE49-F238E27FC236}">
                <a16:creationId xmlns:a16="http://schemas.microsoft.com/office/drawing/2014/main" id="{18DDA3CC-AD72-47CC-AFC3-DD885FC058F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6766898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369</a:t>
            </a:fld>
            <a:endParaRPr lang="fr-FR"/>
          </a:p>
        </p:txBody>
      </p:sp>
      <p:sp>
        <p:nvSpPr>
          <p:cNvPr id="5" name="Espace réservé du pied de page 4">
            <a:extLst>
              <a:ext uri="{FF2B5EF4-FFF2-40B4-BE49-F238E27FC236}">
                <a16:creationId xmlns:a16="http://schemas.microsoft.com/office/drawing/2014/main" id="{222B44B7-7F2B-4E08-A3AC-DC5986E2E33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4373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a:t>
            </a:fld>
            <a:endParaRPr lang="fr-FR"/>
          </a:p>
        </p:txBody>
      </p:sp>
      <p:sp>
        <p:nvSpPr>
          <p:cNvPr id="5" name="Espace réservé du pied de page 4">
            <a:extLst>
              <a:ext uri="{FF2B5EF4-FFF2-40B4-BE49-F238E27FC236}">
                <a16:creationId xmlns:a16="http://schemas.microsoft.com/office/drawing/2014/main" id="{5D805D71-CC1D-4626-A18E-6DB889548F0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0203213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370</a:t>
            </a:fld>
            <a:endParaRPr lang="fr-FR"/>
          </a:p>
        </p:txBody>
      </p:sp>
      <p:sp>
        <p:nvSpPr>
          <p:cNvPr id="5" name="Espace réservé du pied de page 4">
            <a:extLst>
              <a:ext uri="{FF2B5EF4-FFF2-40B4-BE49-F238E27FC236}">
                <a16:creationId xmlns:a16="http://schemas.microsoft.com/office/drawing/2014/main" id="{0BB919ED-0C35-4719-8FA3-3EDEE8A64DC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1854848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371</a:t>
            </a:fld>
            <a:endParaRPr lang="fr-FR"/>
          </a:p>
        </p:txBody>
      </p:sp>
      <p:sp>
        <p:nvSpPr>
          <p:cNvPr id="5" name="Espace réservé du pied de page 4">
            <a:extLst>
              <a:ext uri="{FF2B5EF4-FFF2-40B4-BE49-F238E27FC236}">
                <a16:creationId xmlns:a16="http://schemas.microsoft.com/office/drawing/2014/main" id="{CEFE2A03-8853-4199-8139-FC43599FD0A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5063420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372</a:t>
            </a:fld>
            <a:endParaRPr lang="fr-FR"/>
          </a:p>
        </p:txBody>
      </p:sp>
      <p:sp>
        <p:nvSpPr>
          <p:cNvPr id="5" name="Espace réservé du pied de page 4">
            <a:extLst>
              <a:ext uri="{FF2B5EF4-FFF2-40B4-BE49-F238E27FC236}">
                <a16:creationId xmlns:a16="http://schemas.microsoft.com/office/drawing/2014/main" id="{63F54F29-4121-43B6-B80D-1BF09336350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6989565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373</a:t>
            </a:fld>
            <a:endParaRPr lang="fr-FR"/>
          </a:p>
        </p:txBody>
      </p:sp>
      <p:sp>
        <p:nvSpPr>
          <p:cNvPr id="5" name="Espace réservé du pied de page 4">
            <a:extLst>
              <a:ext uri="{FF2B5EF4-FFF2-40B4-BE49-F238E27FC236}">
                <a16:creationId xmlns:a16="http://schemas.microsoft.com/office/drawing/2014/main" id="{5E2DF286-6C2C-44F8-816F-458553D55BC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8863519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374</a:t>
            </a:fld>
            <a:endParaRPr lang="fr-FR"/>
          </a:p>
        </p:txBody>
      </p:sp>
      <p:sp>
        <p:nvSpPr>
          <p:cNvPr id="5" name="Espace réservé du pied de page 4">
            <a:extLst>
              <a:ext uri="{FF2B5EF4-FFF2-40B4-BE49-F238E27FC236}">
                <a16:creationId xmlns:a16="http://schemas.microsoft.com/office/drawing/2014/main" id="{08877E93-3B31-4D81-A2F5-6534985EAAC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8789126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375</a:t>
            </a:fld>
            <a:endParaRPr lang="fr-FR"/>
          </a:p>
        </p:txBody>
      </p:sp>
      <p:sp>
        <p:nvSpPr>
          <p:cNvPr id="5" name="Espace réservé du pied de page 4">
            <a:extLst>
              <a:ext uri="{FF2B5EF4-FFF2-40B4-BE49-F238E27FC236}">
                <a16:creationId xmlns:a16="http://schemas.microsoft.com/office/drawing/2014/main" id="{3FC9DF7E-3E07-4352-940D-39929280370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07092487"/>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376</a:t>
            </a:fld>
            <a:endParaRPr lang="fr-FR"/>
          </a:p>
        </p:txBody>
      </p:sp>
      <p:sp>
        <p:nvSpPr>
          <p:cNvPr id="5" name="Espace réservé du pied de page 4">
            <a:extLst>
              <a:ext uri="{FF2B5EF4-FFF2-40B4-BE49-F238E27FC236}">
                <a16:creationId xmlns:a16="http://schemas.microsoft.com/office/drawing/2014/main" id="{EE7EE8B7-984A-44E1-B9D4-E275643B249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6537175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377</a:t>
            </a:fld>
            <a:endParaRPr lang="fr-FR"/>
          </a:p>
        </p:txBody>
      </p:sp>
      <p:sp>
        <p:nvSpPr>
          <p:cNvPr id="5" name="Espace réservé du pied de page 4">
            <a:extLst>
              <a:ext uri="{FF2B5EF4-FFF2-40B4-BE49-F238E27FC236}">
                <a16:creationId xmlns:a16="http://schemas.microsoft.com/office/drawing/2014/main" id="{03A61D62-8EBF-4BDF-BAB3-4C9900AB52E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6418339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378</a:t>
            </a:fld>
            <a:endParaRPr lang="fr-FR"/>
          </a:p>
        </p:txBody>
      </p:sp>
      <p:sp>
        <p:nvSpPr>
          <p:cNvPr id="5" name="Espace réservé du pied de page 4">
            <a:extLst>
              <a:ext uri="{FF2B5EF4-FFF2-40B4-BE49-F238E27FC236}">
                <a16:creationId xmlns:a16="http://schemas.microsoft.com/office/drawing/2014/main" id="{8EF8FBCF-6E74-47CA-B0F8-F7ACEE84810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267626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379</a:t>
            </a:fld>
            <a:endParaRPr lang="fr-FR"/>
          </a:p>
        </p:txBody>
      </p:sp>
      <p:sp>
        <p:nvSpPr>
          <p:cNvPr id="5" name="Espace réservé du pied de page 4">
            <a:extLst>
              <a:ext uri="{FF2B5EF4-FFF2-40B4-BE49-F238E27FC236}">
                <a16:creationId xmlns:a16="http://schemas.microsoft.com/office/drawing/2014/main" id="{2C3A7911-0BFC-4909-9D5F-373C2A818FA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45885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38</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E14EF8E1-03D0-428C-903D-FDE49ED0461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520625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380</a:t>
            </a:fld>
            <a:endParaRPr lang="fr-FR" altLang="fr-FR"/>
          </a:p>
        </p:txBody>
      </p:sp>
      <p:sp>
        <p:nvSpPr>
          <p:cNvPr id="5" name="Espace réservé de l'image des diapositives 4">
            <a:extLst>
              <a:ext uri="{FF2B5EF4-FFF2-40B4-BE49-F238E27FC236}">
                <a16:creationId xmlns:a16="http://schemas.microsoft.com/office/drawing/2014/main" id="{8B8AF2D2-B21C-4B25-A874-CB12ED9D9E1D}"/>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58206DB9-39EC-4AFC-BC07-D8D42F6B2D1C}"/>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3C96A5B5-B1B6-43FC-A95E-CCBFE44A716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14081201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fr-FR"/>
              <a:t>https://jaxp.java.net/1.4/JAXP-FAQ.html</a:t>
            </a:r>
          </a:p>
        </p:txBody>
      </p:sp>
      <p:sp>
        <p:nvSpPr>
          <p:cNvPr id="23245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Narrow" panose="020B0606020202030204" pitchFamily="34" charset="0"/>
                <a:cs typeface="Arial" panose="020B0604020202020204" pitchFamily="34" charset="0"/>
              </a:defRPr>
            </a:lvl1pPr>
            <a:lvl2pPr marL="742950" indent="-285750" eaLnBrk="0" hangingPunct="0">
              <a:defRPr>
                <a:solidFill>
                  <a:schemeClr val="tx1"/>
                </a:solidFill>
                <a:latin typeface="Arial Narrow" panose="020B0606020202030204" pitchFamily="34" charset="0"/>
                <a:cs typeface="Arial" panose="020B0604020202020204" pitchFamily="34" charset="0"/>
              </a:defRPr>
            </a:lvl2pPr>
            <a:lvl3pPr marL="1143000" indent="-228600" eaLnBrk="0" hangingPunct="0">
              <a:defRPr>
                <a:solidFill>
                  <a:schemeClr val="tx1"/>
                </a:solidFill>
                <a:latin typeface="Arial Narrow" panose="020B0606020202030204" pitchFamily="34" charset="0"/>
                <a:cs typeface="Arial" panose="020B0604020202020204" pitchFamily="34" charset="0"/>
              </a:defRPr>
            </a:lvl3pPr>
            <a:lvl4pPr marL="1600200" indent="-228600" eaLnBrk="0" hangingPunct="0">
              <a:defRPr>
                <a:solidFill>
                  <a:schemeClr val="tx1"/>
                </a:solidFill>
                <a:latin typeface="Arial Narrow" panose="020B0606020202030204" pitchFamily="34" charset="0"/>
                <a:cs typeface="Arial" panose="020B0604020202020204" pitchFamily="34" charset="0"/>
              </a:defRPr>
            </a:lvl4pPr>
            <a:lvl5pPr marL="2057400" indent="-228600" eaLnBrk="0" hangingPunct="0">
              <a:defRPr>
                <a:solidFill>
                  <a:schemeClr val="tx1"/>
                </a:solidFill>
                <a:latin typeface="Arial Narrow" panose="020B0606020202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9pPr>
          </a:lstStyle>
          <a:p>
            <a:pPr eaLnBrk="1" hangingPunct="1"/>
            <a:fld id="{3593E7D8-F1C5-4B25-A23A-CE165002257E}" type="slidenum">
              <a:rPr lang="fr-FR" altLang="fr-FR"/>
              <a:pPr eaLnBrk="1" hangingPunct="1"/>
              <a:t>381</a:t>
            </a:fld>
            <a:endParaRPr lang="fr-FR" altLang="fr-FR"/>
          </a:p>
        </p:txBody>
      </p:sp>
      <p:sp>
        <p:nvSpPr>
          <p:cNvPr id="4" name="Espace réservé du pied de page 3">
            <a:extLst>
              <a:ext uri="{FF2B5EF4-FFF2-40B4-BE49-F238E27FC236}">
                <a16:creationId xmlns:a16="http://schemas.microsoft.com/office/drawing/2014/main" id="{A57A48CE-00F0-48B1-BDE6-9218F5D69A8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86246956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382</a:t>
            </a:fld>
            <a:endParaRPr lang="fr-FR"/>
          </a:p>
        </p:txBody>
      </p:sp>
      <p:sp>
        <p:nvSpPr>
          <p:cNvPr id="5" name="Espace réservé du pied de page 4">
            <a:extLst>
              <a:ext uri="{FF2B5EF4-FFF2-40B4-BE49-F238E27FC236}">
                <a16:creationId xmlns:a16="http://schemas.microsoft.com/office/drawing/2014/main" id="{DB2FF5D6-9289-4C64-A969-1C2A12530F7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2543504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fr-FR" dirty="0"/>
              <a:t>https://en.wikipedia.org/wiki/List_of_web_service_frameworks</a:t>
            </a:r>
          </a:p>
        </p:txBody>
      </p:sp>
      <p:sp>
        <p:nvSpPr>
          <p:cNvPr id="23245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Narrow" panose="020B0606020202030204" pitchFamily="34" charset="0"/>
                <a:cs typeface="Arial" panose="020B0604020202020204" pitchFamily="34" charset="0"/>
              </a:defRPr>
            </a:lvl1pPr>
            <a:lvl2pPr marL="742950" indent="-285750" eaLnBrk="0" hangingPunct="0">
              <a:defRPr>
                <a:solidFill>
                  <a:schemeClr val="tx1"/>
                </a:solidFill>
                <a:latin typeface="Arial Narrow" panose="020B0606020202030204" pitchFamily="34" charset="0"/>
                <a:cs typeface="Arial" panose="020B0604020202020204" pitchFamily="34" charset="0"/>
              </a:defRPr>
            </a:lvl2pPr>
            <a:lvl3pPr marL="1143000" indent="-228600" eaLnBrk="0" hangingPunct="0">
              <a:defRPr>
                <a:solidFill>
                  <a:schemeClr val="tx1"/>
                </a:solidFill>
                <a:latin typeface="Arial Narrow" panose="020B0606020202030204" pitchFamily="34" charset="0"/>
                <a:cs typeface="Arial" panose="020B0604020202020204" pitchFamily="34" charset="0"/>
              </a:defRPr>
            </a:lvl3pPr>
            <a:lvl4pPr marL="1600200" indent="-228600" eaLnBrk="0" hangingPunct="0">
              <a:defRPr>
                <a:solidFill>
                  <a:schemeClr val="tx1"/>
                </a:solidFill>
                <a:latin typeface="Arial Narrow" panose="020B0606020202030204" pitchFamily="34" charset="0"/>
                <a:cs typeface="Arial" panose="020B0604020202020204" pitchFamily="34" charset="0"/>
              </a:defRPr>
            </a:lvl4pPr>
            <a:lvl5pPr marL="2057400" indent="-228600" eaLnBrk="0" hangingPunct="0">
              <a:defRPr>
                <a:solidFill>
                  <a:schemeClr val="tx1"/>
                </a:solidFill>
                <a:latin typeface="Arial Narrow" panose="020B0606020202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9pPr>
          </a:lstStyle>
          <a:p>
            <a:pPr eaLnBrk="1" hangingPunct="1"/>
            <a:fld id="{3593E7D8-F1C5-4B25-A23A-CE165002257E}" type="slidenum">
              <a:rPr lang="fr-FR" altLang="fr-FR"/>
              <a:pPr eaLnBrk="1" hangingPunct="1"/>
              <a:t>383</a:t>
            </a:fld>
            <a:endParaRPr lang="fr-FR" altLang="fr-FR"/>
          </a:p>
        </p:txBody>
      </p:sp>
      <p:sp>
        <p:nvSpPr>
          <p:cNvPr id="4" name="Espace réservé du pied de page 3">
            <a:extLst>
              <a:ext uri="{FF2B5EF4-FFF2-40B4-BE49-F238E27FC236}">
                <a16:creationId xmlns:a16="http://schemas.microsoft.com/office/drawing/2014/main" id="{E7E1F4F0-6FB4-43D6-8341-E6B4A293A0F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69424304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fr-FR" altLang="fr-FR" dirty="0"/>
              <a:t>http://docs.oracle.com/javaee/6/tutorial/doc/gilik.html</a:t>
            </a:r>
          </a:p>
        </p:txBody>
      </p:sp>
      <p:sp>
        <p:nvSpPr>
          <p:cNvPr id="232452" name="Espace réservé du numéro de diapositive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Narrow" panose="020B0606020202030204" pitchFamily="34" charset="0"/>
                <a:cs typeface="Arial" panose="020B0604020202020204" pitchFamily="34" charset="0"/>
              </a:defRPr>
            </a:lvl1pPr>
            <a:lvl2pPr marL="742950" indent="-285750" eaLnBrk="0" hangingPunct="0">
              <a:defRPr>
                <a:solidFill>
                  <a:schemeClr val="tx1"/>
                </a:solidFill>
                <a:latin typeface="Arial Narrow" panose="020B0606020202030204" pitchFamily="34" charset="0"/>
                <a:cs typeface="Arial" panose="020B0604020202020204" pitchFamily="34" charset="0"/>
              </a:defRPr>
            </a:lvl2pPr>
            <a:lvl3pPr marL="1143000" indent="-228600" eaLnBrk="0" hangingPunct="0">
              <a:defRPr>
                <a:solidFill>
                  <a:schemeClr val="tx1"/>
                </a:solidFill>
                <a:latin typeface="Arial Narrow" panose="020B0606020202030204" pitchFamily="34" charset="0"/>
                <a:cs typeface="Arial" panose="020B0604020202020204" pitchFamily="34" charset="0"/>
              </a:defRPr>
            </a:lvl3pPr>
            <a:lvl4pPr marL="1600200" indent="-228600" eaLnBrk="0" hangingPunct="0">
              <a:defRPr>
                <a:solidFill>
                  <a:schemeClr val="tx1"/>
                </a:solidFill>
                <a:latin typeface="Arial Narrow" panose="020B0606020202030204" pitchFamily="34" charset="0"/>
                <a:cs typeface="Arial" panose="020B0604020202020204" pitchFamily="34" charset="0"/>
              </a:defRPr>
            </a:lvl4pPr>
            <a:lvl5pPr marL="2057400" indent="-228600" eaLnBrk="0" hangingPunct="0">
              <a:defRPr>
                <a:solidFill>
                  <a:schemeClr val="tx1"/>
                </a:solidFill>
                <a:latin typeface="Arial Narrow" panose="020B0606020202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cs typeface="Arial" panose="020B0604020202020204" pitchFamily="34" charset="0"/>
              </a:defRPr>
            </a:lvl9pPr>
          </a:lstStyle>
          <a:p>
            <a:pPr eaLnBrk="1" hangingPunct="1"/>
            <a:fld id="{3593E7D8-F1C5-4B25-A23A-CE165002257E}" type="slidenum">
              <a:rPr lang="fr-FR" altLang="fr-FR"/>
              <a:pPr eaLnBrk="1" hangingPunct="1"/>
              <a:t>384</a:t>
            </a:fld>
            <a:endParaRPr lang="fr-FR" altLang="fr-FR"/>
          </a:p>
        </p:txBody>
      </p:sp>
      <p:sp>
        <p:nvSpPr>
          <p:cNvPr id="4" name="Espace réservé du pied de page 3">
            <a:extLst>
              <a:ext uri="{FF2B5EF4-FFF2-40B4-BE49-F238E27FC236}">
                <a16:creationId xmlns:a16="http://schemas.microsoft.com/office/drawing/2014/main" id="{467B6B1C-01E5-438F-813F-B04DBCF2C135}"/>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5627026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p:cNvSpPr>
            <a:spLocks noGrp="1" noRot="1" noChangeAspect="1" noTextEdit="1"/>
          </p:cNvSpPr>
          <p:nvPr>
            <p:ph type="sldImg"/>
          </p:nvPr>
        </p:nvSpPr>
        <p:spPr>
          <a:ln/>
        </p:spPr>
      </p:sp>
      <p:sp>
        <p:nvSpPr>
          <p:cNvPr id="3" name="Espace réservé des commentaires 2"/>
          <p:cNvSpPr>
            <a:spLocks noGrp="1"/>
          </p:cNvSpPr>
          <p:nvPr>
            <p:ph type="body" idx="1"/>
          </p:nvPr>
        </p:nvSpPr>
        <p:spPr/>
        <p:txBody>
          <a:bodyPr/>
          <a:lstStyle/>
          <a:p>
            <a:pPr>
              <a:defRPr/>
            </a:pPr>
            <a:r>
              <a:rPr lang="fr-FR" dirty="0">
                <a:solidFill>
                  <a:schemeClr val="tx1"/>
                </a:solidFill>
                <a:latin typeface="Arial Narrow" pitchFamily="34" charset="0"/>
                <a:ea typeface="+mn-ea"/>
                <a:cs typeface="+mn-cs"/>
              </a:rPr>
              <a:t>L’IETF est un groupe informel, sans statut, sans membre, sans adhésion. Le travail technique est accompli dans une centaine de groupes de travail. En fait, un groupe est généralement constitué d'une liste de </a:t>
            </a:r>
            <a:r>
              <a:rPr lang="fr-FR" dirty="0">
                <a:solidFill>
                  <a:schemeClr val="tx1"/>
                </a:solidFill>
                <a:latin typeface="Arial Narrow" pitchFamily="34" charset="0"/>
                <a:ea typeface="+mn-ea"/>
                <a:cs typeface="+mn-cs"/>
                <a:hlinkClick r:id="rId3" tooltip="Courrier électronique"/>
              </a:rPr>
              <a:t>courrier électronique</a:t>
            </a:r>
            <a:r>
              <a:rPr lang="fr-FR" dirty="0">
                <a:solidFill>
                  <a:schemeClr val="tx1"/>
                </a:solidFill>
                <a:latin typeface="Arial Narrow" pitchFamily="34" charset="0"/>
                <a:ea typeface="+mn-ea"/>
                <a:cs typeface="+mn-cs"/>
              </a:rPr>
              <a:t>. L'IETF tient trois réunions par année.</a:t>
            </a:r>
            <a:endParaRPr lang="fr-FR" dirty="0"/>
          </a:p>
        </p:txBody>
      </p:sp>
      <p:sp>
        <p:nvSpPr>
          <p:cNvPr id="104452"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E04A36C3-5E89-4A02-91CA-3498B1D12B46}" type="slidenum">
              <a:rPr lang="fr-FR" altLang="fr-FR" smtClean="0">
                <a:solidFill>
                  <a:srgbClr val="000000"/>
                </a:solidFill>
              </a:rPr>
              <a:pPr/>
              <a:t>385</a:t>
            </a:fld>
            <a:endParaRPr lang="fr-FR" altLang="fr-FR">
              <a:solidFill>
                <a:srgbClr val="000000"/>
              </a:solidFill>
            </a:endParaRPr>
          </a:p>
        </p:txBody>
      </p:sp>
      <p:sp>
        <p:nvSpPr>
          <p:cNvPr id="5" name="Espace réservé du pied de page 4">
            <a:extLst>
              <a:ext uri="{FF2B5EF4-FFF2-40B4-BE49-F238E27FC236}">
                <a16:creationId xmlns:a16="http://schemas.microsoft.com/office/drawing/2014/main" id="{A0FEF5E3-71D8-4FE5-BFDF-A5473F5491D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26093800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e l'image des diapositives 1"/>
          <p:cNvSpPr>
            <a:spLocks noGrp="1" noRot="1" noChangeAspect="1" noTextEdit="1"/>
          </p:cNvSpPr>
          <p:nvPr>
            <p:ph type="sldImg"/>
          </p:nvPr>
        </p:nvSpPr>
        <p:spPr>
          <a:ln/>
        </p:spPr>
      </p:sp>
      <p:sp>
        <p:nvSpPr>
          <p:cNvPr id="10649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ea typeface="ＭＳ Ｐゴシック" panose="020B0600070205080204" pitchFamily="34" charset="-128"/>
            </a:endParaRPr>
          </a:p>
        </p:txBody>
      </p:sp>
      <p:sp>
        <p:nvSpPr>
          <p:cNvPr id="106500"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CFEEC313-8111-4B26-8A31-FD993CAC0ACD}" type="slidenum">
              <a:rPr lang="fr-FR" altLang="fr-FR" smtClean="0">
                <a:solidFill>
                  <a:srgbClr val="000000"/>
                </a:solidFill>
              </a:rPr>
              <a:pPr/>
              <a:t>386</a:t>
            </a:fld>
            <a:endParaRPr lang="fr-FR" altLang="fr-FR">
              <a:solidFill>
                <a:srgbClr val="000000"/>
              </a:solidFill>
            </a:endParaRPr>
          </a:p>
        </p:txBody>
      </p:sp>
      <p:sp>
        <p:nvSpPr>
          <p:cNvPr id="4" name="Espace réservé du pied de page 3">
            <a:extLst>
              <a:ext uri="{FF2B5EF4-FFF2-40B4-BE49-F238E27FC236}">
                <a16:creationId xmlns:a16="http://schemas.microsoft.com/office/drawing/2014/main" id="{75B4C8D4-1FC5-46DD-AD5F-192635E22AA4}"/>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046845832"/>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p:cNvSpPr>
            <a:spLocks noGrp="1" noRot="1" noChangeAspect="1" noTextEdit="1"/>
          </p:cNvSpPr>
          <p:nvPr>
            <p:ph type="sldImg"/>
          </p:nvPr>
        </p:nvSpPr>
        <p:spPr>
          <a:ln/>
        </p:spPr>
      </p:sp>
      <p:sp>
        <p:nvSpPr>
          <p:cNvPr id="10854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ea typeface="ＭＳ Ｐゴシック" panose="020B0600070205080204" pitchFamily="34" charset="-128"/>
              </a:rPr>
              <a:t>http://www.json.org/</a:t>
            </a:r>
          </a:p>
          <a:p>
            <a:r>
              <a:rPr lang="fr-FR" altLang="fr-FR">
                <a:ea typeface="ＭＳ Ｐゴシック" panose="020B0600070205080204" pitchFamily="34" charset="-128"/>
              </a:rPr>
              <a:t>http://www.tutorialspoint.com/json/json_data_types.htm</a:t>
            </a:r>
          </a:p>
        </p:txBody>
      </p:sp>
      <p:sp>
        <p:nvSpPr>
          <p:cNvPr id="108548"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816DD141-3C4C-4E2D-849C-9F67D7730ECF}" type="slidenum">
              <a:rPr lang="fr-FR" altLang="fr-FR" smtClean="0">
                <a:solidFill>
                  <a:srgbClr val="000000"/>
                </a:solidFill>
              </a:rPr>
              <a:pPr/>
              <a:t>387</a:t>
            </a:fld>
            <a:endParaRPr lang="fr-FR" altLang="fr-FR">
              <a:solidFill>
                <a:srgbClr val="000000"/>
              </a:solidFill>
            </a:endParaRPr>
          </a:p>
        </p:txBody>
      </p:sp>
      <p:sp>
        <p:nvSpPr>
          <p:cNvPr id="4" name="Espace réservé du pied de page 3">
            <a:extLst>
              <a:ext uri="{FF2B5EF4-FFF2-40B4-BE49-F238E27FC236}">
                <a16:creationId xmlns:a16="http://schemas.microsoft.com/office/drawing/2014/main" id="{162D8106-4599-4E22-8515-2148623F255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8783519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a:ln/>
        </p:spPr>
      </p:sp>
      <p:sp>
        <p:nvSpPr>
          <p:cNvPr id="11059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ea typeface="ＭＳ Ｐゴシック" panose="020B0600070205080204" pitchFamily="34" charset="-128"/>
            </a:endParaRPr>
          </a:p>
        </p:txBody>
      </p:sp>
      <p:sp>
        <p:nvSpPr>
          <p:cNvPr id="110596"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9A891656-439F-40E2-9CBB-A0423083D08B}" type="slidenum">
              <a:rPr lang="fr-FR" altLang="fr-FR" smtClean="0">
                <a:solidFill>
                  <a:srgbClr val="000000"/>
                </a:solidFill>
              </a:rPr>
              <a:pPr/>
              <a:t>388</a:t>
            </a:fld>
            <a:endParaRPr lang="fr-FR" altLang="fr-FR">
              <a:solidFill>
                <a:srgbClr val="000000"/>
              </a:solidFill>
            </a:endParaRPr>
          </a:p>
        </p:txBody>
      </p:sp>
      <p:sp>
        <p:nvSpPr>
          <p:cNvPr id="4" name="Espace réservé du pied de page 3">
            <a:extLst>
              <a:ext uri="{FF2B5EF4-FFF2-40B4-BE49-F238E27FC236}">
                <a16:creationId xmlns:a16="http://schemas.microsoft.com/office/drawing/2014/main" id="{F9838013-DC6D-438D-A412-8ECB07E060A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0652057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ce réservé de l'image des diapositives 1"/>
          <p:cNvSpPr>
            <a:spLocks noGrp="1" noRot="1" noChangeAspect="1" noTextEdit="1"/>
          </p:cNvSpPr>
          <p:nvPr>
            <p:ph type="sldImg"/>
          </p:nvPr>
        </p:nvSpPr>
        <p:spPr>
          <a:ln/>
        </p:spPr>
      </p:sp>
      <p:sp>
        <p:nvSpPr>
          <p:cNvPr id="11264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ea typeface="ＭＳ Ｐゴシック" panose="020B0600070205080204" pitchFamily="34" charset="-128"/>
            </a:endParaRPr>
          </a:p>
        </p:txBody>
      </p:sp>
      <p:sp>
        <p:nvSpPr>
          <p:cNvPr id="112644"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837A7DF0-C2EC-46B5-AF37-FB10A5EAF779}" type="slidenum">
              <a:rPr lang="fr-FR" altLang="fr-FR" smtClean="0">
                <a:solidFill>
                  <a:srgbClr val="000000"/>
                </a:solidFill>
              </a:rPr>
              <a:pPr/>
              <a:t>389</a:t>
            </a:fld>
            <a:endParaRPr lang="fr-FR" altLang="fr-FR">
              <a:solidFill>
                <a:srgbClr val="000000"/>
              </a:solidFill>
            </a:endParaRPr>
          </a:p>
        </p:txBody>
      </p:sp>
      <p:sp>
        <p:nvSpPr>
          <p:cNvPr id="4" name="Espace réservé du pied de page 3">
            <a:extLst>
              <a:ext uri="{FF2B5EF4-FFF2-40B4-BE49-F238E27FC236}">
                <a16:creationId xmlns:a16="http://schemas.microsoft.com/office/drawing/2014/main" id="{2B066980-D668-4525-94BA-377301459FC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154922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39</a:t>
            </a:fld>
            <a:endParaRPr lang="fr-FR"/>
          </a:p>
        </p:txBody>
      </p:sp>
      <p:sp>
        <p:nvSpPr>
          <p:cNvPr id="5" name="Espace réservé du pied de page 4">
            <a:extLst>
              <a:ext uri="{FF2B5EF4-FFF2-40B4-BE49-F238E27FC236}">
                <a16:creationId xmlns:a16="http://schemas.microsoft.com/office/drawing/2014/main" id="{B44E40D2-F4D3-4B81-A053-BEBD94EF389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8975475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ce réservé de l'image des diapositives 1"/>
          <p:cNvSpPr>
            <a:spLocks noGrp="1" noRot="1" noChangeAspect="1" noTextEdit="1"/>
          </p:cNvSpPr>
          <p:nvPr>
            <p:ph type="sldImg"/>
          </p:nvPr>
        </p:nvSpPr>
        <p:spPr>
          <a:ln/>
        </p:spPr>
      </p:sp>
      <p:sp>
        <p:nvSpPr>
          <p:cNvPr id="1146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ea typeface="ＭＳ Ｐゴシック" panose="020B0600070205080204" pitchFamily="34" charset="-128"/>
            </a:endParaRPr>
          </a:p>
        </p:txBody>
      </p:sp>
      <p:sp>
        <p:nvSpPr>
          <p:cNvPr id="114692" name="Espace réservé du numéro de diapositive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1pPr>
            <a:lvl2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2pPr>
            <a:lvl3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3pPr>
            <a:lvl4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4pPr>
            <a:lvl5pPr defTabSz="465138">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5pPr>
            <a:lvl6pPr marL="25146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6pPr>
            <a:lvl7pPr marL="29718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7pPr>
            <a:lvl8pPr marL="34290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8pPr>
            <a:lvl9pPr marL="3886200" indent="-228600" defTabSz="465138" eaLnBrk="0" fontAlgn="base" hangingPunct="0">
              <a:spcBef>
                <a:spcPct val="0"/>
              </a:spcBef>
              <a:spcAft>
                <a:spcPct val="0"/>
              </a:spcAft>
              <a:tabLst>
                <a:tab pos="0" algn="l"/>
                <a:tab pos="463550" algn="l"/>
                <a:tab pos="930275" algn="l"/>
                <a:tab pos="1395413" algn="l"/>
                <a:tab pos="1860550" algn="l"/>
                <a:tab pos="2327275" algn="l"/>
                <a:tab pos="2792413" algn="l"/>
                <a:tab pos="3257550" algn="l"/>
                <a:tab pos="3724275" algn="l"/>
                <a:tab pos="4189413" algn="l"/>
                <a:tab pos="4656138" algn="l"/>
                <a:tab pos="5121275" algn="l"/>
                <a:tab pos="5586413" algn="l"/>
                <a:tab pos="6053138" algn="l"/>
                <a:tab pos="6518275" algn="l"/>
                <a:tab pos="6983413" algn="l"/>
                <a:tab pos="7450138" algn="l"/>
                <a:tab pos="7915275" algn="l"/>
                <a:tab pos="8380413" algn="l"/>
                <a:tab pos="8847138" algn="l"/>
                <a:tab pos="9312275" algn="l"/>
              </a:tabLst>
              <a:defRPr>
                <a:solidFill>
                  <a:schemeClr val="bg1"/>
                </a:solidFill>
                <a:latin typeface="Arial" panose="020B0604020202020204" pitchFamily="34" charset="0"/>
                <a:ea typeface="ＭＳ Ｐゴシック" panose="020B0600070205080204" pitchFamily="34" charset="-128"/>
              </a:defRPr>
            </a:lvl9pPr>
          </a:lstStyle>
          <a:p>
            <a:fld id="{E6857882-3DD0-4F6D-BEFA-6EECDAF1D622}" type="slidenum">
              <a:rPr lang="fr-FR" altLang="fr-FR" smtClean="0">
                <a:solidFill>
                  <a:srgbClr val="000000"/>
                </a:solidFill>
              </a:rPr>
              <a:pPr/>
              <a:t>390</a:t>
            </a:fld>
            <a:endParaRPr lang="fr-FR" altLang="fr-FR">
              <a:solidFill>
                <a:srgbClr val="000000"/>
              </a:solidFill>
            </a:endParaRPr>
          </a:p>
        </p:txBody>
      </p:sp>
      <p:sp>
        <p:nvSpPr>
          <p:cNvPr id="4" name="Espace réservé du pied de page 3">
            <a:extLst>
              <a:ext uri="{FF2B5EF4-FFF2-40B4-BE49-F238E27FC236}">
                <a16:creationId xmlns:a16="http://schemas.microsoft.com/office/drawing/2014/main" id="{C819C4BC-BC8E-4F7C-8687-A11A53B65290}"/>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5628812"/>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Oracle et JSON</a:t>
            </a:r>
          </a:p>
          <a:p>
            <a:r>
              <a:rPr lang="fr-FR" dirty="0"/>
              <a:t>https://docs.oracle.com/middleware/1212/toplink/TLADG/json.htm#TLADG1144</a:t>
            </a:r>
          </a:p>
          <a:p>
            <a:endParaRPr lang="fr-FR" dirty="0"/>
          </a:p>
          <a:p>
            <a:r>
              <a:rPr lang="fr-FR" dirty="0"/>
              <a:t>http://json.org/</a:t>
            </a:r>
          </a:p>
          <a:p>
            <a:r>
              <a:rPr lang="fr-FR" dirty="0"/>
              <a:t>http://blog.xebia.fr/2010/08/18/comparatif-des-librairies-json/</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391</a:t>
            </a:fld>
            <a:endParaRPr lang="fr-FR" dirty="0"/>
          </a:p>
        </p:txBody>
      </p:sp>
      <p:sp>
        <p:nvSpPr>
          <p:cNvPr id="7" name="Espace réservé du pied de page 6">
            <a:extLst>
              <a:ext uri="{FF2B5EF4-FFF2-40B4-BE49-F238E27FC236}">
                <a16:creationId xmlns:a16="http://schemas.microsoft.com/office/drawing/2014/main" id="{A768B2F8-B657-4193-9454-6D0658BBB90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7423080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Oracle et JSON</a:t>
            </a:r>
          </a:p>
          <a:p>
            <a:r>
              <a:rPr lang="fr-FR" dirty="0"/>
              <a:t>https://docs.oracle.com/middleware/1212/toplink/TLADG/json.htm#TLADG1144</a:t>
            </a:r>
          </a:p>
          <a:p>
            <a:endParaRPr lang="fr-FR" dirty="0"/>
          </a:p>
          <a:p>
            <a:r>
              <a:rPr lang="fr-FR" dirty="0"/>
              <a:t>http://json.org/</a:t>
            </a:r>
          </a:p>
          <a:p>
            <a:r>
              <a:rPr lang="fr-FR" dirty="0"/>
              <a:t>http://blog.xebia.fr/2010/08/18/comparatif-des-librairies-json/</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392</a:t>
            </a:fld>
            <a:endParaRPr lang="fr-FR" dirty="0"/>
          </a:p>
        </p:txBody>
      </p:sp>
      <p:sp>
        <p:nvSpPr>
          <p:cNvPr id="7" name="Espace réservé du pied de page 6">
            <a:extLst>
              <a:ext uri="{FF2B5EF4-FFF2-40B4-BE49-F238E27FC236}">
                <a16:creationId xmlns:a16="http://schemas.microsoft.com/office/drawing/2014/main" id="{D5FAFE76-5304-4009-BA45-92EF88434F2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7095120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393</a:t>
            </a:fld>
            <a:endParaRPr lang="fr-FR" dirty="0"/>
          </a:p>
        </p:txBody>
      </p:sp>
      <p:sp>
        <p:nvSpPr>
          <p:cNvPr id="7" name="Espace réservé du pied de page 6">
            <a:extLst>
              <a:ext uri="{FF2B5EF4-FFF2-40B4-BE49-F238E27FC236}">
                <a16:creationId xmlns:a16="http://schemas.microsoft.com/office/drawing/2014/main" id="{D005532A-D30E-423F-A5A3-53459810FC2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3412038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394</a:t>
            </a:fld>
            <a:endParaRPr lang="fr-FR" dirty="0"/>
          </a:p>
        </p:txBody>
      </p:sp>
      <p:sp>
        <p:nvSpPr>
          <p:cNvPr id="7" name="Espace réservé du pied de page 6">
            <a:extLst>
              <a:ext uri="{FF2B5EF4-FFF2-40B4-BE49-F238E27FC236}">
                <a16:creationId xmlns:a16="http://schemas.microsoft.com/office/drawing/2014/main" id="{C5B22AD0-83FA-43BB-A6A2-DE5C3502223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02861338"/>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395</a:t>
            </a:fld>
            <a:endParaRPr lang="fr-FR" altLang="fr-FR"/>
          </a:p>
        </p:txBody>
      </p:sp>
      <p:sp>
        <p:nvSpPr>
          <p:cNvPr id="5" name="Espace réservé de l'image des diapositives 4">
            <a:extLst>
              <a:ext uri="{FF2B5EF4-FFF2-40B4-BE49-F238E27FC236}">
                <a16:creationId xmlns:a16="http://schemas.microsoft.com/office/drawing/2014/main" id="{15C5F39A-7CDB-4EAD-85F1-EE6E3EBB65BF}"/>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D093A8CB-9853-4BE0-9C4C-532D3E879A90}"/>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9AB17659-1B42-4745-AA1C-8504E687911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45644898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396</a:t>
            </a:fld>
            <a:endParaRPr lang="fr-FR"/>
          </a:p>
        </p:txBody>
      </p:sp>
      <p:sp>
        <p:nvSpPr>
          <p:cNvPr id="5" name="Espace réservé du pied de page 4">
            <a:extLst>
              <a:ext uri="{FF2B5EF4-FFF2-40B4-BE49-F238E27FC236}">
                <a16:creationId xmlns:a16="http://schemas.microsoft.com/office/drawing/2014/main" id="{DCB45966-55A3-42E9-ACE0-4F2A33FEF7C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4722859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Espace réservé de l'image des diapositives 3">
            <a:extLst>
              <a:ext uri="{FF2B5EF4-FFF2-40B4-BE49-F238E27FC236}">
                <a16:creationId xmlns:a16="http://schemas.microsoft.com/office/drawing/2014/main" id="{9AB1E5E3-2DBB-43DD-9AF7-1A0144E6CFD8}"/>
              </a:ext>
            </a:extLst>
          </p:cNvPr>
          <p:cNvSpPr>
            <a:spLocks noGrp="1" noRot="1" noChangeAspect="1"/>
          </p:cNvSpPr>
          <p:nvPr>
            <p:ph type="sldImg"/>
          </p:nvPr>
        </p:nvSpPr>
        <p:spPr/>
      </p:sp>
      <p:sp>
        <p:nvSpPr>
          <p:cNvPr id="5" name="Espace réservé des notes 4">
            <a:extLst>
              <a:ext uri="{FF2B5EF4-FFF2-40B4-BE49-F238E27FC236}">
                <a16:creationId xmlns:a16="http://schemas.microsoft.com/office/drawing/2014/main" id="{2149BD24-A109-4B76-877D-FD3B8D657348}"/>
              </a:ext>
            </a:extLst>
          </p:cNvPr>
          <p:cNvSpPr>
            <a:spLocks noGrp="1"/>
          </p:cNvSpPr>
          <p:nvPr>
            <p:ph type="body" idx="1"/>
          </p:nvPr>
        </p:nvSpPr>
        <p:spPr/>
        <p:txBody>
          <a:bodyPr/>
          <a:lstStyle/>
          <a:p>
            <a:endParaRPr lang="fr-FR"/>
          </a:p>
        </p:txBody>
      </p:sp>
      <p:sp>
        <p:nvSpPr>
          <p:cNvPr id="6" name="Espace réservé du pied de page 5">
            <a:extLst>
              <a:ext uri="{FF2B5EF4-FFF2-40B4-BE49-F238E27FC236}">
                <a16:creationId xmlns:a16="http://schemas.microsoft.com/office/drawing/2014/main" id="{B828D118-1464-48D7-8428-8728BC8E96E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536967734"/>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Espace réservé de l'image des diapositives 3">
            <a:extLst>
              <a:ext uri="{FF2B5EF4-FFF2-40B4-BE49-F238E27FC236}">
                <a16:creationId xmlns:a16="http://schemas.microsoft.com/office/drawing/2014/main" id="{13E0B498-D929-4C7C-8B24-4C03978E7D3F}"/>
              </a:ext>
            </a:extLst>
          </p:cNvPr>
          <p:cNvSpPr>
            <a:spLocks noGrp="1" noRot="1" noChangeAspect="1"/>
          </p:cNvSpPr>
          <p:nvPr>
            <p:ph type="sldImg"/>
          </p:nvPr>
        </p:nvSpPr>
        <p:spPr/>
      </p:sp>
      <p:sp>
        <p:nvSpPr>
          <p:cNvPr id="5" name="Espace réservé des notes 4">
            <a:extLst>
              <a:ext uri="{FF2B5EF4-FFF2-40B4-BE49-F238E27FC236}">
                <a16:creationId xmlns:a16="http://schemas.microsoft.com/office/drawing/2014/main" id="{353792FF-13CB-4051-BB99-D235508D463A}"/>
              </a:ext>
            </a:extLst>
          </p:cNvPr>
          <p:cNvSpPr>
            <a:spLocks noGrp="1"/>
          </p:cNvSpPr>
          <p:nvPr>
            <p:ph type="body" idx="1"/>
          </p:nvPr>
        </p:nvSpPr>
        <p:spPr/>
        <p:txBody>
          <a:bodyPr/>
          <a:lstStyle/>
          <a:p>
            <a:endParaRPr lang="fr-FR"/>
          </a:p>
        </p:txBody>
      </p:sp>
      <p:sp>
        <p:nvSpPr>
          <p:cNvPr id="6" name="Espace réservé du pied de page 5">
            <a:extLst>
              <a:ext uri="{FF2B5EF4-FFF2-40B4-BE49-F238E27FC236}">
                <a16:creationId xmlns:a16="http://schemas.microsoft.com/office/drawing/2014/main" id="{D1ABC4C0-5BF6-47C4-B849-DED4CDE3BA59}"/>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14649271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Espace réservé de l'image des diapositives 3">
            <a:extLst>
              <a:ext uri="{FF2B5EF4-FFF2-40B4-BE49-F238E27FC236}">
                <a16:creationId xmlns:a16="http://schemas.microsoft.com/office/drawing/2014/main" id="{179D6D3B-C431-4090-B45C-2AA7C3232761}"/>
              </a:ext>
            </a:extLst>
          </p:cNvPr>
          <p:cNvSpPr>
            <a:spLocks noGrp="1" noRot="1" noChangeAspect="1"/>
          </p:cNvSpPr>
          <p:nvPr>
            <p:ph type="sldImg"/>
          </p:nvPr>
        </p:nvSpPr>
        <p:spPr/>
      </p:sp>
      <p:sp>
        <p:nvSpPr>
          <p:cNvPr id="5" name="Espace réservé des notes 4">
            <a:extLst>
              <a:ext uri="{FF2B5EF4-FFF2-40B4-BE49-F238E27FC236}">
                <a16:creationId xmlns:a16="http://schemas.microsoft.com/office/drawing/2014/main" id="{9C5730D3-289C-4410-A5F8-52ADD09A5F8D}"/>
              </a:ext>
            </a:extLst>
          </p:cNvPr>
          <p:cNvSpPr>
            <a:spLocks noGrp="1"/>
          </p:cNvSpPr>
          <p:nvPr>
            <p:ph type="body" idx="1"/>
          </p:nvPr>
        </p:nvSpPr>
        <p:spPr/>
        <p:txBody>
          <a:bodyPr/>
          <a:lstStyle/>
          <a:p>
            <a:endParaRPr lang="fr-FR"/>
          </a:p>
        </p:txBody>
      </p:sp>
      <p:sp>
        <p:nvSpPr>
          <p:cNvPr id="6" name="Espace réservé du pied de page 5">
            <a:extLst>
              <a:ext uri="{FF2B5EF4-FFF2-40B4-BE49-F238E27FC236}">
                <a16:creationId xmlns:a16="http://schemas.microsoft.com/office/drawing/2014/main" id="{B2B2EE28-ABA1-43EF-AC86-5F4A7D6F85C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94277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type="body" idx="1"/>
          </p:nvPr>
        </p:nvSpPr>
        <p:spPr/>
        <p:txBody>
          <a:bodyPr/>
          <a:lstStyle/>
          <a:p>
            <a:r>
              <a:rPr lang="fr-FR" altLang="en-US" dirty="0"/>
              <a:t>https://spring.io/blog/2016/09/22/new-in-spring-5-functional-web-framework</a:t>
            </a:r>
          </a:p>
          <a:p>
            <a:endParaRPr lang="fr-FR" altLang="en-US" dirty="0"/>
          </a:p>
          <a:p>
            <a:r>
              <a:rPr lang="fr-FR" altLang="en-US" dirty="0"/>
              <a:t>http://docs.spring.io/spring-framework/docs/current/spring-framework-reference/html/new-in-4.2.html</a:t>
            </a:r>
          </a:p>
          <a:p>
            <a:endParaRPr lang="fr-FR" altLang="en-US" dirty="0"/>
          </a:p>
          <a:p>
            <a:r>
              <a:rPr lang="fr-FR" altLang="en-US" dirty="0"/>
              <a:t>Spring 1.0 implémente les fonctionnalités de base du </a:t>
            </a:r>
            <a:r>
              <a:rPr lang="fr-FR" altLang="en-US" dirty="0" err="1"/>
              <a:t>framework</a:t>
            </a:r>
            <a:r>
              <a:rPr lang="fr-FR" altLang="en-US" dirty="0"/>
              <a:t> :</a:t>
            </a:r>
          </a:p>
          <a:p>
            <a:r>
              <a:rPr lang="fr-FR" altLang="en-US" dirty="0"/>
              <a:t>le conteneur qui implémente le motif de conception </a:t>
            </a:r>
            <a:r>
              <a:rPr lang="fr-FR" altLang="en-US" dirty="0" err="1"/>
              <a:t>IoC</a:t>
            </a:r>
            <a:endParaRPr lang="fr-FR" altLang="en-US" dirty="0"/>
          </a:p>
          <a:p>
            <a:r>
              <a:rPr lang="fr-FR" altLang="en-US" dirty="0"/>
              <a:t>le développement orienté POJO</a:t>
            </a:r>
          </a:p>
          <a:p>
            <a:r>
              <a:rPr lang="fr-FR" altLang="en-US" dirty="0"/>
              <a:t>l'AOP par déclaration</a:t>
            </a:r>
          </a:p>
          <a:p>
            <a:r>
              <a:rPr lang="fr-FR" altLang="en-US" dirty="0"/>
              <a:t>le support de JDBC, ORM et </a:t>
            </a:r>
            <a:r>
              <a:rPr lang="fr-FR" altLang="en-US" dirty="0" err="1"/>
              <a:t>frameworks</a:t>
            </a:r>
            <a:r>
              <a:rPr lang="fr-FR" altLang="en-US" dirty="0"/>
              <a:t> Web</a:t>
            </a:r>
          </a:p>
          <a:p>
            <a:r>
              <a:rPr lang="fr-FR" altLang="en-US" dirty="0"/>
              <a:t>la configuration XML basée sur une DTD</a:t>
            </a:r>
          </a:p>
          <a:p>
            <a:endParaRPr lang="fr-FR" altLang="en-US" dirty="0"/>
          </a:p>
          <a:p>
            <a:r>
              <a:rPr lang="fr-FR" altLang="en-US" dirty="0"/>
              <a:t>Spring 1.2</a:t>
            </a:r>
          </a:p>
          <a:p>
            <a:r>
              <a:rPr lang="fr-FR" altLang="en-US" dirty="0"/>
              <a:t>support de JMX</a:t>
            </a:r>
          </a:p>
          <a:p>
            <a:r>
              <a:rPr lang="fr-FR" altLang="en-US" dirty="0"/>
              <a:t>support JDO 2, Hibernate 3, </a:t>
            </a:r>
            <a:r>
              <a:rPr lang="fr-FR" altLang="en-US" dirty="0" err="1"/>
              <a:t>TopLink</a:t>
            </a:r>
            <a:endParaRPr lang="fr-FR" altLang="en-US" dirty="0"/>
          </a:p>
          <a:p>
            <a:r>
              <a:rPr lang="fr-FR" altLang="en-US" dirty="0"/>
              <a:t>support de JCA CCI, JDBC </a:t>
            </a:r>
            <a:r>
              <a:rPr lang="fr-FR" altLang="en-US" dirty="0" err="1"/>
              <a:t>Rowset</a:t>
            </a:r>
            <a:endParaRPr lang="fr-FR" altLang="en-US" dirty="0"/>
          </a:p>
          <a:p>
            <a:r>
              <a:rPr lang="fr-FR" altLang="en-US" dirty="0"/>
              <a:t>déclaration des transactions avec @</a:t>
            </a:r>
            <a:r>
              <a:rPr lang="fr-FR" altLang="en-US" dirty="0" err="1"/>
              <a:t>Transactional</a:t>
            </a:r>
            <a:endParaRPr lang="fr-FR" altLang="en-US" dirty="0"/>
          </a:p>
          <a:p>
            <a:endParaRPr lang="fr-FR" altLang="en-US" dirty="0"/>
          </a:p>
          <a:p>
            <a:r>
              <a:rPr lang="fr-FR" altLang="en-US" dirty="0"/>
              <a:t>Spring 2.0 apporte de nombreuses nouveautés :</a:t>
            </a:r>
          </a:p>
          <a:p>
            <a:r>
              <a:rPr lang="fr-FR" altLang="en-US" dirty="0"/>
              <a:t>le support et l'utilisation d'</a:t>
            </a:r>
            <a:r>
              <a:rPr lang="fr-FR" altLang="en-US" dirty="0" err="1"/>
              <a:t>AspectJ</a:t>
            </a:r>
            <a:endParaRPr lang="fr-FR" altLang="en-US" dirty="0"/>
          </a:p>
          <a:p>
            <a:r>
              <a:rPr lang="fr-FR" altLang="en-US" dirty="0"/>
              <a:t>la configuration XML basée sur un schéma XML</a:t>
            </a:r>
          </a:p>
          <a:p>
            <a:r>
              <a:rPr lang="fr-FR" altLang="en-US" dirty="0"/>
              <a:t>des simplifications de la configuration notamment avec des </a:t>
            </a:r>
            <a:r>
              <a:rPr lang="fr-FR" altLang="en-US" dirty="0" err="1"/>
              <a:t>namespaces</a:t>
            </a:r>
            <a:r>
              <a:rPr lang="fr-FR" altLang="en-US" dirty="0"/>
              <a:t> dédiés (</a:t>
            </a:r>
            <a:r>
              <a:rPr lang="fr-FR" altLang="en-US" dirty="0" err="1"/>
              <a:t>beans</a:t>
            </a:r>
            <a:r>
              <a:rPr lang="fr-FR" altLang="en-US" dirty="0"/>
              <a:t>, </a:t>
            </a:r>
            <a:r>
              <a:rPr lang="fr-FR" altLang="en-US" dirty="0" err="1"/>
              <a:t>tx</a:t>
            </a:r>
            <a:r>
              <a:rPr lang="fr-FR" altLang="en-US" dirty="0"/>
              <a:t>, </a:t>
            </a:r>
            <a:r>
              <a:rPr lang="fr-FR" altLang="en-US" dirty="0" err="1"/>
              <a:t>aop</a:t>
            </a:r>
            <a:r>
              <a:rPr lang="fr-FR" altLang="en-US" dirty="0"/>
              <a:t>, </a:t>
            </a:r>
            <a:r>
              <a:rPr lang="fr-FR" altLang="en-US" dirty="0" err="1"/>
              <a:t>lang</a:t>
            </a:r>
            <a:r>
              <a:rPr lang="fr-FR" altLang="en-US" dirty="0"/>
              <a:t>, </a:t>
            </a:r>
            <a:r>
              <a:rPr lang="fr-FR" altLang="en-US" dirty="0" err="1"/>
              <a:t>util</a:t>
            </a:r>
            <a:r>
              <a:rPr lang="fr-FR" altLang="en-US" dirty="0"/>
              <a:t>, </a:t>
            </a:r>
            <a:r>
              <a:rPr lang="fr-FR" altLang="en-US" dirty="0" err="1"/>
              <a:t>jee</a:t>
            </a:r>
            <a:r>
              <a:rPr lang="fr-FR" altLang="en-US" dirty="0"/>
              <a:t>, p)</a:t>
            </a:r>
          </a:p>
          <a:p>
            <a:r>
              <a:rPr lang="fr-FR" altLang="en-US" dirty="0"/>
              <a:t>les Message Driven POJO</a:t>
            </a:r>
          </a:p>
          <a:p>
            <a:r>
              <a:rPr lang="fr-FR" altLang="en-US" dirty="0"/>
              <a:t>les annotations @Repository, @Configurable</a:t>
            </a:r>
          </a:p>
          <a:p>
            <a:endParaRPr lang="fr-FR" altLang="en-US" dirty="0"/>
          </a:p>
          <a:p>
            <a:r>
              <a:rPr lang="fr-FR" altLang="en-US" dirty="0"/>
              <a:t>Spring 2.5 apporte de nombreuses nouveautés pour faciliter sa configuration :</a:t>
            </a:r>
          </a:p>
          <a:p>
            <a:r>
              <a:rPr lang="fr-FR" altLang="en-US" dirty="0"/>
              <a:t>l'ajout de nouveaux </a:t>
            </a:r>
            <a:r>
              <a:rPr lang="fr-FR" altLang="en-US" dirty="0" err="1"/>
              <a:t>namespaces</a:t>
            </a:r>
            <a:r>
              <a:rPr lang="fr-FR" altLang="en-US" dirty="0"/>
              <a:t> (</a:t>
            </a:r>
            <a:r>
              <a:rPr lang="fr-FR" altLang="en-US" dirty="0" err="1"/>
              <a:t>context</a:t>
            </a:r>
            <a:r>
              <a:rPr lang="fr-FR" altLang="en-US" dirty="0"/>
              <a:t>, </a:t>
            </a:r>
            <a:r>
              <a:rPr lang="fr-FR" altLang="en-US" dirty="0" err="1"/>
              <a:t>jms</a:t>
            </a:r>
            <a:r>
              <a:rPr lang="fr-FR" altLang="en-US" dirty="0"/>
              <a:t>) avec de nouveaux tags</a:t>
            </a:r>
          </a:p>
          <a:p>
            <a:r>
              <a:rPr lang="fr-FR" altLang="en-US" dirty="0"/>
              <a:t>l'enrichissement des </a:t>
            </a:r>
            <a:r>
              <a:rPr lang="fr-FR" altLang="en-US" dirty="0" err="1"/>
              <a:t>namespaces</a:t>
            </a:r>
            <a:r>
              <a:rPr lang="fr-FR" altLang="en-US" dirty="0"/>
              <a:t> existants (</a:t>
            </a:r>
            <a:r>
              <a:rPr lang="fr-FR" altLang="en-US" dirty="0" err="1"/>
              <a:t>jee</a:t>
            </a:r>
            <a:r>
              <a:rPr lang="fr-FR" altLang="en-US" dirty="0"/>
              <a:t>, </a:t>
            </a:r>
            <a:r>
              <a:rPr lang="fr-FR" altLang="en-US" dirty="0" err="1"/>
              <a:t>aop</a:t>
            </a:r>
            <a:r>
              <a:rPr lang="fr-FR" altLang="en-US" dirty="0"/>
              <a:t>)</a:t>
            </a:r>
          </a:p>
          <a:p>
            <a:r>
              <a:rPr lang="fr-FR" altLang="en-US" dirty="0"/>
              <a:t>l'ajout d'annotations concernant le cycle de vie des </a:t>
            </a:r>
            <a:r>
              <a:rPr lang="fr-FR" altLang="en-US" dirty="0" err="1"/>
              <a:t>beans</a:t>
            </a:r>
            <a:r>
              <a:rPr lang="fr-FR" altLang="en-US" dirty="0"/>
              <a:t> (@Service, @Component, @Controller), </a:t>
            </a:r>
            <a:r>
              <a:rPr lang="fr-FR" altLang="en-US" dirty="0" err="1"/>
              <a:t>autowiring</a:t>
            </a:r>
            <a:r>
              <a:rPr lang="fr-FR" altLang="en-US" dirty="0"/>
              <a:t> (@</a:t>
            </a:r>
            <a:r>
              <a:rPr lang="fr-FR" altLang="en-US" dirty="0" err="1"/>
              <a:t>Autowired</a:t>
            </a:r>
            <a:r>
              <a:rPr lang="fr-FR" altLang="en-US" dirty="0"/>
              <a:t>, @Qualifier, @</a:t>
            </a:r>
            <a:r>
              <a:rPr lang="fr-FR" altLang="en-US" dirty="0" err="1"/>
              <a:t>Required</a:t>
            </a:r>
            <a:r>
              <a:rPr lang="fr-FR" altLang="en-US" dirty="0"/>
              <a:t>), la gestion des transactions (@</a:t>
            </a:r>
            <a:r>
              <a:rPr lang="fr-FR" altLang="en-US" dirty="0" err="1"/>
              <a:t>Transactional</a:t>
            </a:r>
            <a:r>
              <a:rPr lang="fr-FR" altLang="en-US" dirty="0"/>
              <a:t>) et support des annotations standards de Java 5 (@</a:t>
            </a:r>
            <a:r>
              <a:rPr lang="fr-FR" altLang="en-US" dirty="0" err="1"/>
              <a:t>PostConstruct</a:t>
            </a:r>
            <a:r>
              <a:rPr lang="fr-FR" altLang="en-US" dirty="0"/>
              <a:t>, @</a:t>
            </a:r>
            <a:r>
              <a:rPr lang="fr-FR" altLang="en-US" dirty="0" err="1"/>
              <a:t>PreDestroy</a:t>
            </a:r>
            <a:r>
              <a:rPr lang="fr-FR" altLang="en-US" dirty="0"/>
              <a:t>, @Resource)</a:t>
            </a:r>
          </a:p>
          <a:p>
            <a:r>
              <a:rPr lang="fr-FR" altLang="en-US" dirty="0"/>
              <a:t>les tests d'intégration reposant sur </a:t>
            </a:r>
            <a:r>
              <a:rPr lang="fr-FR" altLang="en-US" dirty="0" err="1"/>
              <a:t>Junit</a:t>
            </a:r>
            <a:r>
              <a:rPr lang="fr-FR" altLang="en-US" dirty="0"/>
              <a:t> 4 et des annotations (@</a:t>
            </a:r>
            <a:r>
              <a:rPr lang="fr-FR" altLang="en-US" dirty="0" err="1"/>
              <a:t>ContextConfiguration</a:t>
            </a:r>
            <a:r>
              <a:rPr lang="fr-FR" altLang="en-US" dirty="0"/>
              <a:t>, @</a:t>
            </a:r>
            <a:r>
              <a:rPr lang="fr-FR" altLang="en-US" dirty="0" err="1"/>
              <a:t>TestExecutionListeners</a:t>
            </a:r>
            <a:r>
              <a:rPr lang="fr-FR" altLang="en-US" dirty="0"/>
              <a:t>, @</a:t>
            </a:r>
            <a:r>
              <a:rPr lang="fr-FR" altLang="en-US" dirty="0" err="1"/>
              <a:t>BeforeTransaction</a:t>
            </a:r>
            <a:r>
              <a:rPr lang="fr-FR" altLang="en-US" dirty="0"/>
              <a:t>, @</a:t>
            </a:r>
            <a:r>
              <a:rPr lang="fr-FR" altLang="en-US" dirty="0" err="1"/>
              <a:t>AfterTransaction</a:t>
            </a:r>
            <a:r>
              <a:rPr lang="fr-FR" altLang="en-US" dirty="0"/>
              <a:t>)</a:t>
            </a:r>
          </a:p>
          <a:p>
            <a:endParaRPr lang="fr-FR" altLang="en-US" dirty="0"/>
          </a:p>
          <a:p>
            <a:r>
              <a:rPr lang="fr-FR" altLang="en-US" dirty="0"/>
              <a:t>Spring 3.0 apporte de nombreuses nouveautés pour sa configuration et les fonctionnalités proposées :</a:t>
            </a:r>
          </a:p>
          <a:p>
            <a:r>
              <a:rPr lang="fr-FR" altLang="en-US" dirty="0"/>
              <a:t>des possibilités enrichies de configurer le </a:t>
            </a:r>
            <a:r>
              <a:rPr lang="fr-FR" altLang="en-US" dirty="0" err="1"/>
              <a:t>context</a:t>
            </a:r>
            <a:r>
              <a:rPr lang="fr-FR" altLang="en-US" dirty="0"/>
              <a:t> en utilisant des annotations : annotations issues du projet Spring </a:t>
            </a:r>
            <a:r>
              <a:rPr lang="fr-FR" altLang="en-US" dirty="0" err="1"/>
              <a:t>JavaConfig</a:t>
            </a:r>
            <a:r>
              <a:rPr lang="fr-FR" altLang="en-US" dirty="0"/>
              <a:t> qui sont ajoutées dans Spring </a:t>
            </a:r>
            <a:r>
              <a:rPr lang="fr-FR" altLang="en-US" dirty="0" err="1"/>
              <a:t>Core</a:t>
            </a:r>
            <a:r>
              <a:rPr lang="fr-FR" altLang="en-US" dirty="0"/>
              <a:t> (@Configuration, @Bean, @</a:t>
            </a:r>
            <a:r>
              <a:rPr lang="fr-FR" altLang="en-US" dirty="0" err="1"/>
              <a:t>DependsOn</a:t>
            </a:r>
            <a:r>
              <a:rPr lang="fr-FR" altLang="en-US" dirty="0"/>
              <a:t>, @</a:t>
            </a:r>
            <a:r>
              <a:rPr lang="fr-FR" altLang="en-US" dirty="0" err="1"/>
              <a:t>Primary</a:t>
            </a:r>
            <a:r>
              <a:rPr lang="fr-FR" altLang="en-US" dirty="0"/>
              <a:t>, @</a:t>
            </a:r>
            <a:r>
              <a:rPr lang="fr-FR" altLang="en-US" dirty="0" err="1"/>
              <a:t>Lazy</a:t>
            </a:r>
            <a:r>
              <a:rPr lang="fr-FR" altLang="en-US" dirty="0"/>
              <a:t>, @Import, @</a:t>
            </a:r>
            <a:r>
              <a:rPr lang="fr-FR" altLang="en-US" dirty="0" err="1"/>
              <a:t>ImportResource</a:t>
            </a:r>
            <a:r>
              <a:rPr lang="fr-FR" altLang="en-US" dirty="0"/>
              <a:t> et @Value)</a:t>
            </a:r>
          </a:p>
          <a:p>
            <a:r>
              <a:rPr lang="fr-FR" altLang="en-US" dirty="0"/>
              <a:t>Spring Expression Langage (</a:t>
            </a:r>
            <a:r>
              <a:rPr lang="fr-FR" altLang="en-US" dirty="0" err="1"/>
              <a:t>SpEL</a:t>
            </a:r>
            <a:r>
              <a:rPr lang="fr-FR" altLang="en-US" dirty="0"/>
              <a:t>) : un langage d'expressions utilisable pour la définition des </a:t>
            </a:r>
            <a:r>
              <a:rPr lang="fr-FR" altLang="en-US" dirty="0" err="1"/>
              <a:t>beans</a:t>
            </a:r>
            <a:r>
              <a:rPr lang="fr-FR" altLang="en-US" dirty="0"/>
              <a:t> dans Spring </a:t>
            </a:r>
            <a:r>
              <a:rPr lang="fr-FR" altLang="en-US" dirty="0" err="1"/>
              <a:t>Core</a:t>
            </a:r>
            <a:r>
              <a:rPr lang="fr-FR" altLang="en-US" dirty="0"/>
              <a:t> et pour certaines fonctionnalités dans des projets du portfolio</a:t>
            </a:r>
          </a:p>
          <a:p>
            <a:r>
              <a:rPr lang="fr-FR" altLang="en-US" dirty="0"/>
              <a:t>le support de REST</a:t>
            </a:r>
          </a:p>
          <a:p>
            <a:r>
              <a:rPr lang="fr-FR" altLang="en-US" dirty="0"/>
              <a:t>Object to XML Mapping (OXM) : abstraction pour utiliser des solutions de mapping objet/XML initialement proposée par le projet Spring Web services et intégrée dans Spring </a:t>
            </a:r>
            <a:r>
              <a:rPr lang="fr-FR" altLang="en-US" dirty="0" err="1"/>
              <a:t>Core</a:t>
            </a:r>
            <a:endParaRPr lang="fr-FR" altLang="en-US" dirty="0"/>
          </a:p>
          <a:p>
            <a:r>
              <a:rPr lang="fr-FR" altLang="en-US" dirty="0"/>
              <a:t>requiert un Java SE 5.0 ou supérieur (</a:t>
            </a:r>
            <a:r>
              <a:rPr lang="fr-FR" altLang="en-US" dirty="0" err="1"/>
              <a:t>refactoring</a:t>
            </a:r>
            <a:r>
              <a:rPr lang="fr-FR" altLang="en-US" dirty="0"/>
              <a:t> des API pour une utilisation des </a:t>
            </a:r>
            <a:r>
              <a:rPr lang="fr-FR" altLang="en-US" dirty="0" err="1"/>
              <a:t>generics</a:t>
            </a:r>
            <a:r>
              <a:rPr lang="fr-FR" altLang="en-US" dirty="0"/>
              <a:t>, des </a:t>
            </a:r>
            <a:r>
              <a:rPr lang="fr-FR" altLang="en-US" dirty="0" err="1"/>
              <a:t>varargs</a:t>
            </a:r>
            <a:r>
              <a:rPr lang="fr-FR" altLang="en-US" dirty="0"/>
              <a:t>, de </a:t>
            </a:r>
            <a:r>
              <a:rPr lang="fr-FR" altLang="en-US" dirty="0" err="1"/>
              <a:t>java.util.concurrent</a:t>
            </a:r>
            <a:r>
              <a:rPr lang="fr-FR" altLang="en-US" dirty="0"/>
              <a:t>, ...)</a:t>
            </a:r>
          </a:p>
          <a:p>
            <a:r>
              <a:rPr lang="fr-FR" altLang="en-US" dirty="0"/>
              <a:t>une nouvelle modularisation : la distribution de Spring en jar a été revue pour que chaque module ait son propre jar. L'archive spring.jar n'est plus proposée</a:t>
            </a:r>
          </a:p>
          <a:p>
            <a:r>
              <a:rPr lang="fr-FR" altLang="en-US" dirty="0"/>
              <a:t>le support de moteurs de bases de données embarquées (Derby, HSQL, H2)</a:t>
            </a:r>
          </a:p>
          <a:p>
            <a:r>
              <a:rPr lang="fr-FR" altLang="en-US" dirty="0"/>
              <a:t>le support de la validation (JSR 303), du data binding et de la conversion de type</a:t>
            </a:r>
          </a:p>
          <a:p>
            <a:r>
              <a:rPr lang="fr-FR" altLang="en-US" dirty="0"/>
              <a:t>le support JSR 330</a:t>
            </a:r>
          </a:p>
          <a:p>
            <a:r>
              <a:rPr lang="fr-FR" altLang="en-US" dirty="0"/>
              <a:t>le </a:t>
            </a:r>
            <a:r>
              <a:rPr lang="fr-FR" altLang="en-US" dirty="0" err="1"/>
              <a:t>scheduling</a:t>
            </a:r>
            <a:r>
              <a:rPr lang="fr-FR" altLang="en-US" dirty="0"/>
              <a:t> par configuration, annotations (@</a:t>
            </a:r>
            <a:r>
              <a:rPr lang="fr-FR" altLang="en-US" dirty="0" err="1"/>
              <a:t>Async</a:t>
            </a:r>
            <a:r>
              <a:rPr lang="fr-FR" altLang="en-US" dirty="0"/>
              <a:t>, @</a:t>
            </a:r>
            <a:r>
              <a:rPr lang="fr-FR" altLang="en-US" dirty="0" err="1"/>
              <a:t>Scheduled</a:t>
            </a:r>
            <a:r>
              <a:rPr lang="fr-FR" altLang="en-US" dirty="0"/>
              <a:t>) ou API</a:t>
            </a:r>
          </a:p>
          <a:p>
            <a:r>
              <a:rPr lang="fr-FR" altLang="en-US" dirty="0"/>
              <a:t>l'ajout de nouveaux </a:t>
            </a:r>
            <a:r>
              <a:rPr lang="fr-FR" altLang="en-US" dirty="0" err="1"/>
              <a:t>namespaces</a:t>
            </a:r>
            <a:r>
              <a:rPr lang="fr-FR" altLang="en-US" dirty="0"/>
              <a:t> (</a:t>
            </a:r>
            <a:r>
              <a:rPr lang="fr-FR" altLang="en-US" dirty="0" err="1"/>
              <a:t>task</a:t>
            </a:r>
            <a:r>
              <a:rPr lang="fr-FR" altLang="en-US" dirty="0"/>
              <a:t>, </a:t>
            </a:r>
            <a:r>
              <a:rPr lang="fr-FR" altLang="en-US" dirty="0" err="1"/>
              <a:t>jdbc</a:t>
            </a:r>
            <a:r>
              <a:rPr lang="fr-FR" altLang="en-US" dirty="0"/>
              <a:t>, </a:t>
            </a:r>
            <a:r>
              <a:rPr lang="fr-FR" altLang="en-US" dirty="0" err="1"/>
              <a:t>mvc</a:t>
            </a:r>
            <a:r>
              <a:rPr lang="fr-FR" altLang="en-US" dirty="0"/>
              <a:t>)</a:t>
            </a:r>
          </a:p>
          <a:p>
            <a:r>
              <a:rPr lang="fr-FR" altLang="en-US" dirty="0"/>
              <a:t>la compatibilité forte avec Spring 2.5</a:t>
            </a:r>
          </a:p>
          <a:p>
            <a:r>
              <a:rPr lang="fr-FR" altLang="en-US" dirty="0"/>
              <a:t>le support de l'API </a:t>
            </a:r>
            <a:r>
              <a:rPr lang="fr-FR" altLang="en-US" dirty="0" err="1"/>
              <a:t>Porlet</a:t>
            </a:r>
            <a:r>
              <a:rPr lang="fr-FR" altLang="en-US" dirty="0"/>
              <a:t> 2.0 par Spring MVC</a:t>
            </a:r>
          </a:p>
          <a:p>
            <a:endParaRPr lang="fr-FR" altLang="en-US" dirty="0"/>
          </a:p>
          <a:p>
            <a:r>
              <a:rPr lang="fr-FR" altLang="en-US" dirty="0"/>
              <a:t>Spring 3.1 :</a:t>
            </a:r>
          </a:p>
          <a:p>
            <a:endParaRPr lang="fr-FR" altLang="en-US" dirty="0"/>
          </a:p>
          <a:p>
            <a:r>
              <a:rPr lang="fr-FR" altLang="en-US" dirty="0"/>
              <a:t>support des conversations</a:t>
            </a:r>
          </a:p>
          <a:p>
            <a:r>
              <a:rPr lang="fr-FR" altLang="en-US" dirty="0"/>
              <a:t>support des caches</a:t>
            </a:r>
          </a:p>
          <a:p>
            <a:r>
              <a:rPr lang="fr-FR" altLang="en-US" dirty="0"/>
              <a:t>ajout de la notion de profile qui permet d'avoir des configurations du </a:t>
            </a:r>
            <a:r>
              <a:rPr lang="fr-FR" altLang="en-US" dirty="0" err="1"/>
              <a:t>context</a:t>
            </a:r>
            <a:r>
              <a:rPr lang="fr-FR" altLang="en-US" dirty="0"/>
              <a:t> différentes pour chaque environnement</a:t>
            </a:r>
          </a:p>
          <a:p>
            <a:r>
              <a:rPr lang="fr-FR" altLang="en-US" dirty="0"/>
              <a:t>ajout de nouvelles annotations pour définir certaines fonctionnalités de </a:t>
            </a:r>
            <a:r>
              <a:rPr lang="fr-FR" altLang="en-US" dirty="0" err="1"/>
              <a:t>namespaces</a:t>
            </a:r>
            <a:r>
              <a:rPr lang="fr-FR" altLang="en-US" dirty="0"/>
              <a:t> dans la configuration</a:t>
            </a:r>
          </a:p>
          <a:p>
            <a:r>
              <a:rPr lang="fr-FR" altLang="en-US" dirty="0"/>
              <a:t>support des servlets 3.0</a:t>
            </a:r>
          </a:p>
          <a:p>
            <a:endParaRPr lang="fr-FR" altLang="en-US" dirty="0"/>
          </a:p>
          <a:p>
            <a:r>
              <a:rPr lang="en-US" altLang="en-US" dirty="0"/>
              <a:t>I'm happy to announce that the next iteration of the core framework will </a:t>
            </a:r>
            <a:r>
              <a:rPr lang="en-US" altLang="en-US" dirty="0" err="1"/>
              <a:t>beSpring</a:t>
            </a:r>
            <a:r>
              <a:rPr lang="en-US" altLang="en-US" dirty="0"/>
              <a:t> Framework 4.0!</a:t>
            </a:r>
          </a:p>
          <a:p>
            <a:r>
              <a:rPr lang="en-US" altLang="en-US" dirty="0"/>
              <a:t>The current 3.2 generation is a natural conclusion of the 3.x line, with Java-based configuration and REST having been recent focus areas next to Java SE 7 and Servlet 3.0 support.</a:t>
            </a:r>
          </a:p>
          <a:p>
            <a:r>
              <a:rPr lang="en-US" altLang="en-US" dirty="0"/>
              <a:t>For Spring Framework 4.0, our focus is on emerging enterprise themes in 2013 and beyond:</a:t>
            </a:r>
          </a:p>
          <a:p>
            <a:r>
              <a:rPr lang="en-US" altLang="en-US" dirty="0"/>
              <a:t>First-class support for Java SE 8 based Spring applications:</a:t>
            </a:r>
            <a:br>
              <a:rPr lang="en-US" altLang="en-US" dirty="0"/>
            </a:br>
            <a:r>
              <a:rPr lang="en-US" altLang="en-US" dirty="0"/>
              <a:t>language features such as lambda expressions; APIs such as JSR-310 Date and Time</a:t>
            </a:r>
          </a:p>
          <a:p>
            <a:r>
              <a:rPr lang="en-US" altLang="en-US" dirty="0"/>
              <a:t>Configuring and implementing Spring-style applications using Groovy 2:</a:t>
            </a:r>
            <a:br>
              <a:rPr lang="en-US" altLang="en-US" dirty="0"/>
            </a:br>
            <a:r>
              <a:rPr lang="en-US" altLang="en-US" dirty="0"/>
              <a:t>Groovy-based bean definitions; Groovy as the language of choice for an entire app</a:t>
            </a:r>
          </a:p>
          <a:p>
            <a:r>
              <a:rPr lang="en-US" altLang="en-US" dirty="0"/>
              <a:t>Support for key Java EE 7 technologies:</a:t>
            </a:r>
            <a:br>
              <a:rPr lang="en-US" altLang="en-US" dirty="0"/>
            </a:br>
            <a:r>
              <a:rPr lang="en-US" altLang="en-US" dirty="0"/>
              <a:t>including JMS 2.0, JPA 2.1, Bean Validation 1.1, Servlet 3.1, and </a:t>
            </a:r>
            <a:r>
              <a:rPr lang="en-US" altLang="en-US" dirty="0" err="1"/>
              <a:t>JCache</a:t>
            </a:r>
            <a:endParaRPr lang="en-US" altLang="en-US" dirty="0"/>
          </a:p>
          <a:p>
            <a:r>
              <a:rPr lang="en-US" altLang="en-US" dirty="0"/>
              <a:t>Enabling </a:t>
            </a:r>
            <a:r>
              <a:rPr lang="en-US" altLang="en-US" dirty="0" err="1"/>
              <a:t>WebSocket</a:t>
            </a:r>
            <a:r>
              <a:rPr lang="en-US" altLang="en-US" dirty="0"/>
              <a:t>-style application architectures:</a:t>
            </a:r>
            <a:br>
              <a:rPr lang="en-US" altLang="en-US" dirty="0"/>
            </a:br>
            <a:r>
              <a:rPr lang="en-US" altLang="en-US" dirty="0"/>
              <a:t>support for JSR-356 compliant runtimes and related technologies</a:t>
            </a:r>
          </a:p>
          <a:p>
            <a:r>
              <a:rPr lang="en-US" altLang="en-US" dirty="0"/>
              <a:t>Fine-grained </a:t>
            </a:r>
            <a:r>
              <a:rPr lang="en-US" altLang="en-US" dirty="0" err="1"/>
              <a:t>eventing</a:t>
            </a:r>
            <a:r>
              <a:rPr lang="en-US" altLang="en-US" dirty="0"/>
              <a:t> and messaging within the application:</a:t>
            </a:r>
            <a:br>
              <a:rPr lang="en-US" altLang="en-US" dirty="0"/>
            </a:br>
            <a:r>
              <a:rPr lang="en-US" altLang="en-US" dirty="0"/>
              <a:t>building on our existing application event and message listener mechanisms</a:t>
            </a:r>
          </a:p>
          <a:p>
            <a:r>
              <a:rPr lang="en-US" altLang="en-US" dirty="0"/>
              <a:t>Pruning and dependency upgrades:</a:t>
            </a:r>
            <a:br>
              <a:rPr lang="en-US" altLang="en-US" dirty="0"/>
            </a:br>
            <a:r>
              <a:rPr lang="en-US" altLang="en-US" dirty="0"/>
              <a:t>removing deprecated features; raising minimum dependencies to Java 6+ </a:t>
            </a:r>
            <a:r>
              <a:rPr lang="en-US" altLang="en-US" dirty="0" err="1"/>
              <a:t>etc</a:t>
            </a:r>
            <a:endParaRPr lang="en-US" altLang="en-US" dirty="0"/>
          </a:p>
          <a:p>
            <a:r>
              <a:rPr lang="en-US" altLang="en-US" dirty="0"/>
              <a:t>Building on the momentum and the preparation work behind Spring Framework 3.2, we intend to have yet another one-year iteration and reach 4.0 GA by the end of 2013.</a:t>
            </a:r>
          </a:p>
          <a:p>
            <a:r>
              <a:rPr lang="en-US" altLang="en-US" dirty="0"/>
              <a:t>We'll be tracking OpenJDK 8's schedule closely, delivering a first Spring Framework 4.0 milestone as early as April. Details will follow in further blog posts as we get closer to M1.</a:t>
            </a:r>
          </a:p>
          <a:p>
            <a:r>
              <a:rPr lang="en-US" altLang="en-US" dirty="0"/>
              <a:t>Let us know whether you have any particular favorites among the above, specific architectural requirements, plans to adopt upcoming technologies for use with Spring, </a:t>
            </a:r>
          </a:p>
          <a:p>
            <a:endParaRPr lang="fr-FR" altLang="en-US" dirty="0"/>
          </a:p>
        </p:txBody>
      </p:sp>
      <p:sp>
        <p:nvSpPr>
          <p:cNvPr id="7" name="Espace réservé de l'image des diapositives 6">
            <a:extLst>
              <a:ext uri="{FF2B5EF4-FFF2-40B4-BE49-F238E27FC236}">
                <a16:creationId xmlns:a16="http://schemas.microsoft.com/office/drawing/2014/main" id="{1A088477-553F-4961-96AD-F4611EB1B2D6}"/>
              </a:ext>
            </a:extLst>
          </p:cNvPr>
          <p:cNvSpPr>
            <a:spLocks noGrp="1" noRot="1" noChangeAspect="1"/>
          </p:cNvSpPr>
          <p:nvPr>
            <p:ph type="sldImg"/>
          </p:nvPr>
        </p:nvSpPr>
        <p:spPr/>
      </p:sp>
      <p:sp>
        <p:nvSpPr>
          <p:cNvPr id="8" name="Espace réservé du pied de page 7">
            <a:extLst>
              <a:ext uri="{FF2B5EF4-FFF2-40B4-BE49-F238E27FC236}">
                <a16:creationId xmlns:a16="http://schemas.microsoft.com/office/drawing/2014/main" id="{A92FDF8D-3717-4FC1-B84F-DE4A0C77307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159873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40</a:t>
            </a:fld>
            <a:endParaRPr lang="fr-FR"/>
          </a:p>
        </p:txBody>
      </p:sp>
      <p:sp>
        <p:nvSpPr>
          <p:cNvPr id="5" name="Espace réservé du pied de page 4">
            <a:extLst>
              <a:ext uri="{FF2B5EF4-FFF2-40B4-BE49-F238E27FC236}">
                <a16:creationId xmlns:a16="http://schemas.microsoft.com/office/drawing/2014/main" id="{5F1599E9-8ECC-4BFF-AD9C-EDC116D4E88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50506640"/>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Espace réservé de l'image des diapositives 3">
            <a:extLst>
              <a:ext uri="{FF2B5EF4-FFF2-40B4-BE49-F238E27FC236}">
                <a16:creationId xmlns:a16="http://schemas.microsoft.com/office/drawing/2014/main" id="{EAAF0E61-8CB0-49EC-BEFF-3FEDFB5E98A7}"/>
              </a:ext>
            </a:extLst>
          </p:cNvPr>
          <p:cNvSpPr>
            <a:spLocks noGrp="1" noRot="1" noChangeAspect="1"/>
          </p:cNvSpPr>
          <p:nvPr>
            <p:ph type="sldImg"/>
          </p:nvPr>
        </p:nvSpPr>
        <p:spPr/>
      </p:sp>
      <p:sp>
        <p:nvSpPr>
          <p:cNvPr id="5" name="Espace réservé des notes 4">
            <a:extLst>
              <a:ext uri="{FF2B5EF4-FFF2-40B4-BE49-F238E27FC236}">
                <a16:creationId xmlns:a16="http://schemas.microsoft.com/office/drawing/2014/main" id="{48A0D242-C0F2-4FC5-8D2C-E266B7754C5C}"/>
              </a:ext>
            </a:extLst>
          </p:cNvPr>
          <p:cNvSpPr>
            <a:spLocks noGrp="1"/>
          </p:cNvSpPr>
          <p:nvPr>
            <p:ph type="body" idx="1"/>
          </p:nvPr>
        </p:nvSpPr>
        <p:spPr/>
        <p:txBody>
          <a:bodyPr/>
          <a:lstStyle/>
          <a:p>
            <a:endParaRPr lang="fr-FR"/>
          </a:p>
        </p:txBody>
      </p:sp>
      <p:sp>
        <p:nvSpPr>
          <p:cNvPr id="6" name="Espace réservé du pied de page 5">
            <a:extLst>
              <a:ext uri="{FF2B5EF4-FFF2-40B4-BE49-F238E27FC236}">
                <a16:creationId xmlns:a16="http://schemas.microsoft.com/office/drawing/2014/main" id="{B5B32D1C-5906-4CFF-8B3C-A581ECFF398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2345407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p:txBody>
          <a:bodyPr/>
          <a:lstStyle/>
          <a:p>
            <a:pPr lvl="0"/>
            <a:fld id="{46259951-9B34-42AE-A5F9-24C7C9C4EE02}" type="slidenum">
              <a:rPr lang="fr-FR" smtClean="0"/>
              <a:pPr lvl="0"/>
              <a:t>401</a:t>
            </a:fld>
            <a:endParaRPr lang="fr-FR"/>
          </a:p>
        </p:txBody>
      </p:sp>
      <p:sp>
        <p:nvSpPr>
          <p:cNvPr id="8" name="Espace réservé de l'image des diapositives 7">
            <a:extLst>
              <a:ext uri="{FF2B5EF4-FFF2-40B4-BE49-F238E27FC236}">
                <a16:creationId xmlns:a16="http://schemas.microsoft.com/office/drawing/2014/main" id="{81DC0010-08C0-4FE9-B108-65126E1C5DE5}"/>
              </a:ext>
            </a:extLst>
          </p:cNvPr>
          <p:cNvSpPr>
            <a:spLocks noGrp="1" noRot="1" noChangeAspect="1"/>
          </p:cNvSpPr>
          <p:nvPr>
            <p:ph type="sldImg"/>
          </p:nvPr>
        </p:nvSpPr>
        <p:spPr/>
      </p:sp>
      <p:sp>
        <p:nvSpPr>
          <p:cNvPr id="9" name="Espace réservé des notes 8">
            <a:extLst>
              <a:ext uri="{FF2B5EF4-FFF2-40B4-BE49-F238E27FC236}">
                <a16:creationId xmlns:a16="http://schemas.microsoft.com/office/drawing/2014/main" id="{4160002C-7609-4290-A55C-EA759841476E}"/>
              </a:ext>
            </a:extLst>
          </p:cNvPr>
          <p:cNvSpPr>
            <a:spLocks noGrp="1"/>
          </p:cNvSpPr>
          <p:nvPr>
            <p:ph type="body" idx="1"/>
          </p:nvPr>
        </p:nvSpPr>
        <p:spPr/>
        <p:txBody>
          <a:bodyPr/>
          <a:lstStyle/>
          <a:p>
            <a:endParaRPr lang="fr-FR"/>
          </a:p>
        </p:txBody>
      </p:sp>
      <p:sp>
        <p:nvSpPr>
          <p:cNvPr id="10" name="Espace réservé du pied de page 9">
            <a:extLst>
              <a:ext uri="{FF2B5EF4-FFF2-40B4-BE49-F238E27FC236}">
                <a16:creationId xmlns:a16="http://schemas.microsoft.com/office/drawing/2014/main" id="{4FB55A1A-4CE7-4F86-AF93-CB037701B41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67890904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402</a:t>
            </a:fld>
            <a:endParaRPr lang="fr-FR"/>
          </a:p>
        </p:txBody>
      </p:sp>
      <p:sp>
        <p:nvSpPr>
          <p:cNvPr id="5" name="Espace réservé du pied de page 4">
            <a:extLst>
              <a:ext uri="{FF2B5EF4-FFF2-40B4-BE49-F238E27FC236}">
                <a16:creationId xmlns:a16="http://schemas.microsoft.com/office/drawing/2014/main" id="{A06193B8-7E75-4DE3-8EC0-C94B3938F92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0038685"/>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403</a:t>
            </a:fld>
            <a:endParaRPr lang="fr-FR"/>
          </a:p>
        </p:txBody>
      </p:sp>
      <p:sp>
        <p:nvSpPr>
          <p:cNvPr id="5" name="Espace réservé du pied de page 4">
            <a:extLst>
              <a:ext uri="{FF2B5EF4-FFF2-40B4-BE49-F238E27FC236}">
                <a16:creationId xmlns:a16="http://schemas.microsoft.com/office/drawing/2014/main" id="{18D5985A-E6DC-4526-AD60-CAF6CB8022F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9829865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695AB58-792F-4C04-A3BF-CCCF1E29327A}" type="slidenum">
              <a:rPr lang="fr-FR" smtClean="0"/>
              <a:t>404</a:t>
            </a:fld>
            <a:endParaRPr lang="fr-FR"/>
          </a:p>
        </p:txBody>
      </p:sp>
      <p:sp>
        <p:nvSpPr>
          <p:cNvPr id="7" name="Espace réservé du pied de page 6">
            <a:extLst>
              <a:ext uri="{FF2B5EF4-FFF2-40B4-BE49-F238E27FC236}">
                <a16:creationId xmlns:a16="http://schemas.microsoft.com/office/drawing/2014/main" id="{E6A9678B-86D4-4013-9BE3-88A3CCA74A0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31963352"/>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405</a:t>
            </a:fld>
            <a:endParaRPr lang="fr-FR" dirty="0"/>
          </a:p>
        </p:txBody>
      </p:sp>
      <p:sp>
        <p:nvSpPr>
          <p:cNvPr id="7" name="Espace réservé du pied de page 6">
            <a:extLst>
              <a:ext uri="{FF2B5EF4-FFF2-40B4-BE49-F238E27FC236}">
                <a16:creationId xmlns:a16="http://schemas.microsoft.com/office/drawing/2014/main" id="{3C4A378F-5530-411B-9110-3185678E2DC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20857668"/>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406</a:t>
            </a:fld>
            <a:endParaRPr lang="fr-FR" dirty="0"/>
          </a:p>
        </p:txBody>
      </p:sp>
      <p:sp>
        <p:nvSpPr>
          <p:cNvPr id="7" name="Espace réservé du pied de page 6">
            <a:extLst>
              <a:ext uri="{FF2B5EF4-FFF2-40B4-BE49-F238E27FC236}">
                <a16:creationId xmlns:a16="http://schemas.microsoft.com/office/drawing/2014/main" id="{FEBC5647-209D-448B-B623-68313E1E110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09890716"/>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407</a:t>
            </a:fld>
            <a:endParaRPr lang="fr-FR" dirty="0"/>
          </a:p>
        </p:txBody>
      </p:sp>
      <p:sp>
        <p:nvSpPr>
          <p:cNvPr id="7" name="Espace réservé du pied de page 6">
            <a:extLst>
              <a:ext uri="{FF2B5EF4-FFF2-40B4-BE49-F238E27FC236}">
                <a16:creationId xmlns:a16="http://schemas.microsoft.com/office/drawing/2014/main" id="{32510254-6D85-4128-A984-CB9C1EE0083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3432402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408</a:t>
            </a:fld>
            <a:endParaRPr lang="fr-FR" dirty="0"/>
          </a:p>
        </p:txBody>
      </p:sp>
      <p:sp>
        <p:nvSpPr>
          <p:cNvPr id="7" name="Espace réservé du pied de page 6">
            <a:extLst>
              <a:ext uri="{FF2B5EF4-FFF2-40B4-BE49-F238E27FC236}">
                <a16:creationId xmlns:a16="http://schemas.microsoft.com/office/drawing/2014/main" id="{DB536084-8574-4804-A26C-74D923179E0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2570418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409</a:t>
            </a:fld>
            <a:endParaRPr lang="fr-FR" dirty="0"/>
          </a:p>
        </p:txBody>
      </p:sp>
      <p:sp>
        <p:nvSpPr>
          <p:cNvPr id="7" name="Espace réservé du pied de page 6">
            <a:extLst>
              <a:ext uri="{FF2B5EF4-FFF2-40B4-BE49-F238E27FC236}">
                <a16:creationId xmlns:a16="http://schemas.microsoft.com/office/drawing/2014/main" id="{2E39E459-3724-45A2-861A-53B83AD4085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69563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41</a:t>
            </a:fld>
            <a:endParaRPr lang="fr-FR"/>
          </a:p>
        </p:txBody>
      </p:sp>
      <p:sp>
        <p:nvSpPr>
          <p:cNvPr id="5" name="Espace réservé du pied de page 4">
            <a:extLst>
              <a:ext uri="{FF2B5EF4-FFF2-40B4-BE49-F238E27FC236}">
                <a16:creationId xmlns:a16="http://schemas.microsoft.com/office/drawing/2014/main" id="{4B99ABEF-E63E-4BB6-B7D1-C99A76F335E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7707134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410</a:t>
            </a:fld>
            <a:endParaRPr lang="fr-FR" dirty="0"/>
          </a:p>
        </p:txBody>
      </p:sp>
      <p:sp>
        <p:nvSpPr>
          <p:cNvPr id="7" name="Espace réservé du pied de page 6">
            <a:extLst>
              <a:ext uri="{FF2B5EF4-FFF2-40B4-BE49-F238E27FC236}">
                <a16:creationId xmlns:a16="http://schemas.microsoft.com/office/drawing/2014/main" id="{07CDF6D6-F534-4C15-9859-F4688296576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38162659"/>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411</a:t>
            </a:fld>
            <a:endParaRPr lang="fr-FR" dirty="0"/>
          </a:p>
        </p:txBody>
      </p:sp>
      <p:sp>
        <p:nvSpPr>
          <p:cNvPr id="7" name="Espace réservé du pied de page 6">
            <a:extLst>
              <a:ext uri="{FF2B5EF4-FFF2-40B4-BE49-F238E27FC236}">
                <a16:creationId xmlns:a16="http://schemas.microsoft.com/office/drawing/2014/main" id="{3669EAC5-A617-4406-B5BB-8D4659A7D9F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39888025"/>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412</a:t>
            </a:fld>
            <a:endParaRPr lang="fr-FR" dirty="0"/>
          </a:p>
        </p:txBody>
      </p:sp>
      <p:sp>
        <p:nvSpPr>
          <p:cNvPr id="7" name="Espace réservé du pied de page 6">
            <a:extLst>
              <a:ext uri="{FF2B5EF4-FFF2-40B4-BE49-F238E27FC236}">
                <a16:creationId xmlns:a16="http://schemas.microsoft.com/office/drawing/2014/main" id="{E41F01A7-F8D7-4A47-9CCF-FE19C97AD49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1166048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413</a:t>
            </a:fld>
            <a:endParaRPr lang="fr-FR" dirty="0"/>
          </a:p>
        </p:txBody>
      </p:sp>
      <p:sp>
        <p:nvSpPr>
          <p:cNvPr id="7" name="Espace réservé du pied de page 6">
            <a:extLst>
              <a:ext uri="{FF2B5EF4-FFF2-40B4-BE49-F238E27FC236}">
                <a16:creationId xmlns:a16="http://schemas.microsoft.com/office/drawing/2014/main" id="{A97602AB-45DD-4BA0-8B10-BFC9AF45A2A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7186495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414</a:t>
            </a:fld>
            <a:endParaRPr lang="fr-FR" dirty="0"/>
          </a:p>
        </p:txBody>
      </p:sp>
      <p:sp>
        <p:nvSpPr>
          <p:cNvPr id="7" name="Espace réservé du pied de page 6">
            <a:extLst>
              <a:ext uri="{FF2B5EF4-FFF2-40B4-BE49-F238E27FC236}">
                <a16:creationId xmlns:a16="http://schemas.microsoft.com/office/drawing/2014/main" id="{7E921201-0EA4-4E98-BAFE-38C6DF45632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04472637"/>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415</a:t>
            </a:fld>
            <a:endParaRPr lang="fr-FR" dirty="0"/>
          </a:p>
        </p:txBody>
      </p:sp>
      <p:sp>
        <p:nvSpPr>
          <p:cNvPr id="7" name="Espace réservé du pied de page 6">
            <a:extLst>
              <a:ext uri="{FF2B5EF4-FFF2-40B4-BE49-F238E27FC236}">
                <a16:creationId xmlns:a16="http://schemas.microsoft.com/office/drawing/2014/main" id="{D8890639-BA5F-4F55-AC91-2C280306D18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3643388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416</a:t>
            </a:fld>
            <a:endParaRPr lang="fr-FR" dirty="0"/>
          </a:p>
        </p:txBody>
      </p:sp>
      <p:sp>
        <p:nvSpPr>
          <p:cNvPr id="7" name="Espace réservé du pied de page 6">
            <a:extLst>
              <a:ext uri="{FF2B5EF4-FFF2-40B4-BE49-F238E27FC236}">
                <a16:creationId xmlns:a16="http://schemas.microsoft.com/office/drawing/2014/main" id="{44B8BE27-ABB8-4D4D-9AF6-38D35CD30C1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7199549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417</a:t>
            </a:fld>
            <a:endParaRPr lang="fr-FR" dirty="0"/>
          </a:p>
        </p:txBody>
      </p:sp>
      <p:sp>
        <p:nvSpPr>
          <p:cNvPr id="7" name="Espace réservé du pied de page 6">
            <a:extLst>
              <a:ext uri="{FF2B5EF4-FFF2-40B4-BE49-F238E27FC236}">
                <a16:creationId xmlns:a16="http://schemas.microsoft.com/office/drawing/2014/main" id="{CA2FD93C-0FAA-4CFC-AE03-90EB353D974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3299192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418</a:t>
            </a:fld>
            <a:endParaRPr lang="fr-FR" dirty="0"/>
          </a:p>
        </p:txBody>
      </p:sp>
      <p:sp>
        <p:nvSpPr>
          <p:cNvPr id="7" name="Espace réservé du pied de page 6">
            <a:extLst>
              <a:ext uri="{FF2B5EF4-FFF2-40B4-BE49-F238E27FC236}">
                <a16:creationId xmlns:a16="http://schemas.microsoft.com/office/drawing/2014/main" id="{28CE85B6-06AE-437F-8442-4771470A725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81508048"/>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419</a:t>
            </a:fld>
            <a:endParaRPr lang="fr-FR" dirty="0"/>
          </a:p>
        </p:txBody>
      </p:sp>
      <p:sp>
        <p:nvSpPr>
          <p:cNvPr id="7" name="Espace réservé du pied de page 6">
            <a:extLst>
              <a:ext uri="{FF2B5EF4-FFF2-40B4-BE49-F238E27FC236}">
                <a16:creationId xmlns:a16="http://schemas.microsoft.com/office/drawing/2014/main" id="{B7D3D32E-4CBA-441D-9F8F-717D52B9B8A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9416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42</a:t>
            </a:fld>
            <a:endParaRPr lang="fr-FR"/>
          </a:p>
        </p:txBody>
      </p:sp>
      <p:sp>
        <p:nvSpPr>
          <p:cNvPr id="5" name="Espace réservé du pied de page 4">
            <a:extLst>
              <a:ext uri="{FF2B5EF4-FFF2-40B4-BE49-F238E27FC236}">
                <a16:creationId xmlns:a16="http://schemas.microsoft.com/office/drawing/2014/main" id="{F8D15DBF-352F-47C2-B60B-D703BBB6853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47123069"/>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420</a:t>
            </a:fld>
            <a:endParaRPr lang="fr-FR" dirty="0"/>
          </a:p>
        </p:txBody>
      </p:sp>
      <p:sp>
        <p:nvSpPr>
          <p:cNvPr id="7" name="Espace réservé du pied de page 6">
            <a:extLst>
              <a:ext uri="{FF2B5EF4-FFF2-40B4-BE49-F238E27FC236}">
                <a16:creationId xmlns:a16="http://schemas.microsoft.com/office/drawing/2014/main" id="{8EB5BF1F-62C9-43D5-91BF-D63D9B2D817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46283712"/>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421</a:t>
            </a:fld>
            <a:endParaRPr lang="fr-FR" dirty="0"/>
          </a:p>
        </p:txBody>
      </p:sp>
      <p:sp>
        <p:nvSpPr>
          <p:cNvPr id="7" name="Espace réservé du pied de page 6">
            <a:extLst>
              <a:ext uri="{FF2B5EF4-FFF2-40B4-BE49-F238E27FC236}">
                <a16:creationId xmlns:a16="http://schemas.microsoft.com/office/drawing/2014/main" id="{A8A4A584-45F0-4E0E-99F8-0448BBF58D3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2516912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422</a:t>
            </a:fld>
            <a:endParaRPr lang="fr-FR" dirty="0"/>
          </a:p>
        </p:txBody>
      </p:sp>
      <p:sp>
        <p:nvSpPr>
          <p:cNvPr id="7" name="Espace réservé du pied de page 6">
            <a:extLst>
              <a:ext uri="{FF2B5EF4-FFF2-40B4-BE49-F238E27FC236}">
                <a16:creationId xmlns:a16="http://schemas.microsoft.com/office/drawing/2014/main" id="{8E96D616-7F82-415D-8379-C66296A60FD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0508301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423</a:t>
            </a:fld>
            <a:endParaRPr lang="fr-FR" dirty="0"/>
          </a:p>
        </p:txBody>
      </p:sp>
      <p:sp>
        <p:nvSpPr>
          <p:cNvPr id="7" name="Espace réservé du pied de page 6">
            <a:extLst>
              <a:ext uri="{FF2B5EF4-FFF2-40B4-BE49-F238E27FC236}">
                <a16:creationId xmlns:a16="http://schemas.microsoft.com/office/drawing/2014/main" id="{EAC0952C-D9CC-455A-B3D2-CE9F4BF83F6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41071848"/>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424</a:t>
            </a:fld>
            <a:endParaRPr lang="fr-FR" dirty="0"/>
          </a:p>
        </p:txBody>
      </p:sp>
      <p:sp>
        <p:nvSpPr>
          <p:cNvPr id="7" name="Espace réservé du pied de page 6">
            <a:extLst>
              <a:ext uri="{FF2B5EF4-FFF2-40B4-BE49-F238E27FC236}">
                <a16:creationId xmlns:a16="http://schemas.microsoft.com/office/drawing/2014/main" id="{F04360D6-D599-4EA8-A474-3FEAA77F4B9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16494275"/>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425</a:t>
            </a:fld>
            <a:endParaRPr lang="fr-FR"/>
          </a:p>
        </p:txBody>
      </p:sp>
      <p:sp>
        <p:nvSpPr>
          <p:cNvPr id="5" name="Espace réservé du pied de page 4">
            <a:extLst>
              <a:ext uri="{FF2B5EF4-FFF2-40B4-BE49-F238E27FC236}">
                <a16:creationId xmlns:a16="http://schemas.microsoft.com/office/drawing/2014/main" id="{3F40F5B1-8F7D-48B0-B32B-702D2C83EC0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0980190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426</a:t>
            </a:fld>
            <a:endParaRPr lang="fr-FR" dirty="0"/>
          </a:p>
        </p:txBody>
      </p:sp>
      <p:sp>
        <p:nvSpPr>
          <p:cNvPr id="7" name="Espace réservé du pied de page 6">
            <a:extLst>
              <a:ext uri="{FF2B5EF4-FFF2-40B4-BE49-F238E27FC236}">
                <a16:creationId xmlns:a16="http://schemas.microsoft.com/office/drawing/2014/main" id="{37247175-30A4-4095-8EA3-082786C3A24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37134504"/>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427</a:t>
            </a:fld>
            <a:endParaRPr lang="fr-FR" dirty="0"/>
          </a:p>
        </p:txBody>
      </p:sp>
      <p:sp>
        <p:nvSpPr>
          <p:cNvPr id="7" name="Espace réservé du pied de page 6">
            <a:extLst>
              <a:ext uri="{FF2B5EF4-FFF2-40B4-BE49-F238E27FC236}">
                <a16:creationId xmlns:a16="http://schemas.microsoft.com/office/drawing/2014/main" id="{F9467BF3-8625-4920-9D88-AB90F310F92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49335787"/>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428</a:t>
            </a:fld>
            <a:endParaRPr lang="fr-FR" dirty="0"/>
          </a:p>
        </p:txBody>
      </p:sp>
      <p:sp>
        <p:nvSpPr>
          <p:cNvPr id="7" name="Espace réservé du pied de page 6">
            <a:extLst>
              <a:ext uri="{FF2B5EF4-FFF2-40B4-BE49-F238E27FC236}">
                <a16:creationId xmlns:a16="http://schemas.microsoft.com/office/drawing/2014/main" id="{0B0DD21F-0AAE-4209-8E49-A61E909CDBC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1797113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429</a:t>
            </a:fld>
            <a:endParaRPr lang="fr-FR" dirty="0"/>
          </a:p>
        </p:txBody>
      </p:sp>
      <p:sp>
        <p:nvSpPr>
          <p:cNvPr id="7" name="Espace réservé du pied de page 6">
            <a:extLst>
              <a:ext uri="{FF2B5EF4-FFF2-40B4-BE49-F238E27FC236}">
                <a16:creationId xmlns:a16="http://schemas.microsoft.com/office/drawing/2014/main" id="{4BAF62BC-3AA7-47C0-8F53-F72F8FD7E4B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9989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43</a:t>
            </a:fld>
            <a:endParaRPr lang="fr-FR"/>
          </a:p>
        </p:txBody>
      </p:sp>
      <p:sp>
        <p:nvSpPr>
          <p:cNvPr id="5" name="Espace réservé du pied de page 4">
            <a:extLst>
              <a:ext uri="{FF2B5EF4-FFF2-40B4-BE49-F238E27FC236}">
                <a16:creationId xmlns:a16="http://schemas.microsoft.com/office/drawing/2014/main" id="{46D0E4E7-E23B-41C9-975D-0488E29CBC8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4700829"/>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430</a:t>
            </a:fld>
            <a:endParaRPr lang="fr-FR" dirty="0"/>
          </a:p>
        </p:txBody>
      </p:sp>
      <p:sp>
        <p:nvSpPr>
          <p:cNvPr id="7" name="Espace réservé du pied de page 6">
            <a:extLst>
              <a:ext uri="{FF2B5EF4-FFF2-40B4-BE49-F238E27FC236}">
                <a16:creationId xmlns:a16="http://schemas.microsoft.com/office/drawing/2014/main" id="{DE26D9A2-3971-4B8C-B821-370735723BC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26619150"/>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431</a:t>
            </a:fld>
            <a:endParaRPr lang="fr-FR" dirty="0"/>
          </a:p>
        </p:txBody>
      </p:sp>
      <p:sp>
        <p:nvSpPr>
          <p:cNvPr id="7" name="Espace réservé du pied de page 6">
            <a:extLst>
              <a:ext uri="{FF2B5EF4-FFF2-40B4-BE49-F238E27FC236}">
                <a16:creationId xmlns:a16="http://schemas.microsoft.com/office/drawing/2014/main" id="{3B49731F-1E7D-49AC-B3E8-A8FA0E84ACE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96663844"/>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432</a:t>
            </a:fld>
            <a:endParaRPr lang="fr-FR" dirty="0"/>
          </a:p>
        </p:txBody>
      </p:sp>
      <p:sp>
        <p:nvSpPr>
          <p:cNvPr id="7" name="Espace réservé du pied de page 6">
            <a:extLst>
              <a:ext uri="{FF2B5EF4-FFF2-40B4-BE49-F238E27FC236}">
                <a16:creationId xmlns:a16="http://schemas.microsoft.com/office/drawing/2014/main" id="{947DA8F6-DC67-4AD8-906B-6D2F70A8EF3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14648996"/>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433</a:t>
            </a:fld>
            <a:endParaRPr lang="fr-FR" dirty="0"/>
          </a:p>
        </p:txBody>
      </p:sp>
      <p:sp>
        <p:nvSpPr>
          <p:cNvPr id="7" name="Espace réservé du pied de page 6">
            <a:extLst>
              <a:ext uri="{FF2B5EF4-FFF2-40B4-BE49-F238E27FC236}">
                <a16:creationId xmlns:a16="http://schemas.microsoft.com/office/drawing/2014/main" id="{E4C08AED-E975-414F-961C-06AC0ECA3AA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65870058"/>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434</a:t>
            </a:fld>
            <a:endParaRPr lang="fr-FR" dirty="0"/>
          </a:p>
        </p:txBody>
      </p:sp>
      <p:sp>
        <p:nvSpPr>
          <p:cNvPr id="7" name="Espace réservé du pied de page 6">
            <a:extLst>
              <a:ext uri="{FF2B5EF4-FFF2-40B4-BE49-F238E27FC236}">
                <a16:creationId xmlns:a16="http://schemas.microsoft.com/office/drawing/2014/main" id="{9EBDCC8F-805B-4AE6-9B2B-EFB25AFB832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4309380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435</a:t>
            </a:fld>
            <a:endParaRPr lang="fr-FR" dirty="0"/>
          </a:p>
        </p:txBody>
      </p:sp>
      <p:sp>
        <p:nvSpPr>
          <p:cNvPr id="7" name="Espace réservé du pied de page 6">
            <a:extLst>
              <a:ext uri="{FF2B5EF4-FFF2-40B4-BE49-F238E27FC236}">
                <a16:creationId xmlns:a16="http://schemas.microsoft.com/office/drawing/2014/main" id="{3408FE8B-8D02-4BE2-94BD-9065709F82C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6458173"/>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436</a:t>
            </a:fld>
            <a:endParaRPr lang="fr-FR" dirty="0"/>
          </a:p>
        </p:txBody>
      </p:sp>
      <p:sp>
        <p:nvSpPr>
          <p:cNvPr id="7" name="Espace réservé du pied de page 6">
            <a:extLst>
              <a:ext uri="{FF2B5EF4-FFF2-40B4-BE49-F238E27FC236}">
                <a16:creationId xmlns:a16="http://schemas.microsoft.com/office/drawing/2014/main" id="{03BBE5DF-7F91-4428-A72E-BAA4E40974F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05573663"/>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437</a:t>
            </a:fld>
            <a:endParaRPr lang="fr-FR" dirty="0"/>
          </a:p>
        </p:txBody>
      </p:sp>
      <p:sp>
        <p:nvSpPr>
          <p:cNvPr id="7" name="Espace réservé du pied de page 6">
            <a:extLst>
              <a:ext uri="{FF2B5EF4-FFF2-40B4-BE49-F238E27FC236}">
                <a16:creationId xmlns:a16="http://schemas.microsoft.com/office/drawing/2014/main" id="{899CE968-CEE9-4087-BB65-1C5214ECD2A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4751714"/>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438</a:t>
            </a:fld>
            <a:endParaRPr lang="fr-FR" dirty="0"/>
          </a:p>
        </p:txBody>
      </p:sp>
      <p:sp>
        <p:nvSpPr>
          <p:cNvPr id="7" name="Espace réservé du pied de page 6">
            <a:extLst>
              <a:ext uri="{FF2B5EF4-FFF2-40B4-BE49-F238E27FC236}">
                <a16:creationId xmlns:a16="http://schemas.microsoft.com/office/drawing/2014/main" id="{795963DC-4C38-4CE5-9648-C074E959CED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2569218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439</a:t>
            </a:fld>
            <a:endParaRPr lang="fr-FR" dirty="0"/>
          </a:p>
        </p:txBody>
      </p:sp>
      <p:sp>
        <p:nvSpPr>
          <p:cNvPr id="7" name="Espace réservé du pied de page 6">
            <a:extLst>
              <a:ext uri="{FF2B5EF4-FFF2-40B4-BE49-F238E27FC236}">
                <a16:creationId xmlns:a16="http://schemas.microsoft.com/office/drawing/2014/main" id="{138A1093-A971-4973-A25D-67353AA312C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3737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44</a:t>
            </a:fld>
            <a:endParaRPr lang="fr-FR"/>
          </a:p>
        </p:txBody>
      </p:sp>
      <p:sp>
        <p:nvSpPr>
          <p:cNvPr id="5" name="Espace réservé du pied de page 4">
            <a:extLst>
              <a:ext uri="{FF2B5EF4-FFF2-40B4-BE49-F238E27FC236}">
                <a16:creationId xmlns:a16="http://schemas.microsoft.com/office/drawing/2014/main" id="{0FC3A2EF-FE75-4E6A-9A58-49CA900AD92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73297244"/>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440</a:t>
            </a:fld>
            <a:endParaRPr lang="fr-FR" dirty="0"/>
          </a:p>
        </p:txBody>
      </p:sp>
      <p:sp>
        <p:nvSpPr>
          <p:cNvPr id="7" name="Espace réservé du pied de page 6">
            <a:extLst>
              <a:ext uri="{FF2B5EF4-FFF2-40B4-BE49-F238E27FC236}">
                <a16:creationId xmlns:a16="http://schemas.microsoft.com/office/drawing/2014/main" id="{1594793C-F141-4500-9BCE-12891361E1A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35488895"/>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441</a:t>
            </a:fld>
            <a:endParaRPr lang="fr-FR" dirty="0"/>
          </a:p>
        </p:txBody>
      </p:sp>
      <p:sp>
        <p:nvSpPr>
          <p:cNvPr id="7" name="Espace réservé du pied de page 6">
            <a:extLst>
              <a:ext uri="{FF2B5EF4-FFF2-40B4-BE49-F238E27FC236}">
                <a16:creationId xmlns:a16="http://schemas.microsoft.com/office/drawing/2014/main" id="{50B43E5A-CE99-4A7E-B1AE-904CB2F5FEA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17133885"/>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442</a:t>
            </a:fld>
            <a:endParaRPr lang="fr-FR" dirty="0"/>
          </a:p>
        </p:txBody>
      </p:sp>
      <p:sp>
        <p:nvSpPr>
          <p:cNvPr id="7" name="Espace réservé du pied de page 6">
            <a:extLst>
              <a:ext uri="{FF2B5EF4-FFF2-40B4-BE49-F238E27FC236}">
                <a16:creationId xmlns:a16="http://schemas.microsoft.com/office/drawing/2014/main" id="{5249AFE8-94AF-4A9F-BC2B-5C333FA379C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0090616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443</a:t>
            </a:fld>
            <a:endParaRPr lang="fr-FR" dirty="0"/>
          </a:p>
        </p:txBody>
      </p:sp>
      <p:sp>
        <p:nvSpPr>
          <p:cNvPr id="7" name="Espace réservé du pied de page 6">
            <a:extLst>
              <a:ext uri="{FF2B5EF4-FFF2-40B4-BE49-F238E27FC236}">
                <a16:creationId xmlns:a16="http://schemas.microsoft.com/office/drawing/2014/main" id="{ABFCED39-2E43-43D2-B9CE-F56CC534988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00116435"/>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444</a:t>
            </a:fld>
            <a:endParaRPr lang="fr-FR" dirty="0"/>
          </a:p>
        </p:txBody>
      </p:sp>
      <p:sp>
        <p:nvSpPr>
          <p:cNvPr id="7" name="Espace réservé du pied de page 6">
            <a:extLst>
              <a:ext uri="{FF2B5EF4-FFF2-40B4-BE49-F238E27FC236}">
                <a16:creationId xmlns:a16="http://schemas.microsoft.com/office/drawing/2014/main" id="{3C462740-C338-43CC-8EEB-BFEAAB19271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62090677"/>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445</a:t>
            </a:fld>
            <a:endParaRPr lang="fr-FR" dirty="0"/>
          </a:p>
        </p:txBody>
      </p:sp>
      <p:sp>
        <p:nvSpPr>
          <p:cNvPr id="7" name="Espace réservé du pied de page 6">
            <a:extLst>
              <a:ext uri="{FF2B5EF4-FFF2-40B4-BE49-F238E27FC236}">
                <a16:creationId xmlns:a16="http://schemas.microsoft.com/office/drawing/2014/main" id="{3633269F-F00A-4818-A2FA-E7B62534171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81910167"/>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446</a:t>
            </a:fld>
            <a:endParaRPr lang="fr-FR" dirty="0"/>
          </a:p>
        </p:txBody>
      </p:sp>
      <p:sp>
        <p:nvSpPr>
          <p:cNvPr id="7" name="Espace réservé du pied de page 6">
            <a:extLst>
              <a:ext uri="{FF2B5EF4-FFF2-40B4-BE49-F238E27FC236}">
                <a16:creationId xmlns:a16="http://schemas.microsoft.com/office/drawing/2014/main" id="{A2799B0A-A365-44AE-BC89-7D7ADF38AEB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70299982"/>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447</a:t>
            </a:fld>
            <a:endParaRPr lang="fr-FR" dirty="0"/>
          </a:p>
        </p:txBody>
      </p:sp>
      <p:sp>
        <p:nvSpPr>
          <p:cNvPr id="7" name="Espace réservé du pied de page 6">
            <a:extLst>
              <a:ext uri="{FF2B5EF4-FFF2-40B4-BE49-F238E27FC236}">
                <a16:creationId xmlns:a16="http://schemas.microsoft.com/office/drawing/2014/main" id="{BB822D58-203D-44C0-81A5-60352D67912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83873059"/>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448</a:t>
            </a:fld>
            <a:endParaRPr lang="fr-FR" dirty="0"/>
          </a:p>
        </p:txBody>
      </p:sp>
      <p:sp>
        <p:nvSpPr>
          <p:cNvPr id="7" name="Espace réservé du pied de page 6">
            <a:extLst>
              <a:ext uri="{FF2B5EF4-FFF2-40B4-BE49-F238E27FC236}">
                <a16:creationId xmlns:a16="http://schemas.microsoft.com/office/drawing/2014/main" id="{47748878-1A95-4C42-982E-03123A5F7B2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74942679"/>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449</a:t>
            </a:fld>
            <a:endParaRPr lang="fr-FR" dirty="0"/>
          </a:p>
        </p:txBody>
      </p:sp>
      <p:sp>
        <p:nvSpPr>
          <p:cNvPr id="7" name="Espace réservé du pied de page 6">
            <a:extLst>
              <a:ext uri="{FF2B5EF4-FFF2-40B4-BE49-F238E27FC236}">
                <a16:creationId xmlns:a16="http://schemas.microsoft.com/office/drawing/2014/main" id="{DED42833-0F72-47A9-ACC9-6686262D7E8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05991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45</a:t>
            </a:fld>
            <a:endParaRPr lang="fr-FR"/>
          </a:p>
        </p:txBody>
      </p:sp>
      <p:sp>
        <p:nvSpPr>
          <p:cNvPr id="5" name="Espace réservé du pied de page 4">
            <a:extLst>
              <a:ext uri="{FF2B5EF4-FFF2-40B4-BE49-F238E27FC236}">
                <a16:creationId xmlns:a16="http://schemas.microsoft.com/office/drawing/2014/main" id="{7653D258-A9A0-4E00-992B-A0B5F5811B4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20523051"/>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450</a:t>
            </a:fld>
            <a:endParaRPr lang="fr-FR" dirty="0"/>
          </a:p>
        </p:txBody>
      </p:sp>
      <p:sp>
        <p:nvSpPr>
          <p:cNvPr id="7" name="Espace réservé du pied de page 6">
            <a:extLst>
              <a:ext uri="{FF2B5EF4-FFF2-40B4-BE49-F238E27FC236}">
                <a16:creationId xmlns:a16="http://schemas.microsoft.com/office/drawing/2014/main" id="{6C71CD24-C345-4332-8564-41EA9753FFA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94682655"/>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451</a:t>
            </a:fld>
            <a:endParaRPr lang="fr-FR" dirty="0"/>
          </a:p>
        </p:txBody>
      </p:sp>
      <p:sp>
        <p:nvSpPr>
          <p:cNvPr id="7" name="Espace réservé du pied de page 6">
            <a:extLst>
              <a:ext uri="{FF2B5EF4-FFF2-40B4-BE49-F238E27FC236}">
                <a16:creationId xmlns:a16="http://schemas.microsoft.com/office/drawing/2014/main" id="{1845B4E1-F428-4166-9EAD-3164FD38E44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12071513"/>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 Jackson</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452</a:t>
            </a:fld>
            <a:endParaRPr lang="fr-FR" dirty="0"/>
          </a:p>
        </p:txBody>
      </p:sp>
      <p:sp>
        <p:nvSpPr>
          <p:cNvPr id="7" name="Espace réservé du pied de page 6">
            <a:extLst>
              <a:ext uri="{FF2B5EF4-FFF2-40B4-BE49-F238E27FC236}">
                <a16:creationId xmlns:a16="http://schemas.microsoft.com/office/drawing/2014/main" id="{FA2DEA08-15E7-49B2-AD84-E7F08F8B6E7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86816298"/>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453</a:t>
            </a:fld>
            <a:endParaRPr lang="fr-FR" dirty="0"/>
          </a:p>
        </p:txBody>
      </p:sp>
      <p:sp>
        <p:nvSpPr>
          <p:cNvPr id="7" name="Espace réservé du pied de page 6">
            <a:extLst>
              <a:ext uri="{FF2B5EF4-FFF2-40B4-BE49-F238E27FC236}">
                <a16:creationId xmlns:a16="http://schemas.microsoft.com/office/drawing/2014/main" id="{2BC6C654-7FA2-4CC5-B26B-5E7E3DC81E8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55803249"/>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454</a:t>
            </a:fld>
            <a:endParaRPr lang="fr-FR" dirty="0"/>
          </a:p>
        </p:txBody>
      </p:sp>
      <p:sp>
        <p:nvSpPr>
          <p:cNvPr id="7" name="Espace réservé du pied de page 6">
            <a:extLst>
              <a:ext uri="{FF2B5EF4-FFF2-40B4-BE49-F238E27FC236}">
                <a16:creationId xmlns:a16="http://schemas.microsoft.com/office/drawing/2014/main" id="{2879CB05-B353-4B50-840D-E54E96E5E18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66698028"/>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455</a:t>
            </a:fld>
            <a:endParaRPr lang="fr-FR" dirty="0"/>
          </a:p>
        </p:txBody>
      </p:sp>
      <p:sp>
        <p:nvSpPr>
          <p:cNvPr id="7" name="Espace réservé du pied de page 6">
            <a:extLst>
              <a:ext uri="{FF2B5EF4-FFF2-40B4-BE49-F238E27FC236}">
                <a16:creationId xmlns:a16="http://schemas.microsoft.com/office/drawing/2014/main" id="{E4FC1016-6DE3-4334-98C1-22D7BCF8218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8822960"/>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456</a:t>
            </a:fld>
            <a:endParaRPr lang="fr-FR" dirty="0"/>
          </a:p>
        </p:txBody>
      </p:sp>
      <p:sp>
        <p:nvSpPr>
          <p:cNvPr id="7" name="Espace réservé du pied de page 6">
            <a:extLst>
              <a:ext uri="{FF2B5EF4-FFF2-40B4-BE49-F238E27FC236}">
                <a16:creationId xmlns:a16="http://schemas.microsoft.com/office/drawing/2014/main" id="{B12A4F1C-2AB5-49E1-B9F8-4BB062498FA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6783656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457</a:t>
            </a:fld>
            <a:endParaRPr lang="fr-FR" dirty="0"/>
          </a:p>
        </p:txBody>
      </p:sp>
      <p:sp>
        <p:nvSpPr>
          <p:cNvPr id="7" name="Espace réservé du pied de page 6">
            <a:extLst>
              <a:ext uri="{FF2B5EF4-FFF2-40B4-BE49-F238E27FC236}">
                <a16:creationId xmlns:a16="http://schemas.microsoft.com/office/drawing/2014/main" id="{93F7C703-1A22-47DE-ADF1-57E96E47FF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64004690"/>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458</a:t>
            </a:fld>
            <a:endParaRPr lang="fr-FR" dirty="0"/>
          </a:p>
        </p:txBody>
      </p:sp>
      <p:sp>
        <p:nvSpPr>
          <p:cNvPr id="7" name="Espace réservé du pied de page 6">
            <a:extLst>
              <a:ext uri="{FF2B5EF4-FFF2-40B4-BE49-F238E27FC236}">
                <a16:creationId xmlns:a16="http://schemas.microsoft.com/office/drawing/2014/main" id="{93F7C703-1A22-47DE-ADF1-57E96E47FF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52772689"/>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459</a:t>
            </a:fld>
            <a:endParaRPr lang="fr-FR" dirty="0"/>
          </a:p>
        </p:txBody>
      </p:sp>
      <p:sp>
        <p:nvSpPr>
          <p:cNvPr id="7" name="Espace réservé du pied de page 6">
            <a:extLst>
              <a:ext uri="{FF2B5EF4-FFF2-40B4-BE49-F238E27FC236}">
                <a16:creationId xmlns:a16="http://schemas.microsoft.com/office/drawing/2014/main" id="{93F7C703-1A22-47DE-ADF1-57E96E47FF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41993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a:t>
            </a:fld>
            <a:endParaRPr lang="fr-FR"/>
          </a:p>
        </p:txBody>
      </p:sp>
      <p:sp>
        <p:nvSpPr>
          <p:cNvPr id="5" name="Espace réservé du pied de page 4">
            <a:extLst>
              <a:ext uri="{FF2B5EF4-FFF2-40B4-BE49-F238E27FC236}">
                <a16:creationId xmlns:a16="http://schemas.microsoft.com/office/drawing/2014/main" id="{8D13EDEC-5546-49D9-B99E-6D39C893D16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91633582"/>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460</a:t>
            </a:fld>
            <a:endParaRPr lang="fr-FR" dirty="0"/>
          </a:p>
        </p:txBody>
      </p:sp>
      <p:sp>
        <p:nvSpPr>
          <p:cNvPr id="7" name="Espace réservé du pied de page 6">
            <a:extLst>
              <a:ext uri="{FF2B5EF4-FFF2-40B4-BE49-F238E27FC236}">
                <a16:creationId xmlns:a16="http://schemas.microsoft.com/office/drawing/2014/main" id="{93F7C703-1A22-47DE-ADF1-57E96E47FF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02569048"/>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461</a:t>
            </a:fld>
            <a:endParaRPr lang="fr-FR" dirty="0"/>
          </a:p>
        </p:txBody>
      </p:sp>
      <p:sp>
        <p:nvSpPr>
          <p:cNvPr id="7" name="Espace réservé du pied de page 6">
            <a:extLst>
              <a:ext uri="{FF2B5EF4-FFF2-40B4-BE49-F238E27FC236}">
                <a16:creationId xmlns:a16="http://schemas.microsoft.com/office/drawing/2014/main" id="{93F7C703-1A22-47DE-ADF1-57E96E47FF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37269750"/>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462</a:t>
            </a:fld>
            <a:endParaRPr lang="fr-FR"/>
          </a:p>
        </p:txBody>
      </p:sp>
    </p:spTree>
    <p:extLst>
      <p:ext uri="{BB962C8B-B14F-4D97-AF65-F5344CB8AC3E}">
        <p14:creationId xmlns:p14="http://schemas.microsoft.com/office/powerpoint/2010/main" val="172962970"/>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463</a:t>
            </a:fld>
            <a:endParaRPr lang="fr-FR"/>
          </a:p>
        </p:txBody>
      </p:sp>
    </p:spTree>
    <p:extLst>
      <p:ext uri="{BB962C8B-B14F-4D97-AF65-F5344CB8AC3E}">
        <p14:creationId xmlns:p14="http://schemas.microsoft.com/office/powerpoint/2010/main" val="2943824189"/>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464</a:t>
            </a:fld>
            <a:endParaRPr lang="fr-FR"/>
          </a:p>
        </p:txBody>
      </p:sp>
    </p:spTree>
    <p:extLst>
      <p:ext uri="{BB962C8B-B14F-4D97-AF65-F5344CB8AC3E}">
        <p14:creationId xmlns:p14="http://schemas.microsoft.com/office/powerpoint/2010/main" val="2216516236"/>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465</a:t>
            </a:fld>
            <a:endParaRPr lang="fr-FR"/>
          </a:p>
        </p:txBody>
      </p:sp>
    </p:spTree>
    <p:extLst>
      <p:ext uri="{BB962C8B-B14F-4D97-AF65-F5344CB8AC3E}">
        <p14:creationId xmlns:p14="http://schemas.microsoft.com/office/powerpoint/2010/main" val="2543134570"/>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466</a:t>
            </a:fld>
            <a:endParaRPr lang="fr-FR"/>
          </a:p>
        </p:txBody>
      </p:sp>
    </p:spTree>
    <p:extLst>
      <p:ext uri="{BB962C8B-B14F-4D97-AF65-F5344CB8AC3E}">
        <p14:creationId xmlns:p14="http://schemas.microsoft.com/office/powerpoint/2010/main" val="104635625"/>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https://spring.io/understanding/HATEOAS</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467</a:t>
            </a:fld>
            <a:endParaRPr lang="fr-FR"/>
          </a:p>
        </p:txBody>
      </p:sp>
    </p:spTree>
    <p:extLst>
      <p:ext uri="{BB962C8B-B14F-4D97-AF65-F5344CB8AC3E}">
        <p14:creationId xmlns:p14="http://schemas.microsoft.com/office/powerpoint/2010/main" val="383887381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468</a:t>
            </a:fld>
            <a:endParaRPr lang="fr-FR" altLang="fr-FR"/>
          </a:p>
        </p:txBody>
      </p:sp>
      <p:sp>
        <p:nvSpPr>
          <p:cNvPr id="5" name="Espace réservé de l'image des diapositives 4">
            <a:extLst>
              <a:ext uri="{FF2B5EF4-FFF2-40B4-BE49-F238E27FC236}">
                <a16:creationId xmlns:a16="http://schemas.microsoft.com/office/drawing/2014/main" id="{8B8AF2D2-B21C-4B25-A874-CB12ED9D9E1D}"/>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58206DB9-39EC-4AFC-BC07-D8D42F6B2D1C}"/>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3C96A5B5-B1B6-43FC-A95E-CCBFE44A716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5819877"/>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469</a:t>
            </a:fld>
            <a:endParaRPr lang="fr-FR" dirty="0"/>
          </a:p>
        </p:txBody>
      </p:sp>
      <p:sp>
        <p:nvSpPr>
          <p:cNvPr id="7" name="Espace réservé du pied de page 6">
            <a:extLst>
              <a:ext uri="{FF2B5EF4-FFF2-40B4-BE49-F238E27FC236}">
                <a16:creationId xmlns:a16="http://schemas.microsoft.com/office/drawing/2014/main" id="{087B13DE-F076-4179-8085-73A0082BB17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0320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47</a:t>
            </a:fld>
            <a:endParaRPr lang="fr-FR"/>
          </a:p>
        </p:txBody>
      </p:sp>
      <p:sp>
        <p:nvSpPr>
          <p:cNvPr id="5" name="Espace réservé du pied de page 4">
            <a:extLst>
              <a:ext uri="{FF2B5EF4-FFF2-40B4-BE49-F238E27FC236}">
                <a16:creationId xmlns:a16="http://schemas.microsoft.com/office/drawing/2014/main" id="{06F9193B-BB03-43C7-87D9-D3929478F79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421942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Attention aux imports</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470</a:t>
            </a:fld>
            <a:endParaRPr lang="fr-FR" dirty="0"/>
          </a:p>
        </p:txBody>
      </p:sp>
      <p:sp>
        <p:nvSpPr>
          <p:cNvPr id="7" name="Espace réservé du pied de page 6">
            <a:extLst>
              <a:ext uri="{FF2B5EF4-FFF2-40B4-BE49-F238E27FC236}">
                <a16:creationId xmlns:a16="http://schemas.microsoft.com/office/drawing/2014/main" id="{737AA489-7C67-4079-87FF-A1421D7A468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490471353"/>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Attention si vous oubliez @</a:t>
            </a:r>
            <a:r>
              <a:rPr lang="fr-FR" dirty="0" err="1"/>
              <a:t>WebApplicationConfiguration</a:t>
            </a:r>
            <a:r>
              <a:rPr lang="fr-FR" dirty="0"/>
              <a:t> </a:t>
            </a:r>
            <a:r>
              <a:rPr lang="fr-FR" dirty="0">
                <a:sym typeface="Wingdings" panose="05000000000000000000" pitchFamily="2" charset="2"/>
              </a:rPr>
              <a:t> pas d’</a:t>
            </a:r>
            <a:r>
              <a:rPr lang="fr-FR" dirty="0" err="1">
                <a:sym typeface="Wingdings" panose="05000000000000000000" pitchFamily="2" charset="2"/>
              </a:rPr>
              <a:t>autowired</a:t>
            </a:r>
            <a:r>
              <a:rPr lang="fr-FR" dirty="0">
                <a:sym typeface="Wingdings" panose="05000000000000000000" pitchFamily="2" charset="2"/>
              </a:rPr>
              <a:t> sur </a:t>
            </a:r>
            <a:r>
              <a:rPr lang="fr-FR" dirty="0" err="1">
                <a:sym typeface="Wingdings" panose="05000000000000000000" pitchFamily="2" charset="2"/>
              </a:rPr>
              <a:t>WebApplicationContext</a:t>
            </a:r>
            <a:r>
              <a:rPr lang="fr-FR" dirty="0">
                <a:sym typeface="Wingdings" panose="05000000000000000000" pitchFamily="2" charset="2"/>
              </a:rPr>
              <a:t> possible !</a:t>
            </a:r>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471</a:t>
            </a:fld>
            <a:endParaRPr lang="fr-FR" dirty="0"/>
          </a:p>
        </p:txBody>
      </p:sp>
      <p:sp>
        <p:nvSpPr>
          <p:cNvPr id="7" name="Espace réservé du pied de page 6">
            <a:extLst>
              <a:ext uri="{FF2B5EF4-FFF2-40B4-BE49-F238E27FC236}">
                <a16:creationId xmlns:a16="http://schemas.microsoft.com/office/drawing/2014/main" id="{DF9A0491-4580-4DA6-AA04-5016B583DE4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5203900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472</a:t>
            </a:fld>
            <a:endParaRPr lang="fr-FR" dirty="0"/>
          </a:p>
        </p:txBody>
      </p:sp>
      <p:sp>
        <p:nvSpPr>
          <p:cNvPr id="7" name="Espace réservé du pied de page 6">
            <a:extLst>
              <a:ext uri="{FF2B5EF4-FFF2-40B4-BE49-F238E27FC236}">
                <a16:creationId xmlns:a16="http://schemas.microsoft.com/office/drawing/2014/main" id="{2014E721-FD45-42C4-8207-87B8044EFC3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3810788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473</a:t>
            </a:fld>
            <a:endParaRPr lang="fr-FR" dirty="0"/>
          </a:p>
        </p:txBody>
      </p:sp>
      <p:sp>
        <p:nvSpPr>
          <p:cNvPr id="7" name="Espace réservé du pied de page 6">
            <a:extLst>
              <a:ext uri="{FF2B5EF4-FFF2-40B4-BE49-F238E27FC236}">
                <a16:creationId xmlns:a16="http://schemas.microsoft.com/office/drawing/2014/main" id="{23D7409F-3F74-4580-8D07-7E09CE805AF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9027399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474</a:t>
            </a:fld>
            <a:endParaRPr lang="fr-FR" dirty="0"/>
          </a:p>
        </p:txBody>
      </p:sp>
      <p:sp>
        <p:nvSpPr>
          <p:cNvPr id="7" name="Espace réservé du pied de page 6">
            <a:extLst>
              <a:ext uri="{FF2B5EF4-FFF2-40B4-BE49-F238E27FC236}">
                <a16:creationId xmlns:a16="http://schemas.microsoft.com/office/drawing/2014/main" id="{39CB5A73-D522-4A8D-9C95-05BF7139704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37656663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475</a:t>
            </a:fld>
            <a:endParaRPr lang="fr-FR" dirty="0"/>
          </a:p>
        </p:txBody>
      </p:sp>
      <p:sp>
        <p:nvSpPr>
          <p:cNvPr id="7" name="Espace réservé du pied de page 6">
            <a:extLst>
              <a:ext uri="{FF2B5EF4-FFF2-40B4-BE49-F238E27FC236}">
                <a16:creationId xmlns:a16="http://schemas.microsoft.com/office/drawing/2014/main" id="{3665F864-C08A-4160-AFFD-A15073783DE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59256820"/>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476</a:t>
            </a:fld>
            <a:endParaRPr lang="fr-FR" dirty="0"/>
          </a:p>
        </p:txBody>
      </p:sp>
      <p:sp>
        <p:nvSpPr>
          <p:cNvPr id="7" name="Espace réservé du pied de page 6">
            <a:extLst>
              <a:ext uri="{FF2B5EF4-FFF2-40B4-BE49-F238E27FC236}">
                <a16:creationId xmlns:a16="http://schemas.microsoft.com/office/drawing/2014/main" id="{6F7801FA-DA78-4E48-8096-B22350B1974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47093774"/>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477</a:t>
            </a:fld>
            <a:endParaRPr lang="fr-FR" dirty="0"/>
          </a:p>
        </p:txBody>
      </p:sp>
      <p:sp>
        <p:nvSpPr>
          <p:cNvPr id="7" name="Espace réservé du pied de page 6">
            <a:extLst>
              <a:ext uri="{FF2B5EF4-FFF2-40B4-BE49-F238E27FC236}">
                <a16:creationId xmlns:a16="http://schemas.microsoft.com/office/drawing/2014/main" id="{920C1AA0-C12E-4B13-AF48-AE38DDF8C91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78099210"/>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https://spring.io/blog/2009/03/27/rest-in-spring-3-resttemplate</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478</a:t>
            </a:fld>
            <a:endParaRPr lang="fr-FR" dirty="0"/>
          </a:p>
        </p:txBody>
      </p:sp>
      <p:sp>
        <p:nvSpPr>
          <p:cNvPr id="7" name="Espace réservé du pied de page 6">
            <a:extLst>
              <a:ext uri="{FF2B5EF4-FFF2-40B4-BE49-F238E27FC236}">
                <a16:creationId xmlns:a16="http://schemas.microsoft.com/office/drawing/2014/main" id="{9FB8B539-9C89-4B80-A344-C026D7D8FB3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09651297"/>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https://spring.io/blog/2009/03/27/rest-in-spring-3-resttemplate</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479</a:t>
            </a:fld>
            <a:endParaRPr lang="fr-FR" dirty="0"/>
          </a:p>
        </p:txBody>
      </p:sp>
      <p:sp>
        <p:nvSpPr>
          <p:cNvPr id="7" name="Espace réservé du pied de page 6">
            <a:extLst>
              <a:ext uri="{FF2B5EF4-FFF2-40B4-BE49-F238E27FC236}">
                <a16:creationId xmlns:a16="http://schemas.microsoft.com/office/drawing/2014/main" id="{00FCAFAB-099A-4A10-A9E7-09AFB8F4292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44814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48</a:t>
            </a:fld>
            <a:endParaRPr lang="fr-FR"/>
          </a:p>
        </p:txBody>
      </p:sp>
      <p:sp>
        <p:nvSpPr>
          <p:cNvPr id="5" name="Espace réservé du pied de page 4">
            <a:extLst>
              <a:ext uri="{FF2B5EF4-FFF2-40B4-BE49-F238E27FC236}">
                <a16:creationId xmlns:a16="http://schemas.microsoft.com/office/drawing/2014/main" id="{193D60BA-CD43-4D12-A16E-5D374FB51BA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4102420"/>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480</a:t>
            </a:fld>
            <a:endParaRPr lang="fr-FR" dirty="0"/>
          </a:p>
        </p:txBody>
      </p:sp>
      <p:sp>
        <p:nvSpPr>
          <p:cNvPr id="7" name="Espace réservé du pied de page 6">
            <a:extLst>
              <a:ext uri="{FF2B5EF4-FFF2-40B4-BE49-F238E27FC236}">
                <a16:creationId xmlns:a16="http://schemas.microsoft.com/office/drawing/2014/main" id="{6EF8A83E-432F-4740-B40B-DA8B7B16FDB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178440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481</a:t>
            </a:fld>
            <a:endParaRPr lang="fr-FR" dirty="0"/>
          </a:p>
        </p:txBody>
      </p:sp>
      <p:sp>
        <p:nvSpPr>
          <p:cNvPr id="7" name="Espace réservé du pied de page 6">
            <a:extLst>
              <a:ext uri="{FF2B5EF4-FFF2-40B4-BE49-F238E27FC236}">
                <a16:creationId xmlns:a16="http://schemas.microsoft.com/office/drawing/2014/main" id="{A81D709D-61CA-474F-BA27-FC4F7D3DFF7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32011030"/>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482</a:t>
            </a:fld>
            <a:endParaRPr lang="fr-FR" dirty="0"/>
          </a:p>
        </p:txBody>
      </p:sp>
      <p:sp>
        <p:nvSpPr>
          <p:cNvPr id="7" name="Espace réservé du pied de page 6">
            <a:extLst>
              <a:ext uri="{FF2B5EF4-FFF2-40B4-BE49-F238E27FC236}">
                <a16:creationId xmlns:a16="http://schemas.microsoft.com/office/drawing/2014/main" id="{5F50CEC8-AE72-4050-A1E4-0AB8C3167A9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40268550"/>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http://www.baeldung.com/rest-template</a:t>
            </a:r>
          </a:p>
          <a:p>
            <a:r>
              <a:rPr lang="fr-FR" dirty="0"/>
              <a:t>http://springinpractice.com/2012/04/08/sending-cookies-with-resttemplate</a:t>
            </a:r>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483</a:t>
            </a:fld>
            <a:endParaRPr lang="fr-FR" dirty="0"/>
          </a:p>
        </p:txBody>
      </p:sp>
      <p:sp>
        <p:nvSpPr>
          <p:cNvPr id="7" name="Espace réservé du pied de page 6">
            <a:extLst>
              <a:ext uri="{FF2B5EF4-FFF2-40B4-BE49-F238E27FC236}">
                <a16:creationId xmlns:a16="http://schemas.microsoft.com/office/drawing/2014/main" id="{DEF48137-9C24-449E-BEC7-373F5EE778F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27640775"/>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CC133CB-85EB-43DB-A60A-864F4735B2FA}" type="slidenum">
              <a:rPr lang="fr-FR" smtClean="0"/>
              <a:pPr/>
              <a:t>484</a:t>
            </a:fld>
            <a:endParaRPr lang="fr-FR" dirty="0"/>
          </a:p>
        </p:txBody>
      </p:sp>
      <p:sp>
        <p:nvSpPr>
          <p:cNvPr id="7" name="Espace réservé du pied de page 6">
            <a:extLst>
              <a:ext uri="{FF2B5EF4-FFF2-40B4-BE49-F238E27FC236}">
                <a16:creationId xmlns:a16="http://schemas.microsoft.com/office/drawing/2014/main" id="{222F488A-6CE5-4870-A661-CBB3DBDE9A1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61746761"/>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485</a:t>
            </a:fld>
            <a:endParaRPr lang="fr-FR" altLang="fr-FR"/>
          </a:p>
        </p:txBody>
      </p:sp>
      <p:sp>
        <p:nvSpPr>
          <p:cNvPr id="5" name="Espace réservé de l'image des diapositives 4">
            <a:extLst>
              <a:ext uri="{FF2B5EF4-FFF2-40B4-BE49-F238E27FC236}">
                <a16:creationId xmlns:a16="http://schemas.microsoft.com/office/drawing/2014/main" id="{9403B3D3-8273-409C-8853-3F98E42F8936}"/>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0BFFFB08-F9D2-4C5A-9B8C-F216DA8B8103}"/>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2998333D-6D97-47F0-AC0C-FF9BCBC4433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398594997"/>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486</a:t>
            </a:fld>
            <a:endParaRPr lang="fr-FR"/>
          </a:p>
        </p:txBody>
      </p:sp>
      <p:sp>
        <p:nvSpPr>
          <p:cNvPr id="5" name="Espace réservé du pied de page 4">
            <a:extLst>
              <a:ext uri="{FF2B5EF4-FFF2-40B4-BE49-F238E27FC236}">
                <a16:creationId xmlns:a16="http://schemas.microsoft.com/office/drawing/2014/main" id="{BED6A849-92BF-4E21-A9D3-89419FF6D64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46006109"/>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50" name="Rectangle 3"/>
          <p:cNvSpPr>
            <a:spLocks noGrp="1" noChangeArrowheads="1"/>
          </p:cNvSpPr>
          <p:nvPr>
            <p:ph type="body" idx="1"/>
          </p:nvPr>
        </p:nvSpPr>
        <p:spPr/>
        <p:txBody>
          <a:bodyPr/>
          <a:lstStyle/>
          <a:p>
            <a:r>
              <a:rPr lang="fr-FR" altLang="en-US">
                <a:hlinkClick r:id="rId3"/>
              </a:rPr>
              <a:t>http://baptiste-meurant.developpez.com/tutoriaux/acegi-dwr-tapestry5-spring-hibernate/</a:t>
            </a:r>
            <a:r>
              <a:rPr lang="fr-FR" altLang="en-US"/>
              <a:t> </a:t>
            </a:r>
          </a:p>
        </p:txBody>
      </p:sp>
      <p:sp>
        <p:nvSpPr>
          <p:cNvPr id="4" name="Espace réservé de l'image des diapositives 3">
            <a:extLst>
              <a:ext uri="{FF2B5EF4-FFF2-40B4-BE49-F238E27FC236}">
                <a16:creationId xmlns:a16="http://schemas.microsoft.com/office/drawing/2014/main" id="{7C9E932B-36C7-42A8-9A13-6AA248FA2A13}"/>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B8F6CC25-536C-4C83-9978-0ACE18C1C890}"/>
              </a:ext>
            </a:extLst>
          </p:cNvPr>
          <p:cNvSpPr>
            <a:spLocks noGrp="1"/>
          </p:cNvSpPr>
          <p:nvPr>
            <p:ph type="ftr" sz="quarter" idx="10"/>
          </p:nvPr>
        </p:nvSpPr>
        <p:spPr/>
        <p:txBody>
          <a:bodyPr/>
          <a:lstStyle/>
          <a:p>
            <a:r>
              <a:rPr lang="fr-FR"/>
              <a:t>@ Ferret Renaud</a:t>
            </a:r>
          </a:p>
        </p:txBody>
      </p:sp>
      <p:sp>
        <p:nvSpPr>
          <p:cNvPr id="2" name="Espace réservé du numéro de diapositive 1">
            <a:extLst>
              <a:ext uri="{FF2B5EF4-FFF2-40B4-BE49-F238E27FC236}">
                <a16:creationId xmlns:a16="http://schemas.microsoft.com/office/drawing/2014/main" id="{24CFDD03-6C19-4484-BFB6-DFD393AD332A}"/>
              </a:ext>
            </a:extLst>
          </p:cNvPr>
          <p:cNvSpPr>
            <a:spLocks noGrp="1"/>
          </p:cNvSpPr>
          <p:nvPr>
            <p:ph type="sldNum" sz="quarter" idx="11"/>
          </p:nvPr>
        </p:nvSpPr>
        <p:spPr/>
        <p:txBody>
          <a:bodyPr/>
          <a:lstStyle/>
          <a:p>
            <a:fld id="{E5E9563D-7BFD-4B9D-BF35-E522409F8821}" type="slidenum">
              <a:rPr lang="fr-FR" smtClean="0"/>
              <a:t>487</a:t>
            </a:fld>
            <a:endParaRPr lang="fr-FR"/>
          </a:p>
        </p:txBody>
      </p:sp>
    </p:spTree>
    <p:extLst>
      <p:ext uri="{BB962C8B-B14F-4D97-AF65-F5344CB8AC3E}">
        <p14:creationId xmlns:p14="http://schemas.microsoft.com/office/powerpoint/2010/main" val="1416078694"/>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488</a:t>
            </a:fld>
            <a:endParaRPr lang="fr-FR"/>
          </a:p>
        </p:txBody>
      </p:sp>
      <p:sp>
        <p:nvSpPr>
          <p:cNvPr id="5" name="Espace réservé du pied de page 4">
            <a:extLst>
              <a:ext uri="{FF2B5EF4-FFF2-40B4-BE49-F238E27FC236}">
                <a16:creationId xmlns:a16="http://schemas.microsoft.com/office/drawing/2014/main" id="{264A1447-C7CF-488F-907C-2C058CA95C3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50336937"/>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489</a:t>
            </a:fld>
            <a:endParaRPr lang="fr-FR"/>
          </a:p>
        </p:txBody>
      </p:sp>
      <p:sp>
        <p:nvSpPr>
          <p:cNvPr id="5" name="Espace réservé du pied de page 4">
            <a:extLst>
              <a:ext uri="{FF2B5EF4-FFF2-40B4-BE49-F238E27FC236}">
                <a16:creationId xmlns:a16="http://schemas.microsoft.com/office/drawing/2014/main" id="{BE72FF30-86BF-4FBE-9361-0B5573EF165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94555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49</a:t>
            </a:fld>
            <a:endParaRPr lang="fr-FR"/>
          </a:p>
        </p:txBody>
      </p:sp>
      <p:sp>
        <p:nvSpPr>
          <p:cNvPr id="5" name="Espace réservé du pied de page 4">
            <a:extLst>
              <a:ext uri="{FF2B5EF4-FFF2-40B4-BE49-F238E27FC236}">
                <a16:creationId xmlns:a16="http://schemas.microsoft.com/office/drawing/2014/main" id="{23B42E57-3B5D-4C08-B1F2-D18687C0313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75325198"/>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490</a:t>
            </a:fld>
            <a:endParaRPr lang="fr-FR"/>
          </a:p>
        </p:txBody>
      </p:sp>
      <p:sp>
        <p:nvSpPr>
          <p:cNvPr id="5" name="Espace réservé du pied de page 4">
            <a:extLst>
              <a:ext uri="{FF2B5EF4-FFF2-40B4-BE49-F238E27FC236}">
                <a16:creationId xmlns:a16="http://schemas.microsoft.com/office/drawing/2014/main" id="{BE72FF30-86BF-4FBE-9361-0B5573EF165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5234288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491</a:t>
            </a:fld>
            <a:endParaRPr lang="fr-FR"/>
          </a:p>
        </p:txBody>
      </p:sp>
      <p:sp>
        <p:nvSpPr>
          <p:cNvPr id="5" name="Espace réservé du pied de page 4">
            <a:extLst>
              <a:ext uri="{FF2B5EF4-FFF2-40B4-BE49-F238E27FC236}">
                <a16:creationId xmlns:a16="http://schemas.microsoft.com/office/drawing/2014/main" id="{264A1447-C7CF-488F-907C-2C058CA95C3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24058161"/>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492</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802512079"/>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493</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6993015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494</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37613603"/>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495</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486063615"/>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496</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876955241"/>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497</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247733198"/>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498</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2" name="Espace réservé du pied de page 1">
            <a:extLst>
              <a:ext uri="{FF2B5EF4-FFF2-40B4-BE49-F238E27FC236}">
                <a16:creationId xmlns:a16="http://schemas.microsoft.com/office/drawing/2014/main" id="{6D5B7F21-488D-42A8-AB35-DDBCD00950E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25942028"/>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499</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8936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a:t>
            </a:fld>
            <a:endParaRPr lang="fr-FR"/>
          </a:p>
        </p:txBody>
      </p:sp>
      <p:sp>
        <p:nvSpPr>
          <p:cNvPr id="7" name="Espace réservé du pied de page 6">
            <a:extLst>
              <a:ext uri="{FF2B5EF4-FFF2-40B4-BE49-F238E27FC236}">
                <a16:creationId xmlns:a16="http://schemas.microsoft.com/office/drawing/2014/main" id="{62F25CC8-CCF4-4932-B3B4-363F0F12044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8552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50</a:t>
            </a:fld>
            <a:endParaRPr lang="fr-FR"/>
          </a:p>
        </p:txBody>
      </p:sp>
      <p:sp>
        <p:nvSpPr>
          <p:cNvPr id="5" name="Espace réservé du pied de page 4">
            <a:extLst>
              <a:ext uri="{FF2B5EF4-FFF2-40B4-BE49-F238E27FC236}">
                <a16:creationId xmlns:a16="http://schemas.microsoft.com/office/drawing/2014/main" id="{DD3E6EAC-96C6-446B-B1D7-63F9E360830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67921200"/>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500</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01593081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501</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468600357"/>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502</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809077357"/>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503</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059859800"/>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504</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51686678"/>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505</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80262948"/>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506</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6B26AA22-6AA2-4D49-A718-919404835BA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36308323"/>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507</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45540881"/>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508</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106903063"/>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509</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1222C141-738D-4607-A0AE-27EF38970D1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671445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51</a:t>
            </a:fld>
            <a:endParaRPr lang="fr-FR"/>
          </a:p>
        </p:txBody>
      </p:sp>
      <p:sp>
        <p:nvSpPr>
          <p:cNvPr id="5" name="Espace réservé du pied de page 4">
            <a:extLst>
              <a:ext uri="{FF2B5EF4-FFF2-40B4-BE49-F238E27FC236}">
                <a16:creationId xmlns:a16="http://schemas.microsoft.com/office/drawing/2014/main" id="{950F1E38-C36B-4D53-A560-A411A36258E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363557094"/>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510</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940256537"/>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511</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91432019"/>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512</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62976660"/>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513</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10462217"/>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514</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F3F94081-E7D5-4784-8DE1-23FA7C10B76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88600664"/>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515</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430107695"/>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516</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965967296"/>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517</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53726289"/>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518</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758466299"/>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519</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21967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52</a:t>
            </a:fld>
            <a:endParaRPr lang="fr-FR"/>
          </a:p>
        </p:txBody>
      </p:sp>
      <p:sp>
        <p:nvSpPr>
          <p:cNvPr id="5" name="Espace réservé du pied de page 4">
            <a:extLst>
              <a:ext uri="{FF2B5EF4-FFF2-40B4-BE49-F238E27FC236}">
                <a16:creationId xmlns:a16="http://schemas.microsoft.com/office/drawing/2014/main" id="{8E4F33F0-A12C-4965-94DD-54847558812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71231657"/>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520</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224569950"/>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521</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73473792"/>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522</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872671802"/>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523</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r>
              <a:rPr lang="fr-FR" sz="1200" kern="1200" dirty="0">
                <a:solidFill>
                  <a:schemeClr val="tx1"/>
                </a:solidFill>
                <a:latin typeface="+mn-lt"/>
                <a:ea typeface="+mn-ea"/>
                <a:cs typeface="+mn-cs"/>
              </a:rPr>
              <a:t> &lt;intercept-url pattern=</a:t>
            </a:r>
            <a:r>
              <a:rPr lang="fr-FR" sz="1200" i="1" kern="1200" dirty="0">
                <a:solidFill>
                  <a:schemeClr val="tx1"/>
                </a:solidFill>
                <a:latin typeface="+mn-lt"/>
                <a:ea typeface="+mn-ea"/>
                <a:cs typeface="+mn-cs"/>
              </a:rPr>
              <a:t>"/adm/</a:t>
            </a:r>
            <a:r>
              <a:rPr lang="fr-FR" sz="1200" i="1" kern="1200" dirty="0" err="1">
                <a:solidFill>
                  <a:schemeClr val="tx1"/>
                </a:solidFill>
                <a:latin typeface="+mn-lt"/>
                <a:ea typeface="+mn-ea"/>
                <a:cs typeface="+mn-cs"/>
              </a:rPr>
              <a:t>pageB.jsp</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access</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hasRole</a:t>
            </a:r>
            <a:r>
              <a:rPr lang="fr-FR" sz="1200" i="1" kern="1200" dirty="0">
                <a:solidFill>
                  <a:schemeClr val="tx1"/>
                </a:solidFill>
                <a:latin typeface="+mn-lt"/>
                <a:ea typeface="+mn-ea"/>
                <a:cs typeface="+mn-cs"/>
              </a:rPr>
              <a:t>('ROLE_ADMIN')" /&gt;</a:t>
            </a:r>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530583415"/>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524</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r>
              <a:rPr lang="fr-FR" sz="1200" kern="1200" dirty="0">
                <a:solidFill>
                  <a:schemeClr val="tx1"/>
                </a:solidFill>
                <a:latin typeface="+mn-lt"/>
                <a:ea typeface="+mn-ea"/>
                <a:cs typeface="+mn-cs"/>
              </a:rPr>
              <a:t> &lt;intercept-url pattern=</a:t>
            </a:r>
            <a:r>
              <a:rPr lang="fr-FR" sz="1200" i="1" kern="1200" dirty="0">
                <a:solidFill>
                  <a:schemeClr val="tx1"/>
                </a:solidFill>
                <a:latin typeface="+mn-lt"/>
                <a:ea typeface="+mn-ea"/>
                <a:cs typeface="+mn-cs"/>
              </a:rPr>
              <a:t>"/adm/</a:t>
            </a:r>
            <a:r>
              <a:rPr lang="fr-FR" sz="1200" i="1" kern="1200" dirty="0" err="1">
                <a:solidFill>
                  <a:schemeClr val="tx1"/>
                </a:solidFill>
                <a:latin typeface="+mn-lt"/>
                <a:ea typeface="+mn-ea"/>
                <a:cs typeface="+mn-cs"/>
              </a:rPr>
              <a:t>pageB.jsp</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access</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hasRole</a:t>
            </a:r>
            <a:r>
              <a:rPr lang="fr-FR" sz="1200" i="1" kern="1200" dirty="0">
                <a:solidFill>
                  <a:schemeClr val="tx1"/>
                </a:solidFill>
                <a:latin typeface="+mn-lt"/>
                <a:ea typeface="+mn-ea"/>
                <a:cs typeface="+mn-cs"/>
              </a:rPr>
              <a:t>('ROLE_ADMIN')" /&gt;</a:t>
            </a:r>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150217591"/>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525</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B9F9D8AE-309E-426A-A8D8-0240A6BC7765}"/>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542365"/>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526</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endParaRPr lang="fr-FR" dirty="0"/>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395233424"/>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527</a:t>
            </a:fld>
            <a:endParaRPr lang="fr-FR" altLang="fr-FR"/>
          </a:p>
        </p:txBody>
      </p:sp>
      <p:sp>
        <p:nvSpPr>
          <p:cNvPr id="5" name="Espace réservé de l'image des diapositives 4">
            <a:extLst>
              <a:ext uri="{FF2B5EF4-FFF2-40B4-BE49-F238E27FC236}">
                <a16:creationId xmlns:a16="http://schemas.microsoft.com/office/drawing/2014/main" id="{706B641C-1924-481B-B6E1-C245AFF69F8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481C304-8427-4548-958D-649A25B7E4DB}"/>
              </a:ext>
            </a:extLst>
          </p:cNvPr>
          <p:cNvSpPr>
            <a:spLocks noGrp="1"/>
          </p:cNvSpPr>
          <p:nvPr>
            <p:ph type="body" idx="1"/>
          </p:nvPr>
        </p:nvSpPr>
        <p:spPr/>
        <p:txBody>
          <a:bodyPr/>
          <a:lstStyle/>
          <a:p>
            <a:r>
              <a:rPr lang="fr-FR" dirty="0"/>
              <a:t>https://docs.spring.io/spring-security/site/docs/3.0.x/reference/ns-config.html#ns-auth-providers</a:t>
            </a:r>
          </a:p>
        </p:txBody>
      </p:sp>
      <p:sp>
        <p:nvSpPr>
          <p:cNvPr id="7" name="Espace réservé du pied de page 6">
            <a:extLst>
              <a:ext uri="{FF2B5EF4-FFF2-40B4-BE49-F238E27FC236}">
                <a16:creationId xmlns:a16="http://schemas.microsoft.com/office/drawing/2014/main" id="{FF5D64AD-BF7B-4B30-8CE4-20F134830EA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88042012"/>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528</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85C2F1CD-C0B8-4E3F-A154-A371668B1875}"/>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58690244"/>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529</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dirty="0"/>
          </a:p>
        </p:txBody>
      </p:sp>
      <p:sp>
        <p:nvSpPr>
          <p:cNvPr id="2" name="Espace réservé du pied de page 1">
            <a:extLst>
              <a:ext uri="{FF2B5EF4-FFF2-40B4-BE49-F238E27FC236}">
                <a16:creationId xmlns:a16="http://schemas.microsoft.com/office/drawing/2014/main" id="{F4B5F4E5-002B-4CA1-BA5C-85643F27E6B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31791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a:t>
            </a:fld>
            <a:endParaRPr lang="fr-FR"/>
          </a:p>
        </p:txBody>
      </p:sp>
      <p:sp>
        <p:nvSpPr>
          <p:cNvPr id="5" name="Espace réservé du pied de page 4">
            <a:extLst>
              <a:ext uri="{FF2B5EF4-FFF2-40B4-BE49-F238E27FC236}">
                <a16:creationId xmlns:a16="http://schemas.microsoft.com/office/drawing/2014/main" id="{62EF231D-029E-4F2B-88E2-23A9DCDE0AE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96713921"/>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530</a:t>
            </a:fld>
            <a:endParaRPr lang="fr-FR"/>
          </a:p>
        </p:txBody>
      </p:sp>
      <p:sp>
        <p:nvSpPr>
          <p:cNvPr id="5" name="Espace réservé du pied de page 4">
            <a:extLst>
              <a:ext uri="{FF2B5EF4-FFF2-40B4-BE49-F238E27FC236}">
                <a16:creationId xmlns:a16="http://schemas.microsoft.com/office/drawing/2014/main" id="{C42A3587-B830-4AC2-977C-A27D85E1D3B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70104259"/>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https://docs.spring.io/spring/docs/current/spring-framework-reference/html/remoting.html</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531</a:t>
            </a:fld>
            <a:endParaRPr lang="fr-FR"/>
          </a:p>
        </p:txBody>
      </p:sp>
      <p:sp>
        <p:nvSpPr>
          <p:cNvPr id="7" name="Espace réservé du pied de page 6">
            <a:extLst>
              <a:ext uri="{FF2B5EF4-FFF2-40B4-BE49-F238E27FC236}">
                <a16:creationId xmlns:a16="http://schemas.microsoft.com/office/drawing/2014/main" id="{CBE17593-BB50-4E09-A6BF-964FBF97818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49905151"/>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http://prog3.com/sbdm/blog/skywatercomputer/article/details/46356059</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532</a:t>
            </a:fld>
            <a:endParaRPr lang="fr-FR"/>
          </a:p>
        </p:txBody>
      </p:sp>
      <p:sp>
        <p:nvSpPr>
          <p:cNvPr id="7" name="Espace réservé du pied de page 6">
            <a:extLst>
              <a:ext uri="{FF2B5EF4-FFF2-40B4-BE49-F238E27FC236}">
                <a16:creationId xmlns:a16="http://schemas.microsoft.com/office/drawing/2014/main" id="{48A8CE7C-6F59-46B8-9545-07BCAB575EB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97652617"/>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https://docs.spring.io/spring/docs/current/spring-framework-reference/html/remoting.html</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533</a:t>
            </a:fld>
            <a:endParaRPr lang="fr-FR"/>
          </a:p>
        </p:txBody>
      </p:sp>
      <p:sp>
        <p:nvSpPr>
          <p:cNvPr id="7" name="Espace réservé du pied de page 6">
            <a:extLst>
              <a:ext uri="{FF2B5EF4-FFF2-40B4-BE49-F238E27FC236}">
                <a16:creationId xmlns:a16="http://schemas.microsoft.com/office/drawing/2014/main" id="{26A5A291-5CD5-4C3D-ACB9-E131C9B8FE6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72611583"/>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p:txBody>
          <a:bodyPr/>
          <a:lstStyle/>
          <a:p>
            <a:pPr lvl="0"/>
            <a:fld id="{46259951-9B34-42AE-A5F9-24C7C9C4EE02}" type="slidenum">
              <a:rPr lang="fr-FR" smtClean="0"/>
              <a:pPr lvl="0"/>
              <a:t>534</a:t>
            </a:fld>
            <a:endParaRPr lang="fr-FR"/>
          </a:p>
        </p:txBody>
      </p:sp>
      <p:sp>
        <p:nvSpPr>
          <p:cNvPr id="8" name="Espace réservé de l'image des diapositives 7">
            <a:extLst>
              <a:ext uri="{FF2B5EF4-FFF2-40B4-BE49-F238E27FC236}">
                <a16:creationId xmlns:a16="http://schemas.microsoft.com/office/drawing/2014/main" id="{B2CB97DE-305A-4F7E-B678-BD40D4432E0A}"/>
              </a:ext>
            </a:extLst>
          </p:cNvPr>
          <p:cNvSpPr>
            <a:spLocks noGrp="1" noRot="1" noChangeAspect="1"/>
          </p:cNvSpPr>
          <p:nvPr>
            <p:ph type="sldImg"/>
          </p:nvPr>
        </p:nvSpPr>
        <p:spPr/>
      </p:sp>
      <p:sp>
        <p:nvSpPr>
          <p:cNvPr id="9" name="Espace réservé des notes 8">
            <a:extLst>
              <a:ext uri="{FF2B5EF4-FFF2-40B4-BE49-F238E27FC236}">
                <a16:creationId xmlns:a16="http://schemas.microsoft.com/office/drawing/2014/main" id="{0A0895A0-3917-4D23-B1AF-5C9BB6C99EC4}"/>
              </a:ext>
            </a:extLst>
          </p:cNvPr>
          <p:cNvSpPr>
            <a:spLocks noGrp="1"/>
          </p:cNvSpPr>
          <p:nvPr>
            <p:ph type="body" idx="1"/>
          </p:nvPr>
        </p:nvSpPr>
        <p:spPr/>
        <p:txBody>
          <a:bodyPr/>
          <a:lstStyle/>
          <a:p>
            <a:endParaRPr lang="fr-FR"/>
          </a:p>
        </p:txBody>
      </p:sp>
      <p:sp>
        <p:nvSpPr>
          <p:cNvPr id="10" name="Espace réservé du pied de page 9">
            <a:extLst>
              <a:ext uri="{FF2B5EF4-FFF2-40B4-BE49-F238E27FC236}">
                <a16:creationId xmlns:a16="http://schemas.microsoft.com/office/drawing/2014/main" id="{15D3F933-C5CC-4F97-A9CB-5C3836353F6E}"/>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02059190"/>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535</a:t>
            </a:fld>
            <a:endParaRPr lang="fr-FR"/>
          </a:p>
        </p:txBody>
      </p:sp>
      <p:sp>
        <p:nvSpPr>
          <p:cNvPr id="5" name="Espace réservé du pied de page 4">
            <a:extLst>
              <a:ext uri="{FF2B5EF4-FFF2-40B4-BE49-F238E27FC236}">
                <a16:creationId xmlns:a16="http://schemas.microsoft.com/office/drawing/2014/main" id="{3DF4B743-B85F-4753-9BE3-8CA1C33C76D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429107"/>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536</a:t>
            </a:fld>
            <a:endParaRPr lang="fr-FR"/>
          </a:p>
        </p:txBody>
      </p:sp>
      <p:sp>
        <p:nvSpPr>
          <p:cNvPr id="5" name="Espace réservé du pied de page 4">
            <a:extLst>
              <a:ext uri="{FF2B5EF4-FFF2-40B4-BE49-F238E27FC236}">
                <a16:creationId xmlns:a16="http://schemas.microsoft.com/office/drawing/2014/main" id="{42C33F26-5BD7-4C0C-B2F6-47274097839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18385046"/>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537</a:t>
            </a:fld>
            <a:endParaRPr lang="fr-FR"/>
          </a:p>
        </p:txBody>
      </p:sp>
      <p:sp>
        <p:nvSpPr>
          <p:cNvPr id="5" name="Espace réservé du pied de page 4">
            <a:extLst>
              <a:ext uri="{FF2B5EF4-FFF2-40B4-BE49-F238E27FC236}">
                <a16:creationId xmlns:a16="http://schemas.microsoft.com/office/drawing/2014/main" id="{54396BF0-BB68-4B08-ACC0-DCB6C1F6E0C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22873117"/>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538</a:t>
            </a:fld>
            <a:endParaRPr lang="fr-FR" altLang="fr-FR"/>
          </a:p>
        </p:txBody>
      </p:sp>
      <p:sp>
        <p:nvSpPr>
          <p:cNvPr id="5" name="Espace réservé de l'image des diapositives 4">
            <a:extLst>
              <a:ext uri="{FF2B5EF4-FFF2-40B4-BE49-F238E27FC236}">
                <a16:creationId xmlns:a16="http://schemas.microsoft.com/office/drawing/2014/main" id="{5DD93576-D2C8-4A30-84AA-8183D751AADF}"/>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A05A41F4-534F-4719-9217-B01495EE6F85}"/>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110F710B-88CF-4DE5-A943-79EB6D64154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46252875"/>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539</a:t>
            </a:fld>
            <a:endParaRPr lang="fr-FR"/>
          </a:p>
        </p:txBody>
      </p:sp>
      <p:sp>
        <p:nvSpPr>
          <p:cNvPr id="5" name="Espace réservé du pied de page 4">
            <a:extLst>
              <a:ext uri="{FF2B5EF4-FFF2-40B4-BE49-F238E27FC236}">
                <a16:creationId xmlns:a16="http://schemas.microsoft.com/office/drawing/2014/main" id="{2D19086F-3C01-43AA-AFB1-F3E350F0D64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02139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a:t>
            </a:fld>
            <a:endParaRPr lang="fr-FR"/>
          </a:p>
        </p:txBody>
      </p:sp>
      <p:sp>
        <p:nvSpPr>
          <p:cNvPr id="5" name="Espace réservé du pied de page 4">
            <a:extLst>
              <a:ext uri="{FF2B5EF4-FFF2-40B4-BE49-F238E27FC236}">
                <a16:creationId xmlns:a16="http://schemas.microsoft.com/office/drawing/2014/main" id="{102EDECD-BC07-43F3-8E2C-35BF00645D5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1208827"/>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540</a:t>
            </a:fld>
            <a:endParaRPr lang="fr-FR"/>
          </a:p>
        </p:txBody>
      </p:sp>
      <p:sp>
        <p:nvSpPr>
          <p:cNvPr id="5" name="Espace réservé du pied de page 4">
            <a:extLst>
              <a:ext uri="{FF2B5EF4-FFF2-40B4-BE49-F238E27FC236}">
                <a16:creationId xmlns:a16="http://schemas.microsoft.com/office/drawing/2014/main" id="{DD9B5B77-6B01-400F-80FC-8C602BD8AF0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46672717"/>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541</a:t>
            </a:fld>
            <a:endParaRPr lang="fr-FR"/>
          </a:p>
        </p:txBody>
      </p:sp>
      <p:sp>
        <p:nvSpPr>
          <p:cNvPr id="5" name="Espace réservé du pied de page 4">
            <a:extLst>
              <a:ext uri="{FF2B5EF4-FFF2-40B4-BE49-F238E27FC236}">
                <a16:creationId xmlns:a16="http://schemas.microsoft.com/office/drawing/2014/main" id="{4B411138-FE15-4430-9F58-B867A1B33E4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13544304"/>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err="1">
                <a:solidFill>
                  <a:schemeClr val="tx1"/>
                </a:solidFill>
                <a:effectLst/>
                <a:latin typeface="+mn-lt"/>
                <a:ea typeface="+mn-ea"/>
                <a:cs typeface="+mn-cs"/>
              </a:rPr>
              <a:t>org.springframework.remoting.caucho.BurlapServiceExporter</a:t>
            </a:r>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542</a:t>
            </a:fld>
            <a:endParaRPr lang="fr-FR"/>
          </a:p>
        </p:txBody>
      </p:sp>
      <p:sp>
        <p:nvSpPr>
          <p:cNvPr id="7" name="Espace réservé du pied de page 6">
            <a:extLst>
              <a:ext uri="{FF2B5EF4-FFF2-40B4-BE49-F238E27FC236}">
                <a16:creationId xmlns:a16="http://schemas.microsoft.com/office/drawing/2014/main" id="{72872B82-F51C-4FE3-A338-807B6F4E058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54683926"/>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err="1">
                <a:solidFill>
                  <a:schemeClr val="tx1"/>
                </a:solidFill>
                <a:effectLst/>
                <a:latin typeface="+mn-lt"/>
                <a:ea typeface="+mn-ea"/>
                <a:cs typeface="+mn-cs"/>
              </a:rPr>
              <a:t>org.springframework.remoting.caucho.BurlapProxyFactoryBean</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543</a:t>
            </a:fld>
            <a:endParaRPr lang="fr-FR"/>
          </a:p>
        </p:txBody>
      </p:sp>
      <p:sp>
        <p:nvSpPr>
          <p:cNvPr id="7" name="Espace réservé du pied de page 6">
            <a:extLst>
              <a:ext uri="{FF2B5EF4-FFF2-40B4-BE49-F238E27FC236}">
                <a16:creationId xmlns:a16="http://schemas.microsoft.com/office/drawing/2014/main" id="{1070ACAE-4543-4042-A3F0-8DB6FF7D27A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60553095"/>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544</a:t>
            </a:fld>
            <a:endParaRPr lang="fr-FR" altLang="fr-FR"/>
          </a:p>
        </p:txBody>
      </p:sp>
      <p:sp>
        <p:nvSpPr>
          <p:cNvPr id="5" name="Espace réservé de l'image des diapositives 4">
            <a:extLst>
              <a:ext uri="{FF2B5EF4-FFF2-40B4-BE49-F238E27FC236}">
                <a16:creationId xmlns:a16="http://schemas.microsoft.com/office/drawing/2014/main" id="{E4EFC010-1CB9-40ED-91AB-64D7476F89BA}"/>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5E22DDD1-EB90-43E3-A335-03DE16B82A43}"/>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90B4C1C4-336F-4394-90E7-FB4C763D6B55}"/>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652904409"/>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545</a:t>
            </a:fld>
            <a:endParaRPr lang="fr-FR"/>
          </a:p>
        </p:txBody>
      </p:sp>
      <p:sp>
        <p:nvSpPr>
          <p:cNvPr id="5" name="Espace réservé du pied de page 4">
            <a:extLst>
              <a:ext uri="{FF2B5EF4-FFF2-40B4-BE49-F238E27FC236}">
                <a16:creationId xmlns:a16="http://schemas.microsoft.com/office/drawing/2014/main" id="{50256BB8-19B8-4E80-AB64-00767099F40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18054926"/>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546</a:t>
            </a:fld>
            <a:endParaRPr lang="fr-FR"/>
          </a:p>
        </p:txBody>
      </p:sp>
      <p:sp>
        <p:nvSpPr>
          <p:cNvPr id="5" name="Espace réservé du pied de page 4">
            <a:extLst>
              <a:ext uri="{FF2B5EF4-FFF2-40B4-BE49-F238E27FC236}">
                <a16:creationId xmlns:a16="http://schemas.microsoft.com/office/drawing/2014/main" id="{FB46B080-5E5F-422C-B24E-688A545096E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824955710"/>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547</a:t>
            </a:fld>
            <a:endParaRPr lang="fr-FR"/>
          </a:p>
        </p:txBody>
      </p:sp>
      <p:sp>
        <p:nvSpPr>
          <p:cNvPr id="5" name="Espace réservé du pied de page 4">
            <a:extLst>
              <a:ext uri="{FF2B5EF4-FFF2-40B4-BE49-F238E27FC236}">
                <a16:creationId xmlns:a16="http://schemas.microsoft.com/office/drawing/2014/main" id="{EC9A4174-C5BF-41CE-88D0-C8F87F17C41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591608767"/>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548</a:t>
            </a:fld>
            <a:endParaRPr lang="fr-FR"/>
          </a:p>
        </p:txBody>
      </p:sp>
      <p:sp>
        <p:nvSpPr>
          <p:cNvPr id="7" name="Espace réservé du pied de page 6">
            <a:extLst>
              <a:ext uri="{FF2B5EF4-FFF2-40B4-BE49-F238E27FC236}">
                <a16:creationId xmlns:a16="http://schemas.microsoft.com/office/drawing/2014/main" id="{356BA95B-EE60-45C4-B921-2DE79207EE4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85864757"/>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549</a:t>
            </a:fld>
            <a:endParaRPr lang="fr-FR"/>
          </a:p>
        </p:txBody>
      </p:sp>
      <p:sp>
        <p:nvSpPr>
          <p:cNvPr id="7" name="Espace réservé du pied de page 6">
            <a:extLst>
              <a:ext uri="{FF2B5EF4-FFF2-40B4-BE49-F238E27FC236}">
                <a16:creationId xmlns:a16="http://schemas.microsoft.com/office/drawing/2014/main" id="{BD993D88-B48F-4DF9-8B77-B593709CCCF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57787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a:t>
            </a:fld>
            <a:endParaRPr lang="fr-FR"/>
          </a:p>
        </p:txBody>
      </p:sp>
      <p:sp>
        <p:nvSpPr>
          <p:cNvPr id="5" name="Espace réservé du pied de page 4">
            <a:extLst>
              <a:ext uri="{FF2B5EF4-FFF2-40B4-BE49-F238E27FC236}">
                <a16:creationId xmlns:a16="http://schemas.microsoft.com/office/drawing/2014/main" id="{0CBC3D79-D0AF-45C7-B08F-15D9F394170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15849963"/>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550</a:t>
            </a:fld>
            <a:endParaRPr lang="fr-FR"/>
          </a:p>
        </p:txBody>
      </p:sp>
      <p:sp>
        <p:nvSpPr>
          <p:cNvPr id="7" name="Espace réservé du pied de page 6">
            <a:extLst>
              <a:ext uri="{FF2B5EF4-FFF2-40B4-BE49-F238E27FC236}">
                <a16:creationId xmlns:a16="http://schemas.microsoft.com/office/drawing/2014/main" id="{4BFC85DF-C55B-4391-85B8-9B3468FA438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53553637"/>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551</a:t>
            </a:fld>
            <a:endParaRPr lang="fr-FR"/>
          </a:p>
        </p:txBody>
      </p:sp>
      <p:sp>
        <p:nvSpPr>
          <p:cNvPr id="7" name="Espace réservé du pied de page 6">
            <a:extLst>
              <a:ext uri="{FF2B5EF4-FFF2-40B4-BE49-F238E27FC236}">
                <a16:creationId xmlns:a16="http://schemas.microsoft.com/office/drawing/2014/main" id="{E0288184-A228-4A31-8578-A0184D6E463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8681302"/>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552</a:t>
            </a:fld>
            <a:endParaRPr lang="fr-FR"/>
          </a:p>
        </p:txBody>
      </p:sp>
      <p:sp>
        <p:nvSpPr>
          <p:cNvPr id="7" name="Espace réservé du pied de page 6">
            <a:extLst>
              <a:ext uri="{FF2B5EF4-FFF2-40B4-BE49-F238E27FC236}">
                <a16:creationId xmlns:a16="http://schemas.microsoft.com/office/drawing/2014/main" id="{D599D0EE-8E42-45EF-9C3C-58A7EA615D6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78578401"/>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553</a:t>
            </a:fld>
            <a:endParaRPr lang="fr-FR"/>
          </a:p>
        </p:txBody>
      </p:sp>
      <p:sp>
        <p:nvSpPr>
          <p:cNvPr id="7" name="Espace réservé du pied de page 6">
            <a:extLst>
              <a:ext uri="{FF2B5EF4-FFF2-40B4-BE49-F238E27FC236}">
                <a16:creationId xmlns:a16="http://schemas.microsoft.com/office/drawing/2014/main" id="{F67F1241-0D92-4C92-A519-A8B54676CDA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02524302"/>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554</a:t>
            </a:fld>
            <a:endParaRPr lang="fr-FR"/>
          </a:p>
        </p:txBody>
      </p:sp>
      <p:sp>
        <p:nvSpPr>
          <p:cNvPr id="7" name="Espace réservé du pied de page 6">
            <a:extLst>
              <a:ext uri="{FF2B5EF4-FFF2-40B4-BE49-F238E27FC236}">
                <a16:creationId xmlns:a16="http://schemas.microsoft.com/office/drawing/2014/main" id="{C4AD147C-1CB0-4E89-8ED0-FF923CD3B23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96771269"/>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555</a:t>
            </a:fld>
            <a:endParaRPr lang="fr-FR" altLang="fr-FR"/>
          </a:p>
        </p:txBody>
      </p:sp>
      <p:sp>
        <p:nvSpPr>
          <p:cNvPr id="5" name="Espace réservé de l'image des diapositives 4">
            <a:extLst>
              <a:ext uri="{FF2B5EF4-FFF2-40B4-BE49-F238E27FC236}">
                <a16:creationId xmlns:a16="http://schemas.microsoft.com/office/drawing/2014/main" id="{9703BEBB-5655-4F3F-8D04-76FD9FB0B885}"/>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C5512BA0-F754-4E1E-B069-111C29814F1C}"/>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CD0DF643-A374-43EB-8365-3D31A0666BD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814992460"/>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556</a:t>
            </a:fld>
            <a:endParaRPr lang="fr-FR"/>
          </a:p>
        </p:txBody>
      </p:sp>
      <p:sp>
        <p:nvSpPr>
          <p:cNvPr id="5" name="Espace réservé du pied de page 4">
            <a:extLst>
              <a:ext uri="{FF2B5EF4-FFF2-40B4-BE49-F238E27FC236}">
                <a16:creationId xmlns:a16="http://schemas.microsoft.com/office/drawing/2014/main" id="{85BDD748-6977-4743-ABBC-8C38081AC6C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980661962"/>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557</a:t>
            </a:fld>
            <a:endParaRPr lang="fr-FR"/>
          </a:p>
        </p:txBody>
      </p:sp>
      <p:sp>
        <p:nvSpPr>
          <p:cNvPr id="5" name="Espace réservé du pied de page 4">
            <a:extLst>
              <a:ext uri="{FF2B5EF4-FFF2-40B4-BE49-F238E27FC236}">
                <a16:creationId xmlns:a16="http://schemas.microsoft.com/office/drawing/2014/main" id="{43A47825-AC3D-4F4E-96EF-3657D9ADA1A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43193357"/>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558</a:t>
            </a:fld>
            <a:endParaRPr lang="fr-FR"/>
          </a:p>
        </p:txBody>
      </p:sp>
      <p:sp>
        <p:nvSpPr>
          <p:cNvPr id="5" name="Espace réservé du pied de page 4">
            <a:extLst>
              <a:ext uri="{FF2B5EF4-FFF2-40B4-BE49-F238E27FC236}">
                <a16:creationId xmlns:a16="http://schemas.microsoft.com/office/drawing/2014/main" id="{34FAB63D-1BB1-40E6-87BD-8960BF56A1E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6943418"/>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MOM Message-</a:t>
            </a:r>
            <a:r>
              <a:rPr lang="fr-FR" dirty="0" err="1"/>
              <a:t>oriented</a:t>
            </a:r>
            <a:r>
              <a:rPr lang="fr-FR" dirty="0"/>
              <a:t> middleware : https://fr.wikipedia.org/wiki/Message-oriented_middleware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559</a:t>
            </a:fld>
            <a:endParaRPr lang="fr-FR"/>
          </a:p>
        </p:txBody>
      </p:sp>
      <p:sp>
        <p:nvSpPr>
          <p:cNvPr id="7" name="Espace réservé du pied de page 6">
            <a:extLst>
              <a:ext uri="{FF2B5EF4-FFF2-40B4-BE49-F238E27FC236}">
                <a16:creationId xmlns:a16="http://schemas.microsoft.com/office/drawing/2014/main" id="{9425414E-2D21-4E23-99AA-4D76E79B670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17118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a:t>
            </a:fld>
            <a:endParaRPr lang="fr-FR"/>
          </a:p>
        </p:txBody>
      </p:sp>
      <p:sp>
        <p:nvSpPr>
          <p:cNvPr id="5" name="Espace réservé du pied de page 4">
            <a:extLst>
              <a:ext uri="{FF2B5EF4-FFF2-40B4-BE49-F238E27FC236}">
                <a16:creationId xmlns:a16="http://schemas.microsoft.com/office/drawing/2014/main" id="{2C4C4E68-87BE-476D-8E94-DD648840809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35575602"/>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560</a:t>
            </a:fld>
            <a:endParaRPr lang="fr-FR"/>
          </a:p>
        </p:txBody>
      </p:sp>
      <p:sp>
        <p:nvSpPr>
          <p:cNvPr id="5" name="Espace réservé du pied de page 4">
            <a:extLst>
              <a:ext uri="{FF2B5EF4-FFF2-40B4-BE49-F238E27FC236}">
                <a16:creationId xmlns:a16="http://schemas.microsoft.com/office/drawing/2014/main" id="{2326D57F-9F0F-42B9-9EB7-078934C71C4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05600386"/>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561</a:t>
            </a:fld>
            <a:endParaRPr lang="fr-FR"/>
          </a:p>
        </p:txBody>
      </p:sp>
      <p:sp>
        <p:nvSpPr>
          <p:cNvPr id="5" name="Espace réservé du pied de page 4">
            <a:extLst>
              <a:ext uri="{FF2B5EF4-FFF2-40B4-BE49-F238E27FC236}">
                <a16:creationId xmlns:a16="http://schemas.microsoft.com/office/drawing/2014/main" id="{3BEA25C5-9F96-4294-BD1B-00EAF3D2ABD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91594412"/>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562</a:t>
            </a:fld>
            <a:endParaRPr lang="fr-FR"/>
          </a:p>
        </p:txBody>
      </p:sp>
      <p:sp>
        <p:nvSpPr>
          <p:cNvPr id="5" name="Espace réservé du pied de page 4">
            <a:extLst>
              <a:ext uri="{FF2B5EF4-FFF2-40B4-BE49-F238E27FC236}">
                <a16:creationId xmlns:a16="http://schemas.microsoft.com/office/drawing/2014/main" id="{40B35E8C-5169-4396-BC74-A2AAECC0D5D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90995603"/>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563</a:t>
            </a:fld>
            <a:endParaRPr lang="fr-FR"/>
          </a:p>
        </p:txBody>
      </p:sp>
      <p:sp>
        <p:nvSpPr>
          <p:cNvPr id="7" name="Espace réservé du pied de page 6">
            <a:extLst>
              <a:ext uri="{FF2B5EF4-FFF2-40B4-BE49-F238E27FC236}">
                <a16:creationId xmlns:a16="http://schemas.microsoft.com/office/drawing/2014/main" id="{A2B6A149-BFE3-42B5-807B-B54DB469889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91105490"/>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564</a:t>
            </a:fld>
            <a:endParaRPr lang="fr-FR"/>
          </a:p>
        </p:txBody>
      </p:sp>
      <p:sp>
        <p:nvSpPr>
          <p:cNvPr id="7" name="Espace réservé du pied de page 6">
            <a:extLst>
              <a:ext uri="{FF2B5EF4-FFF2-40B4-BE49-F238E27FC236}">
                <a16:creationId xmlns:a16="http://schemas.microsoft.com/office/drawing/2014/main" id="{2BC0340F-13FD-4DB2-A0E4-E1B5133E159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44838511"/>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B8449B-B486-48E4-9AD3-B091F19A40D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11AA4E-8E03-448A-A979-246A04E87EB1}"/>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C573187E-6B43-4AE3-BB33-09D4CCC388D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55447447"/>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330879A-0A28-4CCE-9857-55A367DF365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8446B4-3BF6-44A5-9D62-852F39CB09F4}"/>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3D70659D-2F93-4A03-926D-4006B6AECF29}"/>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699931337"/>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567</a:t>
            </a:fld>
            <a:endParaRPr lang="fr-FR"/>
          </a:p>
        </p:txBody>
      </p:sp>
      <p:sp>
        <p:nvSpPr>
          <p:cNvPr id="5" name="Espace réservé du pied de page 4">
            <a:extLst>
              <a:ext uri="{FF2B5EF4-FFF2-40B4-BE49-F238E27FC236}">
                <a16:creationId xmlns:a16="http://schemas.microsoft.com/office/drawing/2014/main" id="{64AD7B67-9A92-4DED-A716-BE655A004E4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17659315"/>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568</a:t>
            </a:fld>
            <a:endParaRPr lang="fr-FR"/>
          </a:p>
        </p:txBody>
      </p:sp>
      <p:sp>
        <p:nvSpPr>
          <p:cNvPr id="5" name="Espace réservé du pied de page 4">
            <a:extLst>
              <a:ext uri="{FF2B5EF4-FFF2-40B4-BE49-F238E27FC236}">
                <a16:creationId xmlns:a16="http://schemas.microsoft.com/office/drawing/2014/main" id="{4E122D34-5D4A-4BD4-82C4-C89FE4D3027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58412294"/>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569</a:t>
            </a:fld>
            <a:endParaRPr lang="fr-FR"/>
          </a:p>
        </p:txBody>
      </p:sp>
      <p:sp>
        <p:nvSpPr>
          <p:cNvPr id="5" name="Espace réservé du pied de page 4">
            <a:extLst>
              <a:ext uri="{FF2B5EF4-FFF2-40B4-BE49-F238E27FC236}">
                <a16:creationId xmlns:a16="http://schemas.microsoft.com/office/drawing/2014/main" id="{31B39180-9124-401C-92D4-C7AA119F448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12568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a:t>
            </a:fld>
            <a:endParaRPr lang="fr-FR"/>
          </a:p>
        </p:txBody>
      </p:sp>
      <p:sp>
        <p:nvSpPr>
          <p:cNvPr id="5" name="Espace réservé du pied de page 4">
            <a:extLst>
              <a:ext uri="{FF2B5EF4-FFF2-40B4-BE49-F238E27FC236}">
                <a16:creationId xmlns:a16="http://schemas.microsoft.com/office/drawing/2014/main" id="{91C46EE2-289A-4C32-BEC6-190AC682FAD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18455903"/>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570</a:t>
            </a:fld>
            <a:endParaRPr lang="fr-FR"/>
          </a:p>
        </p:txBody>
      </p:sp>
      <p:sp>
        <p:nvSpPr>
          <p:cNvPr id="5" name="Espace réservé du pied de page 4">
            <a:extLst>
              <a:ext uri="{FF2B5EF4-FFF2-40B4-BE49-F238E27FC236}">
                <a16:creationId xmlns:a16="http://schemas.microsoft.com/office/drawing/2014/main" id="{C2AFF771-97D9-41A7-9F00-480D18A1B4A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42782752"/>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s commentaires 2"/>
          <p:cNvSpPr>
            <a:spLocks noGrp="1"/>
          </p:cNvSpPr>
          <p:nvPr>
            <p:ph type="body" idx="1"/>
          </p:nvPr>
        </p:nvSpPr>
        <p:spPr/>
        <p:txBody>
          <a:bodyPr/>
          <a:lstStyle/>
          <a:p>
            <a:r>
              <a:rPr lang="fr-FR" altLang="fr-FR"/>
              <a:t>Pour ActiveMQ :</a:t>
            </a:r>
          </a:p>
          <a:p>
            <a:r>
              <a:rPr lang="fr-FR" altLang="fr-FR"/>
              <a:t>dans répertoire d'installation, dans bin, faire activemq.bat start</a:t>
            </a:r>
          </a:p>
          <a:p>
            <a:r>
              <a:rPr lang="fr-FR" altLang="fr-FR"/>
              <a:t>dans navigateur web http://localhost:8161/, on peut se connecter avec admin/admin</a:t>
            </a:r>
          </a:p>
        </p:txBody>
      </p:sp>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571</a:t>
            </a:fld>
            <a:endParaRPr lang="fr-FR" altLang="fr-FR"/>
          </a:p>
        </p:txBody>
      </p:sp>
      <p:sp>
        <p:nvSpPr>
          <p:cNvPr id="6" name="Espace réservé de l'image des diapositives 5">
            <a:extLst>
              <a:ext uri="{FF2B5EF4-FFF2-40B4-BE49-F238E27FC236}">
                <a16:creationId xmlns:a16="http://schemas.microsoft.com/office/drawing/2014/main" id="{90D8B87B-8881-473E-B111-09FBA8A989D5}"/>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1891A681-7F02-432B-B816-D3BDC5198F4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273134822"/>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572</a:t>
            </a:fld>
            <a:endParaRPr lang="fr-FR"/>
          </a:p>
        </p:txBody>
      </p:sp>
      <p:sp>
        <p:nvSpPr>
          <p:cNvPr id="5" name="Espace réservé du pied de page 4">
            <a:extLst>
              <a:ext uri="{FF2B5EF4-FFF2-40B4-BE49-F238E27FC236}">
                <a16:creationId xmlns:a16="http://schemas.microsoft.com/office/drawing/2014/main" id="{F129BAF0-D732-4055-9E84-9704855DCC2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8478822"/>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573</a:t>
            </a:fld>
            <a:endParaRPr lang="fr-FR"/>
          </a:p>
        </p:txBody>
      </p:sp>
      <p:sp>
        <p:nvSpPr>
          <p:cNvPr id="5" name="Espace réservé du pied de page 4">
            <a:extLst>
              <a:ext uri="{FF2B5EF4-FFF2-40B4-BE49-F238E27FC236}">
                <a16:creationId xmlns:a16="http://schemas.microsoft.com/office/drawing/2014/main" id="{43B4A65B-9941-46E6-847B-9614DBD6BA2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643261480"/>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574</a:t>
            </a:fld>
            <a:endParaRPr lang="fr-FR"/>
          </a:p>
        </p:txBody>
      </p:sp>
      <p:sp>
        <p:nvSpPr>
          <p:cNvPr id="5" name="Espace réservé du pied de page 4">
            <a:extLst>
              <a:ext uri="{FF2B5EF4-FFF2-40B4-BE49-F238E27FC236}">
                <a16:creationId xmlns:a16="http://schemas.microsoft.com/office/drawing/2014/main" id="{C96E1D38-0552-4B9B-B167-F9C5D7C16D3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30317351"/>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s commentaires 2"/>
          <p:cNvSpPr>
            <a:spLocks noGrp="1"/>
          </p:cNvSpPr>
          <p:nvPr>
            <p:ph type="body" idx="1"/>
          </p:nvPr>
        </p:nvSpPr>
        <p:spPr/>
        <p:txBody>
          <a:bodyPr/>
          <a:lstStyle/>
          <a:p>
            <a:r>
              <a:rPr lang="fr-FR" altLang="fr-FR"/>
              <a:t>Pour ActiveMQ :</a:t>
            </a:r>
          </a:p>
          <a:p>
            <a:r>
              <a:rPr lang="fr-FR" altLang="fr-FR"/>
              <a:t>dans répertoire d'installation, dans bin, faire activemq.bat start</a:t>
            </a:r>
          </a:p>
          <a:p>
            <a:r>
              <a:rPr lang="fr-FR" altLang="fr-FR"/>
              <a:t>dans navigateur web http://localhost:8161/, on peut se connecter avec admin/admin</a:t>
            </a:r>
          </a:p>
        </p:txBody>
      </p:sp>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575</a:t>
            </a:fld>
            <a:endParaRPr lang="fr-FR" altLang="fr-FR"/>
          </a:p>
        </p:txBody>
      </p:sp>
      <p:sp>
        <p:nvSpPr>
          <p:cNvPr id="6" name="Espace réservé de l'image des diapositives 5">
            <a:extLst>
              <a:ext uri="{FF2B5EF4-FFF2-40B4-BE49-F238E27FC236}">
                <a16:creationId xmlns:a16="http://schemas.microsoft.com/office/drawing/2014/main" id="{F78AFE92-B2A8-409E-B41F-CF79FA961AA6}"/>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7D4F385F-C7D8-4BB3-BC65-D175128B944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889160240"/>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576</a:t>
            </a:fld>
            <a:endParaRPr lang="fr-FR"/>
          </a:p>
        </p:txBody>
      </p:sp>
      <p:sp>
        <p:nvSpPr>
          <p:cNvPr id="5" name="Espace réservé du pied de page 4">
            <a:extLst>
              <a:ext uri="{FF2B5EF4-FFF2-40B4-BE49-F238E27FC236}">
                <a16:creationId xmlns:a16="http://schemas.microsoft.com/office/drawing/2014/main" id="{005E8377-4C14-4ACD-8DE0-49C32A28986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62231708"/>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577</a:t>
            </a:fld>
            <a:endParaRPr lang="fr-FR"/>
          </a:p>
        </p:txBody>
      </p:sp>
      <p:sp>
        <p:nvSpPr>
          <p:cNvPr id="5" name="Espace réservé du pied de page 4">
            <a:extLst>
              <a:ext uri="{FF2B5EF4-FFF2-40B4-BE49-F238E27FC236}">
                <a16:creationId xmlns:a16="http://schemas.microsoft.com/office/drawing/2014/main" id="{85350985-6672-42DD-9294-CB03350C088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216588738"/>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578</a:t>
            </a:fld>
            <a:endParaRPr lang="fr-FR"/>
          </a:p>
        </p:txBody>
      </p:sp>
      <p:sp>
        <p:nvSpPr>
          <p:cNvPr id="5" name="Espace réservé du pied de page 4">
            <a:extLst>
              <a:ext uri="{FF2B5EF4-FFF2-40B4-BE49-F238E27FC236}">
                <a16:creationId xmlns:a16="http://schemas.microsoft.com/office/drawing/2014/main" id="{8326E286-4C46-4F2F-B6C3-E6A3254C7DB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81625591"/>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s commentaires 2"/>
          <p:cNvSpPr>
            <a:spLocks noGrp="1"/>
          </p:cNvSpPr>
          <p:nvPr>
            <p:ph type="body" idx="1"/>
          </p:nvPr>
        </p:nvSpPr>
        <p:spPr/>
        <p:txBody>
          <a:bodyPr/>
          <a:lstStyle/>
          <a:p>
            <a:r>
              <a:rPr lang="fr-FR" altLang="fr-FR"/>
              <a:t>Pour ActiveMQ :</a:t>
            </a:r>
          </a:p>
          <a:p>
            <a:r>
              <a:rPr lang="fr-FR" altLang="fr-FR"/>
              <a:t>dans répertoire d'installation, dans bin, faire activemq.bat start</a:t>
            </a:r>
          </a:p>
          <a:p>
            <a:r>
              <a:rPr lang="fr-FR" altLang="fr-FR"/>
              <a:t>dans navigateur web http://localhost:8161/, on peut se connecter avec admin/admin</a:t>
            </a:r>
          </a:p>
        </p:txBody>
      </p:sp>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579</a:t>
            </a:fld>
            <a:endParaRPr lang="fr-FR" altLang="fr-FR"/>
          </a:p>
        </p:txBody>
      </p:sp>
      <p:sp>
        <p:nvSpPr>
          <p:cNvPr id="6" name="Espace réservé de l'image des diapositives 5">
            <a:extLst>
              <a:ext uri="{FF2B5EF4-FFF2-40B4-BE49-F238E27FC236}">
                <a16:creationId xmlns:a16="http://schemas.microsoft.com/office/drawing/2014/main" id="{5882DB40-BC2D-4708-92BB-D721725C03F8}"/>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4FA63035-1035-41B2-B671-E48ACB1342C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060527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a:t>
            </a:fld>
            <a:endParaRPr lang="fr-FR"/>
          </a:p>
        </p:txBody>
      </p:sp>
      <p:sp>
        <p:nvSpPr>
          <p:cNvPr id="5" name="Espace réservé du pied de page 4">
            <a:extLst>
              <a:ext uri="{FF2B5EF4-FFF2-40B4-BE49-F238E27FC236}">
                <a16:creationId xmlns:a16="http://schemas.microsoft.com/office/drawing/2014/main" id="{AA7F57ED-AA22-47D0-AB5A-D1360B1C801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27455993"/>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Espace réservé des commentaires 2"/>
          <p:cNvSpPr>
            <a:spLocks noGrp="1"/>
          </p:cNvSpPr>
          <p:nvPr>
            <p:ph type="body" idx="1"/>
          </p:nvPr>
        </p:nvSpPr>
        <p:spPr/>
        <p:txBody>
          <a:bodyPr/>
          <a:lstStyle/>
          <a:p>
            <a:r>
              <a:rPr lang="fr-FR" altLang="fr-FR"/>
              <a:t>http://docs.spring.io/spring-framework/docs/4.2.1.RELEASE/javadoc-api/org/springframework/jms/listener/DefaultMessageListenerContainer.html</a:t>
            </a:r>
          </a:p>
          <a:p>
            <a:endParaRPr lang="fr-FR" altLang="fr-FR"/>
          </a:p>
          <a:p>
            <a:r>
              <a:rPr lang="fr-FR" altLang="fr-FR"/>
              <a:t>http://docs.spring.io/spring-framework/docs/4.2.1.RELEASE/javadoc-api/org/springframework/jms/connection/CachingConnectionFactory.html</a:t>
            </a:r>
          </a:p>
        </p:txBody>
      </p:sp>
      <p:sp>
        <p:nvSpPr>
          <p:cNvPr id="44036"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12C3392D-800A-4E00-BE03-926960CFD243}" type="slidenum">
              <a:rPr lang="fr-FR" altLang="fr-FR" smtClean="0"/>
              <a:pPr/>
              <a:t>580</a:t>
            </a:fld>
            <a:endParaRPr lang="fr-FR" altLang="fr-FR"/>
          </a:p>
        </p:txBody>
      </p:sp>
      <p:sp>
        <p:nvSpPr>
          <p:cNvPr id="6" name="Espace réservé de l'image des diapositives 5">
            <a:extLst>
              <a:ext uri="{FF2B5EF4-FFF2-40B4-BE49-F238E27FC236}">
                <a16:creationId xmlns:a16="http://schemas.microsoft.com/office/drawing/2014/main" id="{CD3A3FE7-A731-4B42-A0BE-42F89FE6E423}"/>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A7BE6B46-DECE-4BDD-9203-CF5CADC9072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4247665999"/>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Espace réservé des commentaires 2"/>
          <p:cNvSpPr>
            <a:spLocks noGrp="1"/>
          </p:cNvSpPr>
          <p:nvPr>
            <p:ph type="body" idx="1"/>
          </p:nvPr>
        </p:nvSpPr>
        <p:spPr/>
        <p:txBody>
          <a:bodyPr/>
          <a:lstStyle/>
          <a:p>
            <a:r>
              <a:rPr lang="fr-FR" altLang="fr-FR"/>
              <a:t>http://docs.spring.io/spring-framework/docs/current/spring-framework-reference/html/jms.html</a:t>
            </a:r>
          </a:p>
          <a:p>
            <a:r>
              <a:rPr lang="fr-FR" altLang="fr-FR"/>
              <a:t>https://spring.io/guides/gs/messaging-jms/</a:t>
            </a:r>
          </a:p>
          <a:p>
            <a:endParaRPr lang="fr-FR" altLang="fr-FR"/>
          </a:p>
        </p:txBody>
      </p:sp>
      <p:sp>
        <p:nvSpPr>
          <p:cNvPr id="46084"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929787D4-9D7A-4312-9232-CE8AB8233ABE}" type="slidenum">
              <a:rPr lang="fr-FR" altLang="fr-FR" smtClean="0"/>
              <a:pPr/>
              <a:t>581</a:t>
            </a:fld>
            <a:endParaRPr lang="fr-FR" altLang="fr-FR"/>
          </a:p>
        </p:txBody>
      </p:sp>
      <p:sp>
        <p:nvSpPr>
          <p:cNvPr id="6" name="Espace réservé de l'image des diapositives 5">
            <a:extLst>
              <a:ext uri="{FF2B5EF4-FFF2-40B4-BE49-F238E27FC236}">
                <a16:creationId xmlns:a16="http://schemas.microsoft.com/office/drawing/2014/main" id="{2FBFC5E0-392B-4B83-9288-5F21EAE14106}"/>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7DDB913F-FD81-4A81-A7BC-04246DCD1F12}"/>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657900328"/>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582</a:t>
            </a:fld>
            <a:endParaRPr lang="fr-FR"/>
          </a:p>
        </p:txBody>
      </p:sp>
      <p:sp>
        <p:nvSpPr>
          <p:cNvPr id="5" name="Espace réservé du pied de page 4">
            <a:extLst>
              <a:ext uri="{FF2B5EF4-FFF2-40B4-BE49-F238E27FC236}">
                <a16:creationId xmlns:a16="http://schemas.microsoft.com/office/drawing/2014/main" id="{2352A3B1-0305-4036-8281-76D7DD2BFA9C}"/>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65025861"/>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583</a:t>
            </a:fld>
            <a:endParaRPr lang="fr-FR"/>
          </a:p>
        </p:txBody>
      </p:sp>
      <p:sp>
        <p:nvSpPr>
          <p:cNvPr id="5" name="Espace réservé du pied de page 4">
            <a:extLst>
              <a:ext uri="{FF2B5EF4-FFF2-40B4-BE49-F238E27FC236}">
                <a16:creationId xmlns:a16="http://schemas.microsoft.com/office/drawing/2014/main" id="{6C907636-1478-43E7-8F47-A7CC71996AF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74933096"/>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584</a:t>
            </a:fld>
            <a:endParaRPr lang="fr-FR"/>
          </a:p>
        </p:txBody>
      </p:sp>
      <p:sp>
        <p:nvSpPr>
          <p:cNvPr id="5" name="Espace réservé du pied de page 4">
            <a:extLst>
              <a:ext uri="{FF2B5EF4-FFF2-40B4-BE49-F238E27FC236}">
                <a16:creationId xmlns:a16="http://schemas.microsoft.com/office/drawing/2014/main" id="{B60D870D-FEF7-4F4B-8597-75BADEDCC60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17166914"/>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https://docs.oracle.com/javase/tutorial/jmx/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https://www.jmdoudoux.fr/java/dej/chap-spring_JMX.htm</a:t>
            </a: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585</a:t>
            </a:fld>
            <a:endParaRPr lang="fr-FR"/>
          </a:p>
        </p:txBody>
      </p:sp>
      <p:sp>
        <p:nvSpPr>
          <p:cNvPr id="7" name="Espace réservé du pied de page 6">
            <a:extLst>
              <a:ext uri="{FF2B5EF4-FFF2-40B4-BE49-F238E27FC236}">
                <a16:creationId xmlns:a16="http://schemas.microsoft.com/office/drawing/2014/main" id="{00992195-4E02-4449-84FD-70DAEFB384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444980970"/>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586</a:t>
            </a:fld>
            <a:endParaRPr lang="fr-FR"/>
          </a:p>
        </p:txBody>
      </p:sp>
      <p:sp>
        <p:nvSpPr>
          <p:cNvPr id="7" name="Espace réservé du pied de page 6">
            <a:extLst>
              <a:ext uri="{FF2B5EF4-FFF2-40B4-BE49-F238E27FC236}">
                <a16:creationId xmlns:a16="http://schemas.microsoft.com/office/drawing/2014/main" id="{54AACB36-0791-464C-91B8-8B982DAF401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16119110"/>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587</a:t>
            </a:fld>
            <a:endParaRPr lang="fr-FR"/>
          </a:p>
        </p:txBody>
      </p:sp>
      <p:sp>
        <p:nvSpPr>
          <p:cNvPr id="5" name="Espace réservé du pied de page 4">
            <a:extLst>
              <a:ext uri="{FF2B5EF4-FFF2-40B4-BE49-F238E27FC236}">
                <a16:creationId xmlns:a16="http://schemas.microsoft.com/office/drawing/2014/main" id="{57B98783-E9D8-4F68-9191-BE0155A1DC7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72632121"/>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588</a:t>
            </a:fld>
            <a:endParaRPr lang="fr-FR"/>
          </a:p>
        </p:txBody>
      </p:sp>
      <p:sp>
        <p:nvSpPr>
          <p:cNvPr id="5" name="Espace réservé du pied de page 4">
            <a:extLst>
              <a:ext uri="{FF2B5EF4-FFF2-40B4-BE49-F238E27FC236}">
                <a16:creationId xmlns:a16="http://schemas.microsoft.com/office/drawing/2014/main" id="{B96F5E80-3411-4114-B1E2-730A4BCC91C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41161544"/>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589</a:t>
            </a:fld>
            <a:endParaRPr lang="fr-FR"/>
          </a:p>
        </p:txBody>
      </p:sp>
      <p:sp>
        <p:nvSpPr>
          <p:cNvPr id="5" name="Espace réservé du pied de page 4">
            <a:extLst>
              <a:ext uri="{FF2B5EF4-FFF2-40B4-BE49-F238E27FC236}">
                <a16:creationId xmlns:a16="http://schemas.microsoft.com/office/drawing/2014/main" id="{3A56AA9D-BDAA-465C-88C5-792B94BA0A2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9484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a:t>
            </a:fld>
            <a:endParaRPr lang="fr-FR"/>
          </a:p>
        </p:txBody>
      </p:sp>
      <p:sp>
        <p:nvSpPr>
          <p:cNvPr id="5" name="Espace réservé du pied de page 4">
            <a:extLst>
              <a:ext uri="{FF2B5EF4-FFF2-40B4-BE49-F238E27FC236}">
                <a16:creationId xmlns:a16="http://schemas.microsoft.com/office/drawing/2014/main" id="{DE182C2C-4594-4873-A65D-200C8ACC2F5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71346387"/>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590</a:t>
            </a:fld>
            <a:endParaRPr lang="fr-FR"/>
          </a:p>
        </p:txBody>
      </p:sp>
      <p:sp>
        <p:nvSpPr>
          <p:cNvPr id="5" name="Espace réservé du pied de page 4">
            <a:extLst>
              <a:ext uri="{FF2B5EF4-FFF2-40B4-BE49-F238E27FC236}">
                <a16:creationId xmlns:a16="http://schemas.microsoft.com/office/drawing/2014/main" id="{D69D0F7B-435C-45F5-9BB5-C0542743E0B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187388668"/>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591</a:t>
            </a:fld>
            <a:endParaRPr lang="fr-FR"/>
          </a:p>
        </p:txBody>
      </p:sp>
      <p:sp>
        <p:nvSpPr>
          <p:cNvPr id="7" name="Espace réservé du pied de page 6">
            <a:extLst>
              <a:ext uri="{FF2B5EF4-FFF2-40B4-BE49-F238E27FC236}">
                <a16:creationId xmlns:a16="http://schemas.microsoft.com/office/drawing/2014/main" id="{9BBEA296-6A83-464D-A79A-6CE41061AAC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25518161"/>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592</a:t>
            </a:fld>
            <a:endParaRPr lang="fr-FR"/>
          </a:p>
        </p:txBody>
      </p:sp>
      <p:sp>
        <p:nvSpPr>
          <p:cNvPr id="7" name="Espace réservé du pied de page 6">
            <a:extLst>
              <a:ext uri="{FF2B5EF4-FFF2-40B4-BE49-F238E27FC236}">
                <a16:creationId xmlns:a16="http://schemas.microsoft.com/office/drawing/2014/main" id="{7FA18066-9002-49B9-83E0-24471B8ABE0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89348565"/>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2FD2E72-0A84-454F-83BA-19F300B2B7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FC62CD-B651-4D7D-9AB5-3B66F47A5598}"/>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41C0BC83-161B-438D-A8B3-07ED3FD1ACD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76829233"/>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5D74A4-32E4-4062-9C84-3438D3B50D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E466CAA-2647-40CF-A966-CE0E356288E7}"/>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ABD56638-BA22-4523-9AD1-7572ACDC93A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519439096"/>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595</a:t>
            </a:fld>
            <a:endParaRPr lang="fr-FR"/>
          </a:p>
        </p:txBody>
      </p:sp>
      <p:sp>
        <p:nvSpPr>
          <p:cNvPr id="5" name="Espace réservé du pied de page 4">
            <a:extLst>
              <a:ext uri="{FF2B5EF4-FFF2-40B4-BE49-F238E27FC236}">
                <a16:creationId xmlns:a16="http://schemas.microsoft.com/office/drawing/2014/main" id="{04FA155B-FEFB-4A7B-96C5-DBA8936D32C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23414537"/>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596</a:t>
            </a:fld>
            <a:endParaRPr lang="fr-FR"/>
          </a:p>
        </p:txBody>
      </p:sp>
      <p:sp>
        <p:nvSpPr>
          <p:cNvPr id="5" name="Espace réservé du pied de page 4">
            <a:extLst>
              <a:ext uri="{FF2B5EF4-FFF2-40B4-BE49-F238E27FC236}">
                <a16:creationId xmlns:a16="http://schemas.microsoft.com/office/drawing/2014/main" id="{5D303611-8BC5-4AD1-9FFA-C2DA46C1F05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52895219"/>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597</a:t>
            </a:fld>
            <a:endParaRPr lang="fr-FR"/>
          </a:p>
        </p:txBody>
      </p:sp>
      <p:sp>
        <p:nvSpPr>
          <p:cNvPr id="5" name="Espace réservé du pied de page 4">
            <a:extLst>
              <a:ext uri="{FF2B5EF4-FFF2-40B4-BE49-F238E27FC236}">
                <a16:creationId xmlns:a16="http://schemas.microsoft.com/office/drawing/2014/main" id="{D48E12A7-D63D-4574-A3FC-B1915109612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710287458"/>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598</a:t>
            </a:fld>
            <a:endParaRPr lang="fr-FR"/>
          </a:p>
        </p:txBody>
      </p:sp>
      <p:sp>
        <p:nvSpPr>
          <p:cNvPr id="5" name="Espace réservé du pied de page 4">
            <a:extLst>
              <a:ext uri="{FF2B5EF4-FFF2-40B4-BE49-F238E27FC236}">
                <a16:creationId xmlns:a16="http://schemas.microsoft.com/office/drawing/2014/main" id="{FBEAD2B0-DEF5-4176-9D8C-C0A8DA832FA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813815214"/>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599</a:t>
            </a:fld>
            <a:endParaRPr lang="fr-FR"/>
          </a:p>
        </p:txBody>
      </p:sp>
      <p:sp>
        <p:nvSpPr>
          <p:cNvPr id="5" name="Espace réservé du pied de page 4">
            <a:extLst>
              <a:ext uri="{FF2B5EF4-FFF2-40B4-BE49-F238E27FC236}">
                <a16:creationId xmlns:a16="http://schemas.microsoft.com/office/drawing/2014/main" id="{85124122-ADE2-4B73-9E58-5FE93151824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7406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a:t>
            </a:fld>
            <a:endParaRPr lang="fr-FR"/>
          </a:p>
        </p:txBody>
      </p:sp>
      <p:sp>
        <p:nvSpPr>
          <p:cNvPr id="5" name="Espace réservé du pied de page 4">
            <a:extLst>
              <a:ext uri="{FF2B5EF4-FFF2-40B4-BE49-F238E27FC236}">
                <a16:creationId xmlns:a16="http://schemas.microsoft.com/office/drawing/2014/main" id="{39308B86-EB38-4E50-BFF6-F121CEE9080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56147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a:t>
            </a:fld>
            <a:endParaRPr lang="fr-FR"/>
          </a:p>
        </p:txBody>
      </p:sp>
      <p:sp>
        <p:nvSpPr>
          <p:cNvPr id="5" name="Espace réservé du pied de page 4">
            <a:extLst>
              <a:ext uri="{FF2B5EF4-FFF2-40B4-BE49-F238E27FC236}">
                <a16:creationId xmlns:a16="http://schemas.microsoft.com/office/drawing/2014/main" id="{27BA329B-2249-4283-8720-A821154EC0C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99152785"/>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600</a:t>
            </a:fld>
            <a:endParaRPr lang="fr-FR"/>
          </a:p>
        </p:txBody>
      </p:sp>
      <p:sp>
        <p:nvSpPr>
          <p:cNvPr id="5" name="Espace réservé du pied de page 4">
            <a:extLst>
              <a:ext uri="{FF2B5EF4-FFF2-40B4-BE49-F238E27FC236}">
                <a16:creationId xmlns:a16="http://schemas.microsoft.com/office/drawing/2014/main" id="{229DC0D5-C711-4DD4-B5DC-EC15D4C46C9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214000148"/>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601</a:t>
            </a:fld>
            <a:endParaRPr lang="fr-FR"/>
          </a:p>
        </p:txBody>
      </p:sp>
      <p:sp>
        <p:nvSpPr>
          <p:cNvPr id="5" name="Espace réservé du pied de page 4">
            <a:extLst>
              <a:ext uri="{FF2B5EF4-FFF2-40B4-BE49-F238E27FC236}">
                <a16:creationId xmlns:a16="http://schemas.microsoft.com/office/drawing/2014/main" id="{5AD3667A-E067-4F85-BDA9-F8F8DD0C4B0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01422487"/>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602</a:t>
            </a:fld>
            <a:endParaRPr lang="fr-FR"/>
          </a:p>
        </p:txBody>
      </p:sp>
      <p:sp>
        <p:nvSpPr>
          <p:cNvPr id="5" name="Espace réservé du pied de page 4">
            <a:extLst>
              <a:ext uri="{FF2B5EF4-FFF2-40B4-BE49-F238E27FC236}">
                <a16:creationId xmlns:a16="http://schemas.microsoft.com/office/drawing/2014/main" id="{0D8CEF69-9976-4146-9F6E-3E7E3A764A7A}"/>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31860542"/>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603</a:t>
            </a:fld>
            <a:endParaRPr lang="fr-FR"/>
          </a:p>
        </p:txBody>
      </p:sp>
      <p:sp>
        <p:nvSpPr>
          <p:cNvPr id="5" name="Espace réservé du pied de page 4">
            <a:extLst>
              <a:ext uri="{FF2B5EF4-FFF2-40B4-BE49-F238E27FC236}">
                <a16:creationId xmlns:a16="http://schemas.microsoft.com/office/drawing/2014/main" id="{CE92B2F3-4652-40BD-A29A-4AF259DC93E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48501483"/>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604</a:t>
            </a:fld>
            <a:endParaRPr lang="fr-FR"/>
          </a:p>
        </p:txBody>
      </p:sp>
      <p:sp>
        <p:nvSpPr>
          <p:cNvPr id="5" name="Espace réservé du pied de page 4">
            <a:extLst>
              <a:ext uri="{FF2B5EF4-FFF2-40B4-BE49-F238E27FC236}">
                <a16:creationId xmlns:a16="http://schemas.microsoft.com/office/drawing/2014/main" id="{96CEDC8D-780F-4FD2-8AE7-84DFF5F39C0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75861278"/>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605</a:t>
            </a:fld>
            <a:endParaRPr lang="fr-FR"/>
          </a:p>
        </p:txBody>
      </p:sp>
      <p:sp>
        <p:nvSpPr>
          <p:cNvPr id="5" name="Espace réservé du pied de page 4">
            <a:extLst>
              <a:ext uri="{FF2B5EF4-FFF2-40B4-BE49-F238E27FC236}">
                <a16:creationId xmlns:a16="http://schemas.microsoft.com/office/drawing/2014/main" id="{E1FED40B-270A-42AE-AA8A-4C1E45D302A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84916580"/>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606</a:t>
            </a:fld>
            <a:endParaRPr lang="fr-FR"/>
          </a:p>
        </p:txBody>
      </p:sp>
      <p:sp>
        <p:nvSpPr>
          <p:cNvPr id="5" name="Espace réservé du pied de page 4">
            <a:extLst>
              <a:ext uri="{FF2B5EF4-FFF2-40B4-BE49-F238E27FC236}">
                <a16:creationId xmlns:a16="http://schemas.microsoft.com/office/drawing/2014/main" id="{A05A6C37-7E6E-4187-B016-71E438B5A6A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742005973"/>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607</a:t>
            </a:fld>
            <a:endParaRPr lang="fr-FR"/>
          </a:p>
        </p:txBody>
      </p:sp>
      <p:sp>
        <p:nvSpPr>
          <p:cNvPr id="5" name="Espace réservé du pied de page 4">
            <a:extLst>
              <a:ext uri="{FF2B5EF4-FFF2-40B4-BE49-F238E27FC236}">
                <a16:creationId xmlns:a16="http://schemas.microsoft.com/office/drawing/2014/main" id="{0EE817DB-EFDD-45AD-AE73-160934E7F1C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316947452"/>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608</a:t>
            </a:fld>
            <a:endParaRPr lang="fr-FR" altLang="fr-FR"/>
          </a:p>
        </p:txBody>
      </p:sp>
      <p:sp>
        <p:nvSpPr>
          <p:cNvPr id="5" name="Espace réservé de l'image des diapositives 4">
            <a:extLst>
              <a:ext uri="{FF2B5EF4-FFF2-40B4-BE49-F238E27FC236}">
                <a16:creationId xmlns:a16="http://schemas.microsoft.com/office/drawing/2014/main" id="{AB49FFC0-668B-41F5-97B1-A73FB3A28E33}"/>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EC19B12C-4AAD-4C05-BF33-76CF7767E0B3}"/>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D1748E1E-15AF-4B47-B868-15B7FC7E56D6}"/>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362199836"/>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609</a:t>
            </a:fld>
            <a:endParaRPr lang="fr-FR"/>
          </a:p>
        </p:txBody>
      </p:sp>
      <p:sp>
        <p:nvSpPr>
          <p:cNvPr id="5" name="Espace réservé du pied de page 4">
            <a:extLst>
              <a:ext uri="{FF2B5EF4-FFF2-40B4-BE49-F238E27FC236}">
                <a16:creationId xmlns:a16="http://schemas.microsoft.com/office/drawing/2014/main" id="{A4BD8286-2A9A-4886-88F2-088AED594A6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25628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a:t>
            </a:fld>
            <a:endParaRPr lang="fr-FR"/>
          </a:p>
        </p:txBody>
      </p:sp>
      <p:sp>
        <p:nvSpPr>
          <p:cNvPr id="5" name="Espace réservé du pied de page 4">
            <a:extLst>
              <a:ext uri="{FF2B5EF4-FFF2-40B4-BE49-F238E27FC236}">
                <a16:creationId xmlns:a16="http://schemas.microsoft.com/office/drawing/2014/main" id="{E85DC01B-5DD6-4630-B195-14D4E3B4A53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932761819"/>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610</a:t>
            </a:fld>
            <a:endParaRPr lang="fr-FR"/>
          </a:p>
        </p:txBody>
      </p:sp>
      <p:sp>
        <p:nvSpPr>
          <p:cNvPr id="5" name="Espace réservé du pied de page 4">
            <a:extLst>
              <a:ext uri="{FF2B5EF4-FFF2-40B4-BE49-F238E27FC236}">
                <a16:creationId xmlns:a16="http://schemas.microsoft.com/office/drawing/2014/main" id="{A03D07C3-35C1-4B1B-915B-8C3E8667B0D7}"/>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858067146"/>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611</a:t>
            </a:fld>
            <a:endParaRPr lang="fr-FR"/>
          </a:p>
        </p:txBody>
      </p:sp>
      <p:sp>
        <p:nvSpPr>
          <p:cNvPr id="5" name="Espace réservé du pied de page 4">
            <a:extLst>
              <a:ext uri="{FF2B5EF4-FFF2-40B4-BE49-F238E27FC236}">
                <a16:creationId xmlns:a16="http://schemas.microsoft.com/office/drawing/2014/main" id="{43440E95-9485-4590-AD90-9308BE4ED31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05079762"/>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612</a:t>
            </a:fld>
            <a:endParaRPr lang="fr-FR"/>
          </a:p>
        </p:txBody>
      </p:sp>
      <p:sp>
        <p:nvSpPr>
          <p:cNvPr id="5" name="Espace réservé du pied de page 4">
            <a:extLst>
              <a:ext uri="{FF2B5EF4-FFF2-40B4-BE49-F238E27FC236}">
                <a16:creationId xmlns:a16="http://schemas.microsoft.com/office/drawing/2014/main" id="{EC073F91-C6E8-40E4-9B98-BD626D33B001}"/>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37699009"/>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613</a:t>
            </a:fld>
            <a:endParaRPr lang="fr-FR"/>
          </a:p>
        </p:txBody>
      </p:sp>
      <p:sp>
        <p:nvSpPr>
          <p:cNvPr id="5" name="Espace réservé du pied de page 4">
            <a:extLst>
              <a:ext uri="{FF2B5EF4-FFF2-40B4-BE49-F238E27FC236}">
                <a16:creationId xmlns:a16="http://schemas.microsoft.com/office/drawing/2014/main" id="{38A17964-3DBC-4C86-9774-2897FDEC5DC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31035075"/>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614</a:t>
            </a:fld>
            <a:endParaRPr lang="fr-FR" altLang="fr-FR"/>
          </a:p>
        </p:txBody>
      </p:sp>
      <p:sp>
        <p:nvSpPr>
          <p:cNvPr id="5" name="Espace réservé de l'image des diapositives 4">
            <a:extLst>
              <a:ext uri="{FF2B5EF4-FFF2-40B4-BE49-F238E27FC236}">
                <a16:creationId xmlns:a16="http://schemas.microsoft.com/office/drawing/2014/main" id="{496C4487-E083-4B4D-BB2B-E4A9C65EE8D4}"/>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687C6F2E-2A71-4EE0-A254-5CFEE1434534}"/>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524EFEAB-D7B3-4A80-ACCA-C4FE77FE2289}"/>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152218266"/>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615</a:t>
            </a:fld>
            <a:endParaRPr lang="fr-FR"/>
          </a:p>
        </p:txBody>
      </p:sp>
      <p:sp>
        <p:nvSpPr>
          <p:cNvPr id="5" name="Espace réservé du pied de page 4">
            <a:extLst>
              <a:ext uri="{FF2B5EF4-FFF2-40B4-BE49-F238E27FC236}">
                <a16:creationId xmlns:a16="http://schemas.microsoft.com/office/drawing/2014/main" id="{C7E3F243-2271-4A9D-B765-4C8EC7C981B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91492793"/>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616</a:t>
            </a:fld>
            <a:endParaRPr lang="fr-FR"/>
          </a:p>
        </p:txBody>
      </p:sp>
      <p:sp>
        <p:nvSpPr>
          <p:cNvPr id="5" name="Espace réservé du pied de page 4">
            <a:extLst>
              <a:ext uri="{FF2B5EF4-FFF2-40B4-BE49-F238E27FC236}">
                <a16:creationId xmlns:a16="http://schemas.microsoft.com/office/drawing/2014/main" id="{1140BFED-5273-4595-8C12-600AA281023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580264373"/>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617</a:t>
            </a:fld>
            <a:endParaRPr lang="fr-FR"/>
          </a:p>
        </p:txBody>
      </p:sp>
      <p:sp>
        <p:nvSpPr>
          <p:cNvPr id="5" name="Espace réservé du pied de page 4">
            <a:extLst>
              <a:ext uri="{FF2B5EF4-FFF2-40B4-BE49-F238E27FC236}">
                <a16:creationId xmlns:a16="http://schemas.microsoft.com/office/drawing/2014/main" id="{CBD31E48-200A-4B66-BEC2-FCA6F9029F8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083260158"/>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618</a:t>
            </a:fld>
            <a:endParaRPr lang="fr-FR"/>
          </a:p>
        </p:txBody>
      </p:sp>
      <p:sp>
        <p:nvSpPr>
          <p:cNvPr id="5" name="Espace réservé du pied de page 4">
            <a:extLst>
              <a:ext uri="{FF2B5EF4-FFF2-40B4-BE49-F238E27FC236}">
                <a16:creationId xmlns:a16="http://schemas.microsoft.com/office/drawing/2014/main" id="{0799AD4D-C6B0-4754-AA19-4CC9F92B971E}"/>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160262043"/>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Espace réservé du numéro de diapositive 3"/>
          <p:cNvSpPr>
            <a:spLocks noGrp="1"/>
          </p:cNvSpPr>
          <p:nvPr>
            <p:ph type="sldNum" sz="quarter" idx="5"/>
          </p:nvPr>
        </p:nvSpPr>
        <p:spPr/>
        <p:txBody>
          <a:bodyPr/>
          <a:lstStyle>
            <a:lvl1pPr defTabSz="990600">
              <a:defRPr>
                <a:solidFill>
                  <a:schemeClr val="tx1"/>
                </a:solidFill>
                <a:latin typeface="Arial Narrow" panose="020B0606020202030204" pitchFamily="34" charset="0"/>
              </a:defRPr>
            </a:lvl1pPr>
            <a:lvl2pPr marL="742950" indent="-285750" defTabSz="990600">
              <a:defRPr>
                <a:solidFill>
                  <a:schemeClr val="tx1"/>
                </a:solidFill>
                <a:latin typeface="Arial Narrow" panose="020B0606020202030204" pitchFamily="34" charset="0"/>
              </a:defRPr>
            </a:lvl2pPr>
            <a:lvl3pPr marL="1143000" indent="-228600" defTabSz="990600">
              <a:defRPr>
                <a:solidFill>
                  <a:schemeClr val="tx1"/>
                </a:solidFill>
                <a:latin typeface="Arial Narrow" panose="020B0606020202030204" pitchFamily="34" charset="0"/>
              </a:defRPr>
            </a:lvl3pPr>
            <a:lvl4pPr marL="1600200" indent="-228600" defTabSz="990600">
              <a:defRPr>
                <a:solidFill>
                  <a:schemeClr val="tx1"/>
                </a:solidFill>
                <a:latin typeface="Arial Narrow" panose="020B0606020202030204" pitchFamily="34" charset="0"/>
              </a:defRPr>
            </a:lvl4pPr>
            <a:lvl5pPr marL="2057400" indent="-228600" defTabSz="990600">
              <a:defRPr>
                <a:solidFill>
                  <a:schemeClr val="tx1"/>
                </a:solidFill>
                <a:latin typeface="Arial Narrow" panose="020B0606020202030204" pitchFamily="34" charset="0"/>
              </a:defRPr>
            </a:lvl5pPr>
            <a:lvl6pPr marL="2514600" indent="-228600" defTabSz="990600" fontAlgn="base">
              <a:spcBef>
                <a:spcPct val="0"/>
              </a:spcBef>
              <a:spcAft>
                <a:spcPct val="0"/>
              </a:spcAft>
              <a:defRPr>
                <a:solidFill>
                  <a:schemeClr val="tx1"/>
                </a:solidFill>
                <a:latin typeface="Arial Narrow" panose="020B0606020202030204" pitchFamily="34" charset="0"/>
              </a:defRPr>
            </a:lvl6pPr>
            <a:lvl7pPr marL="2971800" indent="-228600" defTabSz="990600" fontAlgn="base">
              <a:spcBef>
                <a:spcPct val="0"/>
              </a:spcBef>
              <a:spcAft>
                <a:spcPct val="0"/>
              </a:spcAft>
              <a:defRPr>
                <a:solidFill>
                  <a:schemeClr val="tx1"/>
                </a:solidFill>
                <a:latin typeface="Arial Narrow" panose="020B0606020202030204" pitchFamily="34" charset="0"/>
              </a:defRPr>
            </a:lvl7pPr>
            <a:lvl8pPr marL="3429000" indent="-228600" defTabSz="990600" fontAlgn="base">
              <a:spcBef>
                <a:spcPct val="0"/>
              </a:spcBef>
              <a:spcAft>
                <a:spcPct val="0"/>
              </a:spcAft>
              <a:defRPr>
                <a:solidFill>
                  <a:schemeClr val="tx1"/>
                </a:solidFill>
                <a:latin typeface="Arial Narrow" panose="020B0606020202030204" pitchFamily="34" charset="0"/>
              </a:defRPr>
            </a:lvl8pPr>
            <a:lvl9pPr marL="3886200" indent="-228600" defTabSz="990600" fontAlgn="base">
              <a:spcBef>
                <a:spcPct val="0"/>
              </a:spcBef>
              <a:spcAft>
                <a:spcPct val="0"/>
              </a:spcAft>
              <a:defRPr>
                <a:solidFill>
                  <a:schemeClr val="tx1"/>
                </a:solidFill>
                <a:latin typeface="Arial Narrow" panose="020B0606020202030204" pitchFamily="34" charset="0"/>
              </a:defRPr>
            </a:lvl9pPr>
          </a:lstStyle>
          <a:p>
            <a:fld id="{C1A8B726-7493-4FE3-A906-5D188A0C7619}" type="slidenum">
              <a:rPr lang="fr-FR" altLang="fr-FR" smtClean="0"/>
              <a:pPr/>
              <a:t>619</a:t>
            </a:fld>
            <a:endParaRPr lang="fr-FR" altLang="fr-FR"/>
          </a:p>
        </p:txBody>
      </p:sp>
      <p:sp>
        <p:nvSpPr>
          <p:cNvPr id="5" name="Espace réservé de l'image des diapositives 4">
            <a:extLst>
              <a:ext uri="{FF2B5EF4-FFF2-40B4-BE49-F238E27FC236}">
                <a16:creationId xmlns:a16="http://schemas.microsoft.com/office/drawing/2014/main" id="{61B86A2D-84A2-44E4-A7F4-CE14E2DD5549}"/>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F3DBD0D6-9A80-4427-A186-B24AFCC5AFB4}"/>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C27BB97B-60C7-4B7D-9B01-6C21D4E008F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460116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62</a:t>
            </a:fld>
            <a:endParaRPr lang="fr-FR"/>
          </a:p>
        </p:txBody>
      </p:sp>
      <p:sp>
        <p:nvSpPr>
          <p:cNvPr id="5" name="Espace réservé du pied de page 4">
            <a:extLst>
              <a:ext uri="{FF2B5EF4-FFF2-40B4-BE49-F238E27FC236}">
                <a16:creationId xmlns:a16="http://schemas.microsoft.com/office/drawing/2014/main" id="{E05B3705-757A-42EE-9C2A-4BFBFF2C0B3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982242529"/>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620</a:t>
            </a:fld>
            <a:endParaRPr lang="fr-FR"/>
          </a:p>
        </p:txBody>
      </p:sp>
      <p:sp>
        <p:nvSpPr>
          <p:cNvPr id="5" name="Espace réservé du pied de page 4">
            <a:extLst>
              <a:ext uri="{FF2B5EF4-FFF2-40B4-BE49-F238E27FC236}">
                <a16:creationId xmlns:a16="http://schemas.microsoft.com/office/drawing/2014/main" id="{7CE26903-7C72-4A57-8ADA-95B3590B366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1787669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63</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58D64787-D29A-49BA-A550-05B67AFC73A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572828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8" name="Rectangle 3"/>
          <p:cNvSpPr>
            <a:spLocks noGrp="1" noChangeArrowheads="1"/>
          </p:cNvSpPr>
          <p:nvPr>
            <p:ph type="body" idx="1"/>
          </p:nvPr>
        </p:nvSpPr>
        <p:spPr/>
        <p:txBody>
          <a:bodyPr/>
          <a:lstStyle/>
          <a:p>
            <a:r>
              <a:rPr lang="en-US"/>
              <a:t>This is an automagical process in which bean references don't need to be coded explicitly in the XML bean definition file, but rather the Spring container works out dependencies. </a:t>
            </a:r>
          </a:p>
          <a:p>
            <a:endParaRPr lang="en-US"/>
          </a:p>
          <a:p>
            <a:r>
              <a:rPr lang="en-US"/>
              <a:t>There are 4 modes: </a:t>
            </a:r>
          </a:p>
          <a:p>
            <a:r>
              <a:rPr lang="en-US"/>
              <a:t>"no" The traditional Spring default. No automagical wiring. Bean references must be defined in the XML file via the &lt;ref/&gt; element (or "ref" attribute). We recommend this in most cases as it makes documentation more explicit. Note that this default mode also allows for annotation-driven autowiring, if activated. "no" refers to externally driven autowiring only, not affecting any autowiring demands that the bean class itself expresses. </a:t>
            </a:r>
          </a:p>
          <a:p>
            <a:r>
              <a:rPr lang="en-US"/>
              <a:t>"byName" Autowiring by property name. If a bean of class Cat exposes a "dog" property, Spring will try to set this to the value of the bean "dog" in the current container. If there is no matching bean by name, nothing special happens. </a:t>
            </a:r>
          </a:p>
          <a:p>
            <a:r>
              <a:rPr lang="en-US"/>
              <a:t>"byType" Autowiring if there is exactly one bean of the property type in the container. If there is more than one, a fatal error is raised, and you cannot use byType autowiring for that bean. If there is none, nothing special happens. </a:t>
            </a:r>
          </a:p>
          <a:p>
            <a:r>
              <a:rPr lang="en-US"/>
              <a:t>"constructor" Analogous to "byType" for constructor arguments. If there is not exactly one bean of the constructor argument type in the bean factory, a fatal error is raised. Note that explicit dependencies, i.e. "property" and "constructor-arg" elements, always override autowiring. Note: This  attribute will not be inherited by child bean definitions. Hence, it needs to be specified per concrete bean definition.</a:t>
            </a:r>
            <a:endParaRPr lang="fr-FR" altLang="en-US" dirty="0"/>
          </a:p>
        </p:txBody>
      </p:sp>
      <p:sp>
        <p:nvSpPr>
          <p:cNvPr id="4" name="Espace réservé de l'image des diapositives 3">
            <a:extLst>
              <a:ext uri="{FF2B5EF4-FFF2-40B4-BE49-F238E27FC236}">
                <a16:creationId xmlns:a16="http://schemas.microsoft.com/office/drawing/2014/main" id="{1230BBC2-8BF5-441A-85C7-ED6604BA478E}"/>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4E0E2D0F-D537-4750-88FC-18113BA544A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87641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65</a:t>
            </a:fld>
            <a:endParaRPr lang="fr-FR"/>
          </a:p>
        </p:txBody>
      </p:sp>
      <p:sp>
        <p:nvSpPr>
          <p:cNvPr id="7" name="Espace réservé du pied de page 6">
            <a:extLst>
              <a:ext uri="{FF2B5EF4-FFF2-40B4-BE49-F238E27FC236}">
                <a16:creationId xmlns:a16="http://schemas.microsoft.com/office/drawing/2014/main" id="{127BE8B5-7A74-4F4F-963F-24FD57CB230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9257105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Rectangle 3"/>
          <p:cNvSpPr>
            <a:spLocks noGrp="1" noChangeArrowheads="1"/>
          </p:cNvSpPr>
          <p:nvPr>
            <p:ph type="body" idx="1"/>
          </p:nvPr>
        </p:nvSpPr>
        <p:spPr/>
        <p:txBody>
          <a:bodyPr/>
          <a:lstStyle/>
          <a:p>
            <a:r>
              <a:rPr lang="fr-FR" altLang="en-US"/>
              <a:t>Rappel, limite de l'autowire byType :</a:t>
            </a:r>
          </a:p>
          <a:p>
            <a:r>
              <a:rPr lang="fr-FR" altLang="en-US"/>
              <a:t>Si plusieurs beans sont du même type Spring lèvera une exception.</a:t>
            </a:r>
          </a:p>
          <a:p>
            <a:r>
              <a:rPr lang="fr-FR" altLang="en-US"/>
              <a:t>Il faut qu'il y ait unicité dans l'ensemble des fichiers de configuratuion du type.</a:t>
            </a:r>
          </a:p>
          <a:p>
            <a:endParaRPr lang="fr-FR" altLang="en-US"/>
          </a:p>
        </p:txBody>
      </p:sp>
      <p:sp>
        <p:nvSpPr>
          <p:cNvPr id="4" name="Espace réservé de l'image des diapositives 3">
            <a:extLst>
              <a:ext uri="{FF2B5EF4-FFF2-40B4-BE49-F238E27FC236}">
                <a16:creationId xmlns:a16="http://schemas.microsoft.com/office/drawing/2014/main" id="{67805CB9-B7FF-4C8F-9908-0DAD0E05512A}"/>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86CC92BA-E3B6-44FC-B4D8-A188E1EC312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425098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0" name="Rectangle 1027"/>
          <p:cNvSpPr>
            <a:spLocks noGrp="1" noChangeArrowheads="1"/>
          </p:cNvSpPr>
          <p:nvPr>
            <p:ph type="body" idx="1"/>
          </p:nvPr>
        </p:nvSpPr>
        <p:spPr/>
        <p:txBody>
          <a:bodyPr/>
          <a:lstStyle/>
          <a:p>
            <a:r>
              <a:rPr lang="fr-FR" altLang="en-US"/>
              <a:t>Début exemple :</a:t>
            </a:r>
          </a:p>
          <a:p>
            <a:r>
              <a:rPr lang="fr-FR" altLang="en-US"/>
              <a:t>Fichier build/custom.xml</a:t>
            </a:r>
          </a:p>
          <a:p>
            <a:r>
              <a:rPr lang="fr-FR" altLang="en-US"/>
              <a:t>&lt;beans … …&gt;</a:t>
            </a:r>
          </a:p>
          <a:p>
            <a:r>
              <a:rPr lang="fr-FR" altLang="en-US"/>
              <a:t>    &lt;bean name="customEditorConfigurer" class="org.springframework.beans.factory.config.CustomEditorConfigurer"&gt;</a:t>
            </a:r>
          </a:p>
          <a:p>
            <a:r>
              <a:rPr lang="fr-FR" altLang="en-US"/>
              <a:t>        &lt;property name="customEditors"&gt;</a:t>
            </a:r>
          </a:p>
          <a:p>
            <a:r>
              <a:rPr lang="fr-FR" altLang="en-US"/>
              <a:t>            &lt;map&gt;</a:t>
            </a:r>
          </a:p>
          <a:p>
            <a:r>
              <a:rPr lang="fr-FR" altLang="en-US"/>
              <a:t>                &lt;entry key="java.util.regex.Pattern"&gt;&lt;bean class="PatternPropertyEditor"/&gt;&lt;/entry&gt;</a:t>
            </a:r>
          </a:p>
          <a:p>
            <a:r>
              <a:rPr lang="fr-FR" altLang="en-US"/>
              <a:t>            &lt;/map&gt;</a:t>
            </a:r>
          </a:p>
          <a:p>
            <a:r>
              <a:rPr lang="fr-FR" altLang="en-US"/>
              <a:t>        &lt;/property&gt;</a:t>
            </a:r>
          </a:p>
          <a:p>
            <a:r>
              <a:rPr lang="fr-FR" altLang="en-US"/>
              <a:t>    &lt;/bean&gt;</a:t>
            </a:r>
          </a:p>
          <a:p>
            <a:r>
              <a:rPr lang="fr-FR" altLang="en-US"/>
              <a:t>    &lt;bean id="exempleBean" class="CustomEditorExemple"&gt;</a:t>
            </a:r>
          </a:p>
          <a:p>
            <a:r>
              <a:rPr lang="fr-FR" altLang="en-US"/>
              <a:t>        &lt;property name="searchPattern"&gt;&lt;value&gt;(chien|niche)&lt;/value&gt;&lt;/property&gt;</a:t>
            </a:r>
          </a:p>
          <a:p>
            <a:r>
              <a:rPr lang="fr-FR" altLang="en-US"/>
              <a:t>        &lt;property name="textToSearch"&gt;&lt;value&gt;Le chien dort dans sa niche&lt;/value&gt;&lt;/property&gt;</a:t>
            </a:r>
          </a:p>
          <a:p>
            <a:r>
              <a:rPr lang="fr-FR" altLang="en-US"/>
              <a:t>    &lt;/bean&gt;&lt;/beans&gt;</a:t>
            </a:r>
          </a:p>
          <a:p>
            <a:r>
              <a:rPr lang="fr-FR" altLang="en-US"/>
              <a:t>… …</a:t>
            </a:r>
          </a:p>
          <a:p>
            <a:endParaRPr lang="fr-FR" altLang="en-US"/>
          </a:p>
        </p:txBody>
      </p:sp>
      <p:sp>
        <p:nvSpPr>
          <p:cNvPr id="4" name="Espace réservé de l'image des diapositives 3">
            <a:extLst>
              <a:ext uri="{FF2B5EF4-FFF2-40B4-BE49-F238E27FC236}">
                <a16:creationId xmlns:a16="http://schemas.microsoft.com/office/drawing/2014/main" id="{21E39AED-A774-43CA-A466-A7E1CF212C39}"/>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F37AB5A4-EEF6-440C-888A-35E041EF7CC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6337101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3"/>
          <p:cNvSpPr>
            <a:spLocks noGrp="1" noChangeArrowheads="1"/>
          </p:cNvSpPr>
          <p:nvPr>
            <p:ph type="body" idx="1"/>
          </p:nvPr>
        </p:nvSpPr>
        <p:spPr/>
        <p:txBody>
          <a:bodyPr/>
          <a:lstStyle/>
          <a:p>
            <a:r>
              <a:rPr lang="fr-FR" altLang="en-US"/>
              <a:t>Fin exemple :</a:t>
            </a:r>
          </a:p>
          <a:p>
            <a:r>
              <a:rPr lang="fr-FR" altLang="en-US"/>
              <a:t>public class PatternPropertyEditor extends PropertyEditorSupport {</a:t>
            </a:r>
          </a:p>
          <a:p>
            <a:r>
              <a:rPr lang="fr-FR" altLang="en-US"/>
              <a:t>    public void setAsText(String text) throws IllegalArgumentException {</a:t>
            </a:r>
          </a:p>
          <a:p>
            <a:r>
              <a:rPr lang="fr-FR" altLang="en-US"/>
              <a:t>        Pattern pattern = Pattern.compile(text);</a:t>
            </a:r>
          </a:p>
          <a:p>
            <a:r>
              <a:rPr lang="fr-FR" altLang="en-US"/>
              <a:t>        setValue(pattern);}}</a:t>
            </a:r>
          </a:p>
          <a:p>
            <a:r>
              <a:rPr lang="fr-FR" altLang="en-US"/>
              <a:t>… …</a:t>
            </a:r>
          </a:p>
          <a:p>
            <a:r>
              <a:rPr lang="fr-FR" altLang="en-US"/>
              <a:t>public class CustomEditorExample {</a:t>
            </a:r>
          </a:p>
          <a:p>
            <a:r>
              <a:rPr lang="fr-FR" altLang="en-US"/>
              <a:t>   private Pattern searchPattern;</a:t>
            </a:r>
          </a:p>
          <a:p>
            <a:r>
              <a:rPr lang="fr-FR" altLang="en-US"/>
              <a:t>   private String textToSearch;</a:t>
            </a:r>
          </a:p>
          <a:p>
            <a:r>
              <a:rPr lang="fr-FR" altLang="en-US"/>
              <a:t>   public static void main(String[] args) {</a:t>
            </a:r>
          </a:p>
          <a:p>
            <a:r>
              <a:rPr lang="fr-FR" altLang="en-US"/>
              <a:t>   ConfigurableListableBeanFactory factory = new XmlBeanFactory(new FileSystemResource("build/custom.xml"));</a:t>
            </a:r>
          </a:p>
          <a:p>
            <a:r>
              <a:rPr lang="fr-FR" altLang="en-US"/>
              <a:t>   CustomEditorConfigurer config = (CustomEditorConfigurer) factory.getBean("customEditorConfigurer");</a:t>
            </a:r>
          </a:p>
          <a:p>
            <a:r>
              <a:rPr lang="fr-FR" altLang="en-US"/>
              <a:t>   config.postProcessBeanFactory(factory);</a:t>
            </a:r>
          </a:p>
          <a:p>
            <a:r>
              <a:rPr lang="fr-FR" altLang="en-US"/>
              <a:t>   CustomEditorExample bean = (CustomEditorExample) factory.getBean("exempleBean");</a:t>
            </a:r>
          </a:p>
          <a:p>
            <a:r>
              <a:rPr lang="fr-FR" altLang="en-US"/>
              <a:t>   System.out.println(bean.getMatchCount());}</a:t>
            </a:r>
          </a:p>
          <a:p>
            <a:r>
              <a:rPr lang="fr-FR" altLang="en-US"/>
              <a:t>  public int getMatchCount() {</a:t>
            </a:r>
          </a:p>
          <a:p>
            <a:r>
              <a:rPr lang="fr-FR" altLang="en-US"/>
              <a:t>        Matcher m = searchPattern.matcher(textToSearch);int count = 0;</a:t>
            </a:r>
          </a:p>
          <a:p>
            <a:r>
              <a:rPr lang="fr-FR" altLang="en-US"/>
              <a:t>        while (m.find()) {count++;}</a:t>
            </a:r>
          </a:p>
          <a:p>
            <a:r>
              <a:rPr lang="fr-FR" altLang="en-US"/>
              <a:t>        return count;}</a:t>
            </a:r>
          </a:p>
          <a:p>
            <a:r>
              <a:rPr lang="fr-FR" altLang="en-US"/>
              <a:t>….}</a:t>
            </a:r>
          </a:p>
          <a:p>
            <a:endParaRPr lang="fr-FR" altLang="en-US"/>
          </a:p>
        </p:txBody>
      </p:sp>
      <p:sp>
        <p:nvSpPr>
          <p:cNvPr id="4" name="Espace réservé de l'image des diapositives 3">
            <a:extLst>
              <a:ext uri="{FF2B5EF4-FFF2-40B4-BE49-F238E27FC236}">
                <a16:creationId xmlns:a16="http://schemas.microsoft.com/office/drawing/2014/main" id="{DB75AA07-F3B5-419A-B365-C40726ED2BA4}"/>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127E9599-3FDB-4F0E-855B-8E06BC18EDE0}"/>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562579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Rectangle 3"/>
          <p:cNvSpPr>
            <a:spLocks noGrp="1" noChangeArrowheads="1"/>
          </p:cNvSpPr>
          <p:nvPr>
            <p:ph type="body" idx="1"/>
          </p:nvPr>
        </p:nvSpPr>
        <p:spPr/>
        <p:txBody>
          <a:bodyPr/>
          <a:lstStyle/>
          <a:p>
            <a:r>
              <a:rPr lang="fr-FR" altLang="en-US"/>
              <a:t>Attention, ce n’est plus possible en Spring 4</a:t>
            </a:r>
            <a:endParaRPr lang="fr-FR" altLang="en-US" dirty="0"/>
          </a:p>
        </p:txBody>
      </p:sp>
      <p:sp>
        <p:nvSpPr>
          <p:cNvPr id="4" name="Espace réservé de l'image des diapositives 3">
            <a:extLst>
              <a:ext uri="{FF2B5EF4-FFF2-40B4-BE49-F238E27FC236}">
                <a16:creationId xmlns:a16="http://schemas.microsoft.com/office/drawing/2014/main" id="{10963FC5-4B94-4491-A144-0E9C39729838}"/>
              </a:ext>
            </a:extLst>
          </p:cNvPr>
          <p:cNvSpPr>
            <a:spLocks noGrp="1" noRot="1" noChangeAspect="1"/>
          </p:cNvSpPr>
          <p:nvPr>
            <p:ph type="sldImg"/>
          </p:nvPr>
        </p:nvSpPr>
        <p:spPr/>
      </p:sp>
      <p:sp>
        <p:nvSpPr>
          <p:cNvPr id="5" name="Espace réservé du pied de page 4">
            <a:extLst>
              <a:ext uri="{FF2B5EF4-FFF2-40B4-BE49-F238E27FC236}">
                <a16:creationId xmlns:a16="http://schemas.microsoft.com/office/drawing/2014/main" id="{C9808170-9083-405E-B17B-CB3BE00E6DED}"/>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96095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a:t>
            </a:fld>
            <a:endParaRPr lang="fr-FR"/>
          </a:p>
        </p:txBody>
      </p:sp>
      <p:sp>
        <p:nvSpPr>
          <p:cNvPr id="5" name="Espace réservé du pied de page 4">
            <a:extLst>
              <a:ext uri="{FF2B5EF4-FFF2-40B4-BE49-F238E27FC236}">
                <a16:creationId xmlns:a16="http://schemas.microsoft.com/office/drawing/2014/main" id="{F7D26137-400B-461A-9AD6-285B3BD36A55}"/>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545277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70</a:t>
            </a:fld>
            <a:endParaRPr lang="fr-FR"/>
          </a:p>
        </p:txBody>
      </p:sp>
      <p:sp>
        <p:nvSpPr>
          <p:cNvPr id="5" name="Espace réservé du pied de page 4">
            <a:extLst>
              <a:ext uri="{FF2B5EF4-FFF2-40B4-BE49-F238E27FC236}">
                <a16:creationId xmlns:a16="http://schemas.microsoft.com/office/drawing/2014/main" id="{7300FB72-5D1F-4212-9A61-59366DA51F5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41181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71</a:t>
            </a:fld>
            <a:endParaRPr lang="fr-FR"/>
          </a:p>
        </p:txBody>
      </p:sp>
      <p:sp>
        <p:nvSpPr>
          <p:cNvPr id="5" name="Espace réservé du pied de page 4">
            <a:extLst>
              <a:ext uri="{FF2B5EF4-FFF2-40B4-BE49-F238E27FC236}">
                <a16:creationId xmlns:a16="http://schemas.microsoft.com/office/drawing/2014/main" id="{E644455F-53EF-47F4-910A-A6FFB203929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55393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72</a:t>
            </a:fld>
            <a:endParaRPr lang="fr-FR"/>
          </a:p>
        </p:txBody>
      </p:sp>
      <p:sp>
        <p:nvSpPr>
          <p:cNvPr id="5" name="Espace réservé du pied de page 4">
            <a:extLst>
              <a:ext uri="{FF2B5EF4-FFF2-40B4-BE49-F238E27FC236}">
                <a16:creationId xmlns:a16="http://schemas.microsoft.com/office/drawing/2014/main" id="{BB062A04-88E6-4A4C-B510-43159286256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806651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Espace réservé des commentaires 2"/>
          <p:cNvSpPr>
            <a:spLocks noGrp="1"/>
          </p:cNvSpPr>
          <p:nvPr>
            <p:ph type="body" idx="1"/>
          </p:nvPr>
        </p:nvSpPr>
        <p:spPr/>
        <p:txBody>
          <a:bodyPr/>
          <a:lstStyle/>
          <a:p>
            <a:r>
              <a:rPr lang="fr-FR" altLang="en-US"/>
              <a:t>De façon plus abstraite : il y a une phase de bootstrap durant laquelle Spring lit les meta-données qui permettent de définir les beans et les dépendances à injecter. Ces meta-données peuvent s’exprimer de différentes manières : en xml (approche historique) ou via des annotations  (approche plus récente) ou encore un mix des deux. Dans un second temps, ces meta-données elles mêmes peuvent être modifiées dynamiquement par des PostProcesseurs (BeanFactoryPostProcessor). Spring détermine automatiquement les PostProcesseurs à activer.</a:t>
            </a:r>
          </a:p>
        </p:txBody>
      </p:sp>
      <p:sp>
        <p:nvSpPr>
          <p:cNvPr id="11776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4B16F48-E96E-4A44-B2E3-A2879AB4AEE0}" type="slidenum">
              <a:rPr lang="fr-FR" altLang="en-US" smtClean="0"/>
              <a:pPr/>
              <a:t>73</a:t>
            </a:fld>
            <a:endParaRPr lang="fr-FR" altLang="en-US"/>
          </a:p>
        </p:txBody>
      </p:sp>
      <p:sp>
        <p:nvSpPr>
          <p:cNvPr id="6" name="Espace réservé de l'image des diapositives 5">
            <a:extLst>
              <a:ext uri="{FF2B5EF4-FFF2-40B4-BE49-F238E27FC236}">
                <a16:creationId xmlns:a16="http://schemas.microsoft.com/office/drawing/2014/main" id="{57406565-5DD9-4311-808B-B13F36DBDBFB}"/>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86862558-4163-4BE5-BBCC-83FDB989281A}"/>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4899469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74</a:t>
            </a:fld>
            <a:endParaRPr lang="fr-FR"/>
          </a:p>
        </p:txBody>
      </p:sp>
      <p:sp>
        <p:nvSpPr>
          <p:cNvPr id="5" name="Espace réservé du pied de page 4">
            <a:extLst>
              <a:ext uri="{FF2B5EF4-FFF2-40B4-BE49-F238E27FC236}">
                <a16:creationId xmlns:a16="http://schemas.microsoft.com/office/drawing/2014/main" id="{F099E3ED-7EB0-44C7-AFC7-42EDA865AA58}"/>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4699931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75</a:t>
            </a:fld>
            <a:endParaRPr lang="fr-FR"/>
          </a:p>
        </p:txBody>
      </p:sp>
      <p:sp>
        <p:nvSpPr>
          <p:cNvPr id="5" name="Espace réservé du pied de page 4">
            <a:extLst>
              <a:ext uri="{FF2B5EF4-FFF2-40B4-BE49-F238E27FC236}">
                <a16:creationId xmlns:a16="http://schemas.microsoft.com/office/drawing/2014/main" id="{42AEE028-1EC6-4A80-9290-B4C96255D7DB}"/>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6328207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Espace réservé des commentaires 2"/>
          <p:cNvSpPr>
            <a:spLocks noGrp="1"/>
          </p:cNvSpPr>
          <p:nvPr>
            <p:ph type="body" idx="1"/>
          </p:nvPr>
        </p:nvSpPr>
        <p:spPr/>
        <p:txBody>
          <a:bodyPr/>
          <a:lstStyle/>
          <a:p>
            <a:r>
              <a:rPr lang="fr-FR" altLang="en-US"/>
              <a:t>Rappel : il est préférable d’utiliser le namespace context pour le mécanisme de placeholder (vu plus tôt)</a:t>
            </a:r>
          </a:p>
          <a:p>
            <a:endParaRPr lang="fr-FR" altLang="en-US"/>
          </a:p>
          <a:p>
            <a:r>
              <a:rPr lang="fr-FR" altLang="en-US"/>
              <a:t>https://docs.oracle.com/cd/E16338_01/appdev.112/e13995/oracle/jdbc/pool/OracleDataSource.html</a:t>
            </a:r>
            <a:endParaRPr lang="fr-FR" altLang="en-US" dirty="0"/>
          </a:p>
        </p:txBody>
      </p:sp>
      <p:sp>
        <p:nvSpPr>
          <p:cNvPr id="11264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0885FF2-4DDF-4987-9055-42025F4CF881}" type="slidenum">
              <a:rPr lang="fr-FR" altLang="en-US" smtClean="0"/>
              <a:pPr/>
              <a:t>76</a:t>
            </a:fld>
            <a:endParaRPr lang="fr-FR" altLang="en-US"/>
          </a:p>
        </p:txBody>
      </p:sp>
      <p:sp>
        <p:nvSpPr>
          <p:cNvPr id="6" name="Espace réservé de l'image des diapositives 5">
            <a:extLst>
              <a:ext uri="{FF2B5EF4-FFF2-40B4-BE49-F238E27FC236}">
                <a16:creationId xmlns:a16="http://schemas.microsoft.com/office/drawing/2014/main" id="{444A9E0D-A7E1-499E-8B81-E2B22D1FCEE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06E1D0FF-BC74-49FB-A92D-F4EA92C7D64F}"/>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1690457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Espace réservé des commentaires 2"/>
          <p:cNvSpPr>
            <a:spLocks noGrp="1"/>
          </p:cNvSpPr>
          <p:nvPr>
            <p:ph type="body" idx="1"/>
          </p:nvPr>
        </p:nvSpPr>
        <p:spPr/>
        <p:txBody>
          <a:bodyPr/>
          <a:lstStyle/>
          <a:p>
            <a:r>
              <a:rPr lang="fr-FR" altLang="en-US"/>
              <a:t>Rappel : il est préférable d’utiliser le namespace context pour le mécanisme de placeholder (vu plus tôt)</a:t>
            </a:r>
          </a:p>
          <a:p>
            <a:endParaRPr lang="fr-FR" altLang="en-US"/>
          </a:p>
          <a:p>
            <a:r>
              <a:rPr lang="fr-FR" altLang="en-US"/>
              <a:t>https://docs.oracle.com/cd/E16338_01/appdev.112/e13995/oracle/jdbc/pool/OracleDataSource.html</a:t>
            </a:r>
            <a:endParaRPr lang="fr-FR" altLang="en-US" dirty="0"/>
          </a:p>
        </p:txBody>
      </p:sp>
      <p:sp>
        <p:nvSpPr>
          <p:cNvPr id="11264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0885FF2-4DDF-4987-9055-42025F4CF881}" type="slidenum">
              <a:rPr lang="fr-FR" altLang="en-US" smtClean="0"/>
              <a:pPr/>
              <a:t>77</a:t>
            </a:fld>
            <a:endParaRPr lang="fr-FR" altLang="en-US"/>
          </a:p>
        </p:txBody>
      </p:sp>
      <p:sp>
        <p:nvSpPr>
          <p:cNvPr id="6" name="Espace réservé de l'image des diapositives 5">
            <a:extLst>
              <a:ext uri="{FF2B5EF4-FFF2-40B4-BE49-F238E27FC236}">
                <a16:creationId xmlns:a16="http://schemas.microsoft.com/office/drawing/2014/main" id="{7B6F7B9F-C4B9-4666-95F6-02902F07E75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82217C99-7CE5-4C5A-B893-5DFB64BA0D8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0637377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Espace réservé des commentaires 2"/>
          <p:cNvSpPr>
            <a:spLocks noGrp="1"/>
          </p:cNvSpPr>
          <p:nvPr>
            <p:ph type="body" idx="1"/>
          </p:nvPr>
        </p:nvSpPr>
        <p:spPr/>
        <p:txBody>
          <a:bodyPr/>
          <a:lstStyle/>
          <a:p>
            <a:endParaRPr lang="fr-FR" altLang="en-US" dirty="0"/>
          </a:p>
        </p:txBody>
      </p:sp>
      <p:sp>
        <p:nvSpPr>
          <p:cNvPr id="11264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0885FF2-4DDF-4987-9055-42025F4CF881}" type="slidenum">
              <a:rPr lang="fr-FR" altLang="en-US" smtClean="0"/>
              <a:pPr/>
              <a:t>78</a:t>
            </a:fld>
            <a:endParaRPr lang="fr-FR" altLang="en-US"/>
          </a:p>
        </p:txBody>
      </p:sp>
      <p:sp>
        <p:nvSpPr>
          <p:cNvPr id="6" name="Espace réservé de l'image des diapositives 5">
            <a:extLst>
              <a:ext uri="{FF2B5EF4-FFF2-40B4-BE49-F238E27FC236}">
                <a16:creationId xmlns:a16="http://schemas.microsoft.com/office/drawing/2014/main" id="{7B6F7B9F-C4B9-4666-95F6-02902F07E75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82217C99-7CE5-4C5A-B893-5DFB64BA0D87}"/>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576938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79</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9164092F-9ABD-493E-BCBD-D2E25988D5E8}"/>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32965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a:t>
            </a:fld>
            <a:endParaRPr lang="fr-FR"/>
          </a:p>
        </p:txBody>
      </p:sp>
      <p:sp>
        <p:nvSpPr>
          <p:cNvPr id="5" name="Espace réservé du pied de page 4">
            <a:extLst>
              <a:ext uri="{FF2B5EF4-FFF2-40B4-BE49-F238E27FC236}">
                <a16:creationId xmlns:a16="http://schemas.microsoft.com/office/drawing/2014/main" id="{AC59D2A9-1D41-4B0B-9954-A50B4E8DE48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78311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80</a:t>
            </a:fld>
            <a:endParaRPr lang="fr-FR"/>
          </a:p>
        </p:txBody>
      </p:sp>
      <p:sp>
        <p:nvSpPr>
          <p:cNvPr id="5" name="Espace réservé du pied de page 4">
            <a:extLst>
              <a:ext uri="{FF2B5EF4-FFF2-40B4-BE49-F238E27FC236}">
                <a16:creationId xmlns:a16="http://schemas.microsoft.com/office/drawing/2014/main" id="{FBF47FB1-E37D-42F9-90F1-72D08729A0B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0946939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Espace réservé des commentaires 2"/>
          <p:cNvSpPr>
            <a:spLocks noGrp="1"/>
          </p:cNvSpPr>
          <p:nvPr>
            <p:ph type="body" idx="1"/>
          </p:nvPr>
        </p:nvSpPr>
        <p:spPr/>
        <p:txBody>
          <a:bodyPr/>
          <a:lstStyle/>
          <a:p>
            <a:r>
              <a:rPr lang="fr-FR" altLang="en-US"/>
              <a:t>BeanFactoryPostProcessio  traite les définition des beans (ie : la classe), BeanPostProcessor traite les beans ie : l’instance)</a:t>
            </a:r>
          </a:p>
        </p:txBody>
      </p:sp>
      <p:sp>
        <p:nvSpPr>
          <p:cNvPr id="120836"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6815E605-F2BB-4CE3-97B9-E7FCE77567F9}" type="slidenum">
              <a:rPr lang="fr-FR" altLang="en-US" smtClean="0"/>
              <a:pPr/>
              <a:t>81</a:t>
            </a:fld>
            <a:endParaRPr lang="fr-FR" altLang="en-US"/>
          </a:p>
        </p:txBody>
      </p:sp>
      <p:sp>
        <p:nvSpPr>
          <p:cNvPr id="6" name="Espace réservé de l'image des diapositives 5">
            <a:extLst>
              <a:ext uri="{FF2B5EF4-FFF2-40B4-BE49-F238E27FC236}">
                <a16:creationId xmlns:a16="http://schemas.microsoft.com/office/drawing/2014/main" id="{BBE25D2D-08CE-46C2-BABB-E78070DF5704}"/>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84A1F25E-ABC9-4687-BE55-D7A482189B0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661055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CF0C5C64-EA8D-4142-912D-66C4B51C44EF}" type="slidenum">
              <a:rPr lang="fr-FR" altLang="en-US" smtClean="0"/>
              <a:pPr/>
              <a:t>82</a:t>
            </a:fld>
            <a:endParaRPr lang="fr-FR" altLang="en-US"/>
          </a:p>
        </p:txBody>
      </p:sp>
      <p:sp>
        <p:nvSpPr>
          <p:cNvPr id="5" name="Espace réservé de l'image des diapositives 4">
            <a:extLst>
              <a:ext uri="{FF2B5EF4-FFF2-40B4-BE49-F238E27FC236}">
                <a16:creationId xmlns:a16="http://schemas.microsoft.com/office/drawing/2014/main" id="{0F1EDB18-B628-4304-A1AF-5D905885B32B}"/>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3388432B-99B0-4457-AD41-3CB916C4D49D}"/>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D4029AD1-8211-4D77-B288-D5ADF93F85C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8204578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Espace réservé des commentaires 2"/>
          <p:cNvSpPr>
            <a:spLocks noGrp="1"/>
          </p:cNvSpPr>
          <p:nvPr>
            <p:ph type="body" idx="1"/>
          </p:nvPr>
        </p:nvSpPr>
        <p:spPr/>
        <p:txBody>
          <a:bodyPr/>
          <a:lstStyle/>
          <a:p>
            <a:r>
              <a:rPr lang="fr-FR" altLang="en-US"/>
              <a:t>Cet exemple est présenté à fin pédagogique uniquement, on aura en général pas besoin de procéder de la façon décrite ici. Les post processeurs de bean pertinents sont  automatiquement appelés par Spring dès qu’on active la support des annotations (ce sera vu plus loin)</a:t>
            </a:r>
          </a:p>
          <a:p>
            <a:endParaRPr lang="fr-FR" altLang="en-US"/>
          </a:p>
        </p:txBody>
      </p:sp>
      <p:sp>
        <p:nvSpPr>
          <p:cNvPr id="12493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94F965D2-7365-43D2-BFCC-EB536D250E32}" type="slidenum">
              <a:rPr lang="fr-FR" altLang="en-US" smtClean="0"/>
              <a:pPr/>
              <a:t>83</a:t>
            </a:fld>
            <a:endParaRPr lang="fr-FR" altLang="en-US"/>
          </a:p>
        </p:txBody>
      </p:sp>
      <p:sp>
        <p:nvSpPr>
          <p:cNvPr id="6" name="Espace réservé de l'image des diapositives 5">
            <a:extLst>
              <a:ext uri="{FF2B5EF4-FFF2-40B4-BE49-F238E27FC236}">
                <a16:creationId xmlns:a16="http://schemas.microsoft.com/office/drawing/2014/main" id="{11F5234E-F6BC-45D1-85D8-7994CC8EEF40}"/>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260CA853-4DE2-4608-8D69-228C0389E05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1750770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84</a:t>
            </a:fld>
            <a:endParaRPr lang="fr-FR"/>
          </a:p>
        </p:txBody>
      </p:sp>
      <p:sp>
        <p:nvSpPr>
          <p:cNvPr id="5" name="Espace réservé du pied de page 4">
            <a:extLst>
              <a:ext uri="{FF2B5EF4-FFF2-40B4-BE49-F238E27FC236}">
                <a16:creationId xmlns:a16="http://schemas.microsoft.com/office/drawing/2014/main" id="{05D39DE6-159D-4343-AF9D-E83822A04933}"/>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510075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85</a:t>
            </a:fld>
            <a:endParaRPr lang="fr-FR"/>
          </a:p>
        </p:txBody>
      </p:sp>
      <p:sp>
        <p:nvSpPr>
          <p:cNvPr id="5" name="Espace réservé du pied de page 4">
            <a:extLst>
              <a:ext uri="{FF2B5EF4-FFF2-40B4-BE49-F238E27FC236}">
                <a16:creationId xmlns:a16="http://schemas.microsoft.com/office/drawing/2014/main" id="{42BEF1CE-514E-4F7C-B390-B4D04B71379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656925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86</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9B4C57DB-2D86-4268-A50D-61C4B58A1CF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29863024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Espace réservé des commentaires 2"/>
          <p:cNvSpPr>
            <a:spLocks noGrp="1"/>
          </p:cNvSpPr>
          <p:nvPr>
            <p:ph type="body" idx="1"/>
          </p:nvPr>
        </p:nvSpPr>
        <p:spPr/>
        <p:txBody>
          <a:bodyPr/>
          <a:lstStyle/>
          <a:p>
            <a:r>
              <a:rPr lang="fr-FR" altLang="en-US"/>
              <a:t>Le scope singleton implique un développement thread-safe</a:t>
            </a:r>
          </a:p>
          <a:p>
            <a:endParaRPr lang="fr-FR" altLang="en-US"/>
          </a:p>
          <a:p>
            <a:r>
              <a:rPr lang="fr-FR" altLang="en-US"/>
              <a:t>http://www.javabeat.net/spring-bean-scopes-request-session-global-session-example/</a:t>
            </a:r>
          </a:p>
          <a:p>
            <a:endParaRPr lang="fr-FR" altLang="en-US"/>
          </a:p>
          <a:p>
            <a:r>
              <a:rPr lang="en-US" altLang="en-US"/>
              <a:t>&lt;bean id="requestscope" class="com.javabeat.impl.HelloRequestScopeDataImpl" scope="request"&gt;</a:t>
            </a:r>
          </a:p>
          <a:p>
            <a:r>
              <a:rPr lang="en-US" altLang="en-US"/>
              <a:t>	  &lt;constructor-arg&gt;</a:t>
            </a:r>
          </a:p>
          <a:p>
            <a:r>
              <a:rPr lang="en-US" altLang="en-US"/>
              <a:t>	    &lt;bean class="java.util.Date" /&gt;</a:t>
            </a:r>
          </a:p>
          <a:p>
            <a:r>
              <a:rPr lang="en-US" altLang="en-US"/>
              <a:t>	  &lt;/constructor-arg&gt;</a:t>
            </a:r>
          </a:p>
          <a:p>
            <a:r>
              <a:rPr lang="en-US" altLang="en-US"/>
              <a:t>	   &lt;aop:scoped-proxy proxy-target-class="false" /&gt;</a:t>
            </a:r>
          </a:p>
          <a:p>
            <a:r>
              <a:rPr lang="en-US" altLang="en-US"/>
              <a:t>&lt;/bean&gt;</a:t>
            </a:r>
          </a:p>
          <a:p>
            <a:endParaRPr lang="en-US" altLang="en-US"/>
          </a:p>
          <a:p>
            <a:r>
              <a:rPr lang="en-US" altLang="en-US"/>
              <a:t>The &lt;aop:scoped-proxy /&gt; element tells Spring that this bean is not to be injected as a dependency directly, but instead an AOP proxy of this bean is to be injected in its place. The proxy-target-class=”false” attribute tells Spring not to use a CGLIB proxy, but a JDK dynamic proxy instead. - See more at: http://www.javabeat.net/spring-bean-scopes-request-session-global-session-example/#sthash.TlFLYEI1.dpuf</a:t>
            </a:r>
            <a:endParaRPr lang="fr-FR" altLang="en-US"/>
          </a:p>
        </p:txBody>
      </p:sp>
      <p:sp>
        <p:nvSpPr>
          <p:cNvPr id="13005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78D406B6-DB5C-4862-BE0F-1971A4505E94}" type="slidenum">
              <a:rPr lang="fr-FR" altLang="en-US" smtClean="0"/>
              <a:pPr/>
              <a:t>87</a:t>
            </a:fld>
            <a:endParaRPr lang="fr-FR" altLang="en-US"/>
          </a:p>
        </p:txBody>
      </p:sp>
      <p:sp>
        <p:nvSpPr>
          <p:cNvPr id="6" name="Espace réservé de l'image des diapositives 5">
            <a:extLst>
              <a:ext uri="{FF2B5EF4-FFF2-40B4-BE49-F238E27FC236}">
                <a16:creationId xmlns:a16="http://schemas.microsoft.com/office/drawing/2014/main" id="{FF4821ED-706E-4DF6-AD5C-F1EBC9D1DD2C}"/>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A2091A8A-4ECA-4561-883A-7175BAF255DB}"/>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39970626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88</a:t>
            </a:fld>
            <a:endParaRPr lang="fr-FR"/>
          </a:p>
        </p:txBody>
      </p:sp>
      <p:sp>
        <p:nvSpPr>
          <p:cNvPr id="5" name="Espace réservé du pied de page 4">
            <a:extLst>
              <a:ext uri="{FF2B5EF4-FFF2-40B4-BE49-F238E27FC236}">
                <a16:creationId xmlns:a16="http://schemas.microsoft.com/office/drawing/2014/main" id="{45262A7B-7787-4F9D-B247-AD118C5589F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289885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89</a:t>
            </a:fld>
            <a:endParaRPr lang="fr-FR"/>
          </a:p>
        </p:txBody>
      </p:sp>
      <p:sp>
        <p:nvSpPr>
          <p:cNvPr id="5" name="Espace réservé du pied de page 4">
            <a:extLst>
              <a:ext uri="{FF2B5EF4-FFF2-40B4-BE49-F238E27FC236}">
                <a16:creationId xmlns:a16="http://schemas.microsoft.com/office/drawing/2014/main" id="{AF6963D4-1569-4843-8784-FA4E113537FF}"/>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513490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Espace réservé des commentaires 2"/>
          <p:cNvSpPr>
            <a:spLocks noGrp="1"/>
          </p:cNvSpPr>
          <p:nvPr>
            <p:ph type="body" idx="1"/>
          </p:nvPr>
        </p:nvSpPr>
        <p:spPr/>
        <p:txBody>
          <a:bodyPr/>
          <a:lstStyle/>
          <a:p>
            <a:r>
              <a:rPr lang="fr-FR" altLang="fr-FR" dirty="0"/>
              <a:t>DAO : Data Access Object</a:t>
            </a:r>
          </a:p>
          <a:p>
            <a:r>
              <a:rPr lang="fr-FR" altLang="fr-FR" dirty="0"/>
              <a:t>ORM : Object </a:t>
            </a:r>
            <a:r>
              <a:rPr lang="fr-FR" altLang="fr-FR" dirty="0" err="1"/>
              <a:t>Relationnal</a:t>
            </a:r>
            <a:r>
              <a:rPr lang="fr-FR" altLang="fr-FR" dirty="0"/>
              <a:t> Mapping</a:t>
            </a:r>
          </a:p>
          <a:p>
            <a:r>
              <a:rPr lang="fr-FR" altLang="fr-FR" dirty="0"/>
              <a:t>JDO : Java Data </a:t>
            </a:r>
            <a:r>
              <a:rPr lang="fr-FR" altLang="fr-FR" dirty="0" err="1"/>
              <a:t>Objects</a:t>
            </a:r>
            <a:endParaRPr lang="fr-FR" altLang="fr-FR" dirty="0"/>
          </a:p>
          <a:p>
            <a:r>
              <a:rPr lang="fr-FR" altLang="fr-FR" dirty="0"/>
              <a:t>JPA : Java Persistant API</a:t>
            </a:r>
          </a:p>
          <a:p>
            <a:r>
              <a:rPr lang="fr-FR" altLang="fr-FR" dirty="0"/>
              <a:t>OJB : Apache </a:t>
            </a:r>
            <a:r>
              <a:rPr lang="fr-FR" altLang="fr-FR" dirty="0" err="1"/>
              <a:t>ObJectRelationalBridge</a:t>
            </a:r>
            <a:r>
              <a:rPr lang="fr-FR" altLang="fr-FR" dirty="0"/>
              <a:t> </a:t>
            </a:r>
          </a:p>
          <a:p>
            <a:r>
              <a:rPr lang="fr-FR" altLang="fr-FR" dirty="0"/>
              <a:t>JMX : Java Management Extensions : permettant de gérer le fonctionnement d'une application Java en cours d'exécution</a:t>
            </a:r>
          </a:p>
          <a:p>
            <a:r>
              <a:rPr lang="fr-FR" altLang="fr-FR" dirty="0"/>
              <a:t>JMS : Java Message Service</a:t>
            </a:r>
          </a:p>
          <a:p>
            <a:r>
              <a:rPr lang="fr-FR" altLang="fr-FR" dirty="0"/>
              <a:t>JCA : J2EE </a:t>
            </a:r>
            <a:r>
              <a:rPr lang="fr-FR" altLang="fr-FR" dirty="0" err="1"/>
              <a:t>Connector</a:t>
            </a:r>
            <a:r>
              <a:rPr lang="fr-FR" altLang="fr-FR" dirty="0"/>
              <a:t> Architecture</a:t>
            </a:r>
          </a:p>
          <a:p>
            <a:r>
              <a:rPr lang="fr-FR" altLang="fr-FR" dirty="0"/>
              <a:t>AOP : aspect-</a:t>
            </a:r>
            <a:r>
              <a:rPr lang="fr-FR" altLang="fr-FR" dirty="0" err="1"/>
              <a:t>oriented</a:t>
            </a:r>
            <a:r>
              <a:rPr lang="fr-FR" altLang="fr-FR" dirty="0"/>
              <a:t> </a:t>
            </a:r>
            <a:r>
              <a:rPr lang="fr-FR" altLang="fr-FR" dirty="0" err="1"/>
              <a:t>programming</a:t>
            </a:r>
            <a:endParaRPr lang="fr-FR" altLang="fr-FR" dirty="0"/>
          </a:p>
          <a:p>
            <a:endParaRPr lang="fr-FR" altLang="fr-FR" dirty="0"/>
          </a:p>
          <a:p>
            <a:endParaRPr lang="fr-FR" altLang="fr-FR" dirty="0"/>
          </a:p>
        </p:txBody>
      </p:sp>
      <p:sp>
        <p:nvSpPr>
          <p:cNvPr id="43012"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9E5377D2-0B0B-4111-B6D5-23289B7BAC00}" type="slidenum">
              <a:rPr lang="fr-FR" altLang="fr-FR" smtClean="0"/>
              <a:pPr/>
              <a:t>9</a:t>
            </a:fld>
            <a:endParaRPr lang="fr-FR" altLang="fr-FR"/>
          </a:p>
        </p:txBody>
      </p:sp>
      <p:sp>
        <p:nvSpPr>
          <p:cNvPr id="6" name="Espace réservé de l'image des diapositives 5">
            <a:extLst>
              <a:ext uri="{FF2B5EF4-FFF2-40B4-BE49-F238E27FC236}">
                <a16:creationId xmlns:a16="http://schemas.microsoft.com/office/drawing/2014/main" id="{E621E459-56EF-436F-B4BF-17B2F160E8C2}"/>
              </a:ext>
            </a:extLst>
          </p:cNvPr>
          <p:cNvSpPr>
            <a:spLocks noGrp="1" noRot="1" noChangeAspect="1"/>
          </p:cNvSpPr>
          <p:nvPr>
            <p:ph type="sldImg"/>
          </p:nvPr>
        </p:nvSpPr>
        <p:spPr/>
      </p:sp>
      <p:sp>
        <p:nvSpPr>
          <p:cNvPr id="7" name="Espace réservé du pied de page 6">
            <a:extLst>
              <a:ext uri="{FF2B5EF4-FFF2-40B4-BE49-F238E27FC236}">
                <a16:creationId xmlns:a16="http://schemas.microsoft.com/office/drawing/2014/main" id="{5F99A566-49DB-4F5F-889A-ED9725DEA7CC}"/>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2722414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Espace réservé du numéro de diapositive 3"/>
          <p:cNvSpPr>
            <a:spLocks noGrp="1"/>
          </p:cNvSpPr>
          <p:nvPr>
            <p:ph type="sldNum" sz="quarter" idx="5"/>
          </p:nvPr>
        </p:nvSpPr>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fld id="{F264EB22-A1B9-43C4-BB55-8B2765A8A6EB}" type="slidenum">
              <a:rPr lang="fr-FR" altLang="en-US" smtClean="0"/>
              <a:pPr/>
              <a:t>90</a:t>
            </a:fld>
            <a:endParaRPr lang="fr-FR" altLang="en-US"/>
          </a:p>
        </p:txBody>
      </p:sp>
      <p:sp>
        <p:nvSpPr>
          <p:cNvPr id="5" name="Espace réservé de l'image des diapositives 4">
            <a:extLst>
              <a:ext uri="{FF2B5EF4-FFF2-40B4-BE49-F238E27FC236}">
                <a16:creationId xmlns:a16="http://schemas.microsoft.com/office/drawing/2014/main" id="{CA45C541-80A0-45AE-81F2-50E7AC76CDB2}"/>
              </a:ext>
            </a:extLst>
          </p:cNvPr>
          <p:cNvSpPr>
            <a:spLocks noGrp="1" noRot="1" noChangeAspect="1"/>
          </p:cNvSpPr>
          <p:nvPr>
            <p:ph type="sldImg"/>
          </p:nvPr>
        </p:nvSpPr>
        <p:spPr/>
      </p:sp>
      <p:sp>
        <p:nvSpPr>
          <p:cNvPr id="6" name="Espace réservé des notes 5">
            <a:extLst>
              <a:ext uri="{FF2B5EF4-FFF2-40B4-BE49-F238E27FC236}">
                <a16:creationId xmlns:a16="http://schemas.microsoft.com/office/drawing/2014/main" id="{9A066681-39EA-4E97-984F-228B450A39B0}"/>
              </a:ext>
            </a:extLst>
          </p:cNvPr>
          <p:cNvSpPr>
            <a:spLocks noGrp="1"/>
          </p:cNvSpPr>
          <p:nvPr>
            <p:ph type="body" idx="1"/>
          </p:nvPr>
        </p:nvSpPr>
        <p:spPr/>
        <p:txBody>
          <a:bodyPr/>
          <a:lstStyle/>
          <a:p>
            <a:endParaRPr lang="fr-FR"/>
          </a:p>
        </p:txBody>
      </p:sp>
      <p:sp>
        <p:nvSpPr>
          <p:cNvPr id="7" name="Espace réservé du pied de page 6">
            <a:extLst>
              <a:ext uri="{FF2B5EF4-FFF2-40B4-BE49-F238E27FC236}">
                <a16:creationId xmlns:a16="http://schemas.microsoft.com/office/drawing/2014/main" id="{EDFCB2B3-5A30-4610-8A6C-E936289B80A1}"/>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7090895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2"/>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defRPr>
            </a:lvl1pPr>
            <a:lvl2pPr marL="742950" indent="-285750">
              <a:spcBef>
                <a:spcPct val="30000"/>
              </a:spcBef>
              <a:defRPr sz="1200">
                <a:solidFill>
                  <a:schemeClr val="tx1"/>
                </a:solidFill>
                <a:latin typeface="Arial Narrow" panose="020B0606020202030204" pitchFamily="34" charset="0"/>
              </a:defRPr>
            </a:lvl2pPr>
            <a:lvl3pPr marL="1143000" indent="-228600">
              <a:spcBef>
                <a:spcPct val="30000"/>
              </a:spcBef>
              <a:defRPr sz="1200">
                <a:solidFill>
                  <a:schemeClr val="tx1"/>
                </a:solidFill>
                <a:latin typeface="Arial Narrow" panose="020B0606020202030204" pitchFamily="34" charset="0"/>
              </a:defRPr>
            </a:lvl3pPr>
            <a:lvl4pPr marL="1600200" indent="-228600">
              <a:spcBef>
                <a:spcPct val="30000"/>
              </a:spcBef>
              <a:defRPr sz="1200">
                <a:solidFill>
                  <a:schemeClr val="tx1"/>
                </a:solidFill>
                <a:latin typeface="Arial Narrow" panose="020B0606020202030204" pitchFamily="34" charset="0"/>
              </a:defRPr>
            </a:lvl4pPr>
            <a:lvl5pPr marL="2057400" indent="-228600">
              <a:spcBef>
                <a:spcPct val="30000"/>
              </a:spcBef>
              <a:defRPr sz="1200">
                <a:solidFill>
                  <a:schemeClr val="tx1"/>
                </a:solidFill>
                <a:latin typeface="Arial Narrow" panose="020B0606020202030204" pitchFamily="34" charset="0"/>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defRPr>
            </a:lvl9pPr>
          </a:lstStyle>
          <a:p>
            <a:pPr fontAlgn="base">
              <a:spcBef>
                <a:spcPct val="0"/>
              </a:spcBef>
              <a:spcAft>
                <a:spcPct val="0"/>
              </a:spcAft>
            </a:pPr>
            <a:fld id="{72850ADD-27A3-4A6F-91D7-B1759A2CF9D0}" type="slidenum">
              <a:rPr lang="fr-FR" altLang="fr-FR" smtClean="0"/>
              <a:pPr fontAlgn="base">
                <a:spcBef>
                  <a:spcPct val="0"/>
                </a:spcBef>
                <a:spcAft>
                  <a:spcPct val="0"/>
                </a:spcAft>
              </a:pPr>
              <a:t>91</a:t>
            </a:fld>
            <a:endParaRPr lang="fr-FR" altLang="fr-FR"/>
          </a:p>
        </p:txBody>
      </p:sp>
      <p:sp>
        <p:nvSpPr>
          <p:cNvPr id="142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fr-FR" altLang="fr-FR"/>
          </a:p>
        </p:txBody>
      </p:sp>
      <p:sp>
        <p:nvSpPr>
          <p:cNvPr id="4" name="Espace réservé du pied de page 3">
            <a:extLst>
              <a:ext uri="{FF2B5EF4-FFF2-40B4-BE49-F238E27FC236}">
                <a16:creationId xmlns:a16="http://schemas.microsoft.com/office/drawing/2014/main" id="{F8590218-1D10-46EF-8419-4DE6FF5B9BE3}"/>
              </a:ext>
            </a:extLst>
          </p:cNvPr>
          <p:cNvSpPr>
            <a:spLocks noGrp="1"/>
          </p:cNvSpPr>
          <p:nvPr>
            <p:ph type="ftr" sz="quarter" idx="10"/>
          </p:nvPr>
        </p:nvSpPr>
        <p:spPr/>
        <p:txBody>
          <a:bodyPr/>
          <a:lstStyle/>
          <a:p>
            <a:r>
              <a:rPr lang="fr-FR"/>
              <a:t>@ Ferret Renaud</a:t>
            </a:r>
          </a:p>
        </p:txBody>
      </p:sp>
    </p:spTree>
    <p:extLst>
      <p:ext uri="{BB962C8B-B14F-4D97-AF65-F5344CB8AC3E}">
        <p14:creationId xmlns:p14="http://schemas.microsoft.com/office/powerpoint/2010/main" val="16523718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92</a:t>
            </a:fld>
            <a:endParaRPr lang="fr-FR"/>
          </a:p>
        </p:txBody>
      </p:sp>
      <p:sp>
        <p:nvSpPr>
          <p:cNvPr id="5" name="Espace réservé du pied de page 4">
            <a:extLst>
              <a:ext uri="{FF2B5EF4-FFF2-40B4-BE49-F238E27FC236}">
                <a16:creationId xmlns:a16="http://schemas.microsoft.com/office/drawing/2014/main" id="{5FC59768-4FE8-4F71-B4EC-10EF1463ACC4}"/>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6562735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93</a:t>
            </a:fld>
            <a:endParaRPr lang="fr-FR"/>
          </a:p>
        </p:txBody>
      </p:sp>
      <p:sp>
        <p:nvSpPr>
          <p:cNvPr id="5" name="Espace réservé du pied de page 4">
            <a:extLst>
              <a:ext uri="{FF2B5EF4-FFF2-40B4-BE49-F238E27FC236}">
                <a16:creationId xmlns:a16="http://schemas.microsoft.com/office/drawing/2014/main" id="{85F3FB43-AF4D-46BA-A879-8FDB45661426}"/>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2022295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94</a:t>
            </a:fld>
            <a:endParaRPr lang="fr-FR"/>
          </a:p>
        </p:txBody>
      </p:sp>
      <p:sp>
        <p:nvSpPr>
          <p:cNvPr id="5" name="Espace réservé du pied de page 4">
            <a:extLst>
              <a:ext uri="{FF2B5EF4-FFF2-40B4-BE49-F238E27FC236}">
                <a16:creationId xmlns:a16="http://schemas.microsoft.com/office/drawing/2014/main" id="{A9D3D823-1F7C-44F1-B9D6-BCE74C9BA9DD}"/>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4590230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95</a:t>
            </a:fld>
            <a:endParaRPr lang="fr-FR"/>
          </a:p>
        </p:txBody>
      </p:sp>
      <p:sp>
        <p:nvSpPr>
          <p:cNvPr id="5" name="Espace réservé du pied de page 4">
            <a:extLst>
              <a:ext uri="{FF2B5EF4-FFF2-40B4-BE49-F238E27FC236}">
                <a16:creationId xmlns:a16="http://schemas.microsoft.com/office/drawing/2014/main" id="{79D9EE7F-4AB1-453F-9870-07D415AE627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1931862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96</a:t>
            </a:fld>
            <a:endParaRPr lang="fr-FR"/>
          </a:p>
        </p:txBody>
      </p:sp>
      <p:sp>
        <p:nvSpPr>
          <p:cNvPr id="5" name="Espace réservé du pied de page 4">
            <a:extLst>
              <a:ext uri="{FF2B5EF4-FFF2-40B4-BE49-F238E27FC236}">
                <a16:creationId xmlns:a16="http://schemas.microsoft.com/office/drawing/2014/main" id="{05FACD1A-47FF-4BD6-90C8-AA61C2F1CAD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7982005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97</a:t>
            </a:fld>
            <a:endParaRPr lang="fr-FR"/>
          </a:p>
        </p:txBody>
      </p:sp>
      <p:sp>
        <p:nvSpPr>
          <p:cNvPr id="5" name="Espace réservé du pied de page 4">
            <a:extLst>
              <a:ext uri="{FF2B5EF4-FFF2-40B4-BE49-F238E27FC236}">
                <a16:creationId xmlns:a16="http://schemas.microsoft.com/office/drawing/2014/main" id="{09B17884-D5DB-4CCA-AC22-8E36B8090BD2}"/>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685340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98</a:t>
            </a:fld>
            <a:endParaRPr lang="fr-FR"/>
          </a:p>
        </p:txBody>
      </p:sp>
      <p:sp>
        <p:nvSpPr>
          <p:cNvPr id="5" name="Espace réservé du pied de page 4">
            <a:extLst>
              <a:ext uri="{FF2B5EF4-FFF2-40B4-BE49-F238E27FC236}">
                <a16:creationId xmlns:a16="http://schemas.microsoft.com/office/drawing/2014/main" id="{6FBE3AFC-A679-48A9-BF19-D2521F8D5BE9}"/>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10388953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5E9563D-7BFD-4B9D-BF35-E522409F8821}" type="slidenum">
              <a:rPr lang="fr-FR" smtClean="0"/>
              <a:t>99</a:t>
            </a:fld>
            <a:endParaRPr lang="fr-FR"/>
          </a:p>
        </p:txBody>
      </p:sp>
      <p:sp>
        <p:nvSpPr>
          <p:cNvPr id="5" name="Espace réservé du pied de page 4">
            <a:extLst>
              <a:ext uri="{FF2B5EF4-FFF2-40B4-BE49-F238E27FC236}">
                <a16:creationId xmlns:a16="http://schemas.microsoft.com/office/drawing/2014/main" id="{BFEF183A-E99B-4B93-AC7D-EB6CF4F39B30}"/>
              </a:ext>
            </a:extLst>
          </p:cNvPr>
          <p:cNvSpPr>
            <a:spLocks noGrp="1"/>
          </p:cNvSpPr>
          <p:nvPr>
            <p:ph type="ftr" sz="quarter" idx="11"/>
          </p:nvPr>
        </p:nvSpPr>
        <p:spPr/>
        <p:txBody>
          <a:bodyPr/>
          <a:lstStyle/>
          <a:p>
            <a:r>
              <a:rPr lang="fr-FR"/>
              <a:t>@ Ferret Renaud</a:t>
            </a:r>
          </a:p>
        </p:txBody>
      </p:sp>
    </p:spTree>
    <p:extLst>
      <p:ext uri="{BB962C8B-B14F-4D97-AF65-F5344CB8AC3E}">
        <p14:creationId xmlns:p14="http://schemas.microsoft.com/office/powerpoint/2010/main" val="324469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843391" y="2514600"/>
            <a:ext cx="9661221" cy="2262781"/>
          </a:xfrm>
        </p:spPr>
        <p:txBody>
          <a:bodyPr anchor="b">
            <a:noAutofit/>
          </a:bodyPr>
          <a:lstStyle>
            <a:lvl1pPr algn="ctr">
              <a:defRPr sz="6600"/>
            </a:lvl1pPr>
          </a:lstStyle>
          <a:p>
            <a:r>
              <a:rPr lang="fr-FR" dirty="0"/>
              <a:t>Modifiez le style du titre</a:t>
            </a:r>
            <a:endParaRPr lang="en-US" dirty="0"/>
          </a:p>
        </p:txBody>
      </p:sp>
      <p:sp>
        <p:nvSpPr>
          <p:cNvPr id="3" name="Subtitle 2"/>
          <p:cNvSpPr>
            <a:spLocks noGrp="1"/>
          </p:cNvSpPr>
          <p:nvPr>
            <p:ph type="subTitle" idx="1"/>
          </p:nvPr>
        </p:nvSpPr>
        <p:spPr>
          <a:xfrm>
            <a:off x="1843391" y="4777379"/>
            <a:ext cx="9661221" cy="1126283"/>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Modifier le style des sous-titres du masque</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7DD2850-4166-4114-B1C5-40990753D8A0}" type="slidenum">
              <a:rPr lang="fr-FR" smtClean="0"/>
              <a:t>‹N°›</a:t>
            </a:fld>
            <a:endParaRPr lang="fr-FR" dirty="0"/>
          </a:p>
        </p:txBody>
      </p:sp>
      <p:sp>
        <p:nvSpPr>
          <p:cNvPr id="8" name="Footer Placeholder 4">
            <a:extLst>
              <a:ext uri="{FF2B5EF4-FFF2-40B4-BE49-F238E27FC236}">
                <a16:creationId xmlns:a16="http://schemas.microsoft.com/office/drawing/2014/main" id="{EF0CD0B0-24F8-4519-9C44-CD28AEACA71F}"/>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422477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Freeform 11"/>
          <p:cNvSpPr/>
          <p:nvPr/>
        </p:nvSpPr>
        <p:spPr bwMode="auto">
          <a:xfrm flipV="1">
            <a:off x="0" y="714374"/>
            <a:ext cx="12319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79387" y="787782"/>
            <a:ext cx="779767" cy="365125"/>
          </a:xfrm>
        </p:spPr>
        <p:txBody>
          <a:bodyPr/>
          <a:lstStyle/>
          <a:p>
            <a:fld id="{27DD2850-4166-4114-B1C5-40990753D8A0}" type="slidenum">
              <a:rPr lang="fr-FR" smtClean="0"/>
              <a:t>‹N°›</a:t>
            </a:fld>
            <a:endParaRPr lang="fr-FR"/>
          </a:p>
        </p:txBody>
      </p:sp>
      <p:sp>
        <p:nvSpPr>
          <p:cNvPr id="7" name="Title Placeholder 1"/>
          <p:cNvSpPr>
            <a:spLocks noGrp="1"/>
          </p:cNvSpPr>
          <p:nvPr>
            <p:ph type="title" hasCustomPrompt="1"/>
          </p:nvPr>
        </p:nvSpPr>
        <p:spPr>
          <a:xfrm>
            <a:off x="1427755" y="149628"/>
            <a:ext cx="10559197" cy="814647"/>
          </a:xfrm>
          <a:prstGeom prst="rect">
            <a:avLst/>
          </a:prstGeom>
        </p:spPr>
        <p:txBody>
          <a:bodyPr vert="horz" lIns="91440" tIns="45720" rIns="91440" bIns="45720" rtlCol="0" anchor="t">
            <a:normAutofit/>
          </a:bodyPr>
          <a:lstStyle>
            <a:lvl1pPr>
              <a:defRPr>
                <a:ln>
                  <a:noFill/>
                </a:ln>
                <a:solidFill>
                  <a:schemeClr val="tx1"/>
                </a:solidFill>
                <a:effectLst>
                  <a:outerShdw blurRad="38100" dist="38100" dir="2700000" algn="tl">
                    <a:srgbClr val="000000">
                      <a:alpha val="43137"/>
                    </a:srgbClr>
                  </a:outerShdw>
                </a:effectLst>
              </a:defRPr>
            </a:lvl1pPr>
          </a:lstStyle>
          <a:p>
            <a:r>
              <a:rPr lang="fr-FR" dirty="0"/>
              <a:t>MODIFIEZ LE STYLE DU TITRE</a:t>
            </a:r>
            <a:endParaRPr lang="en-US" dirty="0"/>
          </a:p>
        </p:txBody>
      </p:sp>
      <p:sp>
        <p:nvSpPr>
          <p:cNvPr id="9" name="Text Placeholder 2"/>
          <p:cNvSpPr>
            <a:spLocks noGrp="1"/>
          </p:cNvSpPr>
          <p:nvPr>
            <p:ph idx="1"/>
          </p:nvPr>
        </p:nvSpPr>
        <p:spPr>
          <a:xfrm>
            <a:off x="1427755" y="1295400"/>
            <a:ext cx="10559198" cy="5304940"/>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2" name="Footer Placeholder 4">
            <a:extLst>
              <a:ext uri="{FF2B5EF4-FFF2-40B4-BE49-F238E27FC236}">
                <a16:creationId xmlns:a16="http://schemas.microsoft.com/office/drawing/2014/main" id="{BFFE70DF-72A4-47E6-B41E-EFD1408A5470}"/>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203860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84338" y="2058750"/>
            <a:ext cx="9920273" cy="1468800"/>
          </a:xfrm>
        </p:spPr>
        <p:txBody>
          <a:bodyPr anchor="b"/>
          <a:lstStyle>
            <a:lvl1pPr algn="ctr">
              <a:defRPr sz="6600" b="0" cap="none"/>
            </a:lvl1pPr>
          </a:lstStyle>
          <a:p>
            <a:r>
              <a:rPr lang="fr-FR" dirty="0"/>
              <a:t>Modifiez le style du titre</a:t>
            </a:r>
            <a:endParaRPr lang="en-US" dirty="0"/>
          </a:p>
        </p:txBody>
      </p:sp>
      <p:sp>
        <p:nvSpPr>
          <p:cNvPr id="3" name="Text Placeholder 2"/>
          <p:cNvSpPr>
            <a:spLocks noGrp="1"/>
          </p:cNvSpPr>
          <p:nvPr>
            <p:ph type="body" idx="1"/>
          </p:nvPr>
        </p:nvSpPr>
        <p:spPr>
          <a:xfrm>
            <a:off x="1584338" y="3530129"/>
            <a:ext cx="9920273" cy="860400"/>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DD2850-4166-4114-B1C5-40990753D8A0}" type="slidenum">
              <a:rPr lang="fr-FR" smtClean="0"/>
              <a:t>‹N°›</a:t>
            </a:fld>
            <a:endParaRPr lang="fr-FR"/>
          </a:p>
        </p:txBody>
      </p:sp>
      <p:sp>
        <p:nvSpPr>
          <p:cNvPr id="8" name="Footer Placeholder 4">
            <a:extLst>
              <a:ext uri="{FF2B5EF4-FFF2-40B4-BE49-F238E27FC236}">
                <a16:creationId xmlns:a16="http://schemas.microsoft.com/office/drawing/2014/main" id="{63524383-1F43-472E-9D81-10CA610AB3F6}"/>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1954293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6" name="Text Placeholder 2"/>
          <p:cNvSpPr>
            <a:spLocks noGrp="1"/>
          </p:cNvSpPr>
          <p:nvPr>
            <p:ph idx="1"/>
          </p:nvPr>
        </p:nvSpPr>
        <p:spPr>
          <a:xfrm>
            <a:off x="1427754" y="1333500"/>
            <a:ext cx="5115921" cy="5266840"/>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7" name="Text Placeholder 2"/>
          <p:cNvSpPr>
            <a:spLocks noGrp="1"/>
          </p:cNvSpPr>
          <p:nvPr>
            <p:ph idx="13"/>
          </p:nvPr>
        </p:nvSpPr>
        <p:spPr>
          <a:xfrm>
            <a:off x="6816435" y="1333500"/>
            <a:ext cx="5170517" cy="5266840"/>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Freeform 11"/>
          <p:cNvSpPr/>
          <p:nvPr userDrawn="1"/>
        </p:nvSpPr>
        <p:spPr bwMode="auto">
          <a:xfrm flipV="1">
            <a:off x="0" y="714374"/>
            <a:ext cx="12319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9" name="Slide Number Placeholder 5"/>
          <p:cNvSpPr>
            <a:spLocks noGrp="1"/>
          </p:cNvSpPr>
          <p:nvPr>
            <p:ph type="sldNum" sz="quarter" idx="12"/>
          </p:nvPr>
        </p:nvSpPr>
        <p:spPr>
          <a:xfrm>
            <a:off x="179387" y="787782"/>
            <a:ext cx="779767" cy="365125"/>
          </a:xfrm>
        </p:spPr>
        <p:txBody>
          <a:bodyPr/>
          <a:lstStyle/>
          <a:p>
            <a:fld id="{27DD2850-4166-4114-B1C5-40990753D8A0}" type="slidenum">
              <a:rPr lang="fr-FR" smtClean="0"/>
              <a:t>‹N°›</a:t>
            </a:fld>
            <a:endParaRPr lang="fr-FR"/>
          </a:p>
        </p:txBody>
      </p:sp>
      <p:sp>
        <p:nvSpPr>
          <p:cNvPr id="12" name="Title Placeholder 1"/>
          <p:cNvSpPr>
            <a:spLocks noGrp="1"/>
          </p:cNvSpPr>
          <p:nvPr>
            <p:ph type="title" hasCustomPrompt="1"/>
          </p:nvPr>
        </p:nvSpPr>
        <p:spPr>
          <a:xfrm>
            <a:off x="1427755" y="149628"/>
            <a:ext cx="10559197" cy="814647"/>
          </a:xfrm>
          <a:prstGeom prst="rect">
            <a:avLst/>
          </a:prstGeom>
        </p:spPr>
        <p:txBody>
          <a:bodyPr vert="horz" lIns="91440" tIns="45720" rIns="91440" bIns="45720" rtlCol="0" anchor="t">
            <a:noAutofit/>
          </a:bodyPr>
          <a:lstStyle/>
          <a:p>
            <a:r>
              <a:rPr lang="fr-FR" dirty="0"/>
              <a:t>MODIFIEZ LE STYLE DU TITRE</a:t>
            </a:r>
            <a:endParaRPr lang="en-US" dirty="0"/>
          </a:p>
        </p:txBody>
      </p:sp>
      <p:sp>
        <p:nvSpPr>
          <p:cNvPr id="10" name="Footer Placeholder 4">
            <a:extLst>
              <a:ext uri="{FF2B5EF4-FFF2-40B4-BE49-F238E27FC236}">
                <a16:creationId xmlns:a16="http://schemas.microsoft.com/office/drawing/2014/main" id="{0C9DF8E3-AC81-4335-8DF9-E1734EFAD8D6}"/>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3796321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a:solidFill>
                  <a:schemeClr val="tx1"/>
                </a:solidFill>
              </a:defRPr>
            </a:lvl1pPr>
          </a:lstStyle>
          <a:p>
            <a:r>
              <a:rPr lang="fr-FR" dirty="0"/>
              <a:t>MODIFIEZ LE STYLE DU TITRE</a:t>
            </a:r>
            <a:endParaRPr lang="en-US" dirty="0"/>
          </a:p>
        </p:txBody>
      </p:sp>
      <p:sp>
        <p:nvSpPr>
          <p:cNvPr id="6" name="Freeform 11"/>
          <p:cNvSpPr/>
          <p:nvPr userDrawn="1"/>
        </p:nvSpPr>
        <p:spPr bwMode="auto">
          <a:xfrm flipV="1">
            <a:off x="0" y="714374"/>
            <a:ext cx="12319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8" name="Slide Number Placeholder 5"/>
          <p:cNvSpPr>
            <a:spLocks noGrp="1"/>
          </p:cNvSpPr>
          <p:nvPr>
            <p:ph type="sldNum" sz="quarter" idx="12"/>
          </p:nvPr>
        </p:nvSpPr>
        <p:spPr>
          <a:xfrm>
            <a:off x="179387" y="787782"/>
            <a:ext cx="779767" cy="365125"/>
          </a:xfrm>
        </p:spPr>
        <p:txBody>
          <a:bodyPr/>
          <a:lstStyle/>
          <a:p>
            <a:fld id="{27DD2850-4166-4114-B1C5-40990753D8A0}" type="slidenum">
              <a:rPr lang="fr-FR" smtClean="0"/>
              <a:t>‹N°›</a:t>
            </a:fld>
            <a:endParaRPr lang="fr-FR"/>
          </a:p>
        </p:txBody>
      </p:sp>
      <p:sp>
        <p:nvSpPr>
          <p:cNvPr id="7" name="Footer Placeholder 4">
            <a:extLst>
              <a:ext uri="{FF2B5EF4-FFF2-40B4-BE49-F238E27FC236}">
                <a16:creationId xmlns:a16="http://schemas.microsoft.com/office/drawing/2014/main" id="{9832D9C1-8D59-4A00-BACD-B2572C81D584}"/>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3604165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Freeform 11"/>
          <p:cNvSpPr/>
          <p:nvPr userDrawn="1"/>
        </p:nvSpPr>
        <p:spPr bwMode="auto">
          <a:xfrm flipV="1">
            <a:off x="0" y="714374"/>
            <a:ext cx="12319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5"/>
          <p:cNvSpPr>
            <a:spLocks noGrp="1"/>
          </p:cNvSpPr>
          <p:nvPr>
            <p:ph type="sldNum" sz="quarter" idx="12"/>
          </p:nvPr>
        </p:nvSpPr>
        <p:spPr>
          <a:xfrm>
            <a:off x="179387" y="787782"/>
            <a:ext cx="779767" cy="365125"/>
          </a:xfrm>
        </p:spPr>
        <p:txBody>
          <a:bodyPr/>
          <a:lstStyle/>
          <a:p>
            <a:fld id="{27DD2850-4166-4114-B1C5-40990753D8A0}" type="slidenum">
              <a:rPr lang="fr-FR" smtClean="0"/>
              <a:t>‹N°›</a:t>
            </a:fld>
            <a:endParaRPr lang="fr-FR"/>
          </a:p>
        </p:txBody>
      </p:sp>
      <p:sp>
        <p:nvSpPr>
          <p:cNvPr id="6" name="Footer Placeholder 4">
            <a:extLst>
              <a:ext uri="{FF2B5EF4-FFF2-40B4-BE49-F238E27FC236}">
                <a16:creationId xmlns:a16="http://schemas.microsoft.com/office/drawing/2014/main" id="{10CF4C20-BAA8-4D58-AF3D-BB963065A311}"/>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3939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920" y="609600"/>
            <a:ext cx="9858691" cy="3117040"/>
          </a:xfrm>
        </p:spPr>
        <p:txBody>
          <a:bodyPr anchor="ctr">
            <a:normAutofit/>
          </a:bodyPr>
          <a:lstStyle>
            <a:lvl1pPr algn="ctr">
              <a:defRPr sz="6600" b="0" cap="none"/>
            </a:lvl1pPr>
          </a:lstStyle>
          <a:p>
            <a:r>
              <a:rPr lang="fr-FR" dirty="0"/>
              <a:t>MODIFIEZ LE STYLE DU TITRE</a:t>
            </a:r>
            <a:endParaRPr lang="en-US" dirty="0"/>
          </a:p>
        </p:txBody>
      </p:sp>
      <p:sp>
        <p:nvSpPr>
          <p:cNvPr id="3" name="Text Placeholder 2"/>
          <p:cNvSpPr>
            <a:spLocks noGrp="1"/>
          </p:cNvSpPr>
          <p:nvPr>
            <p:ph type="body" idx="1"/>
          </p:nvPr>
        </p:nvSpPr>
        <p:spPr>
          <a:xfrm>
            <a:off x="1645920" y="4354046"/>
            <a:ext cx="9858691" cy="1555864"/>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DD2850-4166-4114-B1C5-40990753D8A0}" type="slidenum">
              <a:rPr lang="fr-FR" smtClean="0"/>
              <a:t>‹N°›</a:t>
            </a:fld>
            <a:endParaRPr lang="fr-FR"/>
          </a:p>
        </p:txBody>
      </p:sp>
      <p:sp>
        <p:nvSpPr>
          <p:cNvPr id="8" name="Footer Placeholder 4">
            <a:extLst>
              <a:ext uri="{FF2B5EF4-FFF2-40B4-BE49-F238E27FC236}">
                <a16:creationId xmlns:a16="http://schemas.microsoft.com/office/drawing/2014/main" id="{AC81A212-DA02-4ECF-B41B-529C1B280719}"/>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394593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58188" y="448886"/>
            <a:ext cx="1369567" cy="6409113"/>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77118"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427755" y="149628"/>
            <a:ext cx="10559197" cy="814647"/>
          </a:xfrm>
          <a:prstGeom prst="rect">
            <a:avLst/>
          </a:prstGeom>
          <a:noFill/>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1427755" y="1295400"/>
            <a:ext cx="10559198" cy="5304940"/>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Slide Number Placeholder 5"/>
          <p:cNvSpPr>
            <a:spLocks noGrp="1"/>
          </p:cNvSpPr>
          <p:nvPr>
            <p:ph type="sldNum" sz="quarter" idx="4"/>
          </p:nvPr>
        </p:nvSpPr>
        <p:spPr bwMode="gray">
          <a:xfrm>
            <a:off x="172240" y="787782"/>
            <a:ext cx="779767" cy="365125"/>
          </a:xfrm>
          <a:prstGeom prst="rect">
            <a:avLst/>
          </a:prstGeom>
        </p:spPr>
        <p:txBody>
          <a:bodyPr vert="horz" lIns="91440" tIns="45720" rIns="91440" bIns="45720" rtlCol="0" anchor="ctr"/>
          <a:lstStyle>
            <a:lvl1pPr algn="r">
              <a:defRPr sz="2000">
                <a:solidFill>
                  <a:srgbClr val="FEFFFF"/>
                </a:solidFill>
                <a:latin typeface="Arial" panose="020B0604020202020204" pitchFamily="34" charset="0"/>
                <a:cs typeface="Arial" panose="020B0604020202020204" pitchFamily="34" charset="0"/>
              </a:defRPr>
            </a:lvl1pPr>
          </a:lstStyle>
          <a:p>
            <a:fld id="{27DD2850-4166-4114-B1C5-40990753D8A0}" type="slidenum">
              <a:rPr lang="fr-FR" smtClean="0"/>
              <a:pPr/>
              <a:t>‹N°›</a:t>
            </a:fld>
            <a:endParaRPr lang="fr-FR" dirty="0"/>
          </a:p>
        </p:txBody>
      </p:sp>
      <p:sp>
        <p:nvSpPr>
          <p:cNvPr id="24" name="Footer Placeholder 4">
            <a:extLst>
              <a:ext uri="{FF2B5EF4-FFF2-40B4-BE49-F238E27FC236}">
                <a16:creationId xmlns:a16="http://schemas.microsoft.com/office/drawing/2014/main" id="{E28D62B1-E7E4-4881-98EB-929F56B6B46A}"/>
              </a:ext>
            </a:extLst>
          </p:cNvPr>
          <p:cNvSpPr>
            <a:spLocks noGrp="1"/>
          </p:cNvSpPr>
          <p:nvPr>
            <p:ph type="ftr" sz="quarter" idx="3"/>
          </p:nvPr>
        </p:nvSpPr>
        <p:spPr>
          <a:xfrm>
            <a:off x="1" y="6600341"/>
            <a:ext cx="2725946" cy="257660"/>
          </a:xfrm>
          <a:prstGeom prst="rect">
            <a:avLst/>
          </a:prstGeom>
        </p:spPr>
        <p:txBody>
          <a:bodyPr/>
          <a:lstStyle>
            <a:lvl1pPr>
              <a:defRPr sz="1200">
                <a:latin typeface="Arial" panose="020B0604020202020204" pitchFamily="34" charset="0"/>
                <a:cs typeface="Arial" panose="020B0604020202020204" pitchFamily="34" charset="0"/>
              </a:defRPr>
            </a:lvl1pPr>
          </a:lstStyle>
          <a:p>
            <a:r>
              <a:rPr lang="en-US"/>
              <a:t>@ Ferret Renaud</a:t>
            </a:r>
            <a:endParaRPr lang="en-US" dirty="0"/>
          </a:p>
        </p:txBody>
      </p:sp>
    </p:spTree>
    <p:extLst>
      <p:ext uri="{BB962C8B-B14F-4D97-AF65-F5344CB8AC3E}">
        <p14:creationId xmlns:p14="http://schemas.microsoft.com/office/powerpoint/2010/main" val="166824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70" r:id="rId7"/>
  </p:sldLayoutIdLst>
  <p:hf hdr="0" dt="0"/>
  <p:txStyles>
    <p:titleStyle>
      <a:lvl1pPr algn="l" defTabSz="457200" rtl="0" eaLnBrk="1" latinLnBrk="0" hangingPunct="1">
        <a:spcBef>
          <a:spcPct val="0"/>
        </a:spcBef>
        <a:buNone/>
        <a:defRPr sz="4800" kern="1200">
          <a:solidFill>
            <a:schemeClr val="tx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panose="05000000000000000000" pitchFamily="2" charset="2"/>
        <a:buChar char="Ø"/>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Font typeface="Wingdings 3"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Font typeface="Wingdings" panose="05000000000000000000" pitchFamily="2" charset="2"/>
        <a:buChar char="q"/>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www.eclipse.org/aspectj/" TargetMode="External"/><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oleObject" Target="../embeddings/oleObject2.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7.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8.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1.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8.xm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png"/><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5.png"/><Relationship Id="rId4" Type="http://schemas.openxmlformats.org/officeDocument/2006/relationships/oleObject" Target="../embeddings/oleObject4.bin"/></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97.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png"/></Relationships>
</file>

<file path=ppt/slides/_rels/slide3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99.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6.xml"/><Relationship Id="rId1" Type="http://schemas.openxmlformats.org/officeDocument/2006/relationships/slideLayout" Target="../slideLayouts/slideLayout5.xml"/></Relationships>
</file>

<file path=ppt/slides/_rels/slide4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7.xml"/><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8.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3.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0.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3.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4.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6.xm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8.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1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5.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8.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5.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4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0.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5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68.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7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5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1.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2.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4.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5.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7.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78.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584.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87.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90.xml"/><Relationship Id="rId1" Type="http://schemas.openxmlformats.org/officeDocument/2006/relationships/slideLayout" Target="../slideLayouts/slideLayout5.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93.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4.xml"/><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00.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1.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04.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07.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8.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60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12.xml"/><Relationship Id="rId1" Type="http://schemas.openxmlformats.org/officeDocument/2006/relationships/slideLayout" Target="../slideLayouts/slideLayout5.xml"/></Relationships>
</file>

<file path=ppt/slides/_rels/slide6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13.xm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4.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18.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notesSlide" Target="../notesSlides/notesSlide6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springframework.org/schema/"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1843391" y="2514600"/>
            <a:ext cx="9661221" cy="1254967"/>
          </a:xfrm>
        </p:spPr>
        <p:txBody>
          <a:bodyPr/>
          <a:lstStyle/>
          <a:p>
            <a:r>
              <a:rPr lang="fr-FR" dirty="0"/>
              <a:t>Formation Spring</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a:t>
            </a:fld>
            <a:endParaRPr lang="fr-FR"/>
          </a:p>
        </p:txBody>
      </p:sp>
      <p:sp>
        <p:nvSpPr>
          <p:cNvPr id="6" name="AutoShape 2" descr="Résultat de recherche d'images pour &quot;logo spring&quot;"/>
          <p:cNvSpPr>
            <a:spLocks noGrp="1" noChangeAspect="1" noChangeArrowheads="1"/>
          </p:cNvSpPr>
          <p:nvPr>
            <p:ph type="subTitle"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p:cNvPicPr>
            <a:picLocks noChangeAspect="1"/>
          </p:cNvPicPr>
          <p:nvPr/>
        </p:nvPicPr>
        <p:blipFill>
          <a:blip r:embed="rId3"/>
          <a:stretch>
            <a:fillRect/>
          </a:stretch>
        </p:blipFill>
        <p:spPr>
          <a:xfrm>
            <a:off x="4096801" y="3924897"/>
            <a:ext cx="4277322" cy="2591162"/>
          </a:xfrm>
          <a:prstGeom prst="rect">
            <a:avLst/>
          </a:prstGeom>
        </p:spPr>
      </p:pic>
      <p:sp>
        <p:nvSpPr>
          <p:cNvPr id="2" name="Espace réservé du pied de page 1">
            <a:extLst>
              <a:ext uri="{FF2B5EF4-FFF2-40B4-BE49-F238E27FC236}">
                <a16:creationId xmlns:a16="http://schemas.microsoft.com/office/drawing/2014/main" id="{92EE2495-4538-49D1-B107-431DEB48BE09}"/>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4125827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normAutofit fontScale="90000"/>
          </a:bodyPr>
          <a:lstStyle/>
          <a:p>
            <a:r>
              <a:rPr lang="fr-FR"/>
              <a:t>Les projets du portfolio Spring (1/2)</a:t>
            </a:r>
          </a:p>
        </p:txBody>
      </p:sp>
      <p:sp>
        <p:nvSpPr>
          <p:cNvPr id="44035" name="Rectangle 5"/>
          <p:cNvSpPr>
            <a:spLocks noGrp="1" noChangeArrowheads="1"/>
          </p:cNvSpPr>
          <p:nvPr>
            <p:ph idx="1"/>
          </p:nvPr>
        </p:nvSpPr>
        <p:spPr/>
        <p:txBody>
          <a:bodyPr>
            <a:normAutofit fontScale="85000" lnSpcReduction="20000"/>
          </a:bodyPr>
          <a:lstStyle/>
          <a:p>
            <a:r>
              <a:rPr lang="fr-FR" altLang="en-US" dirty="0"/>
              <a:t>Spring Security (anciennement </a:t>
            </a:r>
            <a:r>
              <a:rPr lang="fr-FR" altLang="en-US" dirty="0" err="1"/>
              <a:t>Acegi</a:t>
            </a:r>
            <a:r>
              <a:rPr lang="fr-FR" altLang="en-US" dirty="0"/>
              <a:t> Security)</a:t>
            </a:r>
          </a:p>
          <a:p>
            <a:pPr lvl="1"/>
            <a:r>
              <a:rPr lang="fr-FR" altLang="en-US" dirty="0"/>
              <a:t>Gestion de la sécurité dans une application</a:t>
            </a:r>
          </a:p>
          <a:p>
            <a:pPr lvl="1"/>
            <a:r>
              <a:rPr lang="fr-FR" altLang="en-US" dirty="0"/>
              <a:t>Approche déclarative et transverse</a:t>
            </a:r>
          </a:p>
          <a:p>
            <a:endParaRPr lang="fr-FR" altLang="en-US" dirty="0"/>
          </a:p>
          <a:p>
            <a:r>
              <a:rPr lang="fr-FR" altLang="en-US" dirty="0"/>
              <a:t>Spring IDE </a:t>
            </a:r>
            <a:r>
              <a:rPr lang="fr-FR" altLang="en-US" dirty="0" err="1"/>
              <a:t>project</a:t>
            </a:r>
            <a:endParaRPr lang="fr-FR" altLang="en-US" dirty="0"/>
          </a:p>
          <a:p>
            <a:pPr lvl="1"/>
            <a:r>
              <a:rPr lang="fr-FR" altLang="en-US" dirty="0"/>
              <a:t>http://spring.io/tools</a:t>
            </a:r>
          </a:p>
          <a:p>
            <a:pPr lvl="1"/>
            <a:r>
              <a:rPr lang="fr-FR" altLang="en-US" dirty="0"/>
              <a:t>Ensemble de plugins Eclipse</a:t>
            </a:r>
          </a:p>
          <a:p>
            <a:pPr lvl="1"/>
            <a:endParaRPr lang="fr-FR" altLang="en-US" dirty="0"/>
          </a:p>
          <a:p>
            <a:r>
              <a:rPr lang="fr-FR" altLang="en-US" dirty="0"/>
              <a:t>Spring Web Flow</a:t>
            </a:r>
          </a:p>
          <a:p>
            <a:pPr lvl="1"/>
            <a:r>
              <a:rPr lang="fr-FR" altLang="en-US" dirty="0"/>
              <a:t>http://projects.spring.io/spring-webflow/</a:t>
            </a:r>
          </a:p>
          <a:p>
            <a:pPr lvl="1"/>
            <a:r>
              <a:rPr lang="fr-FR" altLang="en-US" dirty="0"/>
              <a:t>Processus web réutilisables</a:t>
            </a:r>
          </a:p>
          <a:p>
            <a:pPr lvl="1"/>
            <a:r>
              <a:rPr lang="fr-FR" altLang="en-US" dirty="0" err="1"/>
              <a:t>Wizard</a:t>
            </a:r>
            <a:r>
              <a:rPr lang="fr-FR" altLang="en-US" dirty="0"/>
              <a:t> </a:t>
            </a:r>
            <a:r>
              <a:rPr lang="fr-FR" altLang="en-US" dirty="0" err="1"/>
              <a:t>multi-pages</a:t>
            </a:r>
            <a:r>
              <a:rPr lang="fr-FR" altLang="en-US" dirty="0"/>
              <a:t>, </a:t>
            </a:r>
            <a:r>
              <a:rPr lang="fr-FR" altLang="en-US" dirty="0" err="1"/>
              <a:t>dynamic</a:t>
            </a:r>
            <a:r>
              <a:rPr lang="fr-FR" altLang="en-US" dirty="0"/>
              <a:t> flow</a:t>
            </a:r>
          </a:p>
          <a:p>
            <a:pPr lvl="1"/>
            <a:endParaRPr lang="fr-FR" altLang="en-US" dirty="0"/>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10</a:t>
            </a:fld>
            <a:endParaRPr lang="fr-FR"/>
          </a:p>
        </p:txBody>
      </p:sp>
      <p:sp>
        <p:nvSpPr>
          <p:cNvPr id="3" name="Espace réservé du pied de page 2">
            <a:extLst>
              <a:ext uri="{FF2B5EF4-FFF2-40B4-BE49-F238E27FC236}">
                <a16:creationId xmlns:a16="http://schemas.microsoft.com/office/drawing/2014/main" id="{8D1CD1BC-01E8-48C1-B9DE-39AC58C2639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52266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Spring Expression Language (SpEL)</a:t>
            </a:r>
            <a:br>
              <a:rPr lang="fr-FR"/>
            </a:br>
            <a:r>
              <a:rPr lang="fr-FR"/>
              <a:t>Présentation</a:t>
            </a:r>
            <a:endParaRPr lang="fr-FR" dirty="0"/>
          </a:p>
        </p:txBody>
      </p:sp>
      <p:sp>
        <p:nvSpPr>
          <p:cNvPr id="147459" name="Espace réservé du contenu 2"/>
          <p:cNvSpPr>
            <a:spLocks noGrp="1"/>
          </p:cNvSpPr>
          <p:nvPr>
            <p:ph idx="1"/>
          </p:nvPr>
        </p:nvSpPr>
        <p:spPr>
          <a:xfrm>
            <a:off x="1427755" y="1600200"/>
            <a:ext cx="10559198" cy="5000140"/>
          </a:xfrm>
        </p:spPr>
        <p:txBody>
          <a:bodyPr>
            <a:normAutofit fontScale="77500" lnSpcReduction="20000"/>
          </a:bodyPr>
          <a:lstStyle/>
          <a:p>
            <a:r>
              <a:rPr lang="fr-FR" altLang="en-US" dirty="0" err="1"/>
              <a:t>SpEL</a:t>
            </a:r>
            <a:r>
              <a:rPr lang="fr-FR" altLang="en-US" dirty="0"/>
              <a:t> – Spring Expression </a:t>
            </a:r>
            <a:r>
              <a:rPr lang="fr-FR" altLang="en-US" dirty="0" err="1"/>
              <a:t>Language</a:t>
            </a:r>
            <a:endParaRPr lang="fr-FR" altLang="en-US" dirty="0"/>
          </a:p>
          <a:p>
            <a:pPr lvl="1"/>
            <a:r>
              <a:rPr lang="fr-FR" altLang="en-US" dirty="0"/>
              <a:t>Langage permettant de manipuler les graphes d’objets.</a:t>
            </a:r>
          </a:p>
          <a:p>
            <a:pPr lvl="1"/>
            <a:r>
              <a:rPr lang="fr-FR" altLang="en-US" dirty="0"/>
              <a:t>La syntaxe se rapproche des normes OGNL et JSF EL.</a:t>
            </a:r>
          </a:p>
          <a:p>
            <a:pPr lvl="1"/>
            <a:r>
              <a:rPr lang="fr-FR" altLang="en-US" dirty="0"/>
              <a:t>Utilisable sur l’ensemble des briques logicielles Spring.</a:t>
            </a:r>
          </a:p>
          <a:p>
            <a:endParaRPr lang="fr-FR" altLang="en-US" dirty="0"/>
          </a:p>
          <a:p>
            <a:r>
              <a:rPr lang="fr-FR" altLang="en-US" dirty="0" err="1"/>
              <a:t>SpEL</a:t>
            </a:r>
            <a:r>
              <a:rPr lang="fr-FR" altLang="en-US" dirty="0"/>
              <a:t> peut être manipulé depuis :</a:t>
            </a:r>
          </a:p>
          <a:p>
            <a:pPr lvl="1"/>
            <a:r>
              <a:rPr lang="fr-FR" altLang="en-US" dirty="0"/>
              <a:t>Une application Java via «  </a:t>
            </a:r>
            <a:r>
              <a:rPr lang="fr-FR" altLang="en-US" dirty="0" err="1"/>
              <a:t>SpelExpressionParser</a:t>
            </a:r>
            <a:r>
              <a:rPr lang="fr-FR" altLang="en-US" dirty="0"/>
              <a:t> ».</a:t>
            </a:r>
          </a:p>
          <a:p>
            <a:pPr lvl="1"/>
            <a:r>
              <a:rPr lang="fr-FR" altLang="en-US" dirty="0"/>
              <a:t>Les définitions de </a:t>
            </a:r>
            <a:r>
              <a:rPr lang="fr-FR" altLang="en-US" dirty="0" err="1"/>
              <a:t>beans</a:t>
            </a:r>
            <a:r>
              <a:rPr lang="fr-FR" altLang="en-US" dirty="0"/>
              <a:t> XML.</a:t>
            </a:r>
          </a:p>
          <a:p>
            <a:pPr lvl="1"/>
            <a:r>
              <a:rPr lang="fr-FR" altLang="en-US" dirty="0"/>
              <a:t>Les annotations.</a:t>
            </a:r>
          </a:p>
          <a:p>
            <a:endParaRPr lang="fr-FR" altLang="en-US" dirty="0"/>
          </a:p>
          <a:p>
            <a:r>
              <a:rPr lang="fr-FR" altLang="en-US" dirty="0"/>
              <a:t>http://docs.spring.io/spring/docs/current/spring-framework-reference/html/expressions.html</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100</a:t>
            </a:fld>
            <a:endParaRPr lang="fr-FR"/>
          </a:p>
        </p:txBody>
      </p:sp>
      <p:sp>
        <p:nvSpPr>
          <p:cNvPr id="4" name="Espace réservé du pied de page 3">
            <a:extLst>
              <a:ext uri="{FF2B5EF4-FFF2-40B4-BE49-F238E27FC236}">
                <a16:creationId xmlns:a16="http://schemas.microsoft.com/office/drawing/2014/main" id="{56FC977C-D9E8-4E67-992D-FB38716CA44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52141232"/>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Expression </a:t>
            </a:r>
            <a:r>
              <a:rPr lang="fr-FR" dirty="0" err="1"/>
              <a:t>Language</a:t>
            </a:r>
            <a:r>
              <a:rPr lang="fr-FR" dirty="0"/>
              <a:t> (</a:t>
            </a:r>
            <a:r>
              <a:rPr lang="fr-FR" dirty="0" err="1"/>
              <a:t>SpEL</a:t>
            </a:r>
            <a:r>
              <a:rPr lang="fr-FR" dirty="0"/>
              <a:t>)</a:t>
            </a:r>
          </a:p>
        </p:txBody>
      </p:sp>
      <p:sp>
        <p:nvSpPr>
          <p:cNvPr id="3" name="Espace réservé du contenu 2"/>
          <p:cNvSpPr>
            <a:spLocks noGrp="1"/>
          </p:cNvSpPr>
          <p:nvPr>
            <p:ph idx="1"/>
          </p:nvPr>
        </p:nvSpPr>
        <p:spPr/>
        <p:txBody>
          <a:bodyPr>
            <a:normAutofit/>
          </a:bodyPr>
          <a:lstStyle/>
          <a:p>
            <a:r>
              <a:rPr lang="fr-FR" dirty="0"/>
              <a:t>Exemples XML</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101</a:t>
            </a:fld>
            <a:endParaRPr lang="fr-FR"/>
          </a:p>
        </p:txBody>
      </p:sp>
      <p:sp>
        <p:nvSpPr>
          <p:cNvPr id="13" name="ZoneTexte 12"/>
          <p:cNvSpPr txBox="1"/>
          <p:nvPr/>
        </p:nvSpPr>
        <p:spPr>
          <a:xfrm>
            <a:off x="1427755" y="2008878"/>
            <a:ext cx="10145120" cy="43396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numberGuess</a:t>
            </a:r>
            <a:r>
              <a:rPr lang="fr-FR" sz="1200" dirty="0">
                <a:solidFill>
                  <a:schemeClr val="tx1"/>
                </a:solidFill>
                <a:latin typeface="Courier New"/>
              </a:rPr>
              <a:t>" class="</a:t>
            </a:r>
            <a:r>
              <a:rPr lang="fr-FR" sz="1200" dirty="0" err="1">
                <a:solidFill>
                  <a:schemeClr val="tx1"/>
                </a:solidFill>
                <a:latin typeface="Courier New"/>
              </a:rPr>
              <a:t>org.spring.samples.NumberGuess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randomNumber</a:t>
            </a:r>
            <a:r>
              <a:rPr lang="fr-FR" sz="1200" dirty="0">
                <a:solidFill>
                  <a:schemeClr val="tx1"/>
                </a:solidFill>
                <a:latin typeface="Courier New"/>
              </a:rPr>
              <a:t>" value</a:t>
            </a:r>
            <a:r>
              <a:rPr lang="fr-FR" sz="1200" b="1" dirty="0">
                <a:solidFill>
                  <a:schemeClr val="tx1"/>
                </a:solidFill>
                <a:latin typeface="Courier New"/>
              </a:rPr>
              <a:t>="#{ T(</a:t>
            </a:r>
            <a:r>
              <a:rPr lang="fr-FR" sz="1200" b="1" dirty="0" err="1">
                <a:solidFill>
                  <a:schemeClr val="tx1"/>
                </a:solidFill>
                <a:latin typeface="Courier New"/>
              </a:rPr>
              <a:t>java.lang.Math</a:t>
            </a:r>
            <a:r>
              <a:rPr lang="fr-FR" sz="1200" b="1" dirty="0">
                <a:solidFill>
                  <a:schemeClr val="tx1"/>
                </a:solidFill>
                <a:latin typeface="Courier New"/>
              </a:rPr>
              <a:t>).</a:t>
            </a:r>
            <a:r>
              <a:rPr lang="fr-FR" sz="1200" b="1" dirty="0" err="1">
                <a:solidFill>
                  <a:schemeClr val="tx1"/>
                </a:solidFill>
                <a:latin typeface="Courier New"/>
              </a:rPr>
              <a:t>random</a:t>
            </a:r>
            <a:r>
              <a:rPr lang="fr-FR" sz="1200" b="1" dirty="0">
                <a:solidFill>
                  <a:schemeClr val="tx1"/>
                </a:solidFill>
                <a:latin typeface="Courier New"/>
              </a:rPr>
              <a:t>() * 100.0 }</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 </a:t>
            </a:r>
            <a:r>
              <a:rPr lang="fr-FR" sz="1200" dirty="0" err="1">
                <a:solidFill>
                  <a:schemeClr val="tx1"/>
                </a:solidFill>
                <a:latin typeface="Courier New"/>
              </a:rPr>
              <a:t>other</a:t>
            </a:r>
            <a:r>
              <a:rPr lang="fr-FR" sz="1200" dirty="0">
                <a:solidFill>
                  <a:schemeClr val="tx1"/>
                </a:solidFill>
                <a:latin typeface="Courier New"/>
              </a:rPr>
              <a:t> </a:t>
            </a:r>
            <a:r>
              <a:rPr lang="fr-FR" sz="1200" dirty="0" err="1">
                <a:solidFill>
                  <a:schemeClr val="tx1"/>
                </a:solidFill>
                <a:latin typeface="Courier New"/>
              </a:rPr>
              <a:t>properties</a:t>
            </a:r>
            <a:r>
              <a:rPr lang="fr-FR" sz="1200" dirty="0">
                <a:solidFill>
                  <a:schemeClr val="tx1"/>
                </a:solidFill>
                <a:latin typeface="Courier New"/>
              </a:rPr>
              <a:t> --&gt;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taxCalculator</a:t>
            </a:r>
            <a:r>
              <a:rPr lang="fr-FR" sz="1200" dirty="0">
                <a:solidFill>
                  <a:schemeClr val="tx1"/>
                </a:solidFill>
                <a:latin typeface="Courier New"/>
              </a:rPr>
              <a:t>" class="</a:t>
            </a:r>
            <a:r>
              <a:rPr lang="fr-FR" sz="1200" dirty="0" err="1">
                <a:solidFill>
                  <a:schemeClr val="tx1"/>
                </a:solidFill>
                <a:latin typeface="Courier New"/>
              </a:rPr>
              <a:t>org.spring.samples.TaxCalculator</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defaultLocale</a:t>
            </a:r>
            <a:r>
              <a:rPr lang="fr-FR" sz="1200" dirty="0">
                <a:solidFill>
                  <a:schemeClr val="tx1"/>
                </a:solidFill>
                <a:latin typeface="Courier New"/>
              </a:rPr>
              <a:t>" value="</a:t>
            </a:r>
            <a:r>
              <a:rPr lang="fr-FR" sz="1200" b="1" dirty="0">
                <a:solidFill>
                  <a:schemeClr val="tx1"/>
                </a:solidFill>
                <a:latin typeface="Courier New"/>
              </a:rPr>
              <a:t>#{ </a:t>
            </a:r>
            <a:r>
              <a:rPr lang="fr-FR" sz="1200" b="1" dirty="0" err="1">
                <a:solidFill>
                  <a:schemeClr val="tx1"/>
                </a:solidFill>
                <a:latin typeface="Courier New"/>
              </a:rPr>
              <a:t>systemProperties</a:t>
            </a:r>
            <a:r>
              <a:rPr lang="fr-FR" sz="1200" b="1" dirty="0">
                <a:solidFill>
                  <a:schemeClr val="tx1"/>
                </a:solidFill>
                <a:latin typeface="Courier New"/>
              </a:rPr>
              <a:t>['</a:t>
            </a:r>
            <a:r>
              <a:rPr lang="fr-FR" sz="1200" b="1" dirty="0" err="1">
                <a:solidFill>
                  <a:schemeClr val="tx1"/>
                </a:solidFill>
                <a:latin typeface="Courier New"/>
              </a:rPr>
              <a:t>user.region</a:t>
            </a:r>
            <a:r>
              <a:rPr lang="fr-FR" sz="1200" b="1" dirty="0">
                <a:solidFill>
                  <a:schemeClr val="tx1"/>
                </a:solidFill>
                <a:latin typeface="Courier New"/>
              </a:rPr>
              <a:t>'] }</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 </a:t>
            </a:r>
            <a:r>
              <a:rPr lang="fr-FR" sz="1200" dirty="0" err="1">
                <a:solidFill>
                  <a:schemeClr val="tx1"/>
                </a:solidFill>
                <a:latin typeface="Courier New"/>
              </a:rPr>
              <a:t>other</a:t>
            </a:r>
            <a:r>
              <a:rPr lang="fr-FR" sz="1200" dirty="0">
                <a:solidFill>
                  <a:schemeClr val="tx1"/>
                </a:solidFill>
                <a:latin typeface="Courier New"/>
              </a:rPr>
              <a:t> </a:t>
            </a:r>
            <a:r>
              <a:rPr lang="fr-FR" sz="1200" dirty="0" err="1">
                <a:solidFill>
                  <a:schemeClr val="tx1"/>
                </a:solidFill>
                <a:latin typeface="Courier New"/>
              </a:rPr>
              <a:t>properties</a:t>
            </a:r>
            <a:r>
              <a:rPr lang="fr-FR" sz="1200" dirty="0">
                <a:solidFill>
                  <a:schemeClr val="tx1"/>
                </a:solidFill>
                <a:latin typeface="Courier New"/>
              </a:rPr>
              <a:t> --&gt;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numberGuess</a:t>
            </a:r>
            <a:r>
              <a:rPr lang="fr-FR" sz="1200" dirty="0">
                <a:solidFill>
                  <a:schemeClr val="tx1"/>
                </a:solidFill>
                <a:latin typeface="Courier New"/>
              </a:rPr>
              <a:t>" class="</a:t>
            </a:r>
            <a:r>
              <a:rPr lang="fr-FR" sz="1200" dirty="0" err="1">
                <a:solidFill>
                  <a:schemeClr val="tx1"/>
                </a:solidFill>
                <a:latin typeface="Courier New"/>
              </a:rPr>
              <a:t>org.spring.samples.NumberGuess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randomNumber</a:t>
            </a:r>
            <a:r>
              <a:rPr lang="fr-FR" sz="1200" dirty="0">
                <a:solidFill>
                  <a:schemeClr val="tx1"/>
                </a:solidFill>
                <a:latin typeface="Courier New"/>
              </a:rPr>
              <a:t>" value="</a:t>
            </a:r>
            <a:r>
              <a:rPr lang="fr-FR" sz="1200" b="1" dirty="0">
                <a:solidFill>
                  <a:schemeClr val="tx1"/>
                </a:solidFill>
                <a:latin typeface="Courier New"/>
              </a:rPr>
              <a:t>#{ T(</a:t>
            </a:r>
            <a:r>
              <a:rPr lang="fr-FR" sz="1200" b="1" dirty="0" err="1">
                <a:solidFill>
                  <a:schemeClr val="tx1"/>
                </a:solidFill>
                <a:latin typeface="Courier New"/>
              </a:rPr>
              <a:t>java.lang.Math</a:t>
            </a:r>
            <a:r>
              <a:rPr lang="fr-FR" sz="1200" b="1" dirty="0">
                <a:solidFill>
                  <a:schemeClr val="tx1"/>
                </a:solidFill>
                <a:latin typeface="Courier New"/>
              </a:rPr>
              <a:t>).</a:t>
            </a:r>
            <a:r>
              <a:rPr lang="fr-FR" sz="1200" b="1" dirty="0" err="1">
                <a:solidFill>
                  <a:schemeClr val="tx1"/>
                </a:solidFill>
                <a:latin typeface="Courier New"/>
              </a:rPr>
              <a:t>random</a:t>
            </a:r>
            <a:r>
              <a:rPr lang="fr-FR" sz="1200" b="1" dirty="0">
                <a:solidFill>
                  <a:schemeClr val="tx1"/>
                </a:solidFill>
                <a:latin typeface="Courier New"/>
              </a:rPr>
              <a:t>() * 100.0 }</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 </a:t>
            </a:r>
            <a:r>
              <a:rPr lang="fr-FR" sz="1200" dirty="0" err="1">
                <a:solidFill>
                  <a:schemeClr val="tx1"/>
                </a:solidFill>
                <a:latin typeface="Courier New"/>
              </a:rPr>
              <a:t>other</a:t>
            </a:r>
            <a:r>
              <a:rPr lang="fr-FR" sz="1200" dirty="0">
                <a:solidFill>
                  <a:schemeClr val="tx1"/>
                </a:solidFill>
                <a:latin typeface="Courier New"/>
              </a:rPr>
              <a:t> </a:t>
            </a:r>
            <a:r>
              <a:rPr lang="fr-FR" sz="1200" dirty="0" err="1">
                <a:solidFill>
                  <a:schemeClr val="tx1"/>
                </a:solidFill>
                <a:latin typeface="Courier New"/>
              </a:rPr>
              <a:t>properties</a:t>
            </a:r>
            <a:r>
              <a:rPr lang="fr-FR" sz="1200" dirty="0">
                <a:solidFill>
                  <a:schemeClr val="tx1"/>
                </a:solidFill>
                <a:latin typeface="Courier New"/>
              </a:rPr>
              <a:t> --&gt;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shapeGuess</a:t>
            </a:r>
            <a:r>
              <a:rPr lang="fr-FR" sz="1200" dirty="0">
                <a:solidFill>
                  <a:schemeClr val="tx1"/>
                </a:solidFill>
                <a:latin typeface="Courier New"/>
              </a:rPr>
              <a:t>" class="</a:t>
            </a:r>
            <a:r>
              <a:rPr lang="fr-FR" sz="1200" dirty="0" err="1">
                <a:solidFill>
                  <a:schemeClr val="tx1"/>
                </a:solidFill>
                <a:latin typeface="Courier New"/>
              </a:rPr>
              <a:t>org.spring.samples.ShapeGuess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initialShapeSeed</a:t>
            </a:r>
            <a:r>
              <a:rPr lang="fr-FR" sz="1200" dirty="0">
                <a:solidFill>
                  <a:schemeClr val="tx1"/>
                </a:solidFill>
                <a:latin typeface="Courier New"/>
              </a:rPr>
              <a:t>" value="</a:t>
            </a:r>
            <a:r>
              <a:rPr lang="fr-FR" sz="1200" b="1" dirty="0">
                <a:solidFill>
                  <a:schemeClr val="tx1"/>
                </a:solidFill>
                <a:latin typeface="Courier New"/>
              </a:rPr>
              <a:t>#{ </a:t>
            </a:r>
            <a:r>
              <a:rPr lang="fr-FR" sz="1200" b="1" dirty="0" err="1">
                <a:solidFill>
                  <a:schemeClr val="tx1"/>
                </a:solidFill>
                <a:latin typeface="Courier New"/>
              </a:rPr>
              <a:t>numberGuess.randomNumber</a:t>
            </a:r>
            <a:r>
              <a:rPr lang="fr-FR" sz="1200" b="1" dirty="0">
                <a:solidFill>
                  <a:schemeClr val="tx1"/>
                </a:solidFill>
                <a:latin typeface="Courier New"/>
              </a:rPr>
              <a:t> }</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 </a:t>
            </a:r>
            <a:r>
              <a:rPr lang="fr-FR" sz="1200" dirty="0" err="1">
                <a:solidFill>
                  <a:schemeClr val="tx1"/>
                </a:solidFill>
                <a:latin typeface="Courier New"/>
              </a:rPr>
              <a:t>other</a:t>
            </a:r>
            <a:r>
              <a:rPr lang="fr-FR" sz="1200" dirty="0">
                <a:solidFill>
                  <a:schemeClr val="tx1"/>
                </a:solidFill>
                <a:latin typeface="Courier New"/>
              </a:rPr>
              <a:t> </a:t>
            </a:r>
            <a:r>
              <a:rPr lang="fr-FR" sz="1200" dirty="0" err="1">
                <a:solidFill>
                  <a:schemeClr val="tx1"/>
                </a:solidFill>
                <a:latin typeface="Courier New"/>
              </a:rPr>
              <a:t>properties</a:t>
            </a:r>
            <a:r>
              <a:rPr lang="fr-FR" sz="1200" dirty="0">
                <a:solidFill>
                  <a:schemeClr val="tx1"/>
                </a:solidFill>
                <a:latin typeface="Courier New"/>
              </a:rPr>
              <a:t> --&gt;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5" name="Espace réservé du pied de page 4">
            <a:extLst>
              <a:ext uri="{FF2B5EF4-FFF2-40B4-BE49-F238E27FC236}">
                <a16:creationId xmlns:a16="http://schemas.microsoft.com/office/drawing/2014/main" id="{A100BA4E-C08C-4E2E-A452-D9D0AEA3A19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59187653"/>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07 : Un projet complet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102</a:t>
            </a:fld>
            <a:endParaRPr lang="fr-FR"/>
          </a:p>
        </p:txBody>
      </p:sp>
      <p:sp>
        <p:nvSpPr>
          <p:cNvPr id="3" name="Espace réservé du pied de page 2">
            <a:extLst>
              <a:ext uri="{FF2B5EF4-FFF2-40B4-BE49-F238E27FC236}">
                <a16:creationId xmlns:a16="http://schemas.microsoft.com/office/drawing/2014/main" id="{9048515D-C055-44D3-A999-6BF29A05640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E3D3924C-F531-4808-A687-5CE198A85429}"/>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2015706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et les annotations</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Annotations du Spring</a:t>
            </a:r>
          </a:p>
          <a:p>
            <a:pPr marL="742950" lvl="1" indent="-285750">
              <a:buFont typeface="Wingdings" panose="05000000000000000000" pitchFamily="2" charset="2"/>
              <a:buChar char="ü"/>
            </a:pPr>
            <a:r>
              <a:rPr lang="fr-FR" altLang="en-US" dirty="0"/>
              <a:t>@</a:t>
            </a:r>
            <a:r>
              <a:rPr lang="fr-FR" altLang="en-US" dirty="0" err="1"/>
              <a:t>Autowired</a:t>
            </a:r>
            <a:endParaRPr lang="fr-FR" altLang="en-US" dirty="0"/>
          </a:p>
          <a:p>
            <a:pPr marL="742950" lvl="1" indent="-285750">
              <a:buFont typeface="Wingdings" panose="05000000000000000000" pitchFamily="2" charset="2"/>
              <a:buChar char="ü"/>
            </a:pPr>
            <a:r>
              <a:rPr lang="fr-FR" altLang="en-US" dirty="0"/>
              <a:t>@Value</a:t>
            </a:r>
          </a:p>
          <a:p>
            <a:pPr marL="742950" lvl="1" indent="-285750">
              <a:buFont typeface="Wingdings" panose="05000000000000000000" pitchFamily="2" charset="2"/>
              <a:buChar char="ü"/>
            </a:pPr>
            <a:r>
              <a:rPr lang="fr-FR" altLang="en-US" dirty="0"/>
              <a:t>@Qualifier</a:t>
            </a:r>
          </a:p>
          <a:p>
            <a:pPr marL="742950" lvl="1" indent="-285750">
              <a:buFont typeface="Wingdings" panose="05000000000000000000" pitchFamily="2" charset="2"/>
              <a:buChar char="ü"/>
            </a:pPr>
            <a:r>
              <a:rPr lang="fr-FR" altLang="en-US" dirty="0"/>
              <a:t>@Component, @Service, @Repository</a:t>
            </a:r>
          </a:p>
          <a:p>
            <a:pPr marL="285750" indent="-285750" algn="l">
              <a:buFont typeface="Wingdings" panose="05000000000000000000" pitchFamily="2" charset="2"/>
              <a:buChar char="ü"/>
            </a:pPr>
            <a:r>
              <a:rPr lang="fr-FR" altLang="en-US" dirty="0"/>
              <a:t>Component scan</a:t>
            </a:r>
          </a:p>
          <a:p>
            <a:pPr marL="285750" indent="-285750" algn="l">
              <a:buFont typeface="Wingdings" panose="05000000000000000000" pitchFamily="2" charset="2"/>
              <a:buChar char="ü"/>
            </a:pPr>
            <a:r>
              <a:rPr lang="fr-FR" altLang="en-US" dirty="0"/>
              <a:t>Lever les </a:t>
            </a:r>
            <a:r>
              <a:rPr lang="fr-FR" altLang="en-US" dirty="0" err="1"/>
              <a:t>ambiguités</a:t>
            </a:r>
            <a:endParaRPr lang="fr-FR" altLang="en-US" dirty="0"/>
          </a:p>
          <a:p>
            <a:pPr marL="285750" indent="-285750" algn="l">
              <a:buFont typeface="Wingdings" panose="05000000000000000000" pitchFamily="2" charset="2"/>
              <a:buChar char="ü"/>
            </a:pPr>
            <a:r>
              <a:rPr lang="fr-FR" altLang="en-US" dirty="0"/>
              <a:t>Mixer XML et Annotations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103</a:t>
            </a:fld>
            <a:endParaRPr lang="fr-FR"/>
          </a:p>
        </p:txBody>
      </p:sp>
      <p:sp>
        <p:nvSpPr>
          <p:cNvPr id="3" name="Espace réservé du pied de page 2">
            <a:extLst>
              <a:ext uri="{FF2B5EF4-FFF2-40B4-BE49-F238E27FC236}">
                <a16:creationId xmlns:a16="http://schemas.microsoft.com/office/drawing/2014/main" id="{90F75D69-2E61-4303-ABFA-ADD122FA758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37010258"/>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par annotations</a:t>
            </a:r>
          </a:p>
        </p:txBody>
      </p:sp>
      <p:sp>
        <p:nvSpPr>
          <p:cNvPr id="6" name="ZoneTexte 5"/>
          <p:cNvSpPr txBox="1"/>
          <p:nvPr/>
        </p:nvSpPr>
        <p:spPr>
          <a:xfrm>
            <a:off x="400050" y="1898396"/>
            <a:ext cx="11449050" cy="8302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600" dirty="0">
                <a:latin typeface="Courier New" pitchFamily="49" charset="0"/>
              </a:rPr>
              <a:t>&lt;</a:t>
            </a:r>
            <a:r>
              <a:rPr lang="fr-FR" altLang="fr-FR" sz="1600" dirty="0" err="1">
                <a:latin typeface="Courier New" pitchFamily="49" charset="0"/>
              </a:rPr>
              <a:t>bean</a:t>
            </a:r>
            <a:r>
              <a:rPr lang="fr-FR" altLang="fr-FR" sz="1600" dirty="0">
                <a:latin typeface="Courier New" pitchFamily="49" charset="0"/>
              </a:rPr>
              <a:t> id="</a:t>
            </a:r>
            <a:r>
              <a:rPr lang="fr-FR" altLang="fr-FR" sz="1600" dirty="0" err="1">
                <a:latin typeface="Courier New" pitchFamily="49" charset="0"/>
              </a:rPr>
              <a:t>transfertService</a:t>
            </a:r>
            <a:r>
              <a:rPr lang="fr-FR" altLang="fr-FR" sz="1600" dirty="0">
                <a:latin typeface="Courier New" pitchFamily="49" charset="0"/>
              </a:rPr>
              <a:t>" class="</a:t>
            </a:r>
            <a:r>
              <a:rPr lang="fr-FR" altLang="fr-FR" sz="1600" dirty="0" err="1">
                <a:latin typeface="Courier New" pitchFamily="49" charset="0"/>
              </a:rPr>
              <a:t>com.service.TransfertServiceImpl</a:t>
            </a:r>
            <a:r>
              <a:rPr lang="fr-FR" altLang="fr-FR" sz="1600" dirty="0">
                <a:latin typeface="Courier New" pitchFamily="49" charset="0"/>
              </a:rPr>
              <a:t>"&gt;</a:t>
            </a:r>
          </a:p>
          <a:p>
            <a:pPr>
              <a:defRPr/>
            </a:pPr>
            <a:r>
              <a:rPr lang="fr-FR" altLang="fr-FR" sz="1600" dirty="0">
                <a:latin typeface="Courier New" pitchFamily="49" charset="0"/>
              </a:rPr>
              <a:t>  &lt;</a:t>
            </a:r>
            <a:r>
              <a:rPr lang="fr-FR" altLang="fr-FR" sz="1600" dirty="0" err="1">
                <a:latin typeface="Courier New" pitchFamily="49" charset="0"/>
              </a:rPr>
              <a:t>constructor-arg</a:t>
            </a:r>
            <a:r>
              <a:rPr lang="fr-FR" altLang="fr-FR" sz="1600" dirty="0">
                <a:latin typeface="Courier New" pitchFamily="49" charset="0"/>
              </a:rPr>
              <a:t> </a:t>
            </a:r>
            <a:r>
              <a:rPr lang="fr-FR" altLang="fr-FR" sz="1600" dirty="0" err="1">
                <a:latin typeface="Courier New" pitchFamily="49" charset="0"/>
              </a:rPr>
              <a:t>ref</a:t>
            </a:r>
            <a:r>
              <a:rPr lang="fr-FR" altLang="fr-FR" sz="1600" dirty="0">
                <a:latin typeface="Courier New" pitchFamily="49" charset="0"/>
              </a:rPr>
              <a:t>="</a:t>
            </a:r>
            <a:r>
              <a:rPr lang="fr-FR" altLang="fr-FR" sz="1600" dirty="0" err="1">
                <a:latin typeface="Courier New" pitchFamily="49" charset="0"/>
              </a:rPr>
              <a:t>referentielDao</a:t>
            </a:r>
            <a:r>
              <a:rPr lang="fr-FR" altLang="fr-FR" sz="1600" dirty="0">
                <a:latin typeface="Courier New" pitchFamily="49" charset="0"/>
              </a:rPr>
              <a:t>" /&gt;</a:t>
            </a:r>
          </a:p>
          <a:p>
            <a:pPr>
              <a:defRPr/>
            </a:pPr>
            <a:r>
              <a:rPr lang="fr-FR" altLang="fr-FR" sz="1600" dirty="0">
                <a:latin typeface="Courier New" pitchFamily="49" charset="0"/>
              </a:rPr>
              <a:t>&lt;/</a:t>
            </a:r>
            <a:r>
              <a:rPr lang="fr-FR" altLang="fr-FR" sz="1600" dirty="0" err="1">
                <a:latin typeface="Courier New" pitchFamily="49" charset="0"/>
              </a:rPr>
              <a:t>bean</a:t>
            </a:r>
            <a:r>
              <a:rPr lang="fr-FR" altLang="fr-FR" sz="1600" dirty="0">
                <a:latin typeface="Courier New" pitchFamily="49" charset="0"/>
              </a:rPr>
              <a:t>&gt;</a:t>
            </a:r>
          </a:p>
        </p:txBody>
      </p:sp>
      <p:sp>
        <p:nvSpPr>
          <p:cNvPr id="7" name="ZoneTexte 6"/>
          <p:cNvSpPr txBox="1"/>
          <p:nvPr/>
        </p:nvSpPr>
        <p:spPr>
          <a:xfrm>
            <a:off x="400050" y="4352985"/>
            <a:ext cx="1144905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b="1" dirty="0">
                <a:solidFill>
                  <a:schemeClr val="tx1"/>
                </a:solidFill>
                <a:latin typeface="Courier New"/>
              </a:rPr>
              <a:t>@Component("</a:t>
            </a:r>
            <a:r>
              <a:rPr lang="fr-FR" altLang="fr-FR" sz="1600" b="1" dirty="0" err="1">
                <a:solidFill>
                  <a:schemeClr val="tx1"/>
                </a:solidFill>
                <a:latin typeface="Courier New" pitchFamily="49" charset="0"/>
              </a:rPr>
              <a:t>transfertService</a:t>
            </a:r>
            <a:r>
              <a:rPr lang="fr-FR" sz="1600" b="1" dirty="0">
                <a:solidFill>
                  <a:schemeClr val="tx1"/>
                </a:solidFill>
                <a:latin typeface="Courier New"/>
              </a:rPr>
              <a:t>")</a:t>
            </a:r>
          </a:p>
          <a:p>
            <a:pPr>
              <a:defRPr/>
            </a:pPr>
            <a:r>
              <a:rPr lang="en-US" sz="1600" dirty="0">
                <a:solidFill>
                  <a:schemeClr val="tx1"/>
                </a:solidFill>
                <a:latin typeface="Courier New"/>
              </a:rPr>
              <a:t>public class </a:t>
            </a:r>
            <a:r>
              <a:rPr lang="en-US" sz="1600" dirty="0" err="1">
                <a:solidFill>
                  <a:schemeClr val="tx1"/>
                </a:solidFill>
                <a:latin typeface="Courier New"/>
              </a:rPr>
              <a:t>TransfertServiceImpl</a:t>
            </a:r>
            <a:r>
              <a:rPr lang="en-US" sz="1600" dirty="0">
                <a:solidFill>
                  <a:schemeClr val="tx1"/>
                </a:solidFill>
                <a:latin typeface="Courier New"/>
              </a:rPr>
              <a:t> implements </a:t>
            </a:r>
            <a:r>
              <a:rPr lang="en-US" sz="1600" dirty="0" err="1">
                <a:solidFill>
                  <a:schemeClr val="tx1"/>
                </a:solidFill>
                <a:latin typeface="Courier New"/>
              </a:rPr>
              <a:t>ITransfertService</a:t>
            </a:r>
            <a:r>
              <a:rPr lang="en-US" sz="1600" dirty="0">
                <a:solidFill>
                  <a:schemeClr val="tx1"/>
                </a:solidFill>
                <a:latin typeface="Courier New"/>
              </a:rPr>
              <a:t> {</a:t>
            </a:r>
            <a:endParaRPr lang="fr-FR" sz="1600" dirty="0">
              <a:solidFill>
                <a:schemeClr val="tx1"/>
              </a:solidFill>
              <a:latin typeface="Courier New"/>
            </a:endParaRPr>
          </a:p>
          <a:p>
            <a:pPr>
              <a:defRPr/>
            </a:pPr>
            <a:r>
              <a:rPr lang="fr-FR" sz="1600" dirty="0">
                <a:solidFill>
                  <a:schemeClr val="tx1"/>
                </a:solidFill>
                <a:latin typeface="Courier New"/>
              </a:rPr>
              <a:t>  </a:t>
            </a:r>
            <a:r>
              <a:rPr lang="fr-FR" sz="1600" b="1" dirty="0">
                <a:solidFill>
                  <a:schemeClr val="tx1"/>
                </a:solidFill>
                <a:latin typeface="Courier New"/>
              </a:rPr>
              <a:t>@</a:t>
            </a:r>
            <a:r>
              <a:rPr lang="fr-FR" sz="1600" b="1" dirty="0" err="1">
                <a:solidFill>
                  <a:schemeClr val="tx1"/>
                </a:solidFill>
                <a:latin typeface="Courier New"/>
              </a:rPr>
              <a:t>Autowired</a:t>
            </a:r>
            <a:endParaRPr lang="fr-FR" sz="1600" b="1" dirty="0">
              <a:solidFill>
                <a:schemeClr val="tx1"/>
              </a:solidFill>
              <a:latin typeface="Courier New"/>
            </a:endParaRPr>
          </a:p>
          <a:p>
            <a:pPr>
              <a:defRPr/>
            </a:pPr>
            <a:r>
              <a:rPr lang="fr-FR" sz="1600" dirty="0">
                <a:solidFill>
                  <a:schemeClr val="tx1"/>
                </a:solidFill>
                <a:latin typeface="Courier New"/>
              </a:rPr>
              <a:t>  public </a:t>
            </a:r>
            <a:r>
              <a:rPr lang="fr-FR" sz="1600" dirty="0" err="1">
                <a:solidFill>
                  <a:schemeClr val="tx1"/>
                </a:solidFill>
                <a:latin typeface="Courier New"/>
              </a:rPr>
              <a:t>TransfertServiceImpl</a:t>
            </a:r>
            <a:r>
              <a:rPr lang="fr-FR" sz="1600" dirty="0">
                <a:solidFill>
                  <a:schemeClr val="tx1"/>
                </a:solidFill>
                <a:latin typeface="Courier New"/>
              </a:rPr>
              <a:t>(</a:t>
            </a:r>
            <a:r>
              <a:rPr lang="fr-FR" sz="1600" b="1" dirty="0">
                <a:solidFill>
                  <a:schemeClr val="tx1"/>
                </a:solidFill>
                <a:latin typeface="Courier New"/>
              </a:rPr>
              <a:t>@Qualifier("</a:t>
            </a:r>
            <a:r>
              <a:rPr lang="fr-FR" altLang="fr-FR" sz="1600" b="1" dirty="0" err="1">
                <a:solidFill>
                  <a:schemeClr val="tx1"/>
                </a:solidFill>
                <a:latin typeface="Courier New" pitchFamily="49" charset="0"/>
              </a:rPr>
              <a:t>referentielDao</a:t>
            </a:r>
            <a:r>
              <a:rPr lang="fr-FR" sz="1600" b="1" dirty="0">
                <a:solidFill>
                  <a:schemeClr val="tx1"/>
                </a:solidFill>
                <a:latin typeface="Courier New"/>
              </a:rPr>
              <a:t>")</a:t>
            </a:r>
            <a:r>
              <a:rPr lang="fr-FR" sz="1600" dirty="0">
                <a:solidFill>
                  <a:schemeClr val="tx1"/>
                </a:solidFill>
                <a:latin typeface="Courier New"/>
              </a:rPr>
              <a:t> </a:t>
            </a:r>
            <a:r>
              <a:rPr lang="fr-FR" sz="1600" dirty="0" err="1">
                <a:solidFill>
                  <a:schemeClr val="tx1"/>
                </a:solidFill>
                <a:latin typeface="Courier New"/>
              </a:rPr>
              <a:t>IReferentielDAO</a:t>
            </a:r>
            <a:r>
              <a:rPr lang="fr-FR" sz="1600" dirty="0">
                <a:solidFill>
                  <a:schemeClr val="tx1"/>
                </a:solidFill>
                <a:latin typeface="Courier New"/>
              </a:rPr>
              <a:t> </a:t>
            </a:r>
            <a:r>
              <a:rPr lang="fr-FR" sz="1600" dirty="0" err="1">
                <a:solidFill>
                  <a:schemeClr val="tx1"/>
                </a:solidFill>
                <a:latin typeface="Courier New"/>
              </a:rPr>
              <a:t>refernetiel</a:t>
            </a:r>
            <a:r>
              <a:rPr lang="fr-FR" sz="1600" dirty="0">
                <a:solidFill>
                  <a:schemeClr val="tx1"/>
                </a:solidFill>
                <a:latin typeface="Courier New"/>
              </a:rPr>
              <a:t>) {</a:t>
            </a:r>
          </a:p>
          <a:p>
            <a:pPr>
              <a:defRPr/>
            </a:pPr>
            <a:r>
              <a:rPr lang="fr-FR" sz="1600" dirty="0">
                <a:solidFill>
                  <a:schemeClr val="tx1"/>
                </a:solidFill>
                <a:latin typeface="Courier New"/>
              </a:rPr>
              <a:t>    </a:t>
            </a:r>
            <a:r>
              <a:rPr lang="fr-FR" sz="1600" dirty="0" err="1">
                <a:solidFill>
                  <a:schemeClr val="tx1"/>
                </a:solidFill>
                <a:latin typeface="Courier New"/>
              </a:rPr>
              <a:t>this.referentiel</a:t>
            </a:r>
            <a:r>
              <a:rPr lang="fr-FR" sz="1600" dirty="0">
                <a:solidFill>
                  <a:schemeClr val="tx1"/>
                </a:solidFill>
                <a:latin typeface="Courier New"/>
              </a:rPr>
              <a:t> = </a:t>
            </a:r>
            <a:r>
              <a:rPr lang="fr-FR" sz="1600" dirty="0" err="1">
                <a:solidFill>
                  <a:schemeClr val="tx1"/>
                </a:solidFill>
                <a:latin typeface="Courier New"/>
              </a:rPr>
              <a:t>refernetiel</a:t>
            </a:r>
            <a:r>
              <a:rPr lang="fr-FR" sz="1600" dirty="0">
                <a:solidFill>
                  <a:schemeClr val="tx1"/>
                </a:solidFill>
                <a:latin typeface="Courier New"/>
              </a:rPr>
              <a:t>;</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8" name="ZoneTexte 7"/>
          <p:cNvSpPr txBox="1"/>
          <p:nvPr/>
        </p:nvSpPr>
        <p:spPr>
          <a:xfrm>
            <a:off x="400050" y="6262202"/>
            <a:ext cx="11449050" cy="3381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b="1" dirty="0">
                <a:solidFill>
                  <a:schemeClr val="tx1"/>
                </a:solidFill>
                <a:latin typeface="Courier New"/>
              </a:rPr>
              <a:t>&lt;</a:t>
            </a:r>
            <a:r>
              <a:rPr lang="fr-FR" sz="1600" b="1" dirty="0" err="1">
                <a:solidFill>
                  <a:schemeClr val="tx1"/>
                </a:solidFill>
                <a:latin typeface="Courier New"/>
              </a:rPr>
              <a:t>context:component-scan</a:t>
            </a:r>
            <a:r>
              <a:rPr lang="fr-FR" sz="1600" b="1" dirty="0">
                <a:solidFill>
                  <a:schemeClr val="tx1"/>
                </a:solidFill>
                <a:latin typeface="Courier New"/>
              </a:rPr>
              <a:t> base-package="</a:t>
            </a:r>
            <a:r>
              <a:rPr lang="fr-FR" sz="1600" b="1" dirty="0" err="1">
                <a:solidFill>
                  <a:schemeClr val="tx1"/>
                </a:solidFill>
                <a:latin typeface="Courier New"/>
              </a:rPr>
              <a:t>com.service</a:t>
            </a:r>
            <a:r>
              <a:rPr lang="fr-FR" sz="1600" b="1" dirty="0">
                <a:solidFill>
                  <a:schemeClr val="tx1"/>
                </a:solidFill>
                <a:latin typeface="Courier New"/>
              </a:rPr>
              <a:t>" /&gt;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104</a:t>
            </a:fld>
            <a:endParaRPr lang="fr-FR"/>
          </a:p>
        </p:txBody>
      </p:sp>
      <p:sp>
        <p:nvSpPr>
          <p:cNvPr id="151555" name="Espace réservé du contenu 2"/>
          <p:cNvSpPr>
            <a:spLocks noGrp="1"/>
          </p:cNvSpPr>
          <p:nvPr>
            <p:ph idx="1"/>
          </p:nvPr>
        </p:nvSpPr>
        <p:spPr/>
        <p:txBody>
          <a:bodyPr>
            <a:normAutofit/>
          </a:bodyPr>
          <a:lstStyle/>
          <a:p>
            <a:r>
              <a:rPr lang="fr-FR" altLang="en-US" sz="2800" dirty="0"/>
              <a:t>Injection via XML</a:t>
            </a:r>
            <a:br>
              <a:rPr lang="fr-FR" altLang="en-US" sz="2800" dirty="0"/>
            </a:br>
            <a:endParaRPr lang="fr-FR" altLang="en-US" sz="2800" dirty="0"/>
          </a:p>
          <a:p>
            <a:endParaRPr lang="fr-FR" altLang="en-US" sz="2800" dirty="0"/>
          </a:p>
          <a:p>
            <a:r>
              <a:rPr lang="fr-FR" altLang="en-US" sz="2800" dirty="0"/>
              <a:t>Injection via les annotations</a:t>
            </a:r>
          </a:p>
          <a:p>
            <a:pPr lvl="1"/>
            <a:r>
              <a:rPr lang="fr-FR" altLang="en-US" sz="2400" dirty="0"/>
              <a:t>Annotations embarquées dans le code source de la classe.</a:t>
            </a:r>
          </a:p>
          <a:p>
            <a:pPr lvl="1"/>
            <a:r>
              <a:rPr lang="fr-FR" altLang="en-US" sz="2400" dirty="0"/>
              <a:t>Configuration XML réduite au strict minimum</a:t>
            </a:r>
          </a:p>
        </p:txBody>
      </p:sp>
      <p:sp>
        <p:nvSpPr>
          <p:cNvPr id="4" name="Espace réservé du pied de page 3">
            <a:extLst>
              <a:ext uri="{FF2B5EF4-FFF2-40B4-BE49-F238E27FC236}">
                <a16:creationId xmlns:a16="http://schemas.microsoft.com/office/drawing/2014/main" id="{CEA5BA38-3B49-47B1-AEE8-EA212DE679F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2238619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par annotations</a:t>
            </a:r>
            <a:br>
              <a:rPr lang="fr-FR"/>
            </a:br>
            <a:r>
              <a:rPr lang="fr-FR"/>
              <a:t>JSR-330 (1/3)</a:t>
            </a:r>
            <a:endParaRPr lang="fr-FR" dirty="0"/>
          </a:p>
        </p:txBody>
      </p:sp>
      <p:sp>
        <p:nvSpPr>
          <p:cNvPr id="152579" name="Espace réservé du contenu 2"/>
          <p:cNvSpPr>
            <a:spLocks noGrp="1"/>
          </p:cNvSpPr>
          <p:nvPr>
            <p:ph idx="1"/>
          </p:nvPr>
        </p:nvSpPr>
        <p:spPr>
          <a:xfrm>
            <a:off x="1427755" y="1638300"/>
            <a:ext cx="10559198" cy="4962040"/>
          </a:xfrm>
        </p:spPr>
        <p:txBody>
          <a:bodyPr>
            <a:normAutofit lnSpcReduction="10000"/>
          </a:bodyPr>
          <a:lstStyle/>
          <a:p>
            <a:r>
              <a:rPr lang="fr-FR" altLang="en-US" dirty="0"/>
              <a:t>La JSR-330 spécifie le standard en matière d’annotations pour l’injection de dépendances</a:t>
            </a:r>
          </a:p>
          <a:p>
            <a:pPr lvl="1"/>
            <a:r>
              <a:rPr lang="fr-FR" altLang="en-US" dirty="0"/>
              <a:t>@</a:t>
            </a:r>
            <a:r>
              <a:rPr lang="fr-FR" altLang="en-US" dirty="0" err="1"/>
              <a:t>Inject</a:t>
            </a:r>
            <a:endParaRPr lang="fr-FR" altLang="en-US" dirty="0"/>
          </a:p>
          <a:p>
            <a:pPr lvl="1"/>
            <a:r>
              <a:rPr lang="fr-FR" altLang="en-US" dirty="0"/>
              <a:t>Google et </a:t>
            </a:r>
            <a:r>
              <a:rPr lang="fr-FR" altLang="en-US" dirty="0" err="1"/>
              <a:t>SpringSource</a:t>
            </a:r>
            <a:r>
              <a:rPr lang="fr-FR" altLang="en-US" dirty="0"/>
              <a:t> mène conjointement le lead</a:t>
            </a:r>
          </a:p>
          <a:p>
            <a:pPr lvl="1"/>
            <a:r>
              <a:rPr lang="fr-FR" altLang="en-US" dirty="0"/>
              <a:t>Dernière publication parue en 2009</a:t>
            </a:r>
          </a:p>
          <a:p>
            <a:endParaRPr lang="fr-FR" altLang="en-US" dirty="0"/>
          </a:p>
          <a:p>
            <a:r>
              <a:rPr lang="fr-FR" altLang="en-US" dirty="0"/>
              <a:t>Spring implémente la spécification</a:t>
            </a:r>
          </a:p>
          <a:p>
            <a:pPr lvl="1"/>
            <a:r>
              <a:rPr lang="fr-FR" altLang="en-US" dirty="0"/>
              <a:t>@</a:t>
            </a:r>
            <a:r>
              <a:rPr lang="fr-FR" altLang="en-US" dirty="0" err="1"/>
              <a:t>Inject</a:t>
            </a:r>
            <a:r>
              <a:rPr lang="fr-FR" altLang="en-US" dirty="0"/>
              <a:t> couvre 80% des besoins</a:t>
            </a:r>
          </a:p>
          <a:p>
            <a:pPr lvl="1"/>
            <a:r>
              <a:rPr lang="fr-FR" altLang="en-US" dirty="0"/>
              <a:t>Les autres besoins sont couverts par @</a:t>
            </a:r>
            <a:r>
              <a:rPr lang="fr-FR" altLang="en-US" dirty="0" err="1"/>
              <a:t>Autowired</a:t>
            </a:r>
            <a:endParaRPr lang="fr-FR" altLang="en-US" dirty="0"/>
          </a:p>
          <a:p>
            <a:pPr lvl="1"/>
            <a:endParaRPr lang="fr-FR" altLang="en-US"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105</a:t>
            </a:fld>
            <a:endParaRPr lang="fr-FR"/>
          </a:p>
        </p:txBody>
      </p:sp>
      <p:sp>
        <p:nvSpPr>
          <p:cNvPr id="4" name="Espace réservé du pied de page 3">
            <a:extLst>
              <a:ext uri="{FF2B5EF4-FFF2-40B4-BE49-F238E27FC236}">
                <a16:creationId xmlns:a16="http://schemas.microsoft.com/office/drawing/2014/main" id="{079DE06F-E7EB-40AA-B9D3-59056533B48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74971651"/>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par annotations</a:t>
            </a:r>
            <a:br>
              <a:rPr lang="fr-FR"/>
            </a:br>
            <a:r>
              <a:rPr lang="fr-FR"/>
              <a:t>JSR-330 (2/3)</a:t>
            </a:r>
            <a:endParaRPr lang="fr-FR" dirty="0"/>
          </a:p>
        </p:txBody>
      </p:sp>
      <p:sp>
        <p:nvSpPr>
          <p:cNvPr id="3" name="Espace réservé du contenu 2"/>
          <p:cNvSpPr>
            <a:spLocks noGrp="1"/>
          </p:cNvSpPr>
          <p:nvPr>
            <p:ph idx="1"/>
          </p:nvPr>
        </p:nvSpPr>
        <p:spPr>
          <a:xfrm>
            <a:off x="1427755" y="1647824"/>
            <a:ext cx="10559198" cy="4952515"/>
          </a:xfrm>
        </p:spPr>
        <p:txBody>
          <a:bodyPr>
            <a:normAutofit/>
          </a:bodyPr>
          <a:lstStyle/>
          <a:p>
            <a:r>
              <a:rPr lang="fr-FR" dirty="0"/>
              <a:t>Utilisation des annotations JSR-330</a:t>
            </a:r>
          </a:p>
          <a:p>
            <a:pPr marL="457200" lvl="1" indent="0">
              <a:buNone/>
            </a:pPr>
            <a:endParaRPr lang="fr-FR" dirty="0"/>
          </a:p>
          <a:p>
            <a:pPr lvl="1"/>
            <a:r>
              <a:rPr lang="fr-FR" dirty="0"/>
              <a:t>Prend en compte aussi les annotations JSR-330</a:t>
            </a:r>
            <a:br>
              <a:rPr lang="fr-FR" dirty="0"/>
            </a:br>
            <a:br>
              <a:rPr lang="fr-FR" dirty="0"/>
            </a:br>
            <a:br>
              <a:rPr lang="fr-FR" dirty="0"/>
            </a:br>
            <a:br>
              <a:rPr lang="fr-FR" dirty="0"/>
            </a:br>
            <a:br>
              <a:rPr lang="fr-FR" dirty="0"/>
            </a:br>
            <a:br>
              <a:rPr lang="fr-FR" dirty="0"/>
            </a:br>
            <a:br>
              <a:rPr lang="fr-FR" dirty="0"/>
            </a:br>
            <a:endParaRPr lang="fr-FR" dirty="0"/>
          </a:p>
          <a:p>
            <a:endParaRPr lang="fr-FR" dirty="0"/>
          </a:p>
          <a:p>
            <a:endParaRPr lang="fr-FR" dirty="0"/>
          </a:p>
        </p:txBody>
      </p:sp>
      <p:sp>
        <p:nvSpPr>
          <p:cNvPr id="6" name="ZoneTexte 5"/>
          <p:cNvSpPr txBox="1"/>
          <p:nvPr/>
        </p:nvSpPr>
        <p:spPr>
          <a:xfrm>
            <a:off x="1981200" y="2271714"/>
            <a:ext cx="8229600" cy="33813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b="1" dirty="0">
                <a:solidFill>
                  <a:schemeClr val="tx1"/>
                </a:solidFill>
                <a:latin typeface="Courier New"/>
              </a:rPr>
              <a:t>&lt;</a:t>
            </a:r>
            <a:r>
              <a:rPr lang="fr-FR" sz="1600" b="1" dirty="0" err="1">
                <a:solidFill>
                  <a:schemeClr val="tx1"/>
                </a:solidFill>
                <a:latin typeface="Courier New"/>
              </a:rPr>
              <a:t>context:component-scan</a:t>
            </a:r>
            <a:r>
              <a:rPr lang="fr-FR" sz="1600" b="1" dirty="0">
                <a:solidFill>
                  <a:schemeClr val="tx1"/>
                </a:solidFill>
                <a:latin typeface="Courier New"/>
              </a:rPr>
              <a:t> base-package="</a:t>
            </a:r>
            <a:r>
              <a:rPr lang="fr-FR" sz="1600" b="1" dirty="0" err="1">
                <a:solidFill>
                  <a:schemeClr val="tx1"/>
                </a:solidFill>
                <a:latin typeface="Courier New"/>
              </a:rPr>
              <a:t>com.fspring</a:t>
            </a:r>
            <a:r>
              <a:rPr lang="fr-FR" sz="1600" b="1" dirty="0">
                <a:solidFill>
                  <a:schemeClr val="tx1"/>
                </a:solidFill>
                <a:latin typeface="Courier New"/>
              </a:rPr>
              <a:t>" /&gt;</a:t>
            </a:r>
          </a:p>
        </p:txBody>
      </p:sp>
      <p:sp>
        <p:nvSpPr>
          <p:cNvPr id="7" name="ZoneTexte 6"/>
          <p:cNvSpPr txBox="1"/>
          <p:nvPr/>
        </p:nvSpPr>
        <p:spPr>
          <a:xfrm>
            <a:off x="533400" y="3438526"/>
            <a:ext cx="11277600"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package </a:t>
            </a:r>
            <a:r>
              <a:rPr lang="fr-FR" sz="1600" dirty="0" err="1">
                <a:solidFill>
                  <a:schemeClr val="tx1"/>
                </a:solidFill>
                <a:latin typeface="Courier New"/>
              </a:rPr>
              <a:t>com.fspring</a:t>
            </a:r>
            <a:r>
              <a:rPr lang="fr-FR" sz="1600" dirty="0">
                <a:solidFill>
                  <a:schemeClr val="tx1"/>
                </a:solidFill>
                <a:latin typeface="Courier New"/>
              </a:rPr>
              <a:t>;</a:t>
            </a:r>
          </a:p>
          <a:p>
            <a:pPr>
              <a:defRPr/>
            </a:pPr>
            <a:endParaRPr lang="fr-FR" sz="1600" dirty="0">
              <a:solidFill>
                <a:schemeClr val="tx1"/>
              </a:solidFill>
              <a:latin typeface="Courier New"/>
            </a:endParaRPr>
          </a:p>
          <a:p>
            <a:pPr>
              <a:defRPr/>
            </a:pPr>
            <a:r>
              <a:rPr lang="fr-FR" sz="1600" b="1" dirty="0">
                <a:solidFill>
                  <a:schemeClr val="tx1"/>
                </a:solidFill>
                <a:latin typeface="Courier New"/>
              </a:rPr>
              <a:t>import </a:t>
            </a:r>
            <a:r>
              <a:rPr lang="fr-FR" sz="1600" b="1" dirty="0" err="1">
                <a:solidFill>
                  <a:schemeClr val="tx1"/>
                </a:solidFill>
                <a:latin typeface="Courier New"/>
              </a:rPr>
              <a:t>javax.inject.Inject</a:t>
            </a:r>
            <a:r>
              <a:rPr lang="fr-FR" sz="1600" b="1" dirty="0">
                <a:solidFill>
                  <a:schemeClr val="tx1"/>
                </a:solidFill>
                <a:latin typeface="Courier New"/>
              </a:rPr>
              <a:t>;</a:t>
            </a:r>
          </a:p>
          <a:p>
            <a:pPr>
              <a:defRPr/>
            </a:pPr>
            <a:r>
              <a:rPr lang="fr-FR" sz="1600" b="1" dirty="0">
                <a:solidFill>
                  <a:schemeClr val="tx1"/>
                </a:solidFill>
                <a:latin typeface="Courier New"/>
              </a:rPr>
              <a:t>import </a:t>
            </a:r>
            <a:r>
              <a:rPr lang="fr-FR" sz="1600" b="1" dirty="0" err="1">
                <a:solidFill>
                  <a:schemeClr val="tx1"/>
                </a:solidFill>
                <a:latin typeface="Courier New"/>
              </a:rPr>
              <a:t>javax.inject.Named</a:t>
            </a:r>
            <a:r>
              <a:rPr lang="fr-FR" sz="1600" b="1" dirty="0">
                <a:solidFill>
                  <a:schemeClr val="tx1"/>
                </a:solidFill>
                <a:latin typeface="Courier New"/>
              </a:rPr>
              <a:t>;</a:t>
            </a:r>
          </a:p>
          <a:p>
            <a:pPr>
              <a:defRPr/>
            </a:pPr>
            <a:endParaRPr lang="fr-FR" sz="1600" dirty="0">
              <a:solidFill>
                <a:schemeClr val="tx1"/>
              </a:solidFill>
              <a:latin typeface="Courier New"/>
            </a:endParaRPr>
          </a:p>
          <a:p>
            <a:pPr>
              <a:defRPr/>
            </a:pPr>
            <a:r>
              <a:rPr lang="fr-FR" sz="1600" b="1" dirty="0">
                <a:solidFill>
                  <a:schemeClr val="tx1"/>
                </a:solidFill>
                <a:latin typeface="Courier New"/>
              </a:rPr>
              <a:t>@</a:t>
            </a:r>
            <a:r>
              <a:rPr lang="fr-FR" sz="1600" b="1" dirty="0" err="1">
                <a:solidFill>
                  <a:schemeClr val="tx1"/>
                </a:solidFill>
                <a:latin typeface="Courier New"/>
              </a:rPr>
              <a:t>Named</a:t>
            </a:r>
            <a:r>
              <a:rPr lang="fr-FR" sz="1600" b="1" dirty="0">
                <a:solidFill>
                  <a:schemeClr val="tx1"/>
                </a:solidFill>
                <a:latin typeface="Courier New"/>
              </a:rPr>
              <a:t>("</a:t>
            </a:r>
            <a:r>
              <a:rPr lang="fr-FR" sz="1600" b="1" dirty="0" err="1">
                <a:solidFill>
                  <a:schemeClr val="tx1"/>
                </a:solidFill>
                <a:latin typeface="Courier New"/>
              </a:rPr>
              <a:t>transfertService</a:t>
            </a:r>
            <a:r>
              <a:rPr lang="fr-FR" sz="1600" b="1" dirty="0">
                <a:solidFill>
                  <a:schemeClr val="tx1"/>
                </a:solidFill>
                <a:latin typeface="Courier New"/>
              </a:rPr>
              <a:t>")</a:t>
            </a:r>
          </a:p>
          <a:p>
            <a:pPr>
              <a:defRPr/>
            </a:pPr>
            <a:r>
              <a:rPr lang="en-US" sz="1600" dirty="0">
                <a:solidFill>
                  <a:schemeClr val="tx1"/>
                </a:solidFill>
                <a:latin typeface="Courier New"/>
              </a:rPr>
              <a:t>public class </a:t>
            </a:r>
            <a:r>
              <a:rPr lang="en-US" sz="1600" dirty="0" err="1">
                <a:solidFill>
                  <a:schemeClr val="tx1"/>
                </a:solidFill>
                <a:latin typeface="Courier New"/>
              </a:rPr>
              <a:t>TransfertServiceImpl</a:t>
            </a:r>
            <a:r>
              <a:rPr lang="en-US" sz="1600" dirty="0">
                <a:solidFill>
                  <a:schemeClr val="tx1"/>
                </a:solidFill>
                <a:latin typeface="Courier New"/>
              </a:rPr>
              <a:t> implements </a:t>
            </a:r>
            <a:r>
              <a:rPr lang="en-US" sz="1600" dirty="0" err="1">
                <a:solidFill>
                  <a:schemeClr val="tx1"/>
                </a:solidFill>
                <a:latin typeface="Courier New"/>
              </a:rPr>
              <a:t>ITransfertService</a:t>
            </a:r>
            <a:r>
              <a:rPr lang="en-US" sz="1600" dirty="0">
                <a:solidFill>
                  <a:schemeClr val="tx1"/>
                </a:solidFill>
                <a:latin typeface="Courier New"/>
              </a:rPr>
              <a:t> {</a:t>
            </a:r>
            <a:endParaRPr lang="fr-FR" sz="1600" dirty="0">
              <a:solidFill>
                <a:schemeClr val="tx1"/>
              </a:solidFill>
              <a:latin typeface="Courier New"/>
            </a:endParaRPr>
          </a:p>
          <a:p>
            <a:pPr>
              <a:defRPr/>
            </a:pPr>
            <a:r>
              <a:rPr lang="fr-FR" sz="1600" dirty="0">
                <a:solidFill>
                  <a:schemeClr val="tx1"/>
                </a:solidFill>
                <a:latin typeface="Courier New"/>
              </a:rPr>
              <a:t> </a:t>
            </a:r>
            <a:r>
              <a:rPr lang="fr-FR" sz="1600" b="1" dirty="0">
                <a:solidFill>
                  <a:schemeClr val="tx1"/>
                </a:solidFill>
                <a:latin typeface="Courier New"/>
              </a:rPr>
              <a:t> @</a:t>
            </a:r>
            <a:r>
              <a:rPr lang="fr-FR" sz="1600" b="1" dirty="0" err="1">
                <a:solidFill>
                  <a:schemeClr val="tx1"/>
                </a:solidFill>
                <a:latin typeface="Courier New"/>
              </a:rPr>
              <a:t>Inject</a:t>
            </a:r>
            <a:endParaRPr lang="fr-FR" sz="1600" b="1" dirty="0">
              <a:solidFill>
                <a:schemeClr val="tx1"/>
              </a:solidFill>
              <a:latin typeface="Courier New"/>
            </a:endParaRPr>
          </a:p>
          <a:p>
            <a:pPr>
              <a:defRPr/>
            </a:pPr>
            <a:r>
              <a:rPr lang="fr-FR" sz="1600" dirty="0">
                <a:solidFill>
                  <a:schemeClr val="tx1"/>
                </a:solidFill>
                <a:latin typeface="Courier New"/>
              </a:rPr>
              <a:t>  public </a:t>
            </a:r>
            <a:r>
              <a:rPr lang="fr-FR" sz="1600" dirty="0" err="1">
                <a:solidFill>
                  <a:schemeClr val="tx1"/>
                </a:solidFill>
                <a:latin typeface="Courier New"/>
              </a:rPr>
              <a:t>TransfertServiceImpl</a:t>
            </a:r>
            <a:r>
              <a:rPr lang="fr-FR" sz="1600" dirty="0">
                <a:solidFill>
                  <a:schemeClr val="tx1"/>
                </a:solidFill>
                <a:latin typeface="Courier New"/>
              </a:rPr>
              <a:t>(</a:t>
            </a:r>
            <a:r>
              <a:rPr lang="fr-FR" sz="1600" b="1" dirty="0">
                <a:solidFill>
                  <a:schemeClr val="tx1"/>
                </a:solidFill>
                <a:latin typeface="Courier New"/>
              </a:rPr>
              <a:t>@</a:t>
            </a:r>
            <a:r>
              <a:rPr lang="fr-FR" sz="1600" b="1" dirty="0" err="1">
                <a:solidFill>
                  <a:schemeClr val="tx1"/>
                </a:solidFill>
                <a:latin typeface="Courier New"/>
              </a:rPr>
              <a:t>Named</a:t>
            </a:r>
            <a:r>
              <a:rPr lang="fr-FR" sz="1600" b="1" dirty="0">
                <a:solidFill>
                  <a:schemeClr val="tx1"/>
                </a:solidFill>
                <a:latin typeface="Courier New"/>
              </a:rPr>
              <a:t>("</a:t>
            </a:r>
            <a:r>
              <a:rPr lang="fr-FR" sz="1600" b="1" dirty="0" err="1">
                <a:solidFill>
                  <a:schemeClr val="tx1"/>
                </a:solidFill>
                <a:latin typeface="Courier New"/>
              </a:rPr>
              <a:t>hibernateDao</a:t>
            </a:r>
            <a:r>
              <a:rPr lang="fr-FR" sz="1600" b="1" dirty="0">
                <a:solidFill>
                  <a:schemeClr val="tx1"/>
                </a:solidFill>
                <a:latin typeface="Courier New"/>
              </a:rPr>
              <a:t>") </a:t>
            </a:r>
            <a:r>
              <a:rPr lang="fr-FR" sz="1600" dirty="0" err="1">
                <a:solidFill>
                  <a:schemeClr val="tx1"/>
                </a:solidFill>
                <a:latin typeface="Courier New"/>
              </a:rPr>
              <a:t>IReferentielDAO</a:t>
            </a:r>
            <a:r>
              <a:rPr lang="fr-FR" sz="1600" dirty="0">
                <a:solidFill>
                  <a:schemeClr val="tx1"/>
                </a:solidFill>
                <a:latin typeface="Courier New"/>
              </a:rPr>
              <a:t> </a:t>
            </a:r>
            <a:r>
              <a:rPr lang="fr-FR" sz="1600" dirty="0" err="1">
                <a:solidFill>
                  <a:schemeClr val="tx1"/>
                </a:solidFill>
                <a:latin typeface="Courier New"/>
              </a:rPr>
              <a:t>pReferentiel</a:t>
            </a:r>
            <a:r>
              <a:rPr lang="fr-FR" sz="1600" dirty="0">
                <a:solidFill>
                  <a:schemeClr val="tx1"/>
                </a:solidFill>
                <a:latin typeface="Courier New"/>
              </a:rPr>
              <a:t>) {</a:t>
            </a:r>
          </a:p>
          <a:p>
            <a:pPr>
              <a:defRPr/>
            </a:pPr>
            <a:r>
              <a:rPr lang="fr-FR" sz="1600" dirty="0">
                <a:solidFill>
                  <a:schemeClr val="tx1"/>
                </a:solidFill>
                <a:latin typeface="Courier New"/>
              </a:rPr>
              <a:t>    </a:t>
            </a:r>
            <a:r>
              <a:rPr lang="fr-FR" sz="1600" dirty="0" err="1">
                <a:solidFill>
                  <a:schemeClr val="tx1"/>
                </a:solidFill>
                <a:latin typeface="Courier New"/>
              </a:rPr>
              <a:t>this.referentiel</a:t>
            </a:r>
            <a:r>
              <a:rPr lang="fr-FR" sz="1600" dirty="0">
                <a:solidFill>
                  <a:schemeClr val="tx1"/>
                </a:solidFill>
                <a:latin typeface="Courier New"/>
              </a:rPr>
              <a:t> = </a:t>
            </a:r>
            <a:r>
              <a:rPr lang="fr-FR" sz="1600" dirty="0" err="1">
                <a:solidFill>
                  <a:schemeClr val="tx1"/>
                </a:solidFill>
                <a:latin typeface="Courier New"/>
              </a:rPr>
              <a:t>pReferentiel</a:t>
            </a:r>
            <a:r>
              <a:rPr lang="fr-FR" sz="1600" dirty="0">
                <a:solidFill>
                  <a:schemeClr val="tx1"/>
                </a:solidFill>
                <a:latin typeface="Courier New"/>
              </a:rPr>
              <a:t>;</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106</a:t>
            </a:fld>
            <a:endParaRPr lang="fr-FR"/>
          </a:p>
        </p:txBody>
      </p:sp>
      <p:sp>
        <p:nvSpPr>
          <p:cNvPr id="5" name="Espace réservé du pied de page 4">
            <a:extLst>
              <a:ext uri="{FF2B5EF4-FFF2-40B4-BE49-F238E27FC236}">
                <a16:creationId xmlns:a16="http://schemas.microsoft.com/office/drawing/2014/main" id="{FBA9496D-D402-4789-9D0B-54929D53742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36547939"/>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3"/>
          <p:cNvSpPr>
            <a:spLocks noGrp="1"/>
          </p:cNvSpPr>
          <p:nvPr>
            <p:ph type="sldNum" sz="quarter" idx="12"/>
          </p:nvPr>
        </p:nvSpPr>
        <p:spPr/>
        <p:txBody>
          <a:bodyPr/>
          <a:lstStyle/>
          <a:p>
            <a:fld id="{F1F5C55A-AAC4-4FAB-A004-0267178C4D8A}" type="slidenum">
              <a:rPr lang="fr-FR" smtClean="0"/>
              <a:pPr/>
              <a:t>107</a:t>
            </a:fld>
            <a:endParaRPr lang="fr-FR" dirty="0"/>
          </a:p>
        </p:txBody>
      </p:sp>
      <p:sp>
        <p:nvSpPr>
          <p:cNvPr id="2" name="Titre 1"/>
          <p:cNvSpPr>
            <a:spLocks noGrp="1"/>
          </p:cNvSpPr>
          <p:nvPr>
            <p:ph type="title"/>
          </p:nvPr>
        </p:nvSpPr>
        <p:spPr/>
        <p:txBody>
          <a:bodyPr>
            <a:normAutofit fontScale="90000"/>
          </a:bodyPr>
          <a:lstStyle/>
          <a:p>
            <a:r>
              <a:rPr lang="fr-FR" dirty="0"/>
              <a:t>Configuration par annotations</a:t>
            </a:r>
          </a:p>
        </p:txBody>
      </p:sp>
      <p:graphicFrame>
        <p:nvGraphicFramePr>
          <p:cNvPr id="129071" name="Group 47"/>
          <p:cNvGraphicFramePr>
            <a:graphicFrameLocks noGrp="1"/>
          </p:cNvGraphicFramePr>
          <p:nvPr>
            <p:ph idx="1"/>
            <p:extLst>
              <p:ext uri="{D42A27DB-BD31-4B8C-83A1-F6EECF244321}">
                <p14:modId xmlns:p14="http://schemas.microsoft.com/office/powerpoint/2010/main" val="1603129045"/>
              </p:ext>
            </p:extLst>
          </p:nvPr>
        </p:nvGraphicFramePr>
        <p:xfrm>
          <a:off x="1427163" y="1295400"/>
          <a:ext cx="8479145" cy="5482844"/>
        </p:xfrm>
        <a:graphic>
          <a:graphicData uri="http://schemas.openxmlformats.org/drawingml/2006/table">
            <a:tbl>
              <a:tblPr/>
              <a:tblGrid>
                <a:gridCol w="2537505">
                  <a:extLst>
                    <a:ext uri="{9D8B030D-6E8A-4147-A177-3AD203B41FA5}">
                      <a16:colId xmlns:a16="http://schemas.microsoft.com/office/drawing/2014/main" val="20000"/>
                    </a:ext>
                  </a:extLst>
                </a:gridCol>
                <a:gridCol w="5941640">
                  <a:extLst>
                    <a:ext uri="{9D8B030D-6E8A-4147-A177-3AD203B41FA5}">
                      <a16:colId xmlns:a16="http://schemas.microsoft.com/office/drawing/2014/main" val="20002"/>
                    </a:ext>
                  </a:extLst>
                </a:gridCol>
              </a:tblGrid>
              <a:tr h="330200">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err="1">
                          <a:ln>
                            <a:noFill/>
                          </a:ln>
                          <a:solidFill>
                            <a:srgbClr val="FFFFFF"/>
                          </a:solidFill>
                          <a:effectLst/>
                          <a:latin typeface="+mn-lt"/>
                          <a:ea typeface="Calibri" pitchFamily="34" charset="0"/>
                          <a:cs typeface="Times New Roman" pitchFamily="18" charset="0"/>
                        </a:rPr>
                        <a:t>Spring</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solidFill>
                      <a:srgbClr val="C0504D"/>
                    </a:solid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rgbClr val="FFFFFF"/>
                          </a:solidFill>
                          <a:effectLst/>
                          <a:latin typeface="+mn-lt"/>
                          <a:ea typeface="Calibri" pitchFamily="34" charset="0"/>
                          <a:cs typeface="Times New Roman" pitchFamily="18" charset="0"/>
                        </a:rPr>
                        <a:t>Commentaires</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solidFill>
                      <a:srgbClr val="C0504D"/>
                    </a:solidFill>
                  </a:tcPr>
                </a:tc>
                <a:extLst>
                  <a:ext uri="{0D108BD9-81ED-4DB2-BD59-A6C34878D82A}">
                    <a16:rowId xmlns:a16="http://schemas.microsoft.com/office/drawing/2014/main" val="10000"/>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a:t>
                      </a:r>
                      <a:r>
                        <a:rPr kumimoji="0" lang="fr-FR" altLang="fr-FR" sz="1400" b="1" i="0" u="none" strike="noStrike" cap="none" normalizeH="0" baseline="0" dirty="0" err="1">
                          <a:ln>
                            <a:noFill/>
                          </a:ln>
                          <a:solidFill>
                            <a:schemeClr val="tx1"/>
                          </a:solidFill>
                          <a:effectLst/>
                          <a:latin typeface="+mn-lt"/>
                          <a:ea typeface="Calibri" pitchFamily="34" charset="0"/>
                          <a:cs typeface="Times New Roman" pitchFamily="18" charset="0"/>
                        </a:rPr>
                        <a:t>Autowired</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Indique qu’il faut réaliser une injection de dépendance</a:t>
                      </a:r>
                    </a:p>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Se place sur un attribut, une méthode set, un constructeur</a:t>
                      </a: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@Component</a:t>
                      </a:r>
                      <a:b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b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@Service</a:t>
                      </a:r>
                      <a:b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b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a:t>
                      </a:r>
                      <a:r>
                        <a:rPr kumimoji="0" lang="fr-FR" altLang="fr-FR" sz="1400" b="1" i="0" u="none" strike="noStrike" cap="none" normalizeH="0" baseline="0" dirty="0" err="1">
                          <a:ln>
                            <a:noFill/>
                          </a:ln>
                          <a:solidFill>
                            <a:schemeClr val="tx1"/>
                          </a:solidFill>
                          <a:effectLst/>
                          <a:latin typeface="+mn-lt"/>
                          <a:ea typeface="Calibri" pitchFamily="34" charset="0"/>
                          <a:cs typeface="Times New Roman" pitchFamily="18" charset="0"/>
                        </a:rPr>
                        <a:t>Repository</a:t>
                      </a:r>
                      <a:b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b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@Controller</a:t>
                      </a:r>
                      <a:b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b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a:t>
                      </a:r>
                      <a:r>
                        <a:rPr kumimoji="0" lang="fr-FR" altLang="fr-FR" sz="1400" b="1" i="0" u="none" strike="noStrike" cap="none" normalizeH="0" baseline="0" dirty="0" err="1">
                          <a:ln>
                            <a:noFill/>
                          </a:ln>
                          <a:solidFill>
                            <a:schemeClr val="tx1"/>
                          </a:solidFill>
                          <a:effectLst/>
                          <a:latin typeface="+mn-lt"/>
                          <a:ea typeface="Calibri" pitchFamily="34" charset="0"/>
                          <a:cs typeface="Times New Roman" pitchFamily="18" charset="0"/>
                        </a:rPr>
                        <a:t>RestController</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Indique que cet objet est un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bean</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De type Service métier</a:t>
                      </a:r>
                    </a:p>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De type DAO</a:t>
                      </a:r>
                    </a:p>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De type contrôleur</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De type contrôleur web service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Rest</a:t>
                      </a: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Spring</a:t>
                      </a: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 4+)</a:t>
                      </a: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209">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@Scope</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Indique le scope du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bean</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kern="1200" cap="none" normalizeH="0" baseline="0" dirty="0">
                          <a:ln>
                            <a:noFill/>
                          </a:ln>
                          <a:solidFill>
                            <a:schemeClr val="tx1"/>
                          </a:solidFill>
                          <a:effectLst/>
                          <a:latin typeface="Arial" pitchFamily="34" charset="0"/>
                          <a:ea typeface="Calibri" pitchFamily="34" charset="0"/>
                          <a:cs typeface="Times New Roman" pitchFamily="18" charset="0"/>
                        </a:rPr>
                        <a:t>Accompagne @Component</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a:ln>
                            <a:noFill/>
                          </a:ln>
                          <a:solidFill>
                            <a:schemeClr val="tx1"/>
                          </a:solidFill>
                          <a:effectLst/>
                          <a:latin typeface="+mn-lt"/>
                          <a:ea typeface="Calibri" pitchFamily="34" charset="0"/>
                          <a:cs typeface="Times New Roman" pitchFamily="18" charset="0"/>
                        </a:rPr>
                        <a:t>@Qualifier</a:t>
                      </a:r>
                      <a:endParaRPr kumimoji="0" lang="fr-FR" altLang="fr-FR" sz="1400" b="0" i="0" u="none" strike="noStrike" cap="none" normalizeH="0" baseline="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Permet d’indiquer un id de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bean</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Se place sur un attribut, un paramètre de méthode set, un paramètre de constructeur</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Accompagne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Autowired</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a:ln>
                            <a:noFill/>
                          </a:ln>
                          <a:solidFill>
                            <a:schemeClr val="tx1"/>
                          </a:solidFill>
                          <a:effectLst/>
                          <a:latin typeface="+mn-lt"/>
                          <a:ea typeface="Calibri" pitchFamily="34" charset="0"/>
                          <a:cs typeface="Times New Roman" pitchFamily="18" charset="0"/>
                        </a:rPr>
                        <a:t>@Value</a:t>
                      </a:r>
                      <a:endParaRPr kumimoji="0" lang="fr-FR" altLang="fr-FR" sz="1400" b="0" i="0" u="none" strike="noStrike" cap="none" normalizeH="0" baseline="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Récupère une valeur de fichier </a:t>
                      </a:r>
                      <a:r>
                        <a:rPr kumimoji="0" lang="fr-FR" altLang="fr-FR" sz="1400" b="0" i="1" u="none" strike="noStrike" cap="none" normalizeH="0" baseline="0" dirty="0" err="1">
                          <a:ln>
                            <a:noFill/>
                          </a:ln>
                          <a:solidFill>
                            <a:schemeClr val="tx1"/>
                          </a:solidFill>
                          <a:effectLst/>
                          <a:latin typeface="+mn-lt"/>
                          <a:ea typeface="Calibri" pitchFamily="34" charset="0"/>
                          <a:cs typeface="Times New Roman" pitchFamily="18" charset="0"/>
                        </a:rPr>
                        <a:t>properties</a:t>
                      </a: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 chargée par un </a:t>
                      </a:r>
                      <a:r>
                        <a:rPr lang="fr-FR" sz="1400" dirty="0" err="1">
                          <a:solidFill>
                            <a:schemeClr val="tx1"/>
                          </a:solidFill>
                        </a:rPr>
                        <a:t>property-placeholder</a:t>
                      </a:r>
                      <a:endParaRPr kumimoji="0" lang="fr-FR" altLang="fr-FR" sz="1400" b="0" i="1" u="none" strike="noStrike" cap="none" normalizeH="0" baseline="0" dirty="0">
                        <a:ln>
                          <a:noFill/>
                        </a:ln>
                        <a:solidFill>
                          <a:schemeClr val="tx1"/>
                        </a:solidFill>
                        <a:effectLst/>
                        <a:latin typeface="+mn-lt"/>
                        <a:ea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Se place sur un attribut, un paramètre de méthode set, un paramètre de constructeur</a:t>
                      </a:r>
                      <a:endParaRPr kumimoji="0" lang="fr-FR" altLang="fr-FR" sz="1400" b="0" i="1"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a:t>
                      </a:r>
                      <a:r>
                        <a:rPr kumimoji="0" lang="fr-FR" altLang="fr-FR" sz="1400" b="1" i="0" u="none" strike="noStrike" cap="none" normalizeH="0" baseline="0" dirty="0" err="1">
                          <a:ln>
                            <a:noFill/>
                          </a:ln>
                          <a:solidFill>
                            <a:schemeClr val="tx1"/>
                          </a:solidFill>
                          <a:effectLst/>
                          <a:latin typeface="+mn-lt"/>
                          <a:ea typeface="Calibri" pitchFamily="34" charset="0"/>
                          <a:cs typeface="Times New Roman" pitchFamily="18" charset="0"/>
                        </a:rPr>
                        <a:t>Required</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Indique si le lien doit être obligatoire ou non</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Accompagne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Autowired</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076">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1" i="0" u="none" strike="noStrike" cap="none" normalizeH="0" baseline="0" dirty="0">
                          <a:ln>
                            <a:noFill/>
                          </a:ln>
                          <a:solidFill>
                            <a:schemeClr val="tx1"/>
                          </a:solidFill>
                          <a:effectLst/>
                          <a:latin typeface="+mn-lt"/>
                          <a:ea typeface="Calibri" pitchFamily="34" charset="0"/>
                          <a:cs typeface="Times New Roman" pitchFamily="18" charset="0"/>
                        </a:rPr>
                        <a:t>@</a:t>
                      </a:r>
                      <a:r>
                        <a:rPr kumimoji="0" lang="fr-FR" altLang="fr-FR" sz="1400" b="1" i="0" u="none" strike="noStrike" cap="none" normalizeH="0" baseline="0" dirty="0" err="1">
                          <a:ln>
                            <a:noFill/>
                          </a:ln>
                          <a:solidFill>
                            <a:schemeClr val="tx1"/>
                          </a:solidFill>
                          <a:effectLst/>
                          <a:latin typeface="+mn-lt"/>
                          <a:ea typeface="Calibri" pitchFamily="34" charset="0"/>
                          <a:cs typeface="Times New Roman" pitchFamily="18" charset="0"/>
                        </a:rPr>
                        <a:t>Lazy</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w="12700" cap="flat" cmpd="sng" algn="ctr">
                      <a:solidFill>
                        <a:srgbClr val="C0504D"/>
                      </a:solidFill>
                      <a:prstDash val="solid"/>
                      <a:round/>
                      <a:headEnd type="none" w="med" len="med"/>
                      <a:tailEnd type="none" w="med" len="med"/>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tc>
                  <a:txBody>
                    <a:bodyPr/>
                    <a:lstStyle>
                      <a:lvl1pPr>
                        <a:lnSpc>
                          <a:spcPts val="2600"/>
                        </a:lnSpc>
                        <a:buClr>
                          <a:schemeClr val="tx2"/>
                        </a:buClr>
                        <a:buSzPct val="160000"/>
                        <a:buFont typeface="DIN Next LT Pro Condensed"/>
                        <a:defRPr b="1">
                          <a:solidFill>
                            <a:schemeClr val="tx1"/>
                          </a:solidFill>
                          <a:latin typeface="Arial" pitchFamily="34" charset="0"/>
                          <a:cs typeface="Arial" pitchFamily="34" charset="0"/>
                        </a:defRPr>
                      </a:lvl1pPr>
                      <a:lvl2pPr marL="742950" indent="-285750">
                        <a:lnSpc>
                          <a:spcPts val="2600"/>
                        </a:lnSpc>
                        <a:buClr>
                          <a:schemeClr val="bg2"/>
                        </a:buClr>
                        <a:buSzPct val="60000"/>
                        <a:buFont typeface="Wingdings 3" pitchFamily="18" charset="2"/>
                        <a:defRPr sz="1600">
                          <a:solidFill>
                            <a:schemeClr val="tx1"/>
                          </a:solidFill>
                          <a:latin typeface="Arial" pitchFamily="34" charset="0"/>
                          <a:cs typeface="Arial" pitchFamily="34" charset="0"/>
                        </a:defRPr>
                      </a:lvl2pPr>
                      <a:lvl3pPr marL="1143000" indent="-228600">
                        <a:lnSpc>
                          <a:spcPts val="2600"/>
                        </a:lnSpc>
                        <a:buClr>
                          <a:schemeClr val="tx2"/>
                        </a:buClr>
                        <a:buSzPct val="85000"/>
                        <a:buFont typeface="Wingdings 2" pitchFamily="18" charset="2"/>
                        <a:defRPr sz="1400">
                          <a:solidFill>
                            <a:schemeClr val="tx1"/>
                          </a:solidFill>
                          <a:latin typeface="Arial" pitchFamily="34" charset="0"/>
                          <a:cs typeface="Arial" pitchFamily="34" charset="0"/>
                        </a:defRPr>
                      </a:lvl3pPr>
                      <a:lvl4pPr marL="1600200" indent="-228600">
                        <a:lnSpc>
                          <a:spcPts val="2600"/>
                        </a:lnSpc>
                        <a:buClr>
                          <a:srgbClr val="008CC9"/>
                        </a:buClr>
                        <a:buSzPct val="85000"/>
                        <a:buFont typeface="Arial Narrow" pitchFamily="34" charset="0"/>
                        <a:defRPr sz="1400">
                          <a:solidFill>
                            <a:srgbClr val="7F7F7F"/>
                          </a:solidFill>
                          <a:latin typeface="Arial Narrow" pitchFamily="34" charset="0"/>
                          <a:cs typeface="Arial" pitchFamily="34" charset="0"/>
                        </a:defRPr>
                      </a:lvl4pPr>
                      <a:lvl5pPr marL="2057400" indent="-228600">
                        <a:spcBef>
                          <a:spcPct val="20000"/>
                        </a:spcBef>
                        <a:defRPr sz="1200">
                          <a:solidFill>
                            <a:srgbClr val="7F7F7F"/>
                          </a:solidFill>
                          <a:latin typeface="Arial" pitchFamily="34" charset="0"/>
                          <a:cs typeface="Arial" pitchFamily="34" charset="0"/>
                        </a:defRPr>
                      </a:lvl5pPr>
                      <a:lvl6pPr marL="2514600" indent="-228600" eaLnBrk="0" fontAlgn="base" hangingPunct="0">
                        <a:spcBef>
                          <a:spcPct val="20000"/>
                        </a:spcBef>
                        <a:spcAft>
                          <a:spcPct val="0"/>
                        </a:spcAft>
                        <a:defRPr sz="1200">
                          <a:solidFill>
                            <a:srgbClr val="7F7F7F"/>
                          </a:solidFill>
                          <a:latin typeface="Arial" pitchFamily="34" charset="0"/>
                          <a:cs typeface="Arial" pitchFamily="34" charset="0"/>
                        </a:defRPr>
                      </a:lvl6pPr>
                      <a:lvl7pPr marL="2971800" indent="-228600" eaLnBrk="0" fontAlgn="base" hangingPunct="0">
                        <a:spcBef>
                          <a:spcPct val="20000"/>
                        </a:spcBef>
                        <a:spcAft>
                          <a:spcPct val="0"/>
                        </a:spcAft>
                        <a:defRPr sz="1200">
                          <a:solidFill>
                            <a:srgbClr val="7F7F7F"/>
                          </a:solidFill>
                          <a:latin typeface="Arial" pitchFamily="34" charset="0"/>
                          <a:cs typeface="Arial" pitchFamily="34" charset="0"/>
                        </a:defRPr>
                      </a:lvl7pPr>
                      <a:lvl8pPr marL="3429000" indent="-228600" eaLnBrk="0" fontAlgn="base" hangingPunct="0">
                        <a:spcBef>
                          <a:spcPct val="20000"/>
                        </a:spcBef>
                        <a:spcAft>
                          <a:spcPct val="0"/>
                        </a:spcAft>
                        <a:defRPr sz="1200">
                          <a:solidFill>
                            <a:srgbClr val="7F7F7F"/>
                          </a:solidFill>
                          <a:latin typeface="Arial" pitchFamily="34" charset="0"/>
                          <a:cs typeface="Arial" pitchFamily="34" charset="0"/>
                        </a:defRPr>
                      </a:lvl8pPr>
                      <a:lvl9pPr marL="3886200" indent="-228600" eaLnBrk="0" fontAlgn="base" hangingPunct="0">
                        <a:spcBef>
                          <a:spcPct val="20000"/>
                        </a:spcBef>
                        <a:spcAft>
                          <a:spcPct val="0"/>
                        </a:spcAft>
                        <a:defRPr sz="1200">
                          <a:solidFill>
                            <a:srgbClr val="7F7F7F"/>
                          </a:solidFill>
                          <a:latin typeface="Arial" pitchFamily="34" charset="0"/>
                          <a:cs typeface="Arial"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Indique si le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bean</a:t>
                      </a: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 doit être fait tout de suite ou non</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rPr>
                        <a:t>Accompagne @</a:t>
                      </a:r>
                      <a:r>
                        <a:rPr kumimoji="0" lang="fr-FR" altLang="fr-FR" sz="1400" b="0" i="0" u="none" strike="noStrike" cap="none" normalizeH="0" baseline="0" dirty="0" err="1">
                          <a:ln>
                            <a:noFill/>
                          </a:ln>
                          <a:solidFill>
                            <a:schemeClr val="tx1"/>
                          </a:solidFill>
                          <a:effectLst/>
                          <a:latin typeface="+mn-lt"/>
                          <a:ea typeface="Calibri" pitchFamily="34" charset="0"/>
                          <a:cs typeface="Times New Roman" pitchFamily="18" charset="0"/>
                        </a:rPr>
                        <a:t>Autowired</a:t>
                      </a:r>
                      <a:endParaRPr kumimoji="0" lang="fr-FR" altLang="fr-FR" sz="1400" b="0" i="0" u="none" strike="noStrike" cap="none" normalizeH="0" baseline="0" dirty="0">
                        <a:ln>
                          <a:noFill/>
                        </a:ln>
                        <a:solidFill>
                          <a:schemeClr val="tx1"/>
                        </a:solidFill>
                        <a:effectLst/>
                        <a:latin typeface="+mn-lt"/>
                        <a:ea typeface="Calibri" pitchFamily="34" charset="0"/>
                        <a:cs typeface="Times New Roman" pitchFamily="18" charset="0"/>
                      </a:endParaRPr>
                    </a:p>
                  </a:txBody>
                  <a:tcPr marL="76370" marR="76370" marT="0" marB="0" horzOverflow="overflow">
                    <a:lnL>
                      <a:noFill/>
                    </a:lnL>
                    <a:lnR w="12700" cap="flat" cmpd="sng" algn="ctr">
                      <a:solidFill>
                        <a:srgbClr val="C0504D"/>
                      </a:solidFill>
                      <a:prstDash val="solid"/>
                      <a:round/>
                      <a:headEnd type="none" w="med" len="med"/>
                      <a:tailEnd type="none" w="med" len="med"/>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Image 4"/>
          <p:cNvPicPr>
            <a:picLocks noChangeAspect="1"/>
          </p:cNvPicPr>
          <p:nvPr/>
        </p:nvPicPr>
        <p:blipFill>
          <a:blip r:embed="rId3"/>
          <a:stretch>
            <a:fillRect/>
          </a:stretch>
        </p:blipFill>
        <p:spPr>
          <a:xfrm>
            <a:off x="11231656" y="1865942"/>
            <a:ext cx="285790" cy="285790"/>
          </a:xfrm>
          <a:prstGeom prst="rect">
            <a:avLst/>
          </a:prstGeom>
        </p:spPr>
      </p:pic>
      <p:pic>
        <p:nvPicPr>
          <p:cNvPr id="7" name="Image 6"/>
          <p:cNvPicPr>
            <a:picLocks noChangeAspect="1"/>
          </p:cNvPicPr>
          <p:nvPr/>
        </p:nvPicPr>
        <p:blipFill>
          <a:blip r:embed="rId4"/>
          <a:stretch>
            <a:fillRect/>
          </a:stretch>
        </p:blipFill>
        <p:spPr>
          <a:xfrm>
            <a:off x="10799973" y="1865942"/>
            <a:ext cx="285790" cy="285790"/>
          </a:xfrm>
          <a:prstGeom prst="rect">
            <a:avLst/>
          </a:prstGeom>
        </p:spPr>
      </p:pic>
      <p:pic>
        <p:nvPicPr>
          <p:cNvPr id="9" name="Image 8"/>
          <p:cNvPicPr>
            <a:picLocks noChangeAspect="1"/>
          </p:cNvPicPr>
          <p:nvPr/>
        </p:nvPicPr>
        <p:blipFill>
          <a:blip r:embed="rId5"/>
          <a:stretch>
            <a:fillRect/>
          </a:stretch>
        </p:blipFill>
        <p:spPr>
          <a:xfrm>
            <a:off x="9796710" y="1865942"/>
            <a:ext cx="857370" cy="285790"/>
          </a:xfrm>
          <a:prstGeom prst="rect">
            <a:avLst/>
          </a:prstGeom>
        </p:spPr>
      </p:pic>
      <p:pic>
        <p:nvPicPr>
          <p:cNvPr id="13" name="Image 12"/>
          <p:cNvPicPr>
            <a:picLocks noChangeAspect="1"/>
          </p:cNvPicPr>
          <p:nvPr/>
        </p:nvPicPr>
        <p:blipFill>
          <a:blip r:embed="rId4"/>
          <a:stretch>
            <a:fillRect/>
          </a:stretch>
        </p:blipFill>
        <p:spPr>
          <a:xfrm>
            <a:off x="10809755" y="2419337"/>
            <a:ext cx="285790" cy="285790"/>
          </a:xfrm>
          <a:prstGeom prst="rect">
            <a:avLst/>
          </a:prstGeom>
        </p:spPr>
      </p:pic>
      <p:pic>
        <p:nvPicPr>
          <p:cNvPr id="15" name="Image 14"/>
          <p:cNvPicPr>
            <a:picLocks noChangeAspect="1"/>
          </p:cNvPicPr>
          <p:nvPr/>
        </p:nvPicPr>
        <p:blipFill>
          <a:blip r:embed="rId4"/>
          <a:stretch>
            <a:fillRect/>
          </a:stretch>
        </p:blipFill>
        <p:spPr>
          <a:xfrm>
            <a:off x="10789800" y="3424891"/>
            <a:ext cx="285790" cy="285790"/>
          </a:xfrm>
          <a:prstGeom prst="rect">
            <a:avLst/>
          </a:prstGeom>
        </p:spPr>
      </p:pic>
      <p:pic>
        <p:nvPicPr>
          <p:cNvPr id="10" name="Image 9"/>
          <p:cNvPicPr>
            <a:picLocks noChangeAspect="1"/>
          </p:cNvPicPr>
          <p:nvPr/>
        </p:nvPicPr>
        <p:blipFill>
          <a:blip r:embed="rId6"/>
          <a:stretch>
            <a:fillRect/>
          </a:stretch>
        </p:blipFill>
        <p:spPr>
          <a:xfrm>
            <a:off x="11663339" y="1865942"/>
            <a:ext cx="285790" cy="285790"/>
          </a:xfrm>
          <a:prstGeom prst="rect">
            <a:avLst/>
          </a:prstGeom>
        </p:spPr>
      </p:pic>
      <p:pic>
        <p:nvPicPr>
          <p:cNvPr id="18" name="Image 17"/>
          <p:cNvPicPr>
            <a:picLocks noChangeAspect="1"/>
          </p:cNvPicPr>
          <p:nvPr/>
        </p:nvPicPr>
        <p:blipFill>
          <a:blip r:embed="rId6"/>
          <a:stretch>
            <a:fillRect/>
          </a:stretch>
        </p:blipFill>
        <p:spPr>
          <a:xfrm>
            <a:off x="11260099" y="4121181"/>
            <a:ext cx="285790" cy="285790"/>
          </a:xfrm>
          <a:prstGeom prst="rect">
            <a:avLst/>
          </a:prstGeom>
        </p:spPr>
      </p:pic>
      <p:pic>
        <p:nvPicPr>
          <p:cNvPr id="11" name="Image 10"/>
          <p:cNvPicPr>
            <a:picLocks noChangeAspect="1"/>
          </p:cNvPicPr>
          <p:nvPr/>
        </p:nvPicPr>
        <p:blipFill>
          <a:blip r:embed="rId7"/>
          <a:stretch>
            <a:fillRect/>
          </a:stretch>
        </p:blipFill>
        <p:spPr>
          <a:xfrm>
            <a:off x="10824082" y="4121181"/>
            <a:ext cx="285790" cy="285790"/>
          </a:xfrm>
          <a:prstGeom prst="rect">
            <a:avLst/>
          </a:prstGeom>
        </p:spPr>
      </p:pic>
      <p:pic>
        <p:nvPicPr>
          <p:cNvPr id="20" name="Image 19"/>
          <p:cNvPicPr>
            <a:picLocks noChangeAspect="1"/>
          </p:cNvPicPr>
          <p:nvPr/>
        </p:nvPicPr>
        <p:blipFill>
          <a:blip r:embed="rId6"/>
          <a:stretch>
            <a:fillRect/>
          </a:stretch>
        </p:blipFill>
        <p:spPr>
          <a:xfrm>
            <a:off x="11260099" y="4956975"/>
            <a:ext cx="285790" cy="285790"/>
          </a:xfrm>
          <a:prstGeom prst="rect">
            <a:avLst/>
          </a:prstGeom>
        </p:spPr>
      </p:pic>
      <p:pic>
        <p:nvPicPr>
          <p:cNvPr id="21" name="Image 20"/>
          <p:cNvPicPr>
            <a:picLocks noChangeAspect="1"/>
          </p:cNvPicPr>
          <p:nvPr/>
        </p:nvPicPr>
        <p:blipFill>
          <a:blip r:embed="rId7"/>
          <a:stretch>
            <a:fillRect/>
          </a:stretch>
        </p:blipFill>
        <p:spPr>
          <a:xfrm>
            <a:off x="10824082" y="4956975"/>
            <a:ext cx="285790" cy="285790"/>
          </a:xfrm>
          <a:prstGeom prst="rect">
            <a:avLst/>
          </a:prstGeom>
        </p:spPr>
      </p:pic>
      <p:sp>
        <p:nvSpPr>
          <p:cNvPr id="3" name="Espace réservé du pied de page 2">
            <a:extLst>
              <a:ext uri="{FF2B5EF4-FFF2-40B4-BE49-F238E27FC236}">
                <a16:creationId xmlns:a16="http://schemas.microsoft.com/office/drawing/2014/main" id="{9146B5EA-C890-49C3-9C96-FA119B60B4F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39093981"/>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Configuration par annotations - Les stéréotypes</a:t>
            </a:r>
          </a:p>
        </p:txBody>
      </p:sp>
      <p:sp>
        <p:nvSpPr>
          <p:cNvPr id="3" name="Espace réservé du contenu 2"/>
          <p:cNvSpPr>
            <a:spLocks noGrp="1"/>
          </p:cNvSpPr>
          <p:nvPr>
            <p:ph idx="1"/>
          </p:nvPr>
        </p:nvSpPr>
        <p:spPr/>
        <p:txBody>
          <a:bodyPr>
            <a:normAutofit fontScale="77500" lnSpcReduction="20000"/>
          </a:bodyPr>
          <a:lstStyle/>
          <a:p>
            <a:r>
              <a:rPr lang="fr-FR" dirty="0"/>
              <a:t>Un stéréotype permet de caractériser le rôle d’un </a:t>
            </a:r>
            <a:r>
              <a:rPr lang="fr-FR" dirty="0" err="1"/>
              <a:t>bean</a:t>
            </a:r>
            <a:r>
              <a:rPr lang="fr-FR" dirty="0"/>
              <a:t> au sein du contexte</a:t>
            </a:r>
          </a:p>
          <a:p>
            <a:r>
              <a:rPr lang="fr-FR" dirty="0"/>
              <a:t>Spring propose en standard un certain nombre de stéréotypes</a:t>
            </a:r>
            <a:br>
              <a:rPr lang="fr-FR" dirty="0"/>
            </a:br>
            <a:br>
              <a:rPr lang="fr-FR" dirty="0"/>
            </a:br>
            <a:endParaRPr lang="fr-FR" dirty="0"/>
          </a:p>
          <a:p>
            <a:endParaRPr lang="fr-FR" dirty="0"/>
          </a:p>
          <a:p>
            <a:endParaRPr lang="fr-FR" dirty="0"/>
          </a:p>
          <a:p>
            <a:endParaRPr lang="fr-FR" dirty="0"/>
          </a:p>
          <a:p>
            <a:endParaRPr lang="fr-FR" dirty="0"/>
          </a:p>
          <a:p>
            <a:endParaRPr lang="fr-FR" dirty="0"/>
          </a:p>
          <a:p>
            <a:endParaRPr lang="fr-FR" dirty="0"/>
          </a:p>
          <a:p>
            <a:r>
              <a:rPr lang="fr-FR" dirty="0"/>
              <a:t>Vous pouvez faire usage du stéréotype que vous voulez, mais plus vous êtes précis mieux c’est</a:t>
            </a:r>
          </a:p>
          <a:p>
            <a:endParaRPr lang="fr-FR" dirty="0"/>
          </a:p>
        </p:txBody>
      </p:sp>
      <p:sp>
        <p:nvSpPr>
          <p:cNvPr id="4" name="ZoneTexte 3"/>
          <p:cNvSpPr txBox="1"/>
          <p:nvPr/>
        </p:nvSpPr>
        <p:spPr>
          <a:xfrm>
            <a:off x="4312118" y="2591952"/>
            <a:ext cx="1790232" cy="369332"/>
          </a:xfrm>
          <a:prstGeom prst="rect">
            <a:avLst/>
          </a:prstGeom>
          <a:noFill/>
          <a:ln>
            <a:solidFill>
              <a:schemeClr val="tx1"/>
            </a:solidFill>
          </a:ln>
        </p:spPr>
        <p:txBody>
          <a:bodyPr wrap="square" rtlCol="0">
            <a:spAutoFit/>
          </a:bodyPr>
          <a:lstStyle/>
          <a:p>
            <a:pPr algn="ctr"/>
            <a:r>
              <a:rPr lang="fr-FR" dirty="0">
                <a:latin typeface="Arial" panose="020B0604020202020204" pitchFamily="34" charset="0"/>
                <a:cs typeface="Arial" panose="020B0604020202020204" pitchFamily="34" charset="0"/>
              </a:rPr>
              <a:t>@Component</a:t>
            </a:r>
          </a:p>
        </p:txBody>
      </p:sp>
      <p:sp>
        <p:nvSpPr>
          <p:cNvPr id="7" name="ZoneTexte 6"/>
          <p:cNvSpPr txBox="1"/>
          <p:nvPr/>
        </p:nvSpPr>
        <p:spPr>
          <a:xfrm>
            <a:off x="2478569" y="3919206"/>
            <a:ext cx="1188146" cy="369332"/>
          </a:xfrm>
          <a:prstGeom prst="rect">
            <a:avLst/>
          </a:prstGeom>
          <a:noFill/>
          <a:ln>
            <a:solidFill>
              <a:schemeClr val="tx1"/>
            </a:solidFill>
          </a:ln>
        </p:spPr>
        <p:txBody>
          <a:bodyPr wrap="none" rtlCol="0">
            <a:spAutoFit/>
          </a:bodyPr>
          <a:lstStyle/>
          <a:p>
            <a:pPr algn="ctr"/>
            <a:r>
              <a:rPr lang="fr-FR" dirty="0">
                <a:latin typeface="Arial" panose="020B0604020202020204" pitchFamily="34" charset="0"/>
                <a:cs typeface="Arial" panose="020B0604020202020204" pitchFamily="34" charset="0"/>
              </a:rPr>
              <a:t>@Service</a:t>
            </a:r>
          </a:p>
        </p:txBody>
      </p:sp>
      <p:sp>
        <p:nvSpPr>
          <p:cNvPr id="8" name="ZoneTexte 7"/>
          <p:cNvSpPr txBox="1"/>
          <p:nvPr/>
        </p:nvSpPr>
        <p:spPr>
          <a:xfrm>
            <a:off x="4344521" y="3936080"/>
            <a:ext cx="1540807" cy="369332"/>
          </a:xfrm>
          <a:prstGeom prst="rect">
            <a:avLst/>
          </a:prstGeom>
          <a:noFill/>
          <a:ln>
            <a:solidFill>
              <a:schemeClr val="tx1"/>
            </a:solidFill>
          </a:ln>
        </p:spPr>
        <p:txBody>
          <a:bodyPr wrap="none" rtlCol="0">
            <a:spAutoFit/>
          </a:bodyPr>
          <a:lstStyle/>
          <a:p>
            <a:pPr algn="ct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Repository</a:t>
            </a:r>
            <a:endParaRPr lang="fr-FR" dirty="0">
              <a:latin typeface="Arial" panose="020B0604020202020204" pitchFamily="34" charset="0"/>
              <a:cs typeface="Arial" panose="020B0604020202020204" pitchFamily="34" charset="0"/>
            </a:endParaRPr>
          </a:p>
        </p:txBody>
      </p:sp>
      <p:sp>
        <p:nvSpPr>
          <p:cNvPr id="9" name="ZoneTexte 8"/>
          <p:cNvSpPr txBox="1"/>
          <p:nvPr/>
        </p:nvSpPr>
        <p:spPr>
          <a:xfrm>
            <a:off x="6346211" y="3936080"/>
            <a:ext cx="1571780" cy="369332"/>
          </a:xfrm>
          <a:prstGeom prst="rect">
            <a:avLst/>
          </a:prstGeom>
          <a:noFill/>
          <a:ln>
            <a:solidFill>
              <a:schemeClr val="tx1"/>
            </a:solidFill>
          </a:ln>
        </p:spPr>
        <p:txBody>
          <a:bodyPr wrap="square" rtlCol="0">
            <a:spAutoFit/>
          </a:bodyPr>
          <a:lstStyle/>
          <a:p>
            <a:pPr algn="ctr"/>
            <a:r>
              <a:rPr lang="fr-FR" dirty="0">
                <a:latin typeface="Arial" panose="020B0604020202020204" pitchFamily="34" charset="0"/>
                <a:cs typeface="Arial" panose="020B0604020202020204" pitchFamily="34" charset="0"/>
              </a:rPr>
              <a:t>@Controller</a:t>
            </a:r>
          </a:p>
        </p:txBody>
      </p:sp>
      <p:sp>
        <p:nvSpPr>
          <p:cNvPr id="10" name="ZoneTexte 9"/>
          <p:cNvSpPr txBox="1"/>
          <p:nvPr/>
        </p:nvSpPr>
        <p:spPr>
          <a:xfrm>
            <a:off x="7195472" y="4831939"/>
            <a:ext cx="3190588" cy="369332"/>
          </a:xfrm>
          <a:prstGeom prst="rect">
            <a:avLst/>
          </a:prstGeom>
          <a:noFill/>
          <a:ln>
            <a:solidFill>
              <a:schemeClr val="tx1"/>
            </a:solidFill>
          </a:ln>
        </p:spPr>
        <p:txBody>
          <a:bodyPr wrap="square" rtlCol="0">
            <a:spAutoFit/>
          </a:bodyPr>
          <a:lstStyle/>
          <a:p>
            <a:pPr algn="ct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RestController</a:t>
            </a:r>
            <a:r>
              <a:rPr lang="fr-FR" dirty="0">
                <a:latin typeface="Arial" panose="020B0604020202020204" pitchFamily="34" charset="0"/>
                <a:cs typeface="Arial" panose="020B0604020202020204" pitchFamily="34" charset="0"/>
              </a:rPr>
              <a:t> (Spring 4+)</a:t>
            </a:r>
          </a:p>
        </p:txBody>
      </p:sp>
      <p:sp>
        <p:nvSpPr>
          <p:cNvPr id="11" name="ZoneTexte 10"/>
          <p:cNvSpPr txBox="1"/>
          <p:nvPr/>
        </p:nvSpPr>
        <p:spPr>
          <a:xfrm>
            <a:off x="8407698" y="3936080"/>
            <a:ext cx="1978362" cy="369332"/>
          </a:xfrm>
          <a:prstGeom prst="rect">
            <a:avLst/>
          </a:prstGeom>
          <a:noFill/>
          <a:ln>
            <a:solidFill>
              <a:schemeClr val="tx1"/>
            </a:solidFill>
          </a:ln>
        </p:spPr>
        <p:txBody>
          <a:bodyPr wrap="square" rtlCol="0">
            <a:spAutoFit/>
          </a:bodyPr>
          <a:lstStyle/>
          <a:p>
            <a:pPr algn="ctr"/>
            <a:r>
              <a:rPr lang="fr-FR" dirty="0">
                <a:latin typeface="Arial" panose="020B0604020202020204" pitchFamily="34" charset="0"/>
                <a:cs typeface="Arial" panose="020B0604020202020204" pitchFamily="34" charset="0"/>
              </a:rPr>
              <a:t>@Configuration</a:t>
            </a:r>
          </a:p>
        </p:txBody>
      </p:sp>
      <p:cxnSp>
        <p:nvCxnSpPr>
          <p:cNvPr id="6" name="Connecteur : en angle 5"/>
          <p:cNvCxnSpPr>
            <a:cxnSpLocks/>
            <a:stCxn id="4" idx="2"/>
            <a:endCxn id="7" idx="0"/>
          </p:cNvCxnSpPr>
          <p:nvPr/>
        </p:nvCxnSpPr>
        <p:spPr>
          <a:xfrm rot="5400000">
            <a:off x="3660977" y="2372949"/>
            <a:ext cx="957922" cy="213459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p:cNvCxnSpPr>
            <a:cxnSpLocks/>
            <a:endCxn id="8" idx="0"/>
          </p:cNvCxnSpPr>
          <p:nvPr/>
        </p:nvCxnSpPr>
        <p:spPr>
          <a:xfrm rot="5400000">
            <a:off x="4673681" y="3402526"/>
            <a:ext cx="974798" cy="9231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 en angle 18"/>
          <p:cNvCxnSpPr>
            <a:cxnSpLocks/>
            <a:stCxn id="4" idx="2"/>
            <a:endCxn id="9" idx="0"/>
          </p:cNvCxnSpPr>
          <p:nvPr/>
        </p:nvCxnSpPr>
        <p:spPr>
          <a:xfrm rot="16200000" flipH="1">
            <a:off x="5682269" y="2486248"/>
            <a:ext cx="974796" cy="19248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ngle 22"/>
          <p:cNvCxnSpPr>
            <a:cxnSpLocks/>
            <a:stCxn id="4" idx="3"/>
            <a:endCxn id="11" idx="0"/>
          </p:cNvCxnSpPr>
          <p:nvPr/>
        </p:nvCxnSpPr>
        <p:spPr>
          <a:xfrm>
            <a:off x="6102350" y="2776618"/>
            <a:ext cx="3294529" cy="115946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ngle 24"/>
          <p:cNvCxnSpPr>
            <a:cxnSpLocks/>
            <a:stCxn id="9" idx="2"/>
            <a:endCxn id="10" idx="0"/>
          </p:cNvCxnSpPr>
          <p:nvPr/>
        </p:nvCxnSpPr>
        <p:spPr>
          <a:xfrm rot="16200000" flipH="1">
            <a:off x="7698170" y="3739342"/>
            <a:ext cx="526527" cy="165866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16384B13-0D36-4098-86BC-86996F1211FD}"/>
              </a:ext>
            </a:extLst>
          </p:cNvPr>
          <p:cNvSpPr>
            <a:spLocks noGrp="1"/>
          </p:cNvSpPr>
          <p:nvPr>
            <p:ph type="sldNum" sz="quarter" idx="12"/>
          </p:nvPr>
        </p:nvSpPr>
        <p:spPr/>
        <p:txBody>
          <a:bodyPr/>
          <a:lstStyle/>
          <a:p>
            <a:fld id="{27DD2850-4166-4114-B1C5-40990753D8A0}" type="slidenum">
              <a:rPr lang="fr-FR" smtClean="0"/>
              <a:t>108</a:t>
            </a:fld>
            <a:endParaRPr lang="fr-FR"/>
          </a:p>
        </p:txBody>
      </p:sp>
      <p:sp>
        <p:nvSpPr>
          <p:cNvPr id="12" name="Espace réservé du pied de page 11">
            <a:extLst>
              <a:ext uri="{FF2B5EF4-FFF2-40B4-BE49-F238E27FC236}">
                <a16:creationId xmlns:a16="http://schemas.microsoft.com/office/drawing/2014/main" id="{C03E65B0-6D3D-43D3-B00E-36BD2F8D76B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38036261"/>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@Autowired</a:t>
            </a:r>
            <a:endParaRPr lang="fr-FR" dirty="0"/>
          </a:p>
        </p:txBody>
      </p:sp>
      <p:sp>
        <p:nvSpPr>
          <p:cNvPr id="157699" name="Espace réservé du contenu 2"/>
          <p:cNvSpPr>
            <a:spLocks noGrp="1"/>
          </p:cNvSpPr>
          <p:nvPr>
            <p:ph idx="1"/>
          </p:nvPr>
        </p:nvSpPr>
        <p:spPr>
          <a:xfrm>
            <a:off x="1427755" y="1628774"/>
            <a:ext cx="10559198" cy="4971565"/>
          </a:xfrm>
        </p:spPr>
        <p:txBody>
          <a:bodyPr>
            <a:normAutofit lnSpcReduction="10000"/>
          </a:bodyPr>
          <a:lstStyle/>
          <a:p>
            <a:r>
              <a:rPr lang="fr-FR" altLang="en-US" dirty="0"/>
              <a:t>Modalité d’injection avec l’annotation @</a:t>
            </a:r>
            <a:r>
              <a:rPr lang="fr-FR" altLang="en-US" dirty="0" err="1"/>
              <a:t>Autowired</a:t>
            </a:r>
            <a:endParaRPr lang="fr-FR" altLang="en-US" dirty="0"/>
          </a:p>
          <a:p>
            <a:pPr lvl="1"/>
            <a:r>
              <a:rPr lang="fr-FR" altLang="en-US" dirty="0"/>
              <a:t>Par défaut obligatoire.</a:t>
            </a:r>
          </a:p>
          <a:p>
            <a:pPr lvl="1"/>
            <a:r>
              <a:rPr lang="fr-FR" altLang="en-US" dirty="0"/>
              <a:t>Basé sur le type du </a:t>
            </a:r>
            <a:r>
              <a:rPr lang="fr-FR" altLang="en-US" dirty="0" err="1"/>
              <a:t>bean</a:t>
            </a:r>
            <a:r>
              <a:rPr lang="fr-FR" altLang="en-US" dirty="0"/>
              <a:t> à injecter.</a:t>
            </a:r>
          </a:p>
          <a:p>
            <a:pPr lvl="1"/>
            <a:r>
              <a:rPr lang="fr-FR" altLang="en-US" dirty="0"/>
              <a:t>Basé sur le nom via l’annotation « @Qualifier ».</a:t>
            </a:r>
          </a:p>
          <a:p>
            <a:pPr lvl="1"/>
            <a:endParaRPr lang="fr-FR" altLang="en-US" dirty="0"/>
          </a:p>
          <a:p>
            <a:pPr lvl="1"/>
            <a:endParaRPr lang="fr-FR" altLang="en-US" dirty="0"/>
          </a:p>
          <a:p>
            <a:pPr lvl="1"/>
            <a:endParaRPr lang="fr-FR" altLang="en-US" dirty="0"/>
          </a:p>
          <a:p>
            <a:pPr lvl="1"/>
            <a:r>
              <a:rPr lang="fr-FR" altLang="en-US" dirty="0"/>
              <a:t>Ici notre exemple porte sur le constructeur de la classe </a:t>
            </a:r>
            <a:r>
              <a:rPr lang="fr-FR" altLang="en-US" dirty="0" err="1"/>
              <a:t>TransfertServiceImpl</a:t>
            </a:r>
            <a:r>
              <a:rPr lang="fr-FR" altLang="en-US" dirty="0"/>
              <a:t>. Le Spring va injecter dans l’appel du constructeur le </a:t>
            </a:r>
            <a:r>
              <a:rPr lang="fr-FR" altLang="en-US" dirty="0" err="1"/>
              <a:t>bean</a:t>
            </a:r>
            <a:r>
              <a:rPr lang="fr-FR" altLang="en-US" dirty="0"/>
              <a:t> qui a l’id </a:t>
            </a:r>
            <a:r>
              <a:rPr lang="fr-FR" altLang="en-US" dirty="0" err="1"/>
              <a:t>refentielDao</a:t>
            </a:r>
            <a:endParaRPr lang="fr-FR" altLang="en-US" dirty="0"/>
          </a:p>
          <a:p>
            <a:pPr lvl="1"/>
            <a:endParaRPr lang="fr-FR" altLang="en-US" dirty="0"/>
          </a:p>
        </p:txBody>
      </p:sp>
      <p:sp>
        <p:nvSpPr>
          <p:cNvPr id="6" name="ZoneTexte 5"/>
          <p:cNvSpPr txBox="1"/>
          <p:nvPr/>
        </p:nvSpPr>
        <p:spPr>
          <a:xfrm>
            <a:off x="1427755" y="3914775"/>
            <a:ext cx="9753600"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a:t>
            </a:r>
            <a:r>
              <a:rPr lang="fr-FR" sz="1400" b="1" dirty="0" err="1">
                <a:solidFill>
                  <a:schemeClr val="tx1"/>
                </a:solidFill>
                <a:latin typeface="Courier New"/>
              </a:rPr>
              <a:t>Autowired</a:t>
            </a:r>
            <a:endParaRPr lang="fr-FR" sz="1400" b="1" dirty="0">
              <a:solidFill>
                <a:schemeClr val="tx1"/>
              </a:solidFill>
              <a:latin typeface="Courier New"/>
            </a:endParaRPr>
          </a:p>
          <a:p>
            <a:pPr>
              <a:defRPr/>
            </a:pPr>
            <a:r>
              <a:rPr lang="fr-FR" sz="1400" dirty="0">
                <a:solidFill>
                  <a:schemeClr val="tx1"/>
                </a:solidFill>
                <a:latin typeface="Courier New"/>
              </a:rPr>
              <a:t>public </a:t>
            </a:r>
            <a:r>
              <a:rPr lang="fr-FR" sz="1400" dirty="0" err="1">
                <a:solidFill>
                  <a:schemeClr val="tx1"/>
                </a:solidFill>
                <a:latin typeface="Courier New"/>
              </a:rPr>
              <a:t>TransfertServiceImpl</a:t>
            </a:r>
            <a:r>
              <a:rPr lang="fr-FR" sz="1400" dirty="0">
                <a:solidFill>
                  <a:schemeClr val="tx1"/>
                </a:solidFill>
                <a:latin typeface="Courier New"/>
              </a:rPr>
              <a:t>(</a:t>
            </a:r>
            <a:r>
              <a:rPr lang="fr-FR" sz="1400" b="1" dirty="0">
                <a:solidFill>
                  <a:schemeClr val="tx1"/>
                </a:solidFill>
                <a:latin typeface="Courier New"/>
              </a:rPr>
              <a:t>@Qualifier</a:t>
            </a:r>
            <a:r>
              <a:rPr lang="fr-FR" sz="1400" dirty="0">
                <a:solidFill>
                  <a:schemeClr val="tx1"/>
                </a:solidFill>
                <a:latin typeface="Courier New"/>
              </a:rPr>
              <a:t>("</a:t>
            </a:r>
            <a:r>
              <a:rPr lang="fr-FR" sz="1400" dirty="0" err="1">
                <a:solidFill>
                  <a:schemeClr val="tx1"/>
                </a:solidFill>
                <a:latin typeface="Courier New"/>
              </a:rPr>
              <a:t>referentielDao</a:t>
            </a:r>
            <a:r>
              <a:rPr lang="fr-FR" sz="1400" dirty="0">
                <a:solidFill>
                  <a:schemeClr val="tx1"/>
                </a:solidFill>
                <a:latin typeface="Courier New"/>
              </a:rPr>
              <a:t>") </a:t>
            </a:r>
            <a:r>
              <a:rPr lang="fr-FR" sz="1400" dirty="0" err="1">
                <a:solidFill>
                  <a:schemeClr val="tx1"/>
                </a:solidFill>
                <a:latin typeface="Courier New"/>
              </a:rPr>
              <a:t>IReferentielDAO</a:t>
            </a:r>
            <a:r>
              <a:rPr lang="fr-FR" sz="1400" dirty="0">
                <a:solidFill>
                  <a:schemeClr val="tx1"/>
                </a:solidFill>
                <a:latin typeface="Courier New"/>
              </a:rPr>
              <a:t> </a:t>
            </a:r>
            <a:r>
              <a:rPr lang="fr-FR" sz="1400" dirty="0" err="1">
                <a:solidFill>
                  <a:schemeClr val="tx1"/>
                </a:solidFill>
                <a:latin typeface="Courier New"/>
              </a:rPr>
              <a:t>pReferentiel</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this.referentiel</a:t>
            </a:r>
            <a:r>
              <a:rPr lang="fr-FR" sz="1400" dirty="0">
                <a:solidFill>
                  <a:schemeClr val="tx1"/>
                </a:solidFill>
                <a:latin typeface="Courier New"/>
              </a:rPr>
              <a:t> = </a:t>
            </a:r>
            <a:r>
              <a:rPr lang="fr-FR" sz="1400" dirty="0" err="1">
                <a:solidFill>
                  <a:schemeClr val="tx1"/>
                </a:solidFill>
                <a:latin typeface="Courier New"/>
              </a:rPr>
              <a:t>pReferentiel</a:t>
            </a:r>
            <a:r>
              <a:rPr lang="fr-FR" sz="1400" dirty="0">
                <a:solidFill>
                  <a:schemeClr val="tx1"/>
                </a:solidFill>
                <a:latin typeface="Courier New"/>
              </a:rPr>
              <a:t>;</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109</a:t>
            </a:fld>
            <a:endParaRPr lang="fr-FR"/>
          </a:p>
        </p:txBody>
      </p:sp>
      <p:sp>
        <p:nvSpPr>
          <p:cNvPr id="4" name="Espace réservé du pied de page 3">
            <a:extLst>
              <a:ext uri="{FF2B5EF4-FFF2-40B4-BE49-F238E27FC236}">
                <a16:creationId xmlns:a16="http://schemas.microsoft.com/office/drawing/2014/main" id="{5AD5B378-4774-41F7-9FB1-A06E9BF9084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9968435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050"/>
          <p:cNvSpPr>
            <a:spLocks noGrp="1" noChangeArrowheads="1"/>
          </p:cNvSpPr>
          <p:nvPr>
            <p:ph type="title"/>
          </p:nvPr>
        </p:nvSpPr>
        <p:spPr/>
        <p:txBody>
          <a:bodyPr>
            <a:normAutofit fontScale="90000"/>
          </a:bodyPr>
          <a:lstStyle/>
          <a:p>
            <a:r>
              <a:rPr lang="fr-FR"/>
              <a:t>Les projets du portfolio Spring (2/2)</a:t>
            </a:r>
          </a:p>
        </p:txBody>
      </p:sp>
      <p:sp>
        <p:nvSpPr>
          <p:cNvPr id="70659" name="Rectangle 2051"/>
          <p:cNvSpPr>
            <a:spLocks noGrp="1" noChangeArrowheads="1"/>
          </p:cNvSpPr>
          <p:nvPr>
            <p:ph idx="1"/>
          </p:nvPr>
        </p:nvSpPr>
        <p:spPr/>
        <p:txBody>
          <a:bodyPr>
            <a:normAutofit fontScale="85000" lnSpcReduction="20000"/>
          </a:bodyPr>
          <a:lstStyle/>
          <a:p>
            <a:r>
              <a:rPr lang="fr-FR" altLang="en-US"/>
              <a:t>Spring Integration</a:t>
            </a:r>
          </a:p>
          <a:p>
            <a:pPr lvl="1"/>
            <a:r>
              <a:rPr lang="fr-FR" altLang="en-US"/>
              <a:t>Implémentation de pattern orientés messages</a:t>
            </a:r>
          </a:p>
          <a:p>
            <a:pPr lvl="1"/>
            <a:r>
              <a:rPr lang="fr-FR" altLang="en-US"/>
              <a:t>Base pour un ESB</a:t>
            </a:r>
          </a:p>
          <a:p>
            <a:pPr lvl="1"/>
            <a:endParaRPr lang="fr-FR" altLang="en-US"/>
          </a:p>
          <a:p>
            <a:r>
              <a:rPr lang="fr-FR" altLang="en-US"/>
              <a:t>Spring Batch</a:t>
            </a:r>
          </a:p>
          <a:p>
            <a:pPr lvl="1"/>
            <a:r>
              <a:rPr lang="fr-FR" altLang="en-US"/>
              <a:t>Gestion de batch (traitements de masse)</a:t>
            </a:r>
          </a:p>
          <a:p>
            <a:pPr lvl="1"/>
            <a:endParaRPr lang="fr-FR" altLang="en-US"/>
          </a:p>
          <a:p>
            <a:r>
              <a:rPr lang="fr-FR" altLang="en-US"/>
              <a:t>Spring LDAP</a:t>
            </a:r>
          </a:p>
          <a:p>
            <a:pPr lvl="1"/>
            <a:r>
              <a:rPr lang="fr-FR" altLang="en-US"/>
              <a:t>Utilitaires pour des accès LDAP</a:t>
            </a:r>
          </a:p>
          <a:p>
            <a:pPr lvl="1"/>
            <a:endParaRPr lang="fr-FR" altLang="en-US"/>
          </a:p>
          <a:p>
            <a:r>
              <a:rPr lang="fr-FR" altLang="en-US"/>
              <a:t>Spring Dynamic Modules</a:t>
            </a:r>
          </a:p>
          <a:p>
            <a:pPr lvl="1"/>
            <a:r>
              <a:rPr lang="fr-FR" altLang="en-US"/>
              <a:t>Intégration de Spring avec la plateforme OSGi</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11</a:t>
            </a:fld>
            <a:endParaRPr lang="fr-FR"/>
          </a:p>
        </p:txBody>
      </p:sp>
      <p:sp>
        <p:nvSpPr>
          <p:cNvPr id="3" name="Espace réservé du pied de page 2">
            <a:extLst>
              <a:ext uri="{FF2B5EF4-FFF2-40B4-BE49-F238E27FC236}">
                <a16:creationId xmlns:a16="http://schemas.microsoft.com/office/drawing/2014/main" id="{12122B27-F92E-4E6D-A84E-E3995A65A8A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945310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component-scaning (1/2)</a:t>
            </a:r>
            <a:endParaRPr lang="fr-FR" dirty="0"/>
          </a:p>
        </p:txBody>
      </p:sp>
      <p:sp>
        <p:nvSpPr>
          <p:cNvPr id="158723" name="Espace réservé du contenu 2"/>
          <p:cNvSpPr>
            <a:spLocks noGrp="1"/>
          </p:cNvSpPr>
          <p:nvPr>
            <p:ph idx="1"/>
          </p:nvPr>
        </p:nvSpPr>
        <p:spPr>
          <a:xfrm>
            <a:off x="1427755" y="1790700"/>
            <a:ext cx="10559198" cy="4809640"/>
          </a:xfrm>
        </p:spPr>
        <p:txBody>
          <a:bodyPr>
            <a:normAutofit fontScale="77500" lnSpcReduction="20000"/>
          </a:bodyPr>
          <a:lstStyle/>
          <a:p>
            <a:r>
              <a:rPr lang="fr-FR" altLang="en-US" dirty="0"/>
              <a:t>Toutes les classes annotées avec « @Component » sont gérées en tant que </a:t>
            </a:r>
            <a:r>
              <a:rPr lang="fr-FR" altLang="en-US" dirty="0" err="1"/>
              <a:t>bean</a:t>
            </a:r>
            <a:endParaRPr lang="fr-FR" altLang="en-US" dirty="0"/>
          </a:p>
          <a:p>
            <a:endParaRPr lang="fr-FR" altLang="en-US" dirty="0"/>
          </a:p>
          <a:p>
            <a:r>
              <a:rPr lang="fr-FR" altLang="en-US" dirty="0"/>
              <a:t>Les composants sont détectés au démarrage de l’application</a:t>
            </a:r>
            <a:br>
              <a:rPr lang="fr-FR" altLang="en-US" dirty="0"/>
            </a:br>
            <a:endParaRPr lang="fr-FR" altLang="en-US" dirty="0"/>
          </a:p>
          <a:p>
            <a:endParaRPr lang="fr-FR" altLang="en-US" dirty="0"/>
          </a:p>
          <a:p>
            <a:pPr lvl="1"/>
            <a:r>
              <a:rPr lang="fr-FR" altLang="en-US" dirty="0"/>
              <a:t>Indique la racine – les sous package sont également scannés.</a:t>
            </a:r>
          </a:p>
          <a:p>
            <a:pPr lvl="1"/>
            <a:r>
              <a:rPr lang="fr-FR" altLang="en-US" dirty="0"/>
              <a:t>Les archives </a:t>
            </a:r>
            <a:r>
              <a:rPr lang="fr-FR" altLang="en-US" dirty="0" err="1"/>
              <a:t>JARs</a:t>
            </a:r>
            <a:r>
              <a:rPr lang="fr-FR" altLang="en-US" dirty="0"/>
              <a:t> des dépendances sont pris en compte</a:t>
            </a:r>
          </a:p>
          <a:p>
            <a:endParaRPr lang="fr-FR" altLang="en-US" dirty="0"/>
          </a:p>
          <a:p>
            <a:r>
              <a:rPr lang="fr-FR" altLang="en-US" dirty="0"/>
              <a:t>Attention à la désignation du package</a:t>
            </a:r>
          </a:p>
          <a:p>
            <a:pPr lvl="1"/>
            <a:r>
              <a:rPr lang="fr-FR" altLang="en-US" dirty="0"/>
              <a:t>Un niveau trop élevé impacte le temps de chargement du contexte.</a:t>
            </a:r>
          </a:p>
          <a:p>
            <a:pPr lvl="1"/>
            <a:r>
              <a:rPr lang="fr-FR" altLang="en-US" dirty="0"/>
              <a:t>Un niveau trop faible risque d’ignorer certaines classes.</a:t>
            </a:r>
          </a:p>
        </p:txBody>
      </p:sp>
      <p:sp>
        <p:nvSpPr>
          <p:cNvPr id="6" name="ZoneTexte 5"/>
          <p:cNvSpPr txBox="1"/>
          <p:nvPr/>
        </p:nvSpPr>
        <p:spPr>
          <a:xfrm>
            <a:off x="1905000" y="3495675"/>
            <a:ext cx="8382000" cy="3698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a:rPr>
              <a:t>&lt;</a:t>
            </a:r>
            <a:r>
              <a:rPr lang="fr-FR" dirty="0" err="1">
                <a:solidFill>
                  <a:schemeClr val="tx1"/>
                </a:solidFill>
                <a:latin typeface="Courier New"/>
              </a:rPr>
              <a:t>context:component-scan</a:t>
            </a:r>
            <a:r>
              <a:rPr lang="fr-FR" dirty="0">
                <a:solidFill>
                  <a:schemeClr val="tx1"/>
                </a:solidFill>
                <a:latin typeface="Courier New"/>
              </a:rPr>
              <a:t> base-package="</a:t>
            </a:r>
            <a:r>
              <a:rPr lang="fr-FR" dirty="0" err="1">
                <a:solidFill>
                  <a:schemeClr val="tx1"/>
                </a:solidFill>
                <a:latin typeface="Courier New"/>
              </a:rPr>
              <a:t>com.france.fspring</a:t>
            </a:r>
            <a:r>
              <a:rPr lang="fr-FR" dirty="0">
                <a:solidFill>
                  <a:schemeClr val="tx1"/>
                </a:solidFill>
                <a:latin typeface="Courier New"/>
              </a:rPr>
              <a:t>" /&gt;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110</a:t>
            </a:fld>
            <a:endParaRPr lang="fr-FR"/>
          </a:p>
        </p:txBody>
      </p:sp>
      <p:sp>
        <p:nvSpPr>
          <p:cNvPr id="4" name="Espace réservé du pied de page 3">
            <a:extLst>
              <a:ext uri="{FF2B5EF4-FFF2-40B4-BE49-F238E27FC236}">
                <a16:creationId xmlns:a16="http://schemas.microsoft.com/office/drawing/2014/main" id="{D05104C2-244F-4E86-B75C-A54AD7A0B25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07022391"/>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component-scaning (2/2)</a:t>
            </a:r>
            <a:endParaRPr lang="fr-FR" dirty="0"/>
          </a:p>
        </p:txBody>
      </p:sp>
      <p:sp>
        <p:nvSpPr>
          <p:cNvPr id="159747" name="Espace réservé du contenu 2"/>
          <p:cNvSpPr>
            <a:spLocks noGrp="1"/>
          </p:cNvSpPr>
          <p:nvPr>
            <p:ph idx="1"/>
          </p:nvPr>
        </p:nvSpPr>
        <p:spPr>
          <a:xfrm>
            <a:off x="1427755" y="1743074"/>
            <a:ext cx="10559198" cy="4857265"/>
          </a:xfrm>
        </p:spPr>
        <p:txBody>
          <a:bodyPr>
            <a:normAutofit fontScale="70000" lnSpcReduction="20000"/>
          </a:bodyPr>
          <a:lstStyle/>
          <a:p>
            <a:r>
              <a:rPr lang="fr-FR" altLang="en-US" dirty="0"/>
              <a:t>Les bonnes pratiques</a:t>
            </a:r>
          </a:p>
          <a:p>
            <a:pPr lvl="1"/>
            <a:r>
              <a:rPr lang="fr-FR" altLang="en-US" dirty="0"/>
              <a:t>Très mauvais</a:t>
            </a:r>
          </a:p>
          <a:p>
            <a:pPr lvl="1"/>
            <a:endParaRPr lang="fr-FR" altLang="en-US" dirty="0"/>
          </a:p>
          <a:p>
            <a:pPr lvl="1"/>
            <a:endParaRPr lang="fr-FR" altLang="en-US" dirty="0"/>
          </a:p>
          <a:p>
            <a:pPr lvl="1"/>
            <a:r>
              <a:rPr lang="fr-FR" altLang="en-US" dirty="0"/>
              <a:t>Correcte</a:t>
            </a:r>
          </a:p>
          <a:p>
            <a:pPr lvl="1"/>
            <a:endParaRPr lang="fr-FR" altLang="en-US" dirty="0"/>
          </a:p>
          <a:p>
            <a:pPr lvl="1"/>
            <a:endParaRPr lang="fr-FR" altLang="en-US" dirty="0"/>
          </a:p>
          <a:p>
            <a:pPr lvl="1"/>
            <a:r>
              <a:rPr lang="fr-FR" altLang="en-US" dirty="0"/>
              <a:t>Optimisé</a:t>
            </a:r>
          </a:p>
          <a:p>
            <a:pPr lvl="1"/>
            <a:endParaRPr lang="fr-FR" altLang="en-US" dirty="0"/>
          </a:p>
          <a:p>
            <a:pPr lvl="1"/>
            <a:endParaRPr lang="fr-FR" altLang="en-US" dirty="0"/>
          </a:p>
          <a:p>
            <a:pPr lvl="1"/>
            <a:endParaRPr lang="fr-FR" altLang="en-US" dirty="0"/>
          </a:p>
          <a:p>
            <a:r>
              <a:rPr lang="fr-FR" altLang="en-US" dirty="0"/>
              <a:t>Il est possible de placer cette déclaration dans plusieurs fichiers de configuration XML, elle ne sera pas écrasée mais composée</a:t>
            </a:r>
          </a:p>
        </p:txBody>
      </p:sp>
      <p:sp>
        <p:nvSpPr>
          <p:cNvPr id="6" name="ZoneTexte 5"/>
          <p:cNvSpPr txBox="1"/>
          <p:nvPr/>
        </p:nvSpPr>
        <p:spPr>
          <a:xfrm>
            <a:off x="1905000" y="2578589"/>
            <a:ext cx="8153400" cy="33813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&lt;</a:t>
            </a:r>
            <a:r>
              <a:rPr lang="fr-FR" sz="1600" dirty="0" err="1">
                <a:solidFill>
                  <a:schemeClr val="tx1"/>
                </a:solidFill>
                <a:latin typeface="Courier New"/>
              </a:rPr>
              <a:t>context:component-scan</a:t>
            </a:r>
            <a:r>
              <a:rPr lang="fr-FR" sz="1600" dirty="0">
                <a:solidFill>
                  <a:schemeClr val="tx1"/>
                </a:solidFill>
                <a:latin typeface="Courier New"/>
              </a:rPr>
              <a:t> base-package="</a:t>
            </a:r>
            <a:r>
              <a:rPr lang="fr-FR" sz="1600" dirty="0" err="1">
                <a:solidFill>
                  <a:schemeClr val="tx1"/>
                </a:solidFill>
                <a:latin typeface="Courier New"/>
              </a:rPr>
              <a:t>org,com</a:t>
            </a:r>
            <a:r>
              <a:rPr lang="fr-FR" sz="1600" dirty="0">
                <a:solidFill>
                  <a:schemeClr val="tx1"/>
                </a:solidFill>
                <a:latin typeface="Courier New"/>
              </a:rPr>
              <a:t>" /&gt;</a:t>
            </a:r>
          </a:p>
        </p:txBody>
      </p:sp>
      <p:sp>
        <p:nvSpPr>
          <p:cNvPr id="8" name="ZoneTexte 7"/>
          <p:cNvSpPr txBox="1"/>
          <p:nvPr/>
        </p:nvSpPr>
        <p:spPr>
          <a:xfrm>
            <a:off x="1905000" y="3695525"/>
            <a:ext cx="8153400" cy="33813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&lt;</a:t>
            </a:r>
            <a:r>
              <a:rPr lang="fr-FR" sz="1600" dirty="0" err="1">
                <a:solidFill>
                  <a:schemeClr val="tx1"/>
                </a:solidFill>
                <a:latin typeface="Courier New"/>
              </a:rPr>
              <a:t>context:component-scan</a:t>
            </a:r>
            <a:r>
              <a:rPr lang="fr-FR" sz="1600" dirty="0">
                <a:solidFill>
                  <a:schemeClr val="tx1"/>
                </a:solidFill>
                <a:latin typeface="Courier New"/>
              </a:rPr>
              <a:t> base-package="</a:t>
            </a:r>
            <a:r>
              <a:rPr lang="fr-FR" sz="1600" dirty="0" err="1">
                <a:solidFill>
                  <a:schemeClr val="tx1"/>
                </a:solidFill>
                <a:latin typeface="Courier New"/>
              </a:rPr>
              <a:t>com.france.app</a:t>
            </a:r>
            <a:r>
              <a:rPr lang="fr-FR" sz="1600" dirty="0">
                <a:solidFill>
                  <a:schemeClr val="tx1"/>
                </a:solidFill>
                <a:latin typeface="Courier New"/>
              </a:rPr>
              <a:t>" /&gt;</a:t>
            </a:r>
          </a:p>
        </p:txBody>
      </p:sp>
      <p:sp>
        <p:nvSpPr>
          <p:cNvPr id="9" name="ZoneTexte 8"/>
          <p:cNvSpPr txBox="1"/>
          <p:nvPr/>
        </p:nvSpPr>
        <p:spPr>
          <a:xfrm>
            <a:off x="1905000" y="4802938"/>
            <a:ext cx="81534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&lt;</a:t>
            </a:r>
            <a:r>
              <a:rPr lang="fr-FR" sz="1600" dirty="0" err="1">
                <a:solidFill>
                  <a:schemeClr val="tx1"/>
                </a:solidFill>
                <a:latin typeface="Courier New"/>
              </a:rPr>
              <a:t>context:component-scan</a:t>
            </a:r>
            <a:r>
              <a:rPr lang="fr-FR" sz="1600" dirty="0">
                <a:solidFill>
                  <a:schemeClr val="tx1"/>
                </a:solidFill>
                <a:latin typeface="Courier New"/>
              </a:rPr>
              <a:t> </a:t>
            </a:r>
            <a:br>
              <a:rPr lang="fr-FR" sz="1600" dirty="0">
                <a:solidFill>
                  <a:schemeClr val="tx1"/>
                </a:solidFill>
                <a:latin typeface="Courier New"/>
              </a:rPr>
            </a:br>
            <a:r>
              <a:rPr lang="fr-FR" sz="1600" dirty="0">
                <a:solidFill>
                  <a:schemeClr val="tx1"/>
                </a:solidFill>
                <a:latin typeface="Courier New"/>
              </a:rPr>
              <a:t>	base-package="</a:t>
            </a:r>
            <a:r>
              <a:rPr lang="fr-FR" sz="1600" dirty="0" err="1">
                <a:solidFill>
                  <a:schemeClr val="tx1"/>
                </a:solidFill>
                <a:latin typeface="Courier New"/>
              </a:rPr>
              <a:t>com.france.app.service</a:t>
            </a:r>
            <a:r>
              <a:rPr lang="fr-FR" sz="1600" dirty="0">
                <a:solidFill>
                  <a:schemeClr val="tx1"/>
                </a:solidFill>
                <a:latin typeface="Courier New"/>
              </a:rPr>
              <a:t>, 			</a:t>
            </a:r>
            <a:r>
              <a:rPr lang="fr-FR" sz="1600" dirty="0" err="1">
                <a:solidFill>
                  <a:schemeClr val="tx1"/>
                </a:solidFill>
                <a:latin typeface="Courier New"/>
              </a:rPr>
              <a:t>com.france.app.controller</a:t>
            </a:r>
            <a:r>
              <a:rPr lang="fr-FR" sz="1600" dirty="0">
                <a:solidFill>
                  <a:schemeClr val="tx1"/>
                </a:solidFill>
                <a:latin typeface="Courier New"/>
              </a:rPr>
              <a:t>" /&gt;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111</a:t>
            </a:fld>
            <a:endParaRPr lang="fr-FR"/>
          </a:p>
        </p:txBody>
      </p:sp>
      <p:sp>
        <p:nvSpPr>
          <p:cNvPr id="4" name="Espace réservé du pied de page 3">
            <a:extLst>
              <a:ext uri="{FF2B5EF4-FFF2-40B4-BE49-F238E27FC236}">
                <a16:creationId xmlns:a16="http://schemas.microsoft.com/office/drawing/2014/main" id="{0F253612-EE61-430B-8EA4-39900A7209C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8959891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Exclusion de beans</a:t>
            </a:r>
            <a:endParaRPr lang="fr-FR" dirty="0"/>
          </a:p>
        </p:txBody>
      </p:sp>
      <p:sp>
        <p:nvSpPr>
          <p:cNvPr id="134147" name="Espace réservé du contenu 2"/>
          <p:cNvSpPr>
            <a:spLocks noGrp="1"/>
          </p:cNvSpPr>
          <p:nvPr>
            <p:ph idx="1"/>
          </p:nvPr>
        </p:nvSpPr>
        <p:spPr>
          <a:xfrm>
            <a:off x="1427755" y="1800224"/>
            <a:ext cx="10559198" cy="4800115"/>
          </a:xfrm>
        </p:spPr>
        <p:txBody>
          <a:bodyPr>
            <a:normAutofit fontScale="70000" lnSpcReduction="20000"/>
          </a:bodyPr>
          <a:lstStyle/>
          <a:p>
            <a:r>
              <a:rPr lang="fr-FR" altLang="en-US" dirty="0"/>
              <a:t>Utiliser des filtres pour inclure ou exclure des </a:t>
            </a:r>
            <a:r>
              <a:rPr lang="fr-FR" altLang="en-US" dirty="0" err="1"/>
              <a:t>beans</a:t>
            </a:r>
            <a:br>
              <a:rPr lang="fr-FR" altLang="en-US" dirty="0"/>
            </a:br>
            <a:endParaRPr lang="fr-FR" altLang="en-US" dirty="0"/>
          </a:p>
          <a:p>
            <a:endParaRPr lang="fr-FR" altLang="en-US" dirty="0"/>
          </a:p>
          <a:p>
            <a:endParaRPr lang="fr-FR" altLang="en-US" dirty="0"/>
          </a:p>
          <a:p>
            <a:endParaRPr lang="fr-FR" altLang="en-US" dirty="0"/>
          </a:p>
          <a:p>
            <a:pPr lvl="1"/>
            <a:r>
              <a:rPr lang="fr-FR" altLang="en-US" dirty="0"/>
              <a:t>Type – indique le type de filtre à appliquer.</a:t>
            </a:r>
          </a:p>
          <a:p>
            <a:pPr lvl="2"/>
            <a:r>
              <a:rPr lang="fr-FR" altLang="fr-FR" b="1" dirty="0"/>
              <a:t>annotation</a:t>
            </a:r>
            <a:r>
              <a:rPr lang="fr-FR" altLang="fr-FR" dirty="0"/>
              <a:t> : pour faire référence </a:t>
            </a:r>
            <a:r>
              <a:rPr lang="fr-FR" altLang="fr-FR" dirty="0" err="1"/>
              <a:t>org.springframework</a:t>
            </a:r>
            <a:r>
              <a:rPr lang="fr-FR" altLang="fr-FR" dirty="0"/>
              <a:t>. </a:t>
            </a:r>
            <a:r>
              <a:rPr lang="fr-FR" altLang="fr-FR" dirty="0" err="1"/>
              <a:t>stereotype</a:t>
            </a:r>
            <a:r>
              <a:rPr lang="fr-FR" altLang="fr-FR" dirty="0"/>
              <a:t>.</a:t>
            </a:r>
          </a:p>
          <a:p>
            <a:pPr lvl="2"/>
            <a:r>
              <a:rPr lang="fr-FR" altLang="en-US" b="1" dirty="0" err="1"/>
              <a:t>aspectj</a:t>
            </a:r>
            <a:r>
              <a:rPr lang="fr-FR" altLang="en-US" dirty="0"/>
              <a:t> : expression de type </a:t>
            </a:r>
            <a:r>
              <a:rPr lang="fr-FR" altLang="en-US" dirty="0" err="1"/>
              <a:t>AspectJ</a:t>
            </a:r>
            <a:endParaRPr lang="fr-FR" altLang="en-US" dirty="0"/>
          </a:p>
          <a:p>
            <a:pPr lvl="2"/>
            <a:r>
              <a:rPr lang="fr-FR" altLang="en-US" b="1" dirty="0"/>
              <a:t>assignable</a:t>
            </a:r>
            <a:r>
              <a:rPr lang="fr-FR" altLang="en-US" dirty="0"/>
              <a:t> : classes qui héritent ou implémente la classe/interface</a:t>
            </a:r>
          </a:p>
          <a:p>
            <a:pPr lvl="2"/>
            <a:r>
              <a:rPr lang="fr-FR" altLang="en-US" b="1" dirty="0"/>
              <a:t>custom</a:t>
            </a:r>
            <a:r>
              <a:rPr lang="fr-FR" altLang="en-US" dirty="0"/>
              <a:t> : un objet Java qui respecte l’interface </a:t>
            </a:r>
            <a:r>
              <a:rPr lang="fr-FR" altLang="fr-FR" dirty="0" err="1"/>
              <a:t>org.springframework.core.type.TypeFilter</a:t>
            </a:r>
            <a:r>
              <a:rPr lang="fr-FR" altLang="fr-FR" dirty="0"/>
              <a:t> </a:t>
            </a:r>
          </a:p>
          <a:p>
            <a:pPr lvl="2"/>
            <a:r>
              <a:rPr lang="fr-FR" altLang="en-US" b="1" dirty="0"/>
              <a:t>regex</a:t>
            </a:r>
            <a:r>
              <a:rPr lang="fr-FR" altLang="en-US" dirty="0"/>
              <a:t> : une expression régulière</a:t>
            </a:r>
          </a:p>
          <a:p>
            <a:pPr lvl="1"/>
            <a:r>
              <a:rPr lang="fr-FR" altLang="en-US" dirty="0"/>
              <a:t>Expression – dépendant du type de filtre.</a:t>
            </a:r>
          </a:p>
          <a:p>
            <a:r>
              <a:rPr lang="fr-FR" altLang="en-US" dirty="0"/>
              <a:t>Utile pour exclure le(s) package(s) selon l’environnement cible</a:t>
            </a:r>
          </a:p>
        </p:txBody>
      </p:sp>
      <p:sp>
        <p:nvSpPr>
          <p:cNvPr id="6" name="ZoneTexte 5"/>
          <p:cNvSpPr txBox="1"/>
          <p:nvPr/>
        </p:nvSpPr>
        <p:spPr>
          <a:xfrm>
            <a:off x="1714500" y="2219326"/>
            <a:ext cx="8763000" cy="1165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dirty="0">
                <a:latin typeface="Courier New" pitchFamily="49" charset="0"/>
              </a:rPr>
              <a:t>&lt;</a:t>
            </a:r>
            <a:r>
              <a:rPr lang="fr-FR" altLang="fr-FR" sz="1400" dirty="0" err="1">
                <a:latin typeface="Courier New" pitchFamily="49" charset="0"/>
              </a:rPr>
              <a:t>context:component-scan</a:t>
            </a:r>
            <a:r>
              <a:rPr lang="fr-FR" altLang="fr-FR" sz="1400" dirty="0">
                <a:latin typeface="Courier New" pitchFamily="49" charset="0"/>
              </a:rPr>
              <a:t> base-package="</a:t>
            </a:r>
            <a:r>
              <a:rPr lang="fr-FR" altLang="fr-FR" sz="1400" dirty="0" err="1">
                <a:latin typeface="Courier New" pitchFamily="49" charset="0"/>
              </a:rPr>
              <a:t>com.france.fspring</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context:include-filter</a:t>
            </a:r>
            <a:r>
              <a:rPr lang="fr-FR" altLang="fr-FR" sz="1400" dirty="0">
                <a:latin typeface="Courier New" pitchFamily="49" charset="0"/>
              </a:rPr>
              <a:t> type="</a:t>
            </a:r>
            <a:r>
              <a:rPr lang="fr-FR" altLang="fr-FR" sz="1400" dirty="0" err="1">
                <a:latin typeface="Courier New" pitchFamily="49" charset="0"/>
              </a:rPr>
              <a:t>regex</a:t>
            </a:r>
            <a:r>
              <a:rPr lang="fr-FR" altLang="fr-FR" sz="1400" dirty="0">
                <a:latin typeface="Courier New" pitchFamily="49" charset="0"/>
              </a:rPr>
              <a:t>" expression="*Stub,*</a:t>
            </a:r>
            <a:r>
              <a:rPr lang="fr-FR" altLang="fr-FR" sz="1400" dirty="0" err="1">
                <a:latin typeface="Courier New" pitchFamily="49" charset="0"/>
              </a:rPr>
              <a:t>Repository</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context:exclude-filter</a:t>
            </a:r>
            <a:r>
              <a:rPr lang="fr-FR" altLang="fr-FR" sz="1400" dirty="0">
                <a:latin typeface="Courier New" pitchFamily="49" charset="0"/>
              </a:rPr>
              <a:t> type="annotation"</a:t>
            </a:r>
            <a:br>
              <a:rPr lang="fr-FR" altLang="fr-FR" sz="1400" dirty="0">
                <a:latin typeface="Courier New" pitchFamily="49" charset="0"/>
              </a:rPr>
            </a:br>
            <a:r>
              <a:rPr lang="fr-FR" altLang="fr-FR" sz="1400" dirty="0">
                <a:latin typeface="Courier New" pitchFamily="49" charset="0"/>
              </a:rPr>
              <a:t>		expression="</a:t>
            </a:r>
            <a:r>
              <a:rPr lang="fr-FR" altLang="fr-FR" sz="1400" dirty="0" err="1">
                <a:latin typeface="Courier New" pitchFamily="49" charset="0"/>
              </a:rPr>
              <a:t>org.springframework.stereotype.Repository</a:t>
            </a:r>
            <a:r>
              <a:rPr lang="fr-FR" altLang="fr-FR" sz="1400" dirty="0">
                <a:latin typeface="Courier New" pitchFamily="49" charset="0"/>
              </a:rPr>
              <a:t>"/&gt;</a:t>
            </a:r>
          </a:p>
          <a:p>
            <a:pPr>
              <a:defRPr/>
            </a:pPr>
            <a:r>
              <a:rPr lang="fr-FR" altLang="fr-FR" sz="1400" dirty="0">
                <a:latin typeface="Courier New" pitchFamily="49" charset="0"/>
              </a:rPr>
              <a:t>&lt;/</a:t>
            </a:r>
            <a:r>
              <a:rPr lang="fr-FR" altLang="fr-FR" sz="1400" dirty="0" err="1">
                <a:latin typeface="Courier New" pitchFamily="49" charset="0"/>
              </a:rPr>
              <a:t>context:component-scan</a:t>
            </a:r>
            <a:r>
              <a:rPr lang="fr-FR" altLang="fr-FR" sz="1400" dirty="0">
                <a:latin typeface="Courier New" pitchFamily="49" charset="0"/>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112</a:t>
            </a:fld>
            <a:endParaRPr lang="fr-FR"/>
          </a:p>
        </p:txBody>
      </p:sp>
      <p:sp>
        <p:nvSpPr>
          <p:cNvPr id="4" name="Espace réservé du pied de page 3">
            <a:extLst>
              <a:ext uri="{FF2B5EF4-FFF2-40B4-BE49-F238E27FC236}">
                <a16:creationId xmlns:a16="http://schemas.microsoft.com/office/drawing/2014/main" id="{EF38168A-05AB-4871-8B15-B2014F74BD3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33181660"/>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usage @Autowired</a:t>
            </a:r>
            <a:endParaRPr lang="fr-FR" dirty="0"/>
          </a:p>
        </p:txBody>
      </p:sp>
      <p:sp>
        <p:nvSpPr>
          <p:cNvPr id="161795" name="Espace réservé du contenu 2"/>
          <p:cNvSpPr>
            <a:spLocks noGrp="1"/>
          </p:cNvSpPr>
          <p:nvPr>
            <p:ph idx="1"/>
          </p:nvPr>
        </p:nvSpPr>
        <p:spPr>
          <a:xfrm>
            <a:off x="1427755" y="1695450"/>
            <a:ext cx="10559198" cy="4904890"/>
          </a:xfrm>
        </p:spPr>
        <p:txBody>
          <a:bodyPr>
            <a:normAutofit/>
          </a:bodyPr>
          <a:lstStyle/>
          <a:p>
            <a:r>
              <a:rPr lang="fr-FR" altLang="en-US" dirty="0"/>
              <a:t>Injection par constructeur</a:t>
            </a:r>
            <a:br>
              <a:rPr lang="fr-FR" altLang="en-US" dirty="0"/>
            </a:br>
            <a:endParaRPr lang="fr-FR" altLang="en-US" dirty="0"/>
          </a:p>
          <a:p>
            <a:endParaRPr lang="fr-FR" altLang="en-US" dirty="0"/>
          </a:p>
          <a:p>
            <a:r>
              <a:rPr lang="fr-FR" altLang="en-US" dirty="0"/>
              <a:t>Injection par méthode </a:t>
            </a:r>
            <a:r>
              <a:rPr lang="fr-FR" altLang="en-US" dirty="0" err="1"/>
              <a:t>setXxx</a:t>
            </a:r>
            <a:endParaRPr lang="fr-FR" altLang="en-US" dirty="0"/>
          </a:p>
          <a:p>
            <a:pPr lvl="1"/>
            <a:r>
              <a:rPr lang="fr-FR" altLang="en-US" dirty="0"/>
              <a:t>Le préfixe « set » n’est pas obligatoire</a:t>
            </a:r>
          </a:p>
          <a:p>
            <a:pPr lvl="1"/>
            <a:r>
              <a:rPr lang="fr-FR" altLang="en-US" dirty="0"/>
              <a:t>Spring appellera la méthode</a:t>
            </a:r>
          </a:p>
        </p:txBody>
      </p:sp>
      <p:sp>
        <p:nvSpPr>
          <p:cNvPr id="6" name="ZoneTexte 5"/>
          <p:cNvSpPr txBox="1"/>
          <p:nvPr/>
        </p:nvSpPr>
        <p:spPr>
          <a:xfrm>
            <a:off x="1828800" y="2262533"/>
            <a:ext cx="7391400" cy="98488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Autowired</a:t>
            </a:r>
            <a:endParaRPr lang="fr-FR" sz="1400" b="1" dirty="0">
              <a:solidFill>
                <a:schemeClr val="tx1"/>
              </a:solidFill>
              <a:latin typeface="Courier New"/>
            </a:endParaRPr>
          </a:p>
          <a:p>
            <a:pPr>
              <a:defRPr/>
            </a:pPr>
            <a:r>
              <a:rPr lang="fr-FR" sz="1400" dirty="0">
                <a:solidFill>
                  <a:schemeClr val="tx1"/>
                </a:solidFill>
                <a:latin typeface="Courier New"/>
              </a:rPr>
              <a:t>public </a:t>
            </a:r>
            <a:r>
              <a:rPr lang="fr-FR" sz="1400" b="1" dirty="0" err="1">
                <a:solidFill>
                  <a:schemeClr val="tx1"/>
                </a:solidFill>
                <a:latin typeface="Courier New"/>
              </a:rPr>
              <a:t>TransfertServiceImpl</a:t>
            </a:r>
            <a:r>
              <a:rPr lang="fr-FR" sz="1400" dirty="0">
                <a:solidFill>
                  <a:schemeClr val="tx1"/>
                </a:solidFill>
                <a:latin typeface="Courier New"/>
              </a:rPr>
              <a:t>(</a:t>
            </a:r>
            <a:r>
              <a:rPr lang="fr-FR" sz="1400" dirty="0" err="1">
                <a:solidFill>
                  <a:schemeClr val="tx1"/>
                </a:solidFill>
                <a:latin typeface="Courier New"/>
              </a:rPr>
              <a:t>IReferentielDAO</a:t>
            </a:r>
            <a:r>
              <a:rPr lang="fr-FR" sz="1400" dirty="0">
                <a:solidFill>
                  <a:schemeClr val="tx1"/>
                </a:solidFill>
                <a:latin typeface="Courier New"/>
              </a:rPr>
              <a:t> </a:t>
            </a:r>
            <a:r>
              <a:rPr lang="fr-FR" sz="1400" dirty="0" err="1">
                <a:solidFill>
                  <a:schemeClr val="tx1"/>
                </a:solidFill>
                <a:latin typeface="Courier New"/>
              </a:rPr>
              <a:t>pReferentiel</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this.referentiel</a:t>
            </a:r>
            <a:r>
              <a:rPr lang="fr-FR" sz="1400" dirty="0">
                <a:solidFill>
                  <a:schemeClr val="tx1"/>
                </a:solidFill>
                <a:latin typeface="Courier New"/>
              </a:rPr>
              <a:t> = </a:t>
            </a:r>
            <a:r>
              <a:rPr lang="fr-FR" sz="1400" dirty="0" err="1">
                <a:solidFill>
                  <a:schemeClr val="tx1"/>
                </a:solidFill>
                <a:latin typeface="Courier New"/>
              </a:rPr>
              <a:t>pReferentiel</a:t>
            </a:r>
            <a:r>
              <a:rPr lang="fr-FR" sz="1400" dirty="0">
                <a:solidFill>
                  <a:schemeClr val="tx1"/>
                </a:solidFill>
                <a:latin typeface="Courier New"/>
              </a:rPr>
              <a:t>;</a:t>
            </a:r>
          </a:p>
          <a:p>
            <a:pPr>
              <a:defRPr/>
            </a:pPr>
            <a:r>
              <a:rPr lang="fr-FR" sz="1400" dirty="0">
                <a:solidFill>
                  <a:schemeClr val="tx1"/>
                </a:solidFill>
                <a:latin typeface="Courier New"/>
              </a:rPr>
              <a:t>}</a:t>
            </a:r>
          </a:p>
        </p:txBody>
      </p:sp>
      <p:sp>
        <p:nvSpPr>
          <p:cNvPr id="7" name="ZoneTexte 6"/>
          <p:cNvSpPr txBox="1"/>
          <p:nvPr/>
        </p:nvSpPr>
        <p:spPr>
          <a:xfrm>
            <a:off x="1828800" y="5148231"/>
            <a:ext cx="7391400" cy="98488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Autowired</a:t>
            </a:r>
            <a:endParaRPr lang="fr-FR" sz="1400" b="1" dirty="0">
              <a:solidFill>
                <a:schemeClr val="tx1"/>
              </a:solidFill>
              <a:latin typeface="Courier New"/>
            </a:endParaRPr>
          </a:p>
          <a:p>
            <a:pPr>
              <a:defRPr/>
            </a:pPr>
            <a:r>
              <a:rPr lang="fr-FR" sz="1400" dirty="0">
                <a:solidFill>
                  <a:schemeClr val="tx1"/>
                </a:solidFill>
                <a:latin typeface="Courier New"/>
              </a:rPr>
              <a:t>public </a:t>
            </a:r>
            <a:r>
              <a:rPr lang="fr-FR" sz="1400" dirty="0" err="1">
                <a:solidFill>
                  <a:schemeClr val="tx1"/>
                </a:solidFill>
                <a:latin typeface="Courier New"/>
              </a:rPr>
              <a:t>void</a:t>
            </a:r>
            <a:r>
              <a:rPr lang="fr-FR" sz="1400" dirty="0">
                <a:solidFill>
                  <a:schemeClr val="tx1"/>
                </a:solidFill>
                <a:latin typeface="Courier New"/>
              </a:rPr>
              <a:t> </a:t>
            </a:r>
            <a:r>
              <a:rPr lang="fr-FR" sz="1400" b="1" dirty="0" err="1">
                <a:solidFill>
                  <a:schemeClr val="tx1"/>
                </a:solidFill>
                <a:latin typeface="Courier New"/>
              </a:rPr>
              <a:t>setReferentiel</a:t>
            </a:r>
            <a:r>
              <a:rPr lang="fr-FR" sz="1400" dirty="0">
                <a:solidFill>
                  <a:schemeClr val="tx1"/>
                </a:solidFill>
                <a:latin typeface="Courier New"/>
              </a:rPr>
              <a:t>(</a:t>
            </a:r>
            <a:r>
              <a:rPr lang="fr-FR" sz="1400" dirty="0" err="1">
                <a:solidFill>
                  <a:schemeClr val="tx1"/>
                </a:solidFill>
                <a:latin typeface="Courier New"/>
              </a:rPr>
              <a:t>IReferentielDAO</a:t>
            </a:r>
            <a:r>
              <a:rPr lang="fr-FR" sz="1400" dirty="0">
                <a:solidFill>
                  <a:schemeClr val="tx1"/>
                </a:solidFill>
                <a:latin typeface="Courier New"/>
              </a:rPr>
              <a:t> </a:t>
            </a:r>
            <a:r>
              <a:rPr lang="fr-FR" sz="1400" dirty="0" err="1">
                <a:solidFill>
                  <a:schemeClr val="tx1"/>
                </a:solidFill>
                <a:latin typeface="Courier New"/>
              </a:rPr>
              <a:t>pReferentiel</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this.referentiel</a:t>
            </a:r>
            <a:r>
              <a:rPr lang="fr-FR" sz="1400" dirty="0">
                <a:solidFill>
                  <a:schemeClr val="tx1"/>
                </a:solidFill>
                <a:latin typeface="Courier New"/>
              </a:rPr>
              <a:t> = </a:t>
            </a:r>
            <a:r>
              <a:rPr lang="fr-FR" sz="1400" dirty="0" err="1">
                <a:solidFill>
                  <a:schemeClr val="tx1"/>
                </a:solidFill>
                <a:latin typeface="Courier New"/>
              </a:rPr>
              <a:t>pReferentiel</a:t>
            </a:r>
            <a:r>
              <a:rPr lang="fr-FR" sz="1400" dirty="0">
                <a:solidFill>
                  <a:schemeClr val="tx1"/>
                </a:solidFill>
                <a:latin typeface="Courier New"/>
              </a:rPr>
              <a:t>;</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113</a:t>
            </a:fld>
            <a:endParaRPr lang="fr-FR"/>
          </a:p>
        </p:txBody>
      </p:sp>
      <p:sp>
        <p:nvSpPr>
          <p:cNvPr id="4" name="Espace réservé du pied de page 3">
            <a:extLst>
              <a:ext uri="{FF2B5EF4-FFF2-40B4-BE49-F238E27FC236}">
                <a16:creationId xmlns:a16="http://schemas.microsoft.com/office/drawing/2014/main" id="{1AEEB99F-14B6-47F4-BF36-9EEFC09102A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53683329"/>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usage @Autowired</a:t>
            </a:r>
            <a:endParaRPr lang="fr-FR" dirty="0"/>
          </a:p>
        </p:txBody>
      </p:sp>
      <p:sp>
        <p:nvSpPr>
          <p:cNvPr id="161795" name="Espace réservé du contenu 2"/>
          <p:cNvSpPr>
            <a:spLocks noGrp="1"/>
          </p:cNvSpPr>
          <p:nvPr>
            <p:ph idx="1"/>
          </p:nvPr>
        </p:nvSpPr>
        <p:spPr>
          <a:xfrm>
            <a:off x="1427755" y="1695450"/>
            <a:ext cx="10559198" cy="4904890"/>
          </a:xfrm>
        </p:spPr>
        <p:txBody>
          <a:bodyPr>
            <a:normAutofit/>
          </a:bodyPr>
          <a:lstStyle/>
          <a:p>
            <a:r>
              <a:rPr lang="fr-FR" altLang="en-US" dirty="0"/>
              <a:t>Injection par membre / attribut</a:t>
            </a:r>
          </a:p>
          <a:p>
            <a:pPr lvl="1"/>
            <a:r>
              <a:rPr lang="fr-FR" altLang="en-US" dirty="0"/>
              <a:t>Présence de l’accesseur non nécessaire</a:t>
            </a:r>
          </a:p>
          <a:p>
            <a:pPr lvl="1"/>
            <a:endParaRPr lang="fr-FR" altLang="en-US" dirty="0"/>
          </a:p>
          <a:p>
            <a:pPr lvl="1"/>
            <a:endParaRPr lang="fr-FR" altLang="en-US" dirty="0"/>
          </a:p>
        </p:txBody>
      </p:sp>
      <p:sp>
        <p:nvSpPr>
          <p:cNvPr id="8" name="ZoneTexte 7"/>
          <p:cNvSpPr txBox="1"/>
          <p:nvPr/>
        </p:nvSpPr>
        <p:spPr>
          <a:xfrm>
            <a:off x="1885950" y="3000545"/>
            <a:ext cx="73914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Autowired</a:t>
            </a:r>
            <a:endParaRPr lang="fr-FR" sz="1400" b="1" dirty="0">
              <a:solidFill>
                <a:schemeClr val="tx1"/>
              </a:solidFill>
              <a:latin typeface="Courier New"/>
            </a:endParaRPr>
          </a:p>
          <a:p>
            <a:pPr>
              <a:defRPr/>
            </a:pPr>
            <a:r>
              <a:rPr lang="fr-FR" sz="1400" dirty="0" err="1">
                <a:solidFill>
                  <a:schemeClr val="tx1"/>
                </a:solidFill>
                <a:latin typeface="Courier New"/>
              </a:rPr>
              <a:t>private</a:t>
            </a:r>
            <a:r>
              <a:rPr lang="fr-FR" sz="1400" dirty="0">
                <a:solidFill>
                  <a:schemeClr val="tx1"/>
                </a:solidFill>
                <a:latin typeface="Courier New"/>
              </a:rPr>
              <a:t> </a:t>
            </a:r>
            <a:r>
              <a:rPr lang="fr-FR" sz="1400" dirty="0" err="1">
                <a:solidFill>
                  <a:schemeClr val="tx1"/>
                </a:solidFill>
                <a:latin typeface="Courier New"/>
              </a:rPr>
              <a:t>IReferentielDAO</a:t>
            </a:r>
            <a:r>
              <a:rPr lang="fr-FR" sz="1400" dirty="0">
                <a:solidFill>
                  <a:schemeClr val="tx1"/>
                </a:solidFill>
                <a:latin typeface="Courier New"/>
              </a:rPr>
              <a:t> </a:t>
            </a:r>
            <a:r>
              <a:rPr lang="fr-FR" sz="1400" dirty="0" err="1">
                <a:solidFill>
                  <a:schemeClr val="tx1"/>
                </a:solidFill>
                <a:latin typeface="Courier New"/>
              </a:rPr>
              <a:t>referentiel</a:t>
            </a: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114</a:t>
            </a:fld>
            <a:endParaRPr lang="fr-FR"/>
          </a:p>
        </p:txBody>
      </p:sp>
      <p:sp>
        <p:nvSpPr>
          <p:cNvPr id="4" name="Espace réservé du pied de page 3">
            <a:extLst>
              <a:ext uri="{FF2B5EF4-FFF2-40B4-BE49-F238E27FC236}">
                <a16:creationId xmlns:a16="http://schemas.microsoft.com/office/drawing/2014/main" id="{00CA72FB-5948-49AB-9842-5834230DB22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78125809"/>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3"/>
          <p:cNvSpPr>
            <a:spLocks noGrp="1"/>
          </p:cNvSpPr>
          <p:nvPr>
            <p:ph type="sldNum" sz="quarter" idx="12"/>
          </p:nvPr>
        </p:nvSpPr>
        <p:spPr/>
        <p:txBody>
          <a:bodyPr/>
          <a:lstStyle/>
          <a:p>
            <a:fld id="{F1F5C55A-AAC4-4FAB-A004-0267178C4D8A}" type="slidenum">
              <a:rPr lang="fr-FR" smtClean="0"/>
              <a:pPr/>
              <a:t>115</a:t>
            </a:fld>
            <a:endParaRPr lang="fr-FR" dirty="0"/>
          </a:p>
        </p:txBody>
      </p:sp>
      <p:sp>
        <p:nvSpPr>
          <p:cNvPr id="2" name="Titre 1"/>
          <p:cNvSpPr>
            <a:spLocks noGrp="1"/>
          </p:cNvSpPr>
          <p:nvPr>
            <p:ph type="title"/>
          </p:nvPr>
        </p:nvSpPr>
        <p:spPr/>
        <p:txBody>
          <a:bodyPr>
            <a:noAutofit/>
          </a:bodyPr>
          <a:lstStyle/>
          <a:p>
            <a:r>
              <a:rPr lang="fr-FR" sz="2400" dirty="0" err="1"/>
              <a:t>Autowiring</a:t>
            </a:r>
            <a:r>
              <a:rPr lang="fr-FR" sz="2400" dirty="0"/>
              <a:t> et scanning des composants</a:t>
            </a:r>
            <a:br>
              <a:rPr lang="fr-FR" sz="2400" dirty="0"/>
            </a:br>
            <a:r>
              <a:rPr lang="fr-FR" sz="2400" dirty="0"/>
              <a:t>Gestion des ambiguïtés (1/3)</a:t>
            </a:r>
          </a:p>
        </p:txBody>
      </p:sp>
      <p:sp>
        <p:nvSpPr>
          <p:cNvPr id="136195" name="Espace réservé du contenu 2"/>
          <p:cNvSpPr>
            <a:spLocks noGrp="1"/>
          </p:cNvSpPr>
          <p:nvPr>
            <p:ph idx="1"/>
          </p:nvPr>
        </p:nvSpPr>
        <p:spPr/>
        <p:txBody>
          <a:bodyPr>
            <a:normAutofit/>
          </a:bodyPr>
          <a:lstStyle/>
          <a:p>
            <a:r>
              <a:rPr lang="fr-FR" altLang="en-US" sz="2400" dirty="0"/>
              <a:t>Que se passe-t-il dans le cas suivant ?</a:t>
            </a:r>
          </a:p>
          <a:p>
            <a:endParaRPr lang="fr-FR" altLang="en-US" sz="2400" dirty="0"/>
          </a:p>
          <a:p>
            <a:endParaRPr lang="fr-FR" altLang="en-US" sz="2400" dirty="0"/>
          </a:p>
          <a:p>
            <a:endParaRPr lang="fr-FR" altLang="en-US" sz="2400" dirty="0"/>
          </a:p>
          <a:p>
            <a:endParaRPr lang="fr-FR" altLang="en-US" sz="2400" dirty="0"/>
          </a:p>
          <a:p>
            <a:endParaRPr lang="fr-FR" altLang="en-US" sz="2400" dirty="0"/>
          </a:p>
          <a:p>
            <a:endParaRPr lang="fr-FR" altLang="en-US" sz="2400" dirty="0"/>
          </a:p>
          <a:p>
            <a:pPr lvl="1"/>
            <a:endParaRPr lang="fr-FR" altLang="en-US" sz="700" dirty="0"/>
          </a:p>
          <a:p>
            <a:pPr lvl="1"/>
            <a:r>
              <a:rPr lang="fr-FR" altLang="en-US" sz="2000" dirty="0"/>
              <a:t>Spring ne sait pas lequel des deux </a:t>
            </a:r>
            <a:r>
              <a:rPr lang="fr-FR" altLang="en-US" sz="2000" dirty="0" err="1"/>
              <a:t>beans</a:t>
            </a:r>
            <a:r>
              <a:rPr lang="fr-FR" altLang="en-US" sz="2000" dirty="0"/>
              <a:t> DAO il doit injecter.</a:t>
            </a:r>
          </a:p>
          <a:p>
            <a:pPr lvl="1"/>
            <a:r>
              <a:rPr lang="fr-FR" altLang="en-US" sz="2000" dirty="0"/>
              <a:t>Une exception est levée</a:t>
            </a:r>
          </a:p>
        </p:txBody>
      </p:sp>
      <p:sp>
        <p:nvSpPr>
          <p:cNvPr id="6" name="ZoneTexte 5"/>
          <p:cNvSpPr txBox="1"/>
          <p:nvPr/>
        </p:nvSpPr>
        <p:spPr>
          <a:xfrm>
            <a:off x="2057400" y="1884845"/>
            <a:ext cx="8382000" cy="1600438"/>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@Service</a:t>
            </a:r>
          </a:p>
          <a:p>
            <a:pPr>
              <a:defRPr/>
            </a:pPr>
            <a:r>
              <a:rPr lang="en-US" sz="1400" dirty="0">
                <a:solidFill>
                  <a:schemeClr val="tx1"/>
                </a:solidFill>
                <a:latin typeface="Arial" panose="020B0604020202020204" pitchFamily="34" charset="0"/>
                <a:cs typeface="Arial" panose="020B0604020202020204" pitchFamily="34" charset="0"/>
              </a:rPr>
              <a:t>public class </a:t>
            </a:r>
            <a:r>
              <a:rPr lang="en-US" sz="1400" dirty="0" err="1">
                <a:solidFill>
                  <a:schemeClr val="tx1"/>
                </a:solidFill>
                <a:latin typeface="Arial" panose="020B0604020202020204" pitchFamily="34" charset="0"/>
                <a:cs typeface="Arial" panose="020B0604020202020204" pitchFamily="34" charset="0"/>
              </a:rPr>
              <a:t>TransfertServiceImpl</a:t>
            </a:r>
            <a:r>
              <a:rPr lang="en-US" sz="1400" dirty="0">
                <a:solidFill>
                  <a:schemeClr val="tx1"/>
                </a:solidFill>
                <a:latin typeface="Arial" panose="020B0604020202020204" pitchFamily="34" charset="0"/>
                <a:cs typeface="Arial" panose="020B0604020202020204" pitchFamily="34" charset="0"/>
              </a:rPr>
              <a:t> implements </a:t>
            </a:r>
            <a:r>
              <a:rPr lang="en-US" sz="1400" dirty="0" err="1">
                <a:solidFill>
                  <a:schemeClr val="tx1"/>
                </a:solidFill>
                <a:latin typeface="Arial" panose="020B0604020202020204" pitchFamily="34" charset="0"/>
                <a:cs typeface="Arial" panose="020B0604020202020204" pitchFamily="34" charset="0"/>
              </a:rPr>
              <a:t>ITransfertService</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a:p>
            <a:pPr>
              <a:defRPr/>
            </a:pPr>
            <a:r>
              <a:rPr lang="fr-FR" sz="1400" b="1" dirty="0">
                <a:solidFill>
                  <a:schemeClr val="tx1"/>
                </a:solidFill>
                <a:latin typeface="Arial" panose="020B0604020202020204" pitchFamily="34" charset="0"/>
                <a:cs typeface="Arial" panose="020B0604020202020204" pitchFamily="34" charset="0"/>
              </a:rPr>
              <a:t>	@</a:t>
            </a:r>
            <a:r>
              <a:rPr lang="fr-FR" sz="1400" b="1" dirty="0" err="1">
                <a:solidFill>
                  <a:schemeClr val="tx1"/>
                </a:solidFill>
                <a:latin typeface="Arial" panose="020B0604020202020204" pitchFamily="34" charset="0"/>
                <a:cs typeface="Arial" panose="020B0604020202020204" pitchFamily="34" charset="0"/>
              </a:rPr>
              <a:t>Autowired</a:t>
            </a:r>
            <a:endParaRPr lang="fr-FR" sz="1400" b="1" dirty="0">
              <a:solidFill>
                <a:schemeClr val="tx1"/>
              </a:solidFill>
              <a:latin typeface="Arial" panose="020B0604020202020204" pitchFamily="34" charset="0"/>
              <a:cs typeface="Arial" panose="020B0604020202020204" pitchFamily="34" charset="0"/>
            </a:endParaRPr>
          </a:p>
          <a:p>
            <a:pPr>
              <a:defRPr/>
            </a:pPr>
            <a:r>
              <a:rPr lang="fr-FR" sz="1400" dirty="0">
                <a:solidFill>
                  <a:schemeClr val="tx1"/>
                </a:solidFill>
                <a:latin typeface="Arial" panose="020B0604020202020204" pitchFamily="34" charset="0"/>
                <a:cs typeface="Arial" panose="020B0604020202020204" pitchFamily="34" charset="0"/>
              </a:rPr>
              <a:t>	public </a:t>
            </a:r>
            <a:r>
              <a:rPr lang="fr-FR" sz="1400" dirty="0" err="1">
                <a:solidFill>
                  <a:schemeClr val="tx1"/>
                </a:solidFill>
                <a:latin typeface="Arial" panose="020B0604020202020204" pitchFamily="34" charset="0"/>
                <a:cs typeface="Arial" panose="020B0604020202020204" pitchFamily="34" charset="0"/>
              </a:rPr>
              <a:t>TransfertServiceImpl</a:t>
            </a:r>
            <a:r>
              <a:rPr lang="fr-FR" sz="1400"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IReferentielDAO</a:t>
            </a: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this.referentiel</a:t>
            </a:r>
            <a:r>
              <a:rPr lang="fr-FR" sz="1400" dirty="0">
                <a:solidFill>
                  <a:schemeClr val="tx1"/>
                </a:solidFill>
                <a:latin typeface="Arial" panose="020B0604020202020204" pitchFamily="34" charset="0"/>
                <a:cs typeface="Arial" panose="020B0604020202020204" pitchFamily="34" charset="0"/>
              </a:rPr>
              <a:t> =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a:t>
            </a:r>
          </a:p>
          <a:p>
            <a:pPr>
              <a:defRPr/>
            </a:pP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a:t>
            </a:r>
          </a:p>
        </p:txBody>
      </p:sp>
      <p:sp>
        <p:nvSpPr>
          <p:cNvPr id="7" name="ZoneTexte 6"/>
          <p:cNvSpPr txBox="1"/>
          <p:nvPr/>
        </p:nvSpPr>
        <p:spPr>
          <a:xfrm>
            <a:off x="2057400" y="5918683"/>
            <a:ext cx="8382000" cy="646331"/>
          </a:xfrm>
          <a:prstGeom prst="rect">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200" dirty="0">
                <a:solidFill>
                  <a:srgbClr val="000080"/>
                </a:solidFill>
              </a:rPr>
              <a:t>org.springframework.beans.factory.NoSuchBeanDefinitionException</a:t>
            </a:r>
            <a:r>
              <a:rPr lang="fr-FR" sz="1200" dirty="0">
                <a:solidFill>
                  <a:srgbClr val="FF0000"/>
                </a:solidFill>
              </a:rPr>
              <a:t>: No unique </a:t>
            </a:r>
            <a:r>
              <a:rPr lang="fr-FR" sz="1200" dirty="0" err="1">
                <a:solidFill>
                  <a:srgbClr val="FF0000"/>
                </a:solidFill>
              </a:rPr>
              <a:t>bean</a:t>
            </a:r>
            <a:r>
              <a:rPr lang="fr-FR" sz="1200" dirty="0">
                <a:solidFill>
                  <a:srgbClr val="FF0000"/>
                </a:solidFill>
              </a:rPr>
              <a:t> of type [</a:t>
            </a:r>
            <a:r>
              <a:rPr lang="fr-FR" sz="1200" dirty="0" err="1">
                <a:solidFill>
                  <a:srgbClr val="FF0000"/>
                </a:solidFill>
              </a:rPr>
              <a:t>com.france.fspring.dao.IReferentielDAO</a:t>
            </a:r>
            <a:r>
              <a:rPr lang="fr-FR" sz="1200" dirty="0">
                <a:solidFill>
                  <a:srgbClr val="FF0000"/>
                </a:solidFill>
              </a:rPr>
              <a:t>] </a:t>
            </a:r>
            <a:r>
              <a:rPr lang="fr-FR" sz="1200" dirty="0" err="1">
                <a:solidFill>
                  <a:srgbClr val="FF0000"/>
                </a:solidFill>
              </a:rPr>
              <a:t>is</a:t>
            </a:r>
            <a:r>
              <a:rPr lang="fr-FR" sz="1200" dirty="0">
                <a:solidFill>
                  <a:srgbClr val="FF0000"/>
                </a:solidFill>
              </a:rPr>
              <a:t> </a:t>
            </a:r>
            <a:r>
              <a:rPr lang="fr-FR" sz="1200" dirty="0" err="1">
                <a:solidFill>
                  <a:srgbClr val="FF0000"/>
                </a:solidFill>
              </a:rPr>
              <a:t>defined</a:t>
            </a:r>
            <a:r>
              <a:rPr lang="fr-FR" sz="1200" dirty="0">
                <a:solidFill>
                  <a:srgbClr val="FF0000"/>
                </a:solidFill>
              </a:rPr>
              <a:t>: </a:t>
            </a:r>
            <a:r>
              <a:rPr lang="fr-FR" sz="1200" dirty="0" err="1">
                <a:solidFill>
                  <a:srgbClr val="FF0000"/>
                </a:solidFill>
              </a:rPr>
              <a:t>expected</a:t>
            </a:r>
            <a:r>
              <a:rPr lang="fr-FR" sz="1200" dirty="0">
                <a:solidFill>
                  <a:srgbClr val="FF0000"/>
                </a:solidFill>
              </a:rPr>
              <a:t> single </a:t>
            </a:r>
            <a:r>
              <a:rPr lang="fr-FR" sz="1200" dirty="0" err="1">
                <a:solidFill>
                  <a:srgbClr val="FF0000"/>
                </a:solidFill>
              </a:rPr>
              <a:t>matching</a:t>
            </a:r>
            <a:r>
              <a:rPr lang="fr-FR" sz="1200" dirty="0">
                <a:solidFill>
                  <a:srgbClr val="FF0000"/>
                </a:solidFill>
              </a:rPr>
              <a:t> </a:t>
            </a:r>
            <a:r>
              <a:rPr lang="fr-FR" sz="1200" dirty="0" err="1">
                <a:solidFill>
                  <a:srgbClr val="FF0000"/>
                </a:solidFill>
              </a:rPr>
              <a:t>bean</a:t>
            </a:r>
            <a:r>
              <a:rPr lang="fr-FR" sz="1200" dirty="0">
                <a:solidFill>
                  <a:srgbClr val="FF0000"/>
                </a:solidFill>
              </a:rPr>
              <a:t> but </a:t>
            </a:r>
            <a:r>
              <a:rPr lang="fr-FR" sz="1200" dirty="0" err="1">
                <a:solidFill>
                  <a:srgbClr val="FF0000"/>
                </a:solidFill>
              </a:rPr>
              <a:t>found</a:t>
            </a:r>
            <a:r>
              <a:rPr lang="fr-FR" sz="1200" dirty="0">
                <a:solidFill>
                  <a:srgbClr val="FF0000"/>
                </a:solidFill>
              </a:rPr>
              <a:t> 2: [</a:t>
            </a:r>
            <a:r>
              <a:rPr lang="fr-FR" sz="1200" dirty="0" err="1">
                <a:solidFill>
                  <a:srgbClr val="FF0000"/>
                </a:solidFill>
              </a:rPr>
              <a:t>referencielParticulierImpl</a:t>
            </a:r>
            <a:r>
              <a:rPr lang="fr-FR" sz="1200" dirty="0">
                <a:solidFill>
                  <a:srgbClr val="FF0000"/>
                </a:solidFill>
              </a:rPr>
              <a:t>, </a:t>
            </a:r>
            <a:r>
              <a:rPr lang="fr-FR" sz="1200" dirty="0" err="1">
                <a:solidFill>
                  <a:srgbClr val="FF0000"/>
                </a:solidFill>
              </a:rPr>
              <a:t>referencielEntrepriseImpl</a:t>
            </a:r>
            <a:r>
              <a:rPr lang="fr-FR" sz="1200" dirty="0">
                <a:solidFill>
                  <a:srgbClr val="FF0000"/>
                </a:solidFill>
              </a:rPr>
              <a:t>]</a:t>
            </a:r>
            <a:endParaRPr lang="fr-FR" sz="1200" dirty="0"/>
          </a:p>
        </p:txBody>
      </p:sp>
      <p:sp>
        <p:nvSpPr>
          <p:cNvPr id="10" name="ZoneTexte 9"/>
          <p:cNvSpPr txBox="1"/>
          <p:nvPr/>
        </p:nvSpPr>
        <p:spPr>
          <a:xfrm>
            <a:off x="2057400" y="4276660"/>
            <a:ext cx="8382000" cy="523220"/>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endParaRPr lang="fr-FR" sz="1400" b="1" dirty="0">
              <a:solidFill>
                <a:schemeClr val="tx1"/>
              </a:solidFill>
              <a:latin typeface="Arial" panose="020B0604020202020204" pitchFamily="34" charset="0"/>
              <a:cs typeface="Arial" panose="020B0604020202020204" pitchFamily="34" charset="0"/>
            </a:endParaRP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ReferencielEntreprise</a:t>
            </a:r>
            <a:r>
              <a:rPr lang="en-US" sz="1400" dirty="0">
                <a:solidFill>
                  <a:schemeClr val="tx1"/>
                </a:solidFill>
                <a:latin typeface="Arial" panose="020B0604020202020204" pitchFamily="34" charset="0"/>
                <a:cs typeface="Arial" panose="020B0604020202020204" pitchFamily="34" charset="0"/>
              </a:rPr>
              <a:t>Impl implements </a:t>
            </a:r>
            <a:r>
              <a:rPr lang="fr-FR" sz="1400" b="1"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11" name="ZoneTexte 10"/>
          <p:cNvSpPr txBox="1"/>
          <p:nvPr/>
        </p:nvSpPr>
        <p:spPr>
          <a:xfrm>
            <a:off x="2057400" y="3626580"/>
            <a:ext cx="8382000" cy="523220"/>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endParaRPr lang="fr-FR" sz="1400" b="1" dirty="0">
              <a:solidFill>
                <a:schemeClr val="tx1"/>
              </a:solidFill>
              <a:latin typeface="Arial" panose="020B0604020202020204" pitchFamily="34" charset="0"/>
              <a:cs typeface="Arial" panose="020B0604020202020204" pitchFamily="34" charset="0"/>
            </a:endParaRP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ReferencielParticulierImpl</a:t>
            </a:r>
            <a:r>
              <a:rPr lang="en-US" sz="1400" dirty="0">
                <a:solidFill>
                  <a:schemeClr val="tx1"/>
                </a:solidFill>
                <a:latin typeface="Arial" panose="020B0604020202020204" pitchFamily="34" charset="0"/>
                <a:cs typeface="Arial" panose="020B0604020202020204" pitchFamily="34" charset="0"/>
              </a:rPr>
              <a:t> implements </a:t>
            </a:r>
            <a:r>
              <a:rPr lang="fr-FR" sz="1400" b="1"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805BFBA2-A6F9-4619-A6CF-24A4FA726A8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1260751"/>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3"/>
          <p:cNvSpPr>
            <a:spLocks noGrp="1"/>
          </p:cNvSpPr>
          <p:nvPr>
            <p:ph type="sldNum" sz="quarter" idx="12"/>
          </p:nvPr>
        </p:nvSpPr>
        <p:spPr/>
        <p:txBody>
          <a:bodyPr/>
          <a:lstStyle/>
          <a:p>
            <a:fld id="{F1F5C55A-AAC4-4FAB-A004-0267178C4D8A}" type="slidenum">
              <a:rPr lang="fr-FR" smtClean="0"/>
              <a:pPr/>
              <a:t>116</a:t>
            </a:fld>
            <a:endParaRPr lang="fr-FR" dirty="0"/>
          </a:p>
        </p:txBody>
      </p:sp>
      <p:sp>
        <p:nvSpPr>
          <p:cNvPr id="2" name="Titre 1"/>
          <p:cNvSpPr>
            <a:spLocks noGrp="1"/>
          </p:cNvSpPr>
          <p:nvPr>
            <p:ph type="title"/>
          </p:nvPr>
        </p:nvSpPr>
        <p:spPr/>
        <p:txBody>
          <a:bodyPr>
            <a:noAutofit/>
          </a:bodyPr>
          <a:lstStyle/>
          <a:p>
            <a:r>
              <a:rPr lang="fr-FR" sz="2400" dirty="0" err="1"/>
              <a:t>Autowiring</a:t>
            </a:r>
            <a:r>
              <a:rPr lang="fr-FR" sz="2400" dirty="0"/>
              <a:t> et scanning des composants</a:t>
            </a:r>
            <a:br>
              <a:rPr lang="fr-FR" sz="2400" dirty="0"/>
            </a:br>
            <a:r>
              <a:rPr lang="fr-FR" sz="2400" dirty="0"/>
              <a:t>Gestion des ambiguïtés (2/3)</a:t>
            </a:r>
          </a:p>
        </p:txBody>
      </p:sp>
      <p:sp>
        <p:nvSpPr>
          <p:cNvPr id="163843" name="Espace réservé du contenu 2"/>
          <p:cNvSpPr>
            <a:spLocks noGrp="1"/>
          </p:cNvSpPr>
          <p:nvPr>
            <p:ph idx="1"/>
          </p:nvPr>
        </p:nvSpPr>
        <p:spPr/>
        <p:txBody>
          <a:bodyPr>
            <a:normAutofit/>
          </a:bodyPr>
          <a:lstStyle/>
          <a:p>
            <a:r>
              <a:rPr lang="fr-FR" altLang="en-US" sz="2400" dirty="0"/>
              <a:t>L’annotation « @</a:t>
            </a:r>
            <a:r>
              <a:rPr lang="fr-FR" altLang="en-US" sz="2400" dirty="0" err="1"/>
              <a:t>Primary</a:t>
            </a:r>
            <a:r>
              <a:rPr lang="fr-FR" altLang="en-US" sz="2400" dirty="0"/>
              <a:t> » indique à Spring le </a:t>
            </a:r>
            <a:r>
              <a:rPr lang="fr-FR" altLang="en-US" sz="2400" dirty="0" err="1"/>
              <a:t>bean</a:t>
            </a:r>
            <a:r>
              <a:rPr lang="fr-FR" altLang="en-US" sz="2400" dirty="0"/>
              <a:t> à injecter par défaut.</a:t>
            </a:r>
          </a:p>
          <a:p>
            <a:endParaRPr lang="fr-FR" altLang="en-US" sz="2400" dirty="0"/>
          </a:p>
          <a:p>
            <a:endParaRPr lang="fr-FR" altLang="en-US" sz="2400" dirty="0"/>
          </a:p>
          <a:p>
            <a:endParaRPr lang="fr-FR" altLang="en-US" sz="2400" dirty="0"/>
          </a:p>
          <a:p>
            <a:endParaRPr lang="fr-FR" altLang="en-US" sz="2400" dirty="0"/>
          </a:p>
          <a:p>
            <a:endParaRPr lang="fr-FR" altLang="en-US" sz="2400" dirty="0"/>
          </a:p>
          <a:p>
            <a:endParaRPr lang="fr-FR" altLang="en-US" sz="2400" dirty="0"/>
          </a:p>
          <a:p>
            <a:endParaRPr lang="fr-FR" altLang="en-US" sz="2400" dirty="0"/>
          </a:p>
          <a:p>
            <a:r>
              <a:rPr lang="fr-FR" altLang="en-US" sz="2400" dirty="0"/>
              <a:t>Ici, c’est bien un </a:t>
            </a:r>
            <a:r>
              <a:rPr lang="fr-FR" altLang="en-US" sz="2400" dirty="0" err="1"/>
              <a:t>JPAReferentielDAOImpl</a:t>
            </a:r>
            <a:r>
              <a:rPr lang="fr-FR" altLang="en-US" sz="2400" dirty="0"/>
              <a:t> qui sera injecté dans le constructeur</a:t>
            </a:r>
          </a:p>
          <a:p>
            <a:endParaRPr lang="fr-FR" altLang="en-US" sz="2400" dirty="0"/>
          </a:p>
          <a:p>
            <a:endParaRPr lang="fr-FR" altLang="en-US" sz="2400" dirty="0"/>
          </a:p>
          <a:p>
            <a:endParaRPr lang="fr-FR" altLang="en-US" sz="2400" dirty="0"/>
          </a:p>
        </p:txBody>
      </p:sp>
      <p:sp>
        <p:nvSpPr>
          <p:cNvPr id="8" name="ZoneTexte 7"/>
          <p:cNvSpPr txBox="1"/>
          <p:nvPr/>
        </p:nvSpPr>
        <p:spPr>
          <a:xfrm>
            <a:off x="1773382" y="3477911"/>
            <a:ext cx="8382000" cy="1600438"/>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@Service</a:t>
            </a:r>
          </a:p>
          <a:p>
            <a:pPr>
              <a:defRPr/>
            </a:pPr>
            <a:r>
              <a:rPr lang="en-US" sz="1400" dirty="0">
                <a:solidFill>
                  <a:schemeClr val="tx1"/>
                </a:solidFill>
                <a:latin typeface="Arial" panose="020B0604020202020204" pitchFamily="34" charset="0"/>
                <a:cs typeface="Arial" panose="020B0604020202020204" pitchFamily="34" charset="0"/>
              </a:rPr>
              <a:t>public class </a:t>
            </a:r>
            <a:r>
              <a:rPr lang="en-US" sz="1400" dirty="0" err="1">
                <a:solidFill>
                  <a:schemeClr val="tx1"/>
                </a:solidFill>
                <a:latin typeface="Arial" panose="020B0604020202020204" pitchFamily="34" charset="0"/>
                <a:cs typeface="Arial" panose="020B0604020202020204" pitchFamily="34" charset="0"/>
              </a:rPr>
              <a:t>TransfertServiceImpl</a:t>
            </a:r>
            <a:r>
              <a:rPr lang="en-US" sz="1400" dirty="0">
                <a:solidFill>
                  <a:schemeClr val="tx1"/>
                </a:solidFill>
                <a:latin typeface="Arial" panose="020B0604020202020204" pitchFamily="34" charset="0"/>
                <a:cs typeface="Arial" panose="020B0604020202020204" pitchFamily="34" charset="0"/>
              </a:rPr>
              <a:t> implements </a:t>
            </a:r>
            <a:r>
              <a:rPr lang="en-US" sz="1400" dirty="0" err="1">
                <a:solidFill>
                  <a:schemeClr val="tx1"/>
                </a:solidFill>
                <a:latin typeface="Arial" panose="020B0604020202020204" pitchFamily="34" charset="0"/>
                <a:cs typeface="Arial" panose="020B0604020202020204" pitchFamily="34" charset="0"/>
              </a:rPr>
              <a:t>ITransfertService</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a:p>
            <a:pPr>
              <a:defRPr/>
            </a:pPr>
            <a:r>
              <a:rPr lang="fr-FR" sz="1400" b="1" dirty="0">
                <a:solidFill>
                  <a:schemeClr val="tx1"/>
                </a:solidFill>
                <a:latin typeface="Arial" panose="020B0604020202020204" pitchFamily="34" charset="0"/>
                <a:cs typeface="Arial" panose="020B0604020202020204" pitchFamily="34" charset="0"/>
              </a:rPr>
              <a:t>	@</a:t>
            </a:r>
            <a:r>
              <a:rPr lang="fr-FR" sz="1400" b="1" dirty="0" err="1">
                <a:solidFill>
                  <a:schemeClr val="tx1"/>
                </a:solidFill>
                <a:latin typeface="Arial" panose="020B0604020202020204" pitchFamily="34" charset="0"/>
                <a:cs typeface="Arial" panose="020B0604020202020204" pitchFamily="34" charset="0"/>
              </a:rPr>
              <a:t>Autowired</a:t>
            </a:r>
            <a:endParaRPr lang="fr-FR" sz="1400" b="1" dirty="0">
              <a:solidFill>
                <a:schemeClr val="tx1"/>
              </a:solidFill>
              <a:latin typeface="Arial" panose="020B0604020202020204" pitchFamily="34" charset="0"/>
              <a:cs typeface="Arial" panose="020B0604020202020204" pitchFamily="34" charset="0"/>
            </a:endParaRPr>
          </a:p>
          <a:p>
            <a:pPr>
              <a:defRPr/>
            </a:pPr>
            <a:r>
              <a:rPr lang="fr-FR" sz="1400" dirty="0">
                <a:solidFill>
                  <a:schemeClr val="tx1"/>
                </a:solidFill>
                <a:latin typeface="Arial" panose="020B0604020202020204" pitchFamily="34" charset="0"/>
                <a:cs typeface="Arial" panose="020B0604020202020204" pitchFamily="34" charset="0"/>
              </a:rPr>
              <a:t>  	public </a:t>
            </a:r>
            <a:r>
              <a:rPr lang="fr-FR" sz="1400" dirty="0" err="1">
                <a:solidFill>
                  <a:schemeClr val="tx1"/>
                </a:solidFill>
                <a:latin typeface="Arial" panose="020B0604020202020204" pitchFamily="34" charset="0"/>
                <a:cs typeface="Arial" panose="020B0604020202020204" pitchFamily="34" charset="0"/>
              </a:rPr>
              <a:t>TransfertServiceImpl</a:t>
            </a:r>
            <a:r>
              <a:rPr lang="fr-FR" sz="1400"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IReferentielDAO</a:t>
            </a: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this.referentiel</a:t>
            </a:r>
            <a:r>
              <a:rPr lang="fr-FR" sz="1400" dirty="0">
                <a:solidFill>
                  <a:schemeClr val="tx1"/>
                </a:solidFill>
                <a:latin typeface="Arial" panose="020B0604020202020204" pitchFamily="34" charset="0"/>
                <a:cs typeface="Arial" panose="020B0604020202020204" pitchFamily="34" charset="0"/>
              </a:rPr>
              <a:t> =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a:t>
            </a:r>
          </a:p>
          <a:p>
            <a:pPr>
              <a:defRPr/>
            </a:pP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a:t>
            </a:r>
          </a:p>
        </p:txBody>
      </p:sp>
      <p:sp>
        <p:nvSpPr>
          <p:cNvPr id="9" name="ZoneTexte 8"/>
          <p:cNvSpPr txBox="1"/>
          <p:nvPr/>
        </p:nvSpPr>
        <p:spPr>
          <a:xfrm>
            <a:off x="1773382" y="2836892"/>
            <a:ext cx="8382000" cy="523220"/>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endParaRPr lang="fr-FR" sz="1400" b="1" dirty="0">
              <a:solidFill>
                <a:schemeClr val="tx1"/>
              </a:solidFill>
              <a:latin typeface="Arial" panose="020B0604020202020204" pitchFamily="34" charset="0"/>
              <a:cs typeface="Arial" panose="020B0604020202020204" pitchFamily="34" charset="0"/>
            </a:endParaRP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ReferencielEntreprise</a:t>
            </a:r>
            <a:r>
              <a:rPr lang="en-US" sz="1400" dirty="0">
                <a:solidFill>
                  <a:schemeClr val="tx1"/>
                </a:solidFill>
                <a:latin typeface="Arial" panose="020B0604020202020204" pitchFamily="34" charset="0"/>
                <a:cs typeface="Arial" panose="020B0604020202020204" pitchFamily="34" charset="0"/>
              </a:rPr>
              <a:t>Impl implements </a:t>
            </a:r>
            <a:r>
              <a:rPr lang="fr-FR" sz="1400" b="1"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10" name="ZoneTexte 9"/>
          <p:cNvSpPr txBox="1"/>
          <p:nvPr/>
        </p:nvSpPr>
        <p:spPr>
          <a:xfrm>
            <a:off x="1773382" y="1931032"/>
            <a:ext cx="8382000" cy="738664"/>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endParaRPr lang="fr-FR" sz="1400" b="1" dirty="0">
              <a:solidFill>
                <a:schemeClr val="tx1"/>
              </a:solidFill>
              <a:latin typeface="Arial" panose="020B0604020202020204" pitchFamily="34" charset="0"/>
              <a:cs typeface="Arial" panose="020B0604020202020204" pitchFamily="34" charset="0"/>
            </a:endParaRPr>
          </a:p>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Primary</a:t>
            </a:r>
            <a:endParaRPr lang="fr-FR" sz="1400" b="1" dirty="0">
              <a:solidFill>
                <a:schemeClr val="tx1"/>
              </a:solidFill>
              <a:latin typeface="Arial" panose="020B0604020202020204" pitchFamily="34" charset="0"/>
              <a:cs typeface="Arial" panose="020B0604020202020204" pitchFamily="34" charset="0"/>
            </a:endParaRP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ReferencielParticulierImpl</a:t>
            </a:r>
            <a:r>
              <a:rPr lang="en-US" sz="1400" dirty="0">
                <a:solidFill>
                  <a:schemeClr val="tx1"/>
                </a:solidFill>
                <a:latin typeface="Arial" panose="020B0604020202020204" pitchFamily="34" charset="0"/>
                <a:cs typeface="Arial" panose="020B0604020202020204" pitchFamily="34" charset="0"/>
              </a:rPr>
              <a:t> implements </a:t>
            </a:r>
            <a:r>
              <a:rPr lang="fr-FR" sz="1400" b="1"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11F35C64-A912-457F-B80F-291D7D5E05F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74945978"/>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3"/>
          <p:cNvSpPr>
            <a:spLocks noGrp="1"/>
          </p:cNvSpPr>
          <p:nvPr>
            <p:ph type="sldNum" sz="quarter" idx="12"/>
          </p:nvPr>
        </p:nvSpPr>
        <p:spPr/>
        <p:txBody>
          <a:bodyPr/>
          <a:lstStyle/>
          <a:p>
            <a:fld id="{F1F5C55A-AAC4-4FAB-A004-0267178C4D8A}" type="slidenum">
              <a:rPr lang="fr-FR" smtClean="0"/>
              <a:pPr/>
              <a:t>117</a:t>
            </a:fld>
            <a:endParaRPr lang="fr-FR" dirty="0"/>
          </a:p>
        </p:txBody>
      </p:sp>
      <p:sp>
        <p:nvSpPr>
          <p:cNvPr id="2" name="Titre 1"/>
          <p:cNvSpPr>
            <a:spLocks noGrp="1"/>
          </p:cNvSpPr>
          <p:nvPr>
            <p:ph type="title"/>
          </p:nvPr>
        </p:nvSpPr>
        <p:spPr/>
        <p:txBody>
          <a:bodyPr>
            <a:noAutofit/>
          </a:bodyPr>
          <a:lstStyle/>
          <a:p>
            <a:r>
              <a:rPr lang="fr-FR" sz="2400" dirty="0" err="1"/>
              <a:t>Autowiring</a:t>
            </a:r>
            <a:r>
              <a:rPr lang="fr-FR" sz="2400" dirty="0"/>
              <a:t> et scanning des composants</a:t>
            </a:r>
            <a:br>
              <a:rPr lang="fr-FR" sz="2400" dirty="0"/>
            </a:br>
            <a:r>
              <a:rPr lang="fr-FR" sz="2400" dirty="0"/>
              <a:t>Gestion des ambiguïtés (3/3)</a:t>
            </a:r>
          </a:p>
        </p:txBody>
      </p:sp>
      <p:sp>
        <p:nvSpPr>
          <p:cNvPr id="164867" name="Espace réservé du contenu 2"/>
          <p:cNvSpPr>
            <a:spLocks noGrp="1"/>
          </p:cNvSpPr>
          <p:nvPr>
            <p:ph idx="1"/>
          </p:nvPr>
        </p:nvSpPr>
        <p:spPr/>
        <p:txBody>
          <a:bodyPr/>
          <a:lstStyle/>
          <a:p>
            <a:r>
              <a:rPr lang="fr-FR" altLang="en-US" dirty="0"/>
              <a:t>L ’annotation « @Qualifier » permet de résoudre l’ambiguïté</a:t>
            </a:r>
          </a:p>
          <a:p>
            <a:endParaRPr lang="fr-FR" altLang="en-US" dirty="0"/>
          </a:p>
          <a:p>
            <a:endParaRPr lang="fr-FR" altLang="en-US" dirty="0"/>
          </a:p>
          <a:p>
            <a:endParaRPr lang="fr-FR" altLang="en-US" dirty="0"/>
          </a:p>
          <a:p>
            <a:endParaRPr lang="fr-FR" altLang="en-US" dirty="0"/>
          </a:p>
          <a:p>
            <a:endParaRPr lang="fr-FR" altLang="en-US" dirty="0"/>
          </a:p>
          <a:p>
            <a:r>
              <a:rPr lang="fr-FR" altLang="en-US" dirty="0"/>
              <a:t>Ici, c’est bien un </a:t>
            </a:r>
            <a:r>
              <a:rPr lang="fr-FR" altLang="en-US" dirty="0" err="1"/>
              <a:t>ReferencielParticulierImpl</a:t>
            </a:r>
            <a:r>
              <a:rPr lang="fr-FR" altLang="en-US" dirty="0"/>
              <a:t> qui sera injecté dans le constructeur</a:t>
            </a:r>
          </a:p>
          <a:p>
            <a:endParaRPr lang="fr-FR" altLang="en-US" dirty="0"/>
          </a:p>
          <a:p>
            <a:endParaRPr lang="fr-FR" altLang="en-US" dirty="0"/>
          </a:p>
          <a:p>
            <a:endParaRPr lang="fr-FR" altLang="en-US" dirty="0"/>
          </a:p>
          <a:p>
            <a:endParaRPr lang="fr-FR" altLang="en-US" dirty="0"/>
          </a:p>
        </p:txBody>
      </p:sp>
      <p:sp>
        <p:nvSpPr>
          <p:cNvPr id="8" name="ZoneTexte 7"/>
          <p:cNvSpPr txBox="1"/>
          <p:nvPr/>
        </p:nvSpPr>
        <p:spPr>
          <a:xfrm>
            <a:off x="1745673" y="3612299"/>
            <a:ext cx="8946470" cy="1600438"/>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sz="1400" b="1" dirty="0">
                <a:solidFill>
                  <a:schemeClr val="tx1"/>
                </a:solidFill>
                <a:latin typeface="Arial" panose="020B0604020202020204" pitchFamily="34" charset="0"/>
                <a:cs typeface="Arial" panose="020B0604020202020204" pitchFamily="34" charset="0"/>
              </a:rPr>
              <a:t>@Service</a:t>
            </a:r>
          </a:p>
          <a:p>
            <a:pPr>
              <a:defRPr/>
            </a:pPr>
            <a:r>
              <a:rPr lang="en-US" sz="1400" dirty="0">
                <a:solidFill>
                  <a:schemeClr val="tx1"/>
                </a:solidFill>
                <a:latin typeface="Arial" panose="020B0604020202020204" pitchFamily="34" charset="0"/>
                <a:cs typeface="Arial" panose="020B0604020202020204" pitchFamily="34" charset="0"/>
              </a:rPr>
              <a:t>public class </a:t>
            </a:r>
            <a:r>
              <a:rPr lang="en-US" sz="1400" dirty="0" err="1">
                <a:solidFill>
                  <a:schemeClr val="tx1"/>
                </a:solidFill>
                <a:latin typeface="Arial" panose="020B0604020202020204" pitchFamily="34" charset="0"/>
                <a:cs typeface="Arial" panose="020B0604020202020204" pitchFamily="34" charset="0"/>
              </a:rPr>
              <a:t>TransfertServiceImpl</a:t>
            </a:r>
            <a:r>
              <a:rPr lang="en-US" sz="1400" dirty="0">
                <a:solidFill>
                  <a:schemeClr val="tx1"/>
                </a:solidFill>
                <a:latin typeface="Arial" panose="020B0604020202020204" pitchFamily="34" charset="0"/>
                <a:cs typeface="Arial" panose="020B0604020202020204" pitchFamily="34" charset="0"/>
              </a:rPr>
              <a:t> implements </a:t>
            </a:r>
            <a:r>
              <a:rPr lang="en-US" sz="1400" dirty="0" err="1">
                <a:solidFill>
                  <a:schemeClr val="tx1"/>
                </a:solidFill>
                <a:latin typeface="Arial" panose="020B0604020202020204" pitchFamily="34" charset="0"/>
                <a:cs typeface="Arial" panose="020B0604020202020204" pitchFamily="34" charset="0"/>
              </a:rPr>
              <a:t>ITransfertService</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a:p>
            <a:pPr>
              <a:defRPr/>
            </a:pPr>
            <a:r>
              <a:rPr lang="fr-FR" sz="1400" b="1" dirty="0">
                <a:solidFill>
                  <a:schemeClr val="tx1"/>
                </a:solidFill>
                <a:latin typeface="Arial" panose="020B0604020202020204" pitchFamily="34" charset="0"/>
                <a:cs typeface="Arial" panose="020B0604020202020204" pitchFamily="34" charset="0"/>
              </a:rPr>
              <a:t>	@</a:t>
            </a:r>
            <a:r>
              <a:rPr lang="fr-FR" sz="1400" b="1" dirty="0" err="1">
                <a:solidFill>
                  <a:schemeClr val="tx1"/>
                </a:solidFill>
                <a:latin typeface="Arial" panose="020B0604020202020204" pitchFamily="34" charset="0"/>
                <a:cs typeface="Arial" panose="020B0604020202020204" pitchFamily="34" charset="0"/>
              </a:rPr>
              <a:t>Autowired</a:t>
            </a:r>
            <a:endParaRPr lang="fr-FR" sz="1400" b="1" dirty="0">
              <a:solidFill>
                <a:schemeClr val="tx1"/>
              </a:solidFill>
              <a:latin typeface="Arial" panose="020B0604020202020204" pitchFamily="34" charset="0"/>
              <a:cs typeface="Arial" panose="020B0604020202020204" pitchFamily="34" charset="0"/>
            </a:endParaRPr>
          </a:p>
          <a:p>
            <a:pPr>
              <a:defRPr/>
            </a:pPr>
            <a:r>
              <a:rPr lang="fr-FR" sz="1400" dirty="0">
                <a:solidFill>
                  <a:schemeClr val="tx1"/>
                </a:solidFill>
                <a:latin typeface="Arial" panose="020B0604020202020204" pitchFamily="34" charset="0"/>
                <a:cs typeface="Arial" panose="020B0604020202020204" pitchFamily="34" charset="0"/>
              </a:rPr>
              <a:t>  		public </a:t>
            </a:r>
            <a:r>
              <a:rPr lang="fr-FR" sz="1400" dirty="0" err="1">
                <a:solidFill>
                  <a:schemeClr val="tx1"/>
                </a:solidFill>
                <a:latin typeface="Arial" panose="020B0604020202020204" pitchFamily="34" charset="0"/>
                <a:cs typeface="Arial" panose="020B0604020202020204" pitchFamily="34" charset="0"/>
              </a:rPr>
              <a:t>TransfertServiceImpl</a:t>
            </a:r>
            <a:r>
              <a:rPr lang="fr-FR" sz="1400" dirty="0">
                <a:solidFill>
                  <a:schemeClr val="tx1"/>
                </a:solidFill>
                <a:latin typeface="Arial" panose="020B0604020202020204" pitchFamily="34" charset="0"/>
                <a:cs typeface="Arial" panose="020B0604020202020204" pitchFamily="34" charset="0"/>
              </a:rPr>
              <a:t>(</a:t>
            </a:r>
            <a:r>
              <a:rPr lang="fr-FR" sz="1400" b="1" dirty="0">
                <a:solidFill>
                  <a:schemeClr val="tx1"/>
                </a:solidFill>
                <a:latin typeface="Arial" panose="020B0604020202020204" pitchFamily="34" charset="0"/>
                <a:cs typeface="Arial" panose="020B0604020202020204" pitchFamily="34" charset="0"/>
              </a:rPr>
              <a:t>@Qualifier("</a:t>
            </a:r>
            <a:r>
              <a:rPr lang="fr-FR" sz="1400" b="1" dirty="0" err="1">
                <a:solidFill>
                  <a:schemeClr val="tx1"/>
                </a:solidFill>
                <a:latin typeface="Arial" panose="020B0604020202020204" pitchFamily="34" charset="0"/>
                <a:cs typeface="Arial" panose="020B0604020202020204" pitchFamily="34" charset="0"/>
              </a:rPr>
              <a:t>referencielParticulier</a:t>
            </a:r>
            <a:r>
              <a:rPr lang="fr-FR" sz="1400" b="1" dirty="0">
                <a:solidFill>
                  <a:schemeClr val="tx1"/>
                </a:solidFill>
                <a:latin typeface="Arial" panose="020B0604020202020204" pitchFamily="34" charset="0"/>
                <a:cs typeface="Arial" panose="020B0604020202020204" pitchFamily="34" charset="0"/>
              </a:rPr>
              <a:t>")</a:t>
            </a: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IReferentielDAO</a:t>
            </a: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    			</a:t>
            </a:r>
            <a:r>
              <a:rPr lang="fr-FR" sz="1400" dirty="0" err="1">
                <a:solidFill>
                  <a:schemeClr val="tx1"/>
                </a:solidFill>
                <a:latin typeface="Arial" panose="020B0604020202020204" pitchFamily="34" charset="0"/>
                <a:cs typeface="Arial" panose="020B0604020202020204" pitchFamily="34" charset="0"/>
              </a:rPr>
              <a:t>this.referentiel</a:t>
            </a:r>
            <a:r>
              <a:rPr lang="fr-FR" sz="1400" dirty="0">
                <a:solidFill>
                  <a:schemeClr val="tx1"/>
                </a:solidFill>
                <a:latin typeface="Arial" panose="020B0604020202020204" pitchFamily="34" charset="0"/>
                <a:cs typeface="Arial" panose="020B0604020202020204" pitchFamily="34" charset="0"/>
              </a:rPr>
              <a:t> = </a:t>
            </a:r>
            <a:r>
              <a:rPr lang="fr-FR" sz="1400" dirty="0" err="1">
                <a:solidFill>
                  <a:schemeClr val="tx1"/>
                </a:solidFill>
                <a:latin typeface="Arial" panose="020B0604020202020204" pitchFamily="34" charset="0"/>
                <a:cs typeface="Arial" panose="020B0604020202020204" pitchFamily="34" charset="0"/>
              </a:rPr>
              <a:t>pReferentiel</a:t>
            </a:r>
            <a:r>
              <a:rPr lang="fr-FR" sz="1400" dirty="0">
                <a:solidFill>
                  <a:schemeClr val="tx1"/>
                </a:solidFill>
                <a:latin typeface="Arial" panose="020B0604020202020204" pitchFamily="34" charset="0"/>
                <a:cs typeface="Arial" panose="020B0604020202020204" pitchFamily="34" charset="0"/>
              </a:rPr>
              <a:t>;</a:t>
            </a:r>
          </a:p>
          <a:p>
            <a:pPr>
              <a:defRPr/>
            </a:pPr>
            <a:r>
              <a:rPr lang="fr-FR" sz="1400" dirty="0">
                <a:solidFill>
                  <a:schemeClr val="tx1"/>
                </a:solidFill>
                <a:latin typeface="Arial" panose="020B0604020202020204" pitchFamily="34" charset="0"/>
                <a:cs typeface="Arial" panose="020B0604020202020204" pitchFamily="34" charset="0"/>
              </a:rPr>
              <a:t>  	}</a:t>
            </a:r>
          </a:p>
          <a:p>
            <a:pPr>
              <a:defRPr/>
            </a:pPr>
            <a:r>
              <a:rPr lang="fr-FR" sz="1400" dirty="0">
                <a:solidFill>
                  <a:schemeClr val="tx1"/>
                </a:solidFill>
                <a:latin typeface="Arial" panose="020B0604020202020204" pitchFamily="34" charset="0"/>
                <a:cs typeface="Arial" panose="020B0604020202020204" pitchFamily="34" charset="0"/>
              </a:rPr>
              <a:t>}</a:t>
            </a:r>
          </a:p>
        </p:txBody>
      </p:sp>
      <p:sp>
        <p:nvSpPr>
          <p:cNvPr id="9" name="ZoneTexte 8"/>
          <p:cNvSpPr txBox="1"/>
          <p:nvPr/>
        </p:nvSpPr>
        <p:spPr>
          <a:xfrm>
            <a:off x="1745673" y="3008017"/>
            <a:ext cx="8946470" cy="523220"/>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referencielEntreprise</a:t>
            </a:r>
            <a:r>
              <a:rPr lang="fr-FR" sz="1400" b="1" dirty="0">
                <a:solidFill>
                  <a:schemeClr val="tx1"/>
                </a:solidFill>
                <a:latin typeface="Arial" panose="020B0604020202020204" pitchFamily="34" charset="0"/>
                <a:cs typeface="Arial" panose="020B0604020202020204" pitchFamily="34" charset="0"/>
              </a:rPr>
              <a:t>")</a:t>
            </a: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ReferencielEntreprise</a:t>
            </a:r>
            <a:r>
              <a:rPr lang="en-US" sz="1400" dirty="0">
                <a:solidFill>
                  <a:schemeClr val="tx1"/>
                </a:solidFill>
                <a:latin typeface="Arial" panose="020B0604020202020204" pitchFamily="34" charset="0"/>
                <a:cs typeface="Arial" panose="020B0604020202020204" pitchFamily="34" charset="0"/>
              </a:rPr>
              <a:t>Impl implements </a:t>
            </a:r>
            <a:r>
              <a:rPr lang="fr-FR" sz="1400"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10" name="ZoneTexte 9"/>
          <p:cNvSpPr txBox="1"/>
          <p:nvPr/>
        </p:nvSpPr>
        <p:spPr>
          <a:xfrm>
            <a:off x="1745673" y="2403735"/>
            <a:ext cx="8946470" cy="523220"/>
          </a:xfrm>
          <a:prstGeom prst="rect">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Repository</a:t>
            </a:r>
            <a:r>
              <a:rPr lang="fr-FR" sz="1400" b="1" dirty="0">
                <a:solidFill>
                  <a:schemeClr val="tx1"/>
                </a:solidFill>
                <a:latin typeface="Arial" panose="020B0604020202020204" pitchFamily="34" charset="0"/>
                <a:cs typeface="Arial" panose="020B0604020202020204" pitchFamily="34" charset="0"/>
              </a:rPr>
              <a:t>("</a:t>
            </a:r>
            <a:r>
              <a:rPr lang="fr-FR" sz="1400" b="1" dirty="0" err="1">
                <a:solidFill>
                  <a:schemeClr val="tx1"/>
                </a:solidFill>
                <a:latin typeface="Arial" panose="020B0604020202020204" pitchFamily="34" charset="0"/>
                <a:cs typeface="Arial" panose="020B0604020202020204" pitchFamily="34" charset="0"/>
              </a:rPr>
              <a:t>referencielParticulier</a:t>
            </a:r>
            <a:r>
              <a:rPr lang="fr-FR" sz="1400" b="1" dirty="0">
                <a:solidFill>
                  <a:schemeClr val="tx1"/>
                </a:solidFill>
                <a:latin typeface="Arial" panose="020B0604020202020204" pitchFamily="34" charset="0"/>
                <a:cs typeface="Arial" panose="020B0604020202020204" pitchFamily="34" charset="0"/>
              </a:rPr>
              <a:t>")</a:t>
            </a:r>
          </a:p>
          <a:p>
            <a:pPr>
              <a:defRPr/>
            </a:pPr>
            <a:r>
              <a:rPr lang="en-US" sz="1400" dirty="0">
                <a:solidFill>
                  <a:schemeClr val="tx1"/>
                </a:solidFill>
                <a:latin typeface="Arial" panose="020B0604020202020204" pitchFamily="34" charset="0"/>
                <a:cs typeface="Arial" panose="020B0604020202020204" pitchFamily="34" charset="0"/>
              </a:rPr>
              <a:t>public class </a:t>
            </a:r>
            <a:r>
              <a:rPr lang="fr-FR" sz="1400" dirty="0" err="1">
                <a:solidFill>
                  <a:schemeClr val="tx1"/>
                </a:solidFill>
                <a:latin typeface="Arial" panose="020B0604020202020204" pitchFamily="34" charset="0"/>
                <a:cs typeface="Arial" panose="020B0604020202020204" pitchFamily="34" charset="0"/>
              </a:rPr>
              <a:t>ReferencielParticulier</a:t>
            </a:r>
            <a:r>
              <a:rPr lang="en-US" sz="1400" dirty="0">
                <a:solidFill>
                  <a:schemeClr val="tx1"/>
                </a:solidFill>
                <a:latin typeface="Arial" panose="020B0604020202020204" pitchFamily="34" charset="0"/>
                <a:cs typeface="Arial" panose="020B0604020202020204" pitchFamily="34" charset="0"/>
              </a:rPr>
              <a:t>Impl implements </a:t>
            </a:r>
            <a:r>
              <a:rPr lang="fr-FR" sz="1400" dirty="0" err="1">
                <a:solidFill>
                  <a:schemeClr val="tx1"/>
                </a:solidFill>
                <a:latin typeface="Arial" panose="020B0604020202020204" pitchFamily="34" charset="0"/>
                <a:cs typeface="Arial" panose="020B0604020202020204" pitchFamily="34" charset="0"/>
              </a:rPr>
              <a:t>IReferentielDAO</a:t>
            </a:r>
            <a:r>
              <a:rPr lang="en-US" sz="1400" dirty="0">
                <a:solidFill>
                  <a:schemeClr val="tx1"/>
                </a:solidFill>
                <a:latin typeface="Arial" panose="020B0604020202020204" pitchFamily="34" charset="0"/>
                <a:cs typeface="Arial" panose="020B0604020202020204" pitchFamily="34" charset="0"/>
              </a:rPr>
              <a:t> {…}</a:t>
            </a:r>
            <a:endParaRPr lang="fr-FR" sz="1400" dirty="0">
              <a:solidFill>
                <a:schemeClr val="tx1"/>
              </a:solidFill>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E793E595-09E3-4470-932F-AC36D96D001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98908716"/>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Les noms des composants</a:t>
            </a:r>
            <a:endParaRPr lang="fr-FR" dirty="0"/>
          </a:p>
        </p:txBody>
      </p:sp>
      <p:sp>
        <p:nvSpPr>
          <p:cNvPr id="165891" name="Espace réservé du contenu 2"/>
          <p:cNvSpPr>
            <a:spLocks noGrp="1"/>
          </p:cNvSpPr>
          <p:nvPr>
            <p:ph idx="1"/>
          </p:nvPr>
        </p:nvSpPr>
        <p:spPr>
          <a:xfrm>
            <a:off x="1427755" y="1638300"/>
            <a:ext cx="10559198" cy="4962040"/>
          </a:xfrm>
        </p:spPr>
        <p:txBody>
          <a:bodyPr>
            <a:normAutofit fontScale="77500" lnSpcReduction="20000"/>
          </a:bodyPr>
          <a:lstStyle/>
          <a:p>
            <a:r>
              <a:rPr lang="fr-FR" altLang="en-US" dirty="0"/>
              <a:t>Si les noms des composants ne sont pas spécifiés</a:t>
            </a:r>
          </a:p>
          <a:p>
            <a:pPr lvl="1"/>
            <a:r>
              <a:rPr lang="fr-FR" altLang="en-US" dirty="0"/>
              <a:t>Les noms sont automatiquement générés.</a:t>
            </a:r>
          </a:p>
          <a:p>
            <a:pPr lvl="1"/>
            <a:r>
              <a:rPr lang="fr-FR" altLang="en-US" dirty="0"/>
              <a:t>La règle est le nom de classe (sans le package) en minuscules.</a:t>
            </a:r>
          </a:p>
          <a:p>
            <a:pPr lvl="1"/>
            <a:r>
              <a:rPr lang="fr-FR" altLang="en-US" dirty="0"/>
              <a:t>Faire attention à l’utilisation des noms générés.</a:t>
            </a:r>
          </a:p>
          <a:p>
            <a:endParaRPr lang="fr-FR" altLang="en-US" dirty="0"/>
          </a:p>
          <a:p>
            <a:r>
              <a:rPr lang="fr-FR" altLang="en-US" dirty="0"/>
              <a:t>Si les noms sont spécifiés</a:t>
            </a:r>
          </a:p>
          <a:p>
            <a:pPr lvl="1"/>
            <a:r>
              <a:rPr lang="fr-FR" altLang="en-US" dirty="0"/>
              <a:t>La refactorisation est plus problématique.</a:t>
            </a:r>
          </a:p>
          <a:p>
            <a:endParaRPr lang="fr-FR" altLang="en-US" dirty="0"/>
          </a:p>
          <a:p>
            <a:r>
              <a:rPr lang="fr-FR" altLang="en-US" dirty="0"/>
              <a:t>Les bonnes pratiques</a:t>
            </a:r>
          </a:p>
          <a:p>
            <a:pPr lvl="1"/>
            <a:r>
              <a:rPr lang="fr-FR" altLang="en-US" dirty="0"/>
              <a:t>Si possible ne pas préciser les noms des composants.</a:t>
            </a:r>
          </a:p>
          <a:p>
            <a:pPr lvl="1"/>
            <a:r>
              <a:rPr lang="fr-FR" altLang="en-US" dirty="0"/>
              <a:t>Il est rare de définir plusieurs implémentations pour un même </a:t>
            </a:r>
            <a:r>
              <a:rPr lang="fr-FR" altLang="en-US" dirty="0" err="1"/>
              <a:t>bean</a:t>
            </a:r>
            <a:r>
              <a:rPr lang="fr-FR" altLang="en-US" dirty="0"/>
              <a:t> au sein d’un contexte applicatif.</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118</a:t>
            </a:fld>
            <a:endParaRPr lang="fr-FR"/>
          </a:p>
        </p:txBody>
      </p:sp>
      <p:sp>
        <p:nvSpPr>
          <p:cNvPr id="4" name="Espace réservé du pied de page 3">
            <a:extLst>
              <a:ext uri="{FF2B5EF4-FFF2-40B4-BE49-F238E27FC236}">
                <a16:creationId xmlns:a16="http://schemas.microsoft.com/office/drawing/2014/main" id="{5E695975-2D93-4DBD-ACAA-01067B422AE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04137086"/>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Cycle de vie XML/Annotation</a:t>
            </a:r>
            <a:endParaRPr lang="fr-FR"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119</a:t>
            </a:fld>
            <a:endParaRPr lang="fr-FR"/>
          </a:p>
        </p:txBody>
      </p:sp>
      <p:pic>
        <p:nvPicPr>
          <p:cNvPr id="5" name="Image 4"/>
          <p:cNvPicPr>
            <a:picLocks noChangeAspect="1"/>
          </p:cNvPicPr>
          <p:nvPr/>
        </p:nvPicPr>
        <p:blipFill>
          <a:blip r:embed="rId3"/>
          <a:stretch>
            <a:fillRect/>
          </a:stretch>
        </p:blipFill>
        <p:spPr>
          <a:xfrm>
            <a:off x="1590113" y="1809479"/>
            <a:ext cx="10182787" cy="4898355"/>
          </a:xfrm>
          <a:prstGeom prst="rect">
            <a:avLst/>
          </a:prstGeom>
        </p:spPr>
      </p:pic>
      <p:sp>
        <p:nvSpPr>
          <p:cNvPr id="3" name="Espace réservé du pied de page 2">
            <a:extLst>
              <a:ext uri="{FF2B5EF4-FFF2-40B4-BE49-F238E27FC236}">
                <a16:creationId xmlns:a16="http://schemas.microsoft.com/office/drawing/2014/main" id="{A02836BA-FBF0-4104-B2B3-B1B98FAA9F6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8856808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Les différents types de dépendances</a:t>
            </a:r>
            <a:endParaRPr lang="fr-FR"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a:t>
            </a:fld>
            <a:endParaRPr lang="fr-FR"/>
          </a:p>
        </p:txBody>
      </p:sp>
      <p:sp>
        <p:nvSpPr>
          <p:cNvPr id="47110" name="Rectangle 10"/>
          <p:cNvSpPr>
            <a:spLocks noChangeArrowheads="1"/>
          </p:cNvSpPr>
          <p:nvPr/>
        </p:nvSpPr>
        <p:spPr bwMode="auto">
          <a:xfrm>
            <a:off x="2327275" y="4419600"/>
            <a:ext cx="75438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Bef>
                <a:spcPct val="50000"/>
              </a:spcBef>
              <a:spcAft>
                <a:spcPct val="0"/>
              </a:spcAft>
              <a:buClrTx/>
              <a:buSzTx/>
              <a:buFontTx/>
              <a:buNone/>
            </a:pPr>
            <a:r>
              <a:rPr lang="fr-FR" altLang="en-US" sz="1400" dirty="0">
                <a:latin typeface="Arial Narrow" panose="020B0606020202030204" pitchFamily="34" charset="0"/>
              </a:rPr>
              <a:t>Plus largement, un composant A dépend d’un composant B si nous ne pouvons compiler le composant A sans le composant B.</a:t>
            </a:r>
          </a:p>
          <a:p>
            <a:pPr eaLnBrk="1" hangingPunct="1">
              <a:spcBef>
                <a:spcPct val="50000"/>
              </a:spcBef>
              <a:spcAft>
                <a:spcPct val="0"/>
              </a:spcAft>
              <a:buClrTx/>
              <a:buSzTx/>
              <a:buFontTx/>
              <a:buNone/>
            </a:pPr>
            <a:r>
              <a:rPr lang="fr-FR" altLang="en-US" sz="1400" dirty="0">
                <a:latin typeface="Arial Narrow" panose="020B0606020202030204" pitchFamily="34" charset="0"/>
              </a:rPr>
              <a:t>La notation UML exprime la dépendance de A envers B par une flèche en pointillés :</a:t>
            </a:r>
          </a:p>
        </p:txBody>
      </p:sp>
      <p:pic>
        <p:nvPicPr>
          <p:cNvPr id="471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334000"/>
            <a:ext cx="3581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700" y="1590676"/>
            <a:ext cx="57023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pied de page 2">
            <a:extLst>
              <a:ext uri="{FF2B5EF4-FFF2-40B4-BE49-F238E27FC236}">
                <a16:creationId xmlns:a16="http://schemas.microsoft.com/office/drawing/2014/main" id="{90D8D31B-52B2-4CAE-AD05-C807B7F2530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565900"/>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Autowiring et scanning des composants</a:t>
            </a:r>
            <a:br>
              <a:rPr lang="fr-FR"/>
            </a:br>
            <a:r>
              <a:rPr lang="fr-FR"/>
              <a:t>Les traitements post-processeurs</a:t>
            </a:r>
            <a:endParaRPr lang="fr-FR" dirty="0"/>
          </a:p>
        </p:txBody>
      </p:sp>
      <p:sp>
        <p:nvSpPr>
          <p:cNvPr id="167939" name="Espace réservé du contenu 2"/>
          <p:cNvSpPr>
            <a:spLocks noGrp="1"/>
          </p:cNvSpPr>
          <p:nvPr>
            <p:ph idx="1"/>
          </p:nvPr>
        </p:nvSpPr>
        <p:spPr>
          <a:xfrm>
            <a:off x="1427755" y="1800224"/>
            <a:ext cx="10559198" cy="4800115"/>
          </a:xfrm>
        </p:spPr>
        <p:txBody>
          <a:bodyPr/>
          <a:lstStyle/>
          <a:p>
            <a:r>
              <a:rPr lang="fr-FR" altLang="en-US" dirty="0"/>
              <a:t>Disponibles également par les annotations</a:t>
            </a:r>
          </a:p>
        </p:txBody>
      </p:sp>
      <p:sp>
        <p:nvSpPr>
          <p:cNvPr id="6" name="ZoneTexte 5"/>
          <p:cNvSpPr txBox="1"/>
          <p:nvPr/>
        </p:nvSpPr>
        <p:spPr>
          <a:xfrm>
            <a:off x="1790700" y="2495551"/>
            <a:ext cx="3886200" cy="2308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@Service("</a:t>
            </a:r>
            <a:r>
              <a:rPr lang="fr-FR" sz="1200" dirty="0" err="1">
                <a:solidFill>
                  <a:schemeClr val="tx1"/>
                </a:solidFill>
                <a:latin typeface="Courier New"/>
              </a:rPr>
              <a:t>transfertService</a:t>
            </a:r>
            <a:r>
              <a:rPr lang="fr-FR" sz="1200" dirty="0">
                <a:solidFill>
                  <a:schemeClr val="tx1"/>
                </a:solidFill>
                <a:latin typeface="Courier New"/>
              </a:rPr>
              <a:t>")</a:t>
            </a:r>
          </a:p>
          <a:p>
            <a:pPr>
              <a:defRPr/>
            </a:pPr>
            <a:r>
              <a:rPr lang="fr-FR" sz="1200" dirty="0">
                <a:solidFill>
                  <a:schemeClr val="tx1"/>
                </a:solidFill>
                <a:latin typeface="Courier New"/>
              </a:rPr>
              <a:t>@Scope("prototype")</a:t>
            </a:r>
          </a:p>
          <a:p>
            <a:pPr>
              <a:defRPr/>
            </a:pPr>
            <a:r>
              <a:rPr lang="en-US" sz="1200" dirty="0">
                <a:solidFill>
                  <a:schemeClr val="tx1"/>
                </a:solidFill>
                <a:latin typeface="Courier New"/>
              </a:rPr>
              <a:t>public class </a:t>
            </a:r>
            <a:r>
              <a:rPr lang="en-US" sz="1200" dirty="0" err="1">
                <a:solidFill>
                  <a:schemeClr val="tx1"/>
                </a:solidFill>
                <a:latin typeface="Courier New"/>
              </a:rPr>
              <a:t>TransfertServiceImpl</a:t>
            </a:r>
            <a:endParaRPr lang="en-US" sz="1200" dirty="0">
              <a:solidFill>
                <a:schemeClr val="tx1"/>
              </a:solidFill>
              <a:latin typeface="Courier New"/>
            </a:endParaRPr>
          </a:p>
          <a:p>
            <a:pPr>
              <a:defRPr/>
            </a:pPr>
            <a:r>
              <a:rPr lang="en-US" sz="1200" dirty="0">
                <a:solidFill>
                  <a:schemeClr val="tx1"/>
                </a:solidFill>
                <a:latin typeface="Courier New"/>
              </a:rPr>
              <a:t>      implements </a:t>
            </a:r>
            <a:r>
              <a:rPr lang="en-US" sz="1200" dirty="0" err="1">
                <a:solidFill>
                  <a:schemeClr val="tx1"/>
                </a:solidFill>
                <a:latin typeface="Courier New"/>
              </a:rPr>
              <a:t>ITransfertService</a:t>
            </a:r>
            <a:r>
              <a:rPr lang="en-US" sz="1200" dirty="0">
                <a:solidFill>
                  <a:schemeClr val="tx1"/>
                </a:solidFill>
                <a:latin typeface="Courier New"/>
              </a:rPr>
              <a:t> {</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PostConstruct</a:t>
            </a:r>
            <a:endParaRPr lang="fr-FR" sz="1200" dirty="0">
              <a:solidFill>
                <a:schemeClr val="tx1"/>
              </a:solidFill>
              <a:latin typeface="Courier New"/>
            </a:endParaRPr>
          </a:p>
          <a:p>
            <a:pPr>
              <a:defRPr/>
            </a:pPr>
            <a:r>
              <a:rPr lang="fr-FR" sz="1200" dirty="0">
                <a:solidFill>
                  <a:schemeClr val="tx1"/>
                </a:solidFill>
                <a:latin typeface="Courier New"/>
              </a:rPr>
              <a:t>  public </a:t>
            </a:r>
            <a:r>
              <a:rPr lang="en-US" sz="1200" dirty="0">
                <a:solidFill>
                  <a:schemeClr val="tx1"/>
                </a:solidFill>
                <a:latin typeface="Courier New"/>
              </a:rPr>
              <a:t>void</a:t>
            </a:r>
            <a:r>
              <a:rPr lang="fr-FR" sz="1200" dirty="0">
                <a:solidFill>
                  <a:schemeClr val="tx1"/>
                </a:solidFill>
                <a:latin typeface="Courier New"/>
              </a:rPr>
              <a:t> </a:t>
            </a:r>
            <a:r>
              <a:rPr lang="fr-FR" sz="1200" dirty="0" err="1">
                <a:solidFill>
                  <a:schemeClr val="tx1"/>
                </a:solidFill>
                <a:latin typeface="Courier New"/>
              </a:rPr>
              <a:t>init</a:t>
            </a:r>
            <a:r>
              <a:rPr lang="fr-FR" sz="1200" dirty="0">
                <a:solidFill>
                  <a:schemeClr val="tx1"/>
                </a:solidFill>
                <a:latin typeface="Courier New"/>
              </a:rPr>
              <a:t>() {…}</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PreDestroy</a:t>
            </a:r>
            <a:endParaRPr lang="fr-FR" sz="1200" dirty="0">
              <a:solidFill>
                <a:schemeClr val="tx1"/>
              </a:solidFill>
              <a:latin typeface="Courier New"/>
            </a:endParaRPr>
          </a:p>
          <a:p>
            <a:pPr>
              <a:defRPr/>
            </a:pPr>
            <a:r>
              <a:rPr lang="fr-FR" sz="1200" dirty="0">
                <a:solidFill>
                  <a:schemeClr val="tx1"/>
                </a:solidFill>
                <a:latin typeface="Courier New"/>
              </a:rPr>
              <a:t>  public </a:t>
            </a:r>
            <a:r>
              <a:rPr lang="en-US" sz="1200" dirty="0">
                <a:solidFill>
                  <a:schemeClr val="tx1"/>
                </a:solidFill>
                <a:latin typeface="Courier New"/>
              </a:rPr>
              <a:t>void</a:t>
            </a:r>
            <a:r>
              <a:rPr lang="fr-FR" sz="1200" dirty="0">
                <a:solidFill>
                  <a:schemeClr val="tx1"/>
                </a:solidFill>
                <a:latin typeface="Courier New"/>
              </a:rPr>
              <a:t> destroy() {…}</a:t>
            </a:r>
          </a:p>
          <a:p>
            <a:pPr>
              <a:defRPr/>
            </a:pPr>
            <a:r>
              <a:rPr lang="fr-FR" sz="1200" dirty="0">
                <a:solidFill>
                  <a:schemeClr val="tx1"/>
                </a:solidFill>
                <a:latin typeface="Courier New"/>
              </a:rPr>
              <a:t>}</a:t>
            </a:r>
          </a:p>
          <a:p>
            <a:pPr>
              <a:defRPr/>
            </a:pPr>
            <a:endParaRPr lang="fr-FR" sz="1200" dirty="0">
              <a:solidFill>
                <a:schemeClr val="tx1"/>
              </a:solidFill>
              <a:latin typeface="Courier New"/>
            </a:endParaRPr>
          </a:p>
        </p:txBody>
      </p:sp>
      <p:sp>
        <p:nvSpPr>
          <p:cNvPr id="7" name="ZoneTexte 6"/>
          <p:cNvSpPr txBox="1"/>
          <p:nvPr/>
        </p:nvSpPr>
        <p:spPr>
          <a:xfrm>
            <a:off x="5753100" y="2495551"/>
            <a:ext cx="4724400" cy="2308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i="1" dirty="0">
                <a:solidFill>
                  <a:schemeClr val="tx1"/>
                </a:solidFill>
                <a:latin typeface="Courier New"/>
              </a:rPr>
              <a:t>"</a:t>
            </a:r>
            <a:r>
              <a:rPr lang="fr-FR" sz="1200" i="1" dirty="0" err="1">
                <a:solidFill>
                  <a:schemeClr val="tx1"/>
                </a:solidFill>
                <a:latin typeface="Courier New"/>
              </a:rPr>
              <a:t>transfertService</a:t>
            </a:r>
            <a:r>
              <a:rPr lang="fr-FR" sz="1200" i="1" dirty="0">
                <a:solidFill>
                  <a:schemeClr val="tx1"/>
                </a:solidFill>
                <a:latin typeface="Courier New"/>
              </a:rPr>
              <a:t>"  </a:t>
            </a:r>
          </a:p>
          <a:p>
            <a:pPr>
              <a:defRPr/>
            </a:pPr>
            <a:r>
              <a:rPr lang="fr-FR" sz="1200" i="1" dirty="0">
                <a:solidFill>
                  <a:schemeClr val="tx1"/>
                </a:solidFill>
                <a:latin typeface="Courier New"/>
              </a:rPr>
              <a:t>         class="</a:t>
            </a:r>
            <a:r>
              <a:rPr lang="fr-FR" sz="1200" i="1" dirty="0" err="1">
                <a:solidFill>
                  <a:schemeClr val="tx1"/>
                </a:solidFill>
                <a:latin typeface="Courier New"/>
              </a:rPr>
              <a:t>exemple.TransfertServiceImpl</a:t>
            </a:r>
            <a:r>
              <a:rPr lang="fr-FR" sz="1200" i="1" dirty="0">
                <a:solidFill>
                  <a:schemeClr val="tx1"/>
                </a:solidFill>
                <a:latin typeface="Courier New"/>
              </a:rPr>
              <a:t>" </a:t>
            </a:r>
          </a:p>
          <a:p>
            <a:pPr>
              <a:defRPr/>
            </a:pPr>
            <a:r>
              <a:rPr lang="fr-FR" sz="1200" i="1" dirty="0">
                <a:solidFill>
                  <a:schemeClr val="tx1"/>
                </a:solidFill>
                <a:latin typeface="Courier New"/>
              </a:rPr>
              <a:t>         scope="prototype"</a:t>
            </a:r>
          </a:p>
          <a:p>
            <a:pPr>
              <a:defRPr/>
            </a:pPr>
            <a:endParaRPr lang="fr-FR" sz="1200" i="1" dirty="0">
              <a:solidFill>
                <a:schemeClr val="tx1"/>
              </a:solidFill>
              <a:latin typeface="Courier New"/>
            </a:endParaRPr>
          </a:p>
          <a:p>
            <a:pPr>
              <a:defRPr/>
            </a:pPr>
            <a:endParaRPr lang="fr-FR" sz="1200" i="1" dirty="0">
              <a:solidFill>
                <a:schemeClr val="tx1"/>
              </a:solidFill>
              <a:latin typeface="Courier New"/>
            </a:endParaRPr>
          </a:p>
          <a:p>
            <a:pPr>
              <a:defRPr/>
            </a:pPr>
            <a:endParaRPr lang="fr-FR" sz="1200" i="1" dirty="0">
              <a:solidFill>
                <a:schemeClr val="tx1"/>
              </a:solidFill>
              <a:latin typeface="Courier New"/>
            </a:endParaRPr>
          </a:p>
          <a:p>
            <a:pPr>
              <a:defRPr/>
            </a:pPr>
            <a:r>
              <a:rPr lang="fr-FR" sz="1200" i="1" dirty="0">
                <a:solidFill>
                  <a:schemeClr val="tx1"/>
                </a:solidFill>
                <a:latin typeface="Courier New"/>
              </a:rPr>
              <a:t>  </a:t>
            </a:r>
            <a:r>
              <a:rPr lang="fr-FR" sz="1200" i="1" dirty="0" err="1">
                <a:solidFill>
                  <a:schemeClr val="tx1"/>
                </a:solidFill>
                <a:latin typeface="Courier New"/>
              </a:rPr>
              <a:t>init</a:t>
            </a:r>
            <a:r>
              <a:rPr lang="fr-FR" sz="1200" i="1" dirty="0">
                <a:solidFill>
                  <a:schemeClr val="tx1"/>
                </a:solidFill>
                <a:latin typeface="Courier New"/>
              </a:rPr>
              <a:t>-</a:t>
            </a:r>
            <a:r>
              <a:rPr lang="fr-FR" sz="1200" i="1" dirty="0" err="1">
                <a:solidFill>
                  <a:schemeClr val="tx1"/>
                </a:solidFill>
                <a:latin typeface="Courier New"/>
              </a:rPr>
              <a:t>method</a:t>
            </a:r>
            <a:r>
              <a:rPr lang="fr-FR" sz="1200" i="1" dirty="0">
                <a:solidFill>
                  <a:schemeClr val="tx1"/>
                </a:solidFill>
                <a:latin typeface="Courier New"/>
              </a:rPr>
              <a:t>="</a:t>
            </a:r>
            <a:r>
              <a:rPr lang="fr-FR" sz="1200" i="1" dirty="0" err="1">
                <a:solidFill>
                  <a:schemeClr val="tx1"/>
                </a:solidFill>
                <a:latin typeface="Courier New"/>
              </a:rPr>
              <a:t>init</a:t>
            </a:r>
            <a:r>
              <a:rPr lang="fr-FR" sz="1200" i="1" dirty="0">
                <a:solidFill>
                  <a:schemeClr val="tx1"/>
                </a:solidFill>
                <a:latin typeface="Courier New"/>
              </a:rPr>
              <a:t>"</a:t>
            </a:r>
          </a:p>
          <a:p>
            <a:pPr>
              <a:defRPr/>
            </a:pPr>
            <a:endParaRPr lang="fr-FR" sz="1200" i="1" dirty="0">
              <a:solidFill>
                <a:schemeClr val="tx1"/>
              </a:solidFill>
              <a:latin typeface="Courier New"/>
            </a:endParaRPr>
          </a:p>
          <a:p>
            <a:pPr>
              <a:defRPr/>
            </a:pPr>
            <a:endParaRPr lang="fr-FR" sz="1200" i="1" dirty="0">
              <a:solidFill>
                <a:schemeClr val="tx1"/>
              </a:solidFill>
              <a:latin typeface="Courier New"/>
            </a:endParaRPr>
          </a:p>
          <a:p>
            <a:pPr>
              <a:defRPr/>
            </a:pPr>
            <a:r>
              <a:rPr lang="fr-FR" sz="1200" i="1" dirty="0">
                <a:solidFill>
                  <a:schemeClr val="tx1"/>
                </a:solidFill>
                <a:latin typeface="Courier New"/>
              </a:rPr>
              <a:t>  destroy-</a:t>
            </a:r>
            <a:r>
              <a:rPr lang="fr-FR" sz="1200" i="1" dirty="0" err="1">
                <a:solidFill>
                  <a:schemeClr val="tx1"/>
                </a:solidFill>
                <a:latin typeface="Courier New"/>
              </a:rPr>
              <a:t>method</a:t>
            </a:r>
            <a:r>
              <a:rPr lang="fr-FR" sz="1200" i="1" dirty="0">
                <a:solidFill>
                  <a:schemeClr val="tx1"/>
                </a:solidFill>
                <a:latin typeface="Courier New"/>
              </a:rPr>
              <a:t>="destroy"</a:t>
            </a:r>
            <a:r>
              <a:rPr lang="fr-FR" sz="1200" dirty="0">
                <a:solidFill>
                  <a:schemeClr val="tx1"/>
                </a:solidFill>
                <a:latin typeface="Courier New"/>
              </a:rPr>
              <a:t>/</a:t>
            </a:r>
            <a:r>
              <a:rPr lang="fr-FR" sz="1200" i="1" dirty="0">
                <a:solidFill>
                  <a:schemeClr val="tx1"/>
                </a:solidFill>
                <a:latin typeface="Courier New"/>
              </a:rPr>
              <a:t>&gt;</a:t>
            </a:r>
          </a:p>
          <a:p>
            <a:pPr>
              <a:defRPr/>
            </a:pPr>
            <a:endParaRPr lang="fr-FR" sz="1200" i="1"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167944" name="ZoneTexte 7"/>
          <p:cNvSpPr txBox="1">
            <a:spLocks noChangeArrowheads="1"/>
          </p:cNvSpPr>
          <p:nvPr/>
        </p:nvSpPr>
        <p:spPr bwMode="auto">
          <a:xfrm>
            <a:off x="3467100" y="4781550"/>
            <a:ext cx="1069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600">
                <a:latin typeface="Arial Narrow" panose="020B0606020202030204" pitchFamily="34" charset="0"/>
              </a:rPr>
              <a:t>Annotations</a:t>
            </a:r>
          </a:p>
        </p:txBody>
      </p:sp>
      <p:sp>
        <p:nvSpPr>
          <p:cNvPr id="167945" name="ZoneTexte 8"/>
          <p:cNvSpPr txBox="1">
            <a:spLocks noChangeArrowheads="1"/>
          </p:cNvSpPr>
          <p:nvPr/>
        </p:nvSpPr>
        <p:spPr bwMode="auto">
          <a:xfrm>
            <a:off x="7353300" y="4781550"/>
            <a:ext cx="529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600">
                <a:latin typeface="Arial Narrow" panose="020B0606020202030204" pitchFamily="34" charset="0"/>
              </a:rPr>
              <a:t>XML</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120</a:t>
            </a:fld>
            <a:endParaRPr lang="fr-FR"/>
          </a:p>
        </p:txBody>
      </p:sp>
      <p:sp>
        <p:nvSpPr>
          <p:cNvPr id="4" name="Espace réservé du pied de page 3">
            <a:extLst>
              <a:ext uri="{FF2B5EF4-FFF2-40B4-BE49-F238E27FC236}">
                <a16:creationId xmlns:a16="http://schemas.microsoft.com/office/drawing/2014/main" id="{9A415278-D632-4BD8-8346-D481B643BA1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3099796"/>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Faire cohabiter les différents styles de configuration</a:t>
            </a:r>
            <a:endParaRPr lang="fr-FR" dirty="0"/>
          </a:p>
        </p:txBody>
      </p:sp>
      <p:sp>
        <p:nvSpPr>
          <p:cNvPr id="142339" name="Espace réservé du contenu 2"/>
          <p:cNvSpPr>
            <a:spLocks noGrp="1"/>
          </p:cNvSpPr>
          <p:nvPr>
            <p:ph idx="1"/>
          </p:nvPr>
        </p:nvSpPr>
        <p:spPr>
          <a:xfrm>
            <a:off x="1427755" y="1695450"/>
            <a:ext cx="10559198" cy="4904890"/>
          </a:xfrm>
        </p:spPr>
        <p:txBody>
          <a:bodyPr/>
          <a:lstStyle/>
          <a:p>
            <a:r>
              <a:rPr lang="fr-FR" altLang="en-US" dirty="0"/>
              <a:t>Une application Spring peut faire cohabiter les deux modes de configuration</a:t>
            </a:r>
          </a:p>
          <a:p>
            <a:pPr lvl="1"/>
            <a:r>
              <a:rPr lang="fr-FR" altLang="en-US" dirty="0"/>
              <a:t>XML</a:t>
            </a:r>
          </a:p>
          <a:p>
            <a:pPr lvl="2"/>
            <a:r>
              <a:rPr lang="fr-FR" altLang="en-US" dirty="0"/>
              <a:t>Aucune limite technique mais très verbeux.</a:t>
            </a:r>
          </a:p>
          <a:p>
            <a:pPr lvl="1"/>
            <a:r>
              <a:rPr lang="fr-FR" altLang="en-US" dirty="0"/>
              <a:t>Annotation</a:t>
            </a:r>
          </a:p>
          <a:p>
            <a:pPr lvl="2"/>
            <a:r>
              <a:rPr lang="fr-FR" altLang="en-US" dirty="0"/>
              <a:t>Seule la classe que l’on code peut être annotée.</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121</a:t>
            </a:fld>
            <a:endParaRPr lang="fr-FR"/>
          </a:p>
        </p:txBody>
      </p:sp>
      <p:sp>
        <p:nvSpPr>
          <p:cNvPr id="3" name="Espace réservé du pied de page 2">
            <a:extLst>
              <a:ext uri="{FF2B5EF4-FFF2-40B4-BE49-F238E27FC236}">
                <a16:creationId xmlns:a16="http://schemas.microsoft.com/office/drawing/2014/main" id="{2E4C16EA-76DD-44FA-B7BD-A673CC47581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0914668"/>
      </p:ext>
    </p:extLst>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Faire cohabiter les différents styles de configuration</a:t>
            </a:r>
            <a:endParaRPr lang="fr-FR" dirty="0"/>
          </a:p>
        </p:txBody>
      </p:sp>
      <p:sp>
        <p:nvSpPr>
          <p:cNvPr id="169987" name="Espace réservé du contenu 2"/>
          <p:cNvSpPr>
            <a:spLocks noGrp="1"/>
          </p:cNvSpPr>
          <p:nvPr>
            <p:ph idx="1"/>
          </p:nvPr>
        </p:nvSpPr>
        <p:spPr>
          <a:xfrm>
            <a:off x="1427755" y="1685924"/>
            <a:ext cx="10559198" cy="4914415"/>
          </a:xfrm>
        </p:spPr>
        <p:txBody>
          <a:bodyPr>
            <a:normAutofit/>
          </a:bodyPr>
          <a:lstStyle/>
          <a:p>
            <a:r>
              <a:rPr lang="fr-FR" altLang="en-US" sz="2800" dirty="0"/>
              <a:t>Usage de &lt;</a:t>
            </a:r>
            <a:r>
              <a:rPr lang="fr-FR" altLang="en-US" sz="2800" dirty="0" err="1"/>
              <a:t>context:annotation-config</a:t>
            </a:r>
            <a:r>
              <a:rPr lang="fr-FR" altLang="en-US" sz="2800" dirty="0"/>
              <a:t>/&gt;</a:t>
            </a:r>
          </a:p>
          <a:p>
            <a:pPr lvl="1"/>
            <a:r>
              <a:rPr lang="fr-FR" altLang="en-US" sz="2400" dirty="0"/>
              <a:t>Exécution de toutes les annotations</a:t>
            </a:r>
          </a:p>
          <a:p>
            <a:pPr lvl="1"/>
            <a:r>
              <a:rPr lang="fr-FR" altLang="en-US" sz="2400" dirty="0"/>
              <a:t>Aucun scan des classes annotées : les </a:t>
            </a:r>
            <a:r>
              <a:rPr lang="fr-FR" altLang="en-US" sz="2400" dirty="0" err="1"/>
              <a:t>beans</a:t>
            </a:r>
            <a:r>
              <a:rPr lang="fr-FR" altLang="en-US" sz="2400" dirty="0"/>
              <a:t> doivent être explicitement déclarés</a:t>
            </a:r>
          </a:p>
          <a:p>
            <a:r>
              <a:rPr lang="fr-FR" altLang="en-US" sz="2800" dirty="0"/>
              <a:t>L’utilisation de @Component n’est plus nécessaire</a:t>
            </a:r>
          </a:p>
          <a:p>
            <a:endParaRPr lang="fr-FR" altLang="en-US" sz="2800" dirty="0"/>
          </a:p>
          <a:p>
            <a:endParaRPr lang="fr-FR" altLang="en-US" sz="2800" dirty="0"/>
          </a:p>
        </p:txBody>
      </p:sp>
      <p:sp>
        <p:nvSpPr>
          <p:cNvPr id="6" name="ZoneTexte 5"/>
          <p:cNvSpPr txBox="1"/>
          <p:nvPr/>
        </p:nvSpPr>
        <p:spPr>
          <a:xfrm>
            <a:off x="1628775" y="4183392"/>
            <a:ext cx="89154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p>
          <a:p>
            <a:pPr>
              <a:defRPr/>
            </a:pPr>
            <a:r>
              <a:rPr lang="fr-FR" sz="1200" b="1" dirty="0">
                <a:solidFill>
                  <a:schemeClr val="tx1"/>
                </a:solidFill>
                <a:latin typeface="Courier New"/>
              </a:rPr>
              <a:t>  &lt;</a:t>
            </a:r>
            <a:r>
              <a:rPr lang="fr-FR" sz="1200" b="1" dirty="0" err="1">
                <a:solidFill>
                  <a:schemeClr val="tx1"/>
                </a:solidFill>
                <a:latin typeface="Courier New"/>
              </a:rPr>
              <a:t>context:annotation-config</a:t>
            </a:r>
            <a:r>
              <a:rPr lang="fr-FR" sz="1200" b="1" dirty="0">
                <a:solidFill>
                  <a:schemeClr val="tx1"/>
                </a:solidFill>
                <a:latin typeface="Courier New"/>
              </a:rPr>
              <a:t>/&gt;</a:t>
            </a:r>
          </a:p>
          <a:p>
            <a:pPr>
              <a:defRPr/>
            </a:pPr>
            <a:r>
              <a:rPr lang="fr-FR" sz="1200" dirty="0">
                <a:solidFill>
                  <a:schemeClr val="tx1"/>
                </a:solidFill>
                <a:latin typeface="Courier New"/>
              </a:rPr>
              <a:t>  </a:t>
            </a:r>
          </a:p>
          <a:p>
            <a:pPr>
              <a:defRPr/>
            </a:pPr>
            <a:r>
              <a:rPr lang="fr-FR" sz="1200" dirty="0">
                <a:solidFill>
                  <a:schemeClr val="tx1"/>
                </a:solidFill>
                <a:latin typeface="Courier New"/>
              </a:rPr>
              <a:t>  &lt;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transfertService</a:t>
            </a:r>
            <a:r>
              <a:rPr lang="fr-FR" sz="1200" dirty="0">
                <a:solidFill>
                  <a:schemeClr val="tx1"/>
                </a:solidFill>
                <a:latin typeface="Courier New"/>
              </a:rPr>
              <a:t>" class="</a:t>
            </a:r>
            <a:r>
              <a:rPr lang="fr-FR" sz="1200" dirty="0" err="1">
                <a:solidFill>
                  <a:schemeClr val="tx1"/>
                </a:solidFill>
                <a:latin typeface="Courier New"/>
              </a:rPr>
              <a:t>com.fspring.service.impl.TransfertServiceImpl</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jdbcDao</a:t>
            </a:r>
            <a:r>
              <a:rPr lang="fr-FR" sz="1200" dirty="0">
                <a:solidFill>
                  <a:schemeClr val="tx1"/>
                </a:solidFill>
                <a:latin typeface="Courier New"/>
              </a:rPr>
              <a:t>" class="</a:t>
            </a:r>
            <a:r>
              <a:rPr lang="fr-FR" sz="1200" dirty="0" err="1">
                <a:solidFill>
                  <a:schemeClr val="tx1"/>
                </a:solidFill>
                <a:latin typeface="Courier New"/>
              </a:rPr>
              <a:t>com.fspring.dao.impl.JdbcRefentielDAOImpl</a:t>
            </a:r>
            <a:r>
              <a:rPr lang="fr-FR" sz="1200" dirty="0">
                <a:solidFill>
                  <a:schemeClr val="tx1"/>
                </a:solidFill>
                <a:latin typeface="Courier New"/>
              </a:rPr>
              <a:t>"/&gt;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7" name="ZoneTexte 6"/>
          <p:cNvSpPr txBox="1"/>
          <p:nvPr/>
        </p:nvSpPr>
        <p:spPr>
          <a:xfrm>
            <a:off x="1628775" y="5500609"/>
            <a:ext cx="89154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public class </a:t>
            </a:r>
            <a:r>
              <a:rPr lang="en-US" sz="1200" dirty="0" err="1">
                <a:solidFill>
                  <a:schemeClr val="tx1"/>
                </a:solidFill>
                <a:latin typeface="Courier New"/>
              </a:rPr>
              <a:t>TransfertServiceImpl</a:t>
            </a:r>
            <a:r>
              <a:rPr lang="en-US" sz="1200" dirty="0">
                <a:solidFill>
                  <a:schemeClr val="tx1"/>
                </a:solidFill>
                <a:latin typeface="Courier New"/>
              </a:rPr>
              <a:t> implements </a:t>
            </a:r>
            <a:r>
              <a:rPr lang="en-US" sz="1200" dirty="0" err="1">
                <a:solidFill>
                  <a:schemeClr val="tx1"/>
                </a:solidFill>
                <a:latin typeface="Courier New"/>
              </a:rPr>
              <a:t>ITransfertService</a:t>
            </a:r>
            <a:r>
              <a:rPr lang="en-US" sz="1200" dirty="0">
                <a:solidFill>
                  <a:schemeClr val="tx1"/>
                </a:solidFill>
                <a:latin typeface="Courier New"/>
              </a:rPr>
              <a:t> {</a:t>
            </a: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Autowired</a:t>
            </a:r>
            <a:endParaRPr lang="fr-FR" sz="1200" dirty="0">
              <a:solidFill>
                <a:schemeClr val="tx1"/>
              </a:solidFill>
              <a:latin typeface="Courier New"/>
            </a:endParaRPr>
          </a:p>
          <a:p>
            <a:pPr>
              <a:defRPr/>
            </a:pPr>
            <a:r>
              <a:rPr lang="fr-FR" sz="1200" dirty="0">
                <a:solidFill>
                  <a:schemeClr val="tx1"/>
                </a:solidFill>
                <a:latin typeface="Courier New"/>
              </a:rPr>
              <a:t>  public </a:t>
            </a:r>
            <a:r>
              <a:rPr lang="fr-FR" sz="1200" dirty="0" err="1">
                <a:solidFill>
                  <a:schemeClr val="tx1"/>
                </a:solidFill>
                <a:latin typeface="Courier New"/>
              </a:rPr>
              <a:t>void</a:t>
            </a:r>
            <a:r>
              <a:rPr lang="fr-FR" sz="1200" dirty="0">
                <a:solidFill>
                  <a:schemeClr val="tx1"/>
                </a:solidFill>
                <a:latin typeface="Courier New"/>
              </a:rPr>
              <a:t> </a:t>
            </a:r>
            <a:r>
              <a:rPr lang="fr-FR" sz="1200" dirty="0" err="1">
                <a:solidFill>
                  <a:schemeClr val="tx1"/>
                </a:solidFill>
                <a:latin typeface="Courier New"/>
              </a:rPr>
              <a:t>setTransfertServiceImpl</a:t>
            </a:r>
            <a:r>
              <a:rPr lang="fr-FR" sz="1200" dirty="0">
                <a:solidFill>
                  <a:schemeClr val="tx1"/>
                </a:solidFill>
                <a:latin typeface="Courier New"/>
              </a:rPr>
              <a:t>( @Qualifier("</a:t>
            </a:r>
            <a:r>
              <a:rPr lang="fr-FR" sz="1200" dirty="0" err="1">
                <a:solidFill>
                  <a:schemeClr val="tx1"/>
                </a:solidFill>
                <a:latin typeface="Courier New"/>
              </a:rPr>
              <a:t>jdbcDao</a:t>
            </a:r>
            <a:r>
              <a:rPr lang="fr-FR" sz="1200" dirty="0">
                <a:solidFill>
                  <a:schemeClr val="tx1"/>
                </a:solidFill>
                <a:latin typeface="Courier New"/>
              </a:rPr>
              <a:t>") </a:t>
            </a:r>
            <a:r>
              <a:rPr lang="fr-FR" sz="1200" dirty="0" err="1">
                <a:solidFill>
                  <a:schemeClr val="tx1"/>
                </a:solidFill>
                <a:latin typeface="Courier New"/>
              </a:rPr>
              <a:t>IReferentielDAO</a:t>
            </a:r>
            <a:r>
              <a:rPr lang="fr-FR" sz="1200" dirty="0">
                <a:solidFill>
                  <a:schemeClr val="tx1"/>
                </a:solidFill>
                <a:latin typeface="Courier New"/>
              </a:rPr>
              <a:t> </a:t>
            </a:r>
            <a:r>
              <a:rPr lang="fr-FR" sz="1200" dirty="0" err="1">
                <a:solidFill>
                  <a:schemeClr val="tx1"/>
                </a:solidFill>
                <a:latin typeface="Courier New"/>
              </a:rPr>
              <a:t>referentiel</a:t>
            </a: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8" name="ZoneTexte 7"/>
          <p:cNvSpPr txBox="1"/>
          <p:nvPr/>
        </p:nvSpPr>
        <p:spPr>
          <a:xfrm>
            <a:off x="1628775" y="6460231"/>
            <a:ext cx="8915400" cy="276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public class </a:t>
            </a:r>
            <a:r>
              <a:rPr lang="fr-FR" sz="1200" dirty="0" err="1">
                <a:solidFill>
                  <a:schemeClr val="tx1"/>
                </a:solidFill>
                <a:latin typeface="Courier New"/>
              </a:rPr>
              <a:t>JdbcRefentielDAOImpl</a:t>
            </a:r>
            <a:r>
              <a:rPr lang="fr-FR" sz="1200" dirty="0">
                <a:solidFill>
                  <a:schemeClr val="tx1"/>
                </a:solidFill>
                <a:latin typeface="Courier New"/>
              </a:rPr>
              <a:t> </a:t>
            </a:r>
            <a:r>
              <a:rPr lang="fr-FR" sz="1200" dirty="0" err="1">
                <a:solidFill>
                  <a:schemeClr val="tx1"/>
                </a:solidFill>
                <a:latin typeface="Courier New"/>
              </a:rPr>
              <a:t>implements</a:t>
            </a:r>
            <a:r>
              <a:rPr lang="fr-FR" sz="1200" dirty="0">
                <a:solidFill>
                  <a:schemeClr val="tx1"/>
                </a:solidFill>
                <a:latin typeface="Courier New"/>
              </a:rPr>
              <a:t> </a:t>
            </a:r>
            <a:r>
              <a:rPr lang="fr-FR" sz="1200" dirty="0" err="1">
                <a:solidFill>
                  <a:schemeClr val="tx1"/>
                </a:solidFill>
                <a:latin typeface="Courier New"/>
              </a:rPr>
              <a:t>IReferentielDAO</a:t>
            </a:r>
            <a:r>
              <a:rPr lang="fr-FR" sz="1200" dirty="0">
                <a:solidFill>
                  <a:schemeClr val="tx1"/>
                </a:solidFill>
                <a:latin typeface="Courier New"/>
              </a:rPr>
              <a:t> {…}</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122</a:t>
            </a:fld>
            <a:endParaRPr lang="fr-FR"/>
          </a:p>
        </p:txBody>
      </p:sp>
      <p:sp>
        <p:nvSpPr>
          <p:cNvPr id="3" name="Espace réservé du pied de page 2">
            <a:extLst>
              <a:ext uri="{FF2B5EF4-FFF2-40B4-BE49-F238E27FC236}">
                <a16:creationId xmlns:a16="http://schemas.microsoft.com/office/drawing/2014/main" id="{35B14FC2-0C8F-46C4-862B-A5941A50259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33780502"/>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Faire cohabiter les différents styles de configuration</a:t>
            </a:r>
            <a:endParaRPr lang="fr-FR" dirty="0"/>
          </a:p>
        </p:txBody>
      </p:sp>
      <p:sp>
        <p:nvSpPr>
          <p:cNvPr id="172035" name="Espace réservé du contenu 2"/>
          <p:cNvSpPr>
            <a:spLocks noGrp="1"/>
          </p:cNvSpPr>
          <p:nvPr>
            <p:ph idx="1"/>
          </p:nvPr>
        </p:nvSpPr>
        <p:spPr>
          <a:xfrm>
            <a:off x="1427755" y="1704974"/>
            <a:ext cx="10559198" cy="4895365"/>
          </a:xfrm>
        </p:spPr>
        <p:txBody>
          <a:bodyPr/>
          <a:lstStyle/>
          <a:p>
            <a:r>
              <a:rPr lang="fr-FR" altLang="en-US" dirty="0"/>
              <a:t>La </a:t>
            </a:r>
            <a:r>
              <a:rPr lang="fr-FR" altLang="en-US" dirty="0" err="1"/>
              <a:t>datasource</a:t>
            </a:r>
            <a:r>
              <a:rPr lang="fr-FR" altLang="en-US" dirty="0"/>
              <a:t> est déclarée en XML</a:t>
            </a:r>
          </a:p>
          <a:p>
            <a:endParaRPr lang="fr-FR" altLang="en-US" dirty="0"/>
          </a:p>
          <a:p>
            <a:endParaRPr lang="fr-FR" altLang="en-US" dirty="0"/>
          </a:p>
          <a:p>
            <a:r>
              <a:rPr lang="fr-FR" altLang="en-US" dirty="0"/>
              <a:t>La source de données est utilisée dans une classe annotée</a:t>
            </a:r>
          </a:p>
          <a:p>
            <a:endParaRPr lang="fr-FR" altLang="en-US" dirty="0"/>
          </a:p>
          <a:p>
            <a:endParaRPr lang="fr-FR" altLang="en-US" dirty="0"/>
          </a:p>
          <a:p>
            <a:endParaRPr lang="fr-FR" altLang="en-US" dirty="0"/>
          </a:p>
          <a:p>
            <a:endParaRPr lang="fr-FR" altLang="en-US" dirty="0"/>
          </a:p>
          <a:p>
            <a:endParaRPr lang="fr-FR" altLang="en-US" dirty="0"/>
          </a:p>
        </p:txBody>
      </p:sp>
      <p:sp>
        <p:nvSpPr>
          <p:cNvPr id="6" name="ZoneTexte 5"/>
          <p:cNvSpPr txBox="1"/>
          <p:nvPr/>
        </p:nvSpPr>
        <p:spPr>
          <a:xfrm>
            <a:off x="1552575" y="2342921"/>
            <a:ext cx="8915400" cy="646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dataSource</a:t>
            </a:r>
            <a:r>
              <a:rPr lang="fr-FR" sz="1200" dirty="0">
                <a:solidFill>
                  <a:schemeClr val="tx1"/>
                </a:solidFill>
                <a:latin typeface="Courier New"/>
              </a:rPr>
              <a:t>" class="</a:t>
            </a:r>
            <a:r>
              <a:rPr lang="fr-FR" sz="1200" dirty="0" err="1">
                <a:solidFill>
                  <a:schemeClr val="tx1"/>
                </a:solidFill>
                <a:latin typeface="Courier New"/>
              </a:rPr>
              <a:t>org.apache.commons.dbcp.BasicDataSource</a:t>
            </a:r>
            <a:r>
              <a:rPr lang="fr-FR" sz="1200" dirty="0">
                <a:solidFill>
                  <a:schemeClr val="tx1"/>
                </a:solidFill>
                <a:latin typeface="Courier New"/>
              </a:rPr>
              <a:t>" destroy-</a:t>
            </a:r>
            <a:r>
              <a:rPr lang="fr-FR" sz="1200" dirty="0" err="1">
                <a:solidFill>
                  <a:schemeClr val="tx1"/>
                </a:solidFill>
                <a:latin typeface="Courier New"/>
              </a:rPr>
              <a:t>method</a:t>
            </a:r>
            <a:r>
              <a:rPr lang="fr-FR" sz="1200" dirty="0">
                <a:solidFill>
                  <a:schemeClr val="tx1"/>
                </a:solidFill>
                <a:latin typeface="Courier New"/>
              </a:rPr>
              <a:t>="close"&gt;</a:t>
            </a:r>
          </a:p>
          <a:p>
            <a:pPr>
              <a:defRPr/>
            </a:pPr>
            <a:r>
              <a:rPr lang="fr-FR" sz="1200" dirty="0">
                <a:solidFill>
                  <a:schemeClr val="tx1"/>
                </a:solidFill>
                <a:latin typeface="Courier New"/>
              </a:rPr>
              <a: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7" name="ZoneTexte 6"/>
          <p:cNvSpPr txBox="1"/>
          <p:nvPr/>
        </p:nvSpPr>
        <p:spPr>
          <a:xfrm>
            <a:off x="3705469" y="4152656"/>
            <a:ext cx="7153275"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@Configuration</a:t>
            </a:r>
          </a:p>
          <a:p>
            <a:pPr>
              <a:defRPr/>
            </a:pPr>
            <a:r>
              <a:rPr lang="fr-FR" sz="1200" dirty="0">
                <a:solidFill>
                  <a:schemeClr val="tx1"/>
                </a:solidFill>
                <a:latin typeface="Courier New"/>
              </a:rPr>
              <a:t>public class </a:t>
            </a:r>
            <a:r>
              <a:rPr lang="fr-FR" sz="1200" dirty="0" err="1">
                <a:solidFill>
                  <a:schemeClr val="tx1"/>
                </a:solidFill>
                <a:latin typeface="Courier New"/>
              </a:rPr>
              <a:t>ServiceConfig</a:t>
            </a:r>
            <a:r>
              <a:rPr lang="fr-FR" sz="1200" dirty="0">
                <a:solidFill>
                  <a:schemeClr val="tx1"/>
                </a:solidFill>
                <a:latin typeface="Courier New"/>
              </a:rPr>
              <a:t> {</a:t>
            </a:r>
          </a:p>
          <a:p>
            <a:pPr>
              <a:defRPr/>
            </a:pPr>
            <a:r>
              <a:rPr lang="fr-FR" sz="1200" dirty="0">
                <a:solidFill>
                  <a:schemeClr val="tx1"/>
                </a:solidFill>
                <a:latin typeface="Courier New"/>
              </a:rPr>
              <a:t>  @</a:t>
            </a:r>
            <a:r>
              <a:rPr lang="fr-FR" sz="1200" dirty="0" err="1">
                <a:solidFill>
                  <a:schemeClr val="tx1"/>
                </a:solidFill>
                <a:latin typeface="Courier New"/>
              </a:rPr>
              <a:t>Autowired</a:t>
            </a: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private</a:t>
            </a:r>
            <a:r>
              <a:rPr lang="fr-FR" sz="1200" dirty="0">
                <a:solidFill>
                  <a:schemeClr val="tx1"/>
                </a:solidFill>
                <a:latin typeface="Courier New"/>
              </a:rPr>
              <a:t> </a:t>
            </a:r>
            <a:r>
              <a:rPr lang="fr-FR" sz="1200" dirty="0" err="1">
                <a:solidFill>
                  <a:schemeClr val="tx1"/>
                </a:solidFill>
                <a:latin typeface="Courier New"/>
              </a:rPr>
              <a:t>DataSource</a:t>
            </a:r>
            <a:r>
              <a:rPr lang="fr-FR" sz="1200" dirty="0">
                <a:solidFill>
                  <a:schemeClr val="tx1"/>
                </a:solidFill>
                <a:latin typeface="Courier New"/>
              </a:rPr>
              <a:t> </a:t>
            </a:r>
            <a:r>
              <a:rPr lang="fr-FR" sz="1200" dirty="0" err="1">
                <a:solidFill>
                  <a:schemeClr val="tx1"/>
                </a:solidFill>
                <a:latin typeface="Courier New"/>
              </a:rPr>
              <a:t>datasource</a:t>
            </a:r>
            <a:r>
              <a:rPr lang="fr-FR" sz="1200" dirty="0">
                <a:solidFill>
                  <a:schemeClr val="tx1"/>
                </a:solidFill>
                <a:latin typeface="Courier New"/>
              </a:rPr>
              <a:t>;</a:t>
            </a:r>
          </a:p>
          <a:p>
            <a:pPr>
              <a:defRPr/>
            </a:pPr>
            <a:endParaRPr lang="fr-FR" sz="1200" dirty="0">
              <a:solidFill>
                <a:schemeClr val="tx1"/>
              </a:solidFill>
              <a:latin typeface="Courier New"/>
            </a:endParaRPr>
          </a:p>
          <a:p>
            <a:pPr>
              <a:defRPr/>
            </a:pPr>
            <a:r>
              <a:rPr lang="fr-FR" sz="1200" dirty="0">
                <a:solidFill>
                  <a:schemeClr val="tx1"/>
                </a:solidFill>
                <a:latin typeface="Courier New"/>
              </a:rPr>
              <a:t>  @Bean</a:t>
            </a:r>
          </a:p>
          <a:p>
            <a:pPr>
              <a:defRPr/>
            </a:pPr>
            <a:r>
              <a:rPr lang="fr-FR" sz="1200" dirty="0">
                <a:solidFill>
                  <a:schemeClr val="tx1"/>
                </a:solidFill>
                <a:latin typeface="Courier New"/>
              </a:rPr>
              <a:t>  public </a:t>
            </a:r>
            <a:r>
              <a:rPr lang="fr-FR" sz="1200" dirty="0" err="1">
                <a:solidFill>
                  <a:schemeClr val="tx1"/>
                </a:solidFill>
                <a:latin typeface="Courier New"/>
              </a:rPr>
              <a:t>IReferentielDAO</a:t>
            </a:r>
            <a:r>
              <a:rPr lang="fr-FR" sz="1200" dirty="0">
                <a:solidFill>
                  <a:schemeClr val="tx1"/>
                </a:solidFill>
                <a:latin typeface="Courier New"/>
              </a:rPr>
              <a:t> </a:t>
            </a:r>
            <a:r>
              <a:rPr lang="fr-FR" sz="1200" dirty="0" err="1">
                <a:solidFill>
                  <a:schemeClr val="tx1"/>
                </a:solidFill>
                <a:latin typeface="Courier New"/>
              </a:rPr>
              <a:t>referentielDao</a:t>
            </a:r>
            <a:r>
              <a:rPr lang="fr-FR" sz="1200" dirty="0">
                <a:solidFill>
                  <a:schemeClr val="tx1"/>
                </a:solidFill>
                <a:latin typeface="Courier New"/>
              </a:rPr>
              <a:t>() {</a:t>
            </a:r>
          </a:p>
          <a:p>
            <a:pPr>
              <a:defRPr/>
            </a:pPr>
            <a:r>
              <a:rPr lang="fr-FR" sz="1200" dirty="0">
                <a:solidFill>
                  <a:schemeClr val="tx1"/>
                </a:solidFill>
                <a:latin typeface="Courier New"/>
              </a:rPr>
              <a:t>    </a:t>
            </a:r>
            <a:r>
              <a:rPr lang="fr-FR" sz="1200" dirty="0" err="1">
                <a:solidFill>
                  <a:schemeClr val="tx1"/>
                </a:solidFill>
                <a:latin typeface="Courier New"/>
              </a:rPr>
              <a:t>JdbcRefentielDAOImpl</a:t>
            </a:r>
            <a:r>
              <a:rPr lang="fr-FR" sz="1200" dirty="0">
                <a:solidFill>
                  <a:schemeClr val="tx1"/>
                </a:solidFill>
                <a:latin typeface="Courier New"/>
              </a:rPr>
              <a:t> </a:t>
            </a:r>
            <a:r>
              <a:rPr lang="fr-FR" sz="1200" dirty="0" err="1">
                <a:solidFill>
                  <a:schemeClr val="tx1"/>
                </a:solidFill>
                <a:latin typeface="Courier New"/>
              </a:rPr>
              <a:t>referentiel</a:t>
            </a:r>
            <a:r>
              <a:rPr lang="fr-FR" sz="1200" dirty="0">
                <a:solidFill>
                  <a:schemeClr val="tx1"/>
                </a:solidFill>
                <a:latin typeface="Courier New"/>
              </a:rPr>
              <a:t> = new </a:t>
            </a:r>
            <a:r>
              <a:rPr lang="fr-FR" sz="1200" dirty="0" err="1">
                <a:solidFill>
                  <a:schemeClr val="tx1"/>
                </a:solidFill>
                <a:latin typeface="Courier New"/>
              </a:rPr>
              <a:t>JdbcRefentielDAOImpl</a:t>
            </a:r>
            <a:r>
              <a:rPr lang="fr-FR" sz="1200" dirty="0">
                <a:solidFill>
                  <a:schemeClr val="tx1"/>
                </a:solidFill>
                <a:latin typeface="Courier New"/>
              </a:rPr>
              <a:t>();</a:t>
            </a:r>
          </a:p>
          <a:p>
            <a:pPr>
              <a:defRPr/>
            </a:pPr>
            <a:r>
              <a:rPr lang="fr-FR" sz="1200" dirty="0">
                <a:solidFill>
                  <a:schemeClr val="tx1"/>
                </a:solidFill>
                <a:latin typeface="Courier New"/>
              </a:rPr>
              <a:t>    </a:t>
            </a:r>
            <a:r>
              <a:rPr lang="fr-FR" sz="1200" dirty="0" err="1">
                <a:solidFill>
                  <a:schemeClr val="tx1"/>
                </a:solidFill>
                <a:latin typeface="Courier New"/>
              </a:rPr>
              <a:t>referentiel.setDatasource</a:t>
            </a:r>
            <a:r>
              <a:rPr lang="fr-FR" sz="1200" dirty="0">
                <a:solidFill>
                  <a:schemeClr val="tx1"/>
                </a:solidFill>
                <a:latin typeface="Courier New"/>
              </a:rPr>
              <a:t>(</a:t>
            </a:r>
            <a:r>
              <a:rPr lang="fr-FR" sz="1200" dirty="0" err="1">
                <a:solidFill>
                  <a:schemeClr val="tx1"/>
                </a:solidFill>
                <a:latin typeface="Courier New"/>
              </a:rPr>
              <a:t>datasource</a:t>
            </a:r>
            <a:r>
              <a:rPr lang="fr-FR" sz="1200" dirty="0">
                <a:solidFill>
                  <a:schemeClr val="tx1"/>
                </a:solidFill>
                <a:latin typeface="Courier New"/>
              </a:rPr>
              <a:t>);</a:t>
            </a:r>
          </a:p>
          <a:p>
            <a:pPr>
              <a:defRPr/>
            </a:pPr>
            <a:r>
              <a:rPr lang="fr-FR" sz="1200" dirty="0">
                <a:solidFill>
                  <a:schemeClr val="tx1"/>
                </a:solidFill>
                <a:latin typeface="Courier New"/>
              </a:rPr>
              <a:t>    return </a:t>
            </a:r>
            <a:r>
              <a:rPr lang="fr-FR" sz="1200" dirty="0" err="1">
                <a:solidFill>
                  <a:schemeClr val="tx1"/>
                </a:solidFill>
                <a:latin typeface="Courier New"/>
              </a:rPr>
              <a:t>referentiel</a:t>
            </a:r>
            <a:r>
              <a:rPr lang="fr-FR" sz="1200" dirty="0">
                <a:solidFill>
                  <a:schemeClr val="tx1"/>
                </a:solidFill>
                <a:latin typeface="Courier New"/>
              </a:rPr>
              <a:t>;</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123</a:t>
            </a:fld>
            <a:endParaRPr lang="fr-FR"/>
          </a:p>
        </p:txBody>
      </p:sp>
      <p:sp>
        <p:nvSpPr>
          <p:cNvPr id="3" name="Espace réservé du pied de page 2">
            <a:extLst>
              <a:ext uri="{FF2B5EF4-FFF2-40B4-BE49-F238E27FC236}">
                <a16:creationId xmlns:a16="http://schemas.microsoft.com/office/drawing/2014/main" id="{169C3668-8181-49F9-B9A9-88D8B8080D9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71821850"/>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08 : Un projet complet en annotations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124</a:t>
            </a:fld>
            <a:endParaRPr lang="fr-FR"/>
          </a:p>
        </p:txBody>
      </p:sp>
      <p:sp>
        <p:nvSpPr>
          <p:cNvPr id="3" name="Espace réservé du pied de page 2">
            <a:extLst>
              <a:ext uri="{FF2B5EF4-FFF2-40B4-BE49-F238E27FC236}">
                <a16:creationId xmlns:a16="http://schemas.microsoft.com/office/drawing/2014/main" id="{A67DB318-251A-4C01-866C-6D218FD8D77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8119DD77-D532-4CAA-90AD-34B09F42398E}"/>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3287350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Quand utiliser les configurations par XML </a:t>
            </a:r>
            <a:br>
              <a:rPr lang="fr-FR"/>
            </a:br>
            <a:r>
              <a:rPr lang="fr-FR"/>
              <a:t>et annotations</a:t>
            </a:r>
            <a:endParaRPr lang="fr-FR" dirty="0"/>
          </a:p>
        </p:txBody>
      </p:sp>
      <p:sp>
        <p:nvSpPr>
          <p:cNvPr id="175107" name="Espace réservé du contenu 2"/>
          <p:cNvSpPr>
            <a:spLocks noGrp="1"/>
          </p:cNvSpPr>
          <p:nvPr>
            <p:ph idx="1"/>
          </p:nvPr>
        </p:nvSpPr>
        <p:spPr>
          <a:xfrm>
            <a:off x="1427755" y="1724024"/>
            <a:ext cx="10559198" cy="4876315"/>
          </a:xfrm>
        </p:spPr>
        <p:txBody>
          <a:bodyPr>
            <a:normAutofit fontScale="92500" lnSpcReduction="20000"/>
          </a:bodyPr>
          <a:lstStyle/>
          <a:p>
            <a:r>
              <a:rPr lang="fr-FR" altLang="en-US" dirty="0"/>
              <a:t>Pratique pour des </a:t>
            </a:r>
            <a:r>
              <a:rPr lang="fr-FR" altLang="en-US" dirty="0" err="1"/>
              <a:t>beans</a:t>
            </a:r>
            <a:r>
              <a:rPr lang="fr-FR" altLang="en-US" dirty="0"/>
              <a:t> changeant souvent</a:t>
            </a:r>
          </a:p>
          <a:p>
            <a:endParaRPr lang="fr-FR" altLang="en-US" dirty="0"/>
          </a:p>
          <a:p>
            <a:r>
              <a:rPr lang="fr-FR" altLang="en-US" dirty="0"/>
              <a:t>Avantages</a:t>
            </a:r>
          </a:p>
          <a:p>
            <a:pPr lvl="1"/>
            <a:r>
              <a:rPr lang="fr-FR" altLang="en-US" dirty="0"/>
              <a:t>Modification au sein même de la classe en cours de codage.</a:t>
            </a:r>
          </a:p>
          <a:p>
            <a:pPr lvl="1"/>
            <a:r>
              <a:rPr lang="fr-FR" altLang="en-US" dirty="0"/>
              <a:t>Favorise les temps de développement rapide.</a:t>
            </a:r>
          </a:p>
          <a:p>
            <a:pPr lvl="1"/>
            <a:endParaRPr lang="fr-FR" altLang="en-US" dirty="0"/>
          </a:p>
          <a:p>
            <a:r>
              <a:rPr lang="fr-FR" altLang="en-US" dirty="0"/>
              <a:t>Inconvénients</a:t>
            </a:r>
          </a:p>
          <a:p>
            <a:pPr lvl="1"/>
            <a:r>
              <a:rPr lang="fr-FR" altLang="en-US" dirty="0"/>
              <a:t>La configuration est éparpillée sur l’ensemble des classes.</a:t>
            </a:r>
          </a:p>
          <a:p>
            <a:pPr lvl="1"/>
            <a:r>
              <a:rPr lang="fr-FR" altLang="en-US" dirty="0"/>
              <a:t>Impossible d’intégrer du code existant dont les sources ne sont pas disponibles.</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125</a:t>
            </a:fld>
            <a:endParaRPr lang="fr-FR"/>
          </a:p>
        </p:txBody>
      </p:sp>
      <p:sp>
        <p:nvSpPr>
          <p:cNvPr id="3" name="Espace réservé du pied de page 2">
            <a:extLst>
              <a:ext uri="{FF2B5EF4-FFF2-40B4-BE49-F238E27FC236}">
                <a16:creationId xmlns:a16="http://schemas.microsoft.com/office/drawing/2014/main" id="{20A535AD-55E1-418E-BB19-0B2FBCAF530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45195445"/>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Quand utiliser les configurations par XML </a:t>
            </a:r>
            <a:br>
              <a:rPr lang="fr-FR"/>
            </a:br>
            <a:r>
              <a:rPr lang="fr-FR"/>
              <a:t>et annotations</a:t>
            </a:r>
            <a:endParaRPr lang="fr-FR" dirty="0"/>
          </a:p>
        </p:txBody>
      </p:sp>
      <p:sp>
        <p:nvSpPr>
          <p:cNvPr id="176131" name="Espace réservé du contenu 2"/>
          <p:cNvSpPr>
            <a:spLocks noGrp="1"/>
          </p:cNvSpPr>
          <p:nvPr>
            <p:ph idx="1"/>
          </p:nvPr>
        </p:nvSpPr>
        <p:spPr>
          <a:xfrm>
            <a:off x="1427755" y="1933574"/>
            <a:ext cx="10559198" cy="4666765"/>
          </a:xfrm>
        </p:spPr>
        <p:txBody>
          <a:bodyPr>
            <a:normAutofit fontScale="70000" lnSpcReduction="20000"/>
          </a:bodyPr>
          <a:lstStyle/>
          <a:p>
            <a:r>
              <a:rPr lang="fr-FR" altLang="en-US" dirty="0"/>
              <a:t>Destiné à la configuration de </a:t>
            </a:r>
            <a:r>
              <a:rPr lang="fr-FR" altLang="en-US" dirty="0" err="1"/>
              <a:t>beans</a:t>
            </a:r>
            <a:r>
              <a:rPr lang="fr-FR" altLang="en-US" dirty="0"/>
              <a:t> de type « infrastructure » et relativement invariants</a:t>
            </a:r>
          </a:p>
          <a:p>
            <a:endParaRPr lang="fr-FR" altLang="en-US" dirty="0"/>
          </a:p>
          <a:p>
            <a:r>
              <a:rPr lang="fr-FR" altLang="en-US" dirty="0"/>
              <a:t>Avantages</a:t>
            </a:r>
          </a:p>
          <a:p>
            <a:pPr lvl="1"/>
            <a:r>
              <a:rPr lang="fr-FR" altLang="en-US" dirty="0"/>
              <a:t>Centralisation de la configuration.</a:t>
            </a:r>
          </a:p>
          <a:p>
            <a:pPr lvl="1"/>
            <a:r>
              <a:rPr lang="fr-FR" altLang="en-US" dirty="0"/>
              <a:t>Ecriture XML assez connue parmi les équipes de développement.</a:t>
            </a:r>
          </a:p>
          <a:p>
            <a:pPr lvl="1"/>
            <a:r>
              <a:rPr lang="fr-FR" altLang="en-US" dirty="0"/>
              <a:t>Permet l’intégration d’application tierces parties.</a:t>
            </a:r>
          </a:p>
          <a:p>
            <a:pPr lvl="1"/>
            <a:r>
              <a:rPr lang="fr-FR" altLang="en-US" dirty="0"/>
              <a:t>Complétion XML Spring avec certains outils (</a:t>
            </a:r>
            <a:r>
              <a:rPr lang="fr-FR" altLang="en-US" dirty="0" err="1"/>
              <a:t>MyEclipseIDE</a:t>
            </a:r>
            <a:r>
              <a:rPr lang="fr-FR" altLang="en-US" dirty="0"/>
              <a:t>, STS).</a:t>
            </a:r>
          </a:p>
          <a:p>
            <a:endParaRPr lang="fr-FR" altLang="en-US" dirty="0"/>
          </a:p>
          <a:p>
            <a:r>
              <a:rPr lang="fr-FR" altLang="en-US" dirty="0"/>
              <a:t>Inconvénients</a:t>
            </a:r>
          </a:p>
          <a:p>
            <a:pPr lvl="1"/>
            <a:r>
              <a:rPr lang="fr-FR" altLang="en-US" dirty="0"/>
              <a:t>Options de configuration relativement limitées.</a:t>
            </a:r>
          </a:p>
          <a:p>
            <a:pPr lvl="1"/>
            <a:r>
              <a:rPr lang="fr-FR" altLang="en-US" dirty="0"/>
              <a:t>Beaucoup de personnes détestent l’écriture XML.</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126</a:t>
            </a:fld>
            <a:endParaRPr lang="fr-FR"/>
          </a:p>
        </p:txBody>
      </p:sp>
      <p:sp>
        <p:nvSpPr>
          <p:cNvPr id="3" name="Espace réservé du pied de page 2">
            <a:extLst>
              <a:ext uri="{FF2B5EF4-FFF2-40B4-BE49-F238E27FC236}">
                <a16:creationId xmlns:a16="http://schemas.microsoft.com/office/drawing/2014/main" id="{121E8095-B965-4798-9545-290F30F1EC3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7846313"/>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Quand utiliser les configurations par XML </a:t>
            </a:r>
            <a:br>
              <a:rPr lang="fr-FR"/>
            </a:br>
            <a:r>
              <a:rPr lang="fr-FR"/>
              <a:t>et annotations</a:t>
            </a:r>
            <a:endParaRPr lang="fr-FR" dirty="0"/>
          </a:p>
        </p:txBody>
      </p:sp>
      <p:sp>
        <p:nvSpPr>
          <p:cNvPr id="148483" name="Espace réservé du contenu 2"/>
          <p:cNvSpPr>
            <a:spLocks noGrp="1"/>
          </p:cNvSpPr>
          <p:nvPr>
            <p:ph idx="1"/>
          </p:nvPr>
        </p:nvSpPr>
        <p:spPr>
          <a:xfrm>
            <a:off x="1427755" y="1752600"/>
            <a:ext cx="10559198" cy="4847740"/>
          </a:xfrm>
        </p:spPr>
        <p:txBody>
          <a:bodyPr>
            <a:normAutofit fontScale="77500" lnSpcReduction="20000"/>
          </a:bodyPr>
          <a:lstStyle/>
          <a:p>
            <a:r>
              <a:rPr lang="fr-FR" altLang="en-US" dirty="0"/>
              <a:t>Contrôle total sur l’instanciation et la configuration</a:t>
            </a:r>
          </a:p>
          <a:p>
            <a:pPr lvl="1"/>
            <a:r>
              <a:rPr lang="fr-FR" altLang="en-US" dirty="0"/>
              <a:t>Alternative à l’implémentation d’une </a:t>
            </a:r>
            <a:r>
              <a:rPr lang="fr-FR" altLang="en-US" dirty="0" err="1"/>
              <a:t>FactoryBean</a:t>
            </a:r>
            <a:r>
              <a:rPr lang="fr-FR" altLang="en-US" dirty="0"/>
              <a:t>.</a:t>
            </a:r>
          </a:p>
          <a:p>
            <a:endParaRPr lang="fr-FR" altLang="en-US" dirty="0"/>
          </a:p>
          <a:p>
            <a:r>
              <a:rPr lang="fr-FR" altLang="en-US" dirty="0"/>
              <a:t>Avantages</a:t>
            </a:r>
          </a:p>
          <a:p>
            <a:pPr lvl="1"/>
            <a:r>
              <a:rPr lang="fr-FR" altLang="en-US" dirty="0"/>
              <a:t>Configuration externalisée vis-à-vis du code applicatif.</a:t>
            </a:r>
          </a:p>
          <a:p>
            <a:pPr lvl="1"/>
            <a:r>
              <a:rPr lang="fr-FR" altLang="en-US" dirty="0"/>
              <a:t>Facilité l’intégration de code en provenance des tiers parties.</a:t>
            </a:r>
          </a:p>
          <a:p>
            <a:pPr lvl="2"/>
            <a:r>
              <a:rPr lang="fr-FR" altLang="en-US" dirty="0"/>
              <a:t>Possibilité d’appeler du code tel que </a:t>
            </a:r>
            <a:r>
              <a:rPr lang="fr-FR" altLang="en-US" dirty="0" err="1"/>
              <a:t>addDataSource</a:t>
            </a:r>
            <a:r>
              <a:rPr lang="fr-FR" altLang="en-US" dirty="0"/>
              <a:t>(</a:t>
            </a:r>
            <a:r>
              <a:rPr lang="fr-FR" altLang="en-US" dirty="0" err="1"/>
              <a:t>Datasource</a:t>
            </a:r>
            <a:r>
              <a:rPr lang="fr-FR" altLang="en-US" dirty="0"/>
              <a:t> d).</a:t>
            </a:r>
          </a:p>
          <a:p>
            <a:endParaRPr lang="fr-FR" altLang="en-US" dirty="0"/>
          </a:p>
          <a:p>
            <a:r>
              <a:rPr lang="fr-FR" altLang="en-US" dirty="0"/>
              <a:t>Inconvénients</a:t>
            </a:r>
          </a:p>
          <a:p>
            <a:pPr lvl="1"/>
            <a:r>
              <a:rPr lang="fr-FR" altLang="en-US" dirty="0"/>
              <a:t>Pas d’équivalence avec les espaces de noms en XML.</a:t>
            </a:r>
          </a:p>
          <a:p>
            <a:pPr lvl="1"/>
            <a:r>
              <a:rPr lang="fr-FR" altLang="en-US" dirty="0"/>
              <a:t>Le maillage n’est pas visualisable au travers d’outils tels que Spring </a:t>
            </a:r>
            <a:r>
              <a:rPr lang="fr-FR" altLang="en-US" dirty="0" err="1"/>
              <a:t>Tool</a:t>
            </a:r>
            <a:r>
              <a:rPr lang="fr-FR" altLang="en-US" dirty="0"/>
              <a:t> Suite (STS).</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127</a:t>
            </a:fld>
            <a:endParaRPr lang="fr-FR"/>
          </a:p>
        </p:txBody>
      </p:sp>
      <p:sp>
        <p:nvSpPr>
          <p:cNvPr id="3" name="Espace réservé du pied de page 2">
            <a:extLst>
              <a:ext uri="{FF2B5EF4-FFF2-40B4-BE49-F238E27FC236}">
                <a16:creationId xmlns:a16="http://schemas.microsoft.com/office/drawing/2014/main" id="{EB5A6E85-3884-4F00-9565-5C7FE254502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82543559"/>
      </p:ext>
    </p:extLst>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Quand utiliser les configurations par XML </a:t>
            </a:r>
            <a:br>
              <a:rPr lang="fr-FR"/>
            </a:br>
            <a:r>
              <a:rPr lang="fr-FR"/>
              <a:t>et annotations</a:t>
            </a:r>
            <a:endParaRPr lang="fr-FR" dirty="0"/>
          </a:p>
        </p:txBody>
      </p:sp>
      <p:sp>
        <p:nvSpPr>
          <p:cNvPr id="3" name="Espace réservé du contenu 2"/>
          <p:cNvSpPr>
            <a:spLocks noGrp="1"/>
          </p:cNvSpPr>
          <p:nvPr>
            <p:ph idx="1"/>
          </p:nvPr>
        </p:nvSpPr>
        <p:spPr>
          <a:xfrm>
            <a:off x="1427755" y="1685924"/>
            <a:ext cx="10559198" cy="4914415"/>
          </a:xfrm>
        </p:spPr>
        <p:txBody>
          <a:bodyPr>
            <a:normAutofit fontScale="62500" lnSpcReduction="20000"/>
          </a:bodyPr>
          <a:lstStyle/>
          <a:p>
            <a:r>
              <a:rPr lang="fr-FR" dirty="0"/>
              <a:t>Chaque technique possède ses avantages et inconvénients</a:t>
            </a:r>
          </a:p>
          <a:p>
            <a:pPr lvl="1"/>
            <a:r>
              <a:rPr lang="fr-FR" dirty="0"/>
              <a:t>Certains préfèrent conserver l’injection proche du code.</a:t>
            </a:r>
          </a:p>
          <a:p>
            <a:pPr lvl="1"/>
            <a:r>
              <a:rPr lang="fr-FR" dirty="0"/>
              <a:t>D’autres considèrent que les classes annotées ne sont plus des </a:t>
            </a:r>
            <a:r>
              <a:rPr lang="fr-FR" dirty="0" err="1"/>
              <a:t>POJOs</a:t>
            </a:r>
            <a:r>
              <a:rPr lang="fr-FR" dirty="0"/>
              <a:t> et préfèrent garder une vue d’ensemble via le XML.</a:t>
            </a:r>
          </a:p>
          <a:p>
            <a:endParaRPr lang="fr-FR" dirty="0"/>
          </a:p>
          <a:p>
            <a:r>
              <a:rPr lang="fr-FR" dirty="0"/>
              <a:t>Aucune méthode ne se démarque clairement</a:t>
            </a:r>
          </a:p>
          <a:p>
            <a:endParaRPr lang="fr-FR" dirty="0"/>
          </a:p>
          <a:p>
            <a:r>
              <a:rPr lang="fr-FR" dirty="0"/>
              <a:t>Bonnes pratiques</a:t>
            </a:r>
          </a:p>
          <a:p>
            <a:pPr lvl="1"/>
            <a:r>
              <a:rPr lang="fr-FR" dirty="0"/>
              <a:t>Définition des </a:t>
            </a:r>
            <a:r>
              <a:rPr lang="fr-FR" dirty="0" err="1"/>
              <a:t>beans</a:t>
            </a:r>
            <a:r>
              <a:rPr lang="fr-FR" dirty="0"/>
              <a:t> « infrastructures » en XML</a:t>
            </a:r>
          </a:p>
          <a:p>
            <a:pPr lvl="2"/>
            <a:r>
              <a:rPr lang="fr-FR" dirty="0"/>
              <a:t>Définition des sources de données, connexion LDAP, etc…</a:t>
            </a:r>
          </a:p>
          <a:p>
            <a:pPr lvl="2"/>
            <a:r>
              <a:rPr lang="fr-FR" dirty="0"/>
              <a:t>Interchanger les fichiers XML selon l’environnement cible.</a:t>
            </a:r>
          </a:p>
          <a:p>
            <a:pPr lvl="1"/>
            <a:r>
              <a:rPr lang="fr-FR" dirty="0"/>
              <a:t>Définition des </a:t>
            </a:r>
            <a:r>
              <a:rPr lang="fr-FR" dirty="0" err="1"/>
              <a:t>beans</a:t>
            </a:r>
            <a:r>
              <a:rPr lang="fr-FR" dirty="0"/>
              <a:t> « métiers » par les annotations</a:t>
            </a:r>
          </a:p>
          <a:p>
            <a:pPr lvl="2"/>
            <a:r>
              <a:rPr lang="fr-FR" dirty="0"/>
              <a:t>Temps de développement plus rapide.</a:t>
            </a:r>
          </a:p>
          <a:p>
            <a:pPr lvl="2"/>
            <a:r>
              <a:rPr lang="fr-FR" dirty="0"/>
              <a:t>Eviter les accès multiples sur les fichiers XML partagés par l’équipe de développement.</a:t>
            </a:r>
          </a:p>
          <a:p>
            <a:endParaRPr lang="fr-FR" dirty="0"/>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128</a:t>
            </a:fld>
            <a:endParaRPr lang="fr-FR"/>
          </a:p>
        </p:txBody>
      </p:sp>
      <p:sp>
        <p:nvSpPr>
          <p:cNvPr id="4" name="Espace réservé du pied de page 3">
            <a:extLst>
              <a:ext uri="{FF2B5EF4-FFF2-40B4-BE49-F238E27FC236}">
                <a16:creationId xmlns:a16="http://schemas.microsoft.com/office/drawing/2014/main" id="{D2BFF4B7-CF2B-4F8F-AA99-0D501A2ED92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85645106"/>
      </p:ext>
    </p:extLst>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Programmation orientée aspect (AOP)</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Définition et usage de l’AOP</a:t>
            </a:r>
          </a:p>
          <a:p>
            <a:pPr marL="285750" indent="-285750" algn="l">
              <a:buFont typeface="Wingdings" panose="05000000000000000000" pitchFamily="2" charset="2"/>
              <a:buChar char="ü"/>
            </a:pPr>
            <a:r>
              <a:rPr lang="fr-FR" altLang="en-US" dirty="0"/>
              <a:t>Aspect, Target, </a:t>
            </a:r>
            <a:r>
              <a:rPr lang="fr-FR" altLang="en-US" dirty="0" err="1"/>
              <a:t>Advice</a:t>
            </a:r>
            <a:r>
              <a:rPr lang="fr-FR" altLang="en-US" dirty="0"/>
              <a:t>, Proxy</a:t>
            </a:r>
          </a:p>
          <a:p>
            <a:pPr marL="285750" indent="-285750" algn="l">
              <a:buFont typeface="Wingdings" panose="05000000000000000000" pitchFamily="2" charset="2"/>
              <a:buChar char="ü"/>
            </a:pPr>
            <a:r>
              <a:rPr lang="fr-FR" altLang="en-US" dirty="0"/>
              <a:t>Expression du </a:t>
            </a:r>
            <a:r>
              <a:rPr lang="fr-FR" altLang="en-US" dirty="0" err="1"/>
              <a:t>Pointcut</a:t>
            </a:r>
            <a:endParaRPr lang="fr-FR" altLang="en-US" dirty="0"/>
          </a:p>
          <a:p>
            <a:pPr marL="285750" indent="-285750" algn="l">
              <a:buFont typeface="Wingdings" panose="05000000000000000000" pitchFamily="2" charset="2"/>
              <a:buChar char="ü"/>
            </a:pPr>
            <a:r>
              <a:rPr lang="fr-FR" altLang="en-US" dirty="0"/>
              <a:t>@</a:t>
            </a:r>
            <a:r>
              <a:rPr lang="fr-FR" altLang="en-US" dirty="0" err="1"/>
              <a:t>Before</a:t>
            </a:r>
            <a:r>
              <a:rPr lang="fr-FR" altLang="en-US" dirty="0"/>
              <a:t>, @</a:t>
            </a:r>
            <a:r>
              <a:rPr lang="fr-FR" altLang="en-US" dirty="0" err="1"/>
              <a:t>After</a:t>
            </a:r>
            <a:r>
              <a:rPr lang="fr-FR" altLang="en-US" dirty="0"/>
              <a:t>, @</a:t>
            </a:r>
            <a:r>
              <a:rPr lang="fr-FR" altLang="en-US" dirty="0" err="1"/>
              <a:t>AfterReturning</a:t>
            </a:r>
            <a:r>
              <a:rPr lang="fr-FR" altLang="en-US" dirty="0"/>
              <a:t>, @</a:t>
            </a:r>
            <a:r>
              <a:rPr lang="fr-FR" altLang="en-US" dirty="0" err="1"/>
              <a:t>AfterThrowing</a:t>
            </a:r>
            <a:r>
              <a:rPr lang="fr-FR" altLang="en-US" dirty="0"/>
              <a:t>, @</a:t>
            </a:r>
            <a:r>
              <a:rPr lang="fr-FR" altLang="en-US" dirty="0" err="1"/>
              <a:t>Around</a:t>
            </a:r>
            <a:endParaRPr lang="fr-FR" altLang="en-US" dirty="0"/>
          </a:p>
          <a:p>
            <a:pPr marL="285750" indent="-285750" algn="l">
              <a:buFont typeface="Wingdings" panose="05000000000000000000" pitchFamily="2" charset="2"/>
              <a:buChar char="ü"/>
            </a:pPr>
            <a:endParaRPr lang="fr-FR" altLang="en-US" dirty="0"/>
          </a:p>
          <a:p>
            <a:pPr marL="285750" indent="-285750" algn="l">
              <a:buFont typeface="Wingdings" panose="05000000000000000000" pitchFamily="2" charset="2"/>
              <a:buChar char="ü"/>
            </a:pP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129</a:t>
            </a:fld>
            <a:endParaRPr lang="fr-FR"/>
          </a:p>
        </p:txBody>
      </p:sp>
      <p:sp>
        <p:nvSpPr>
          <p:cNvPr id="3" name="Espace réservé du pied de page 2">
            <a:extLst>
              <a:ext uri="{FF2B5EF4-FFF2-40B4-BE49-F238E27FC236}">
                <a16:creationId xmlns:a16="http://schemas.microsoft.com/office/drawing/2014/main" id="{FA73022B-77C9-42A2-ADC3-42F796299A2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8499441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Conséquences sur les dépendances</a:t>
            </a:r>
            <a:endParaRPr lang="fr-FR" dirty="0"/>
          </a:p>
        </p:txBody>
      </p:sp>
      <p:sp>
        <p:nvSpPr>
          <p:cNvPr id="72707" name="Espace réservé du contenu 2"/>
          <p:cNvSpPr>
            <a:spLocks noGrp="1"/>
          </p:cNvSpPr>
          <p:nvPr>
            <p:ph idx="1"/>
          </p:nvPr>
        </p:nvSpPr>
        <p:spPr>
          <a:xfrm>
            <a:off x="1427755" y="1571348"/>
            <a:ext cx="10559198" cy="5028992"/>
          </a:xfrm>
        </p:spPr>
        <p:txBody>
          <a:bodyPr>
            <a:normAutofit fontScale="55000" lnSpcReduction="20000"/>
          </a:bodyPr>
          <a:lstStyle/>
          <a:p>
            <a:r>
              <a:rPr lang="fr-FR" altLang="fr-FR" dirty="0"/>
              <a:t>Les dépendances ne permettent pas :</a:t>
            </a:r>
          </a:p>
          <a:p>
            <a:pPr lvl="1"/>
            <a:r>
              <a:rPr lang="fr-FR" altLang="fr-FR" dirty="0"/>
              <a:t>d’installer A sans installer B</a:t>
            </a:r>
          </a:p>
          <a:p>
            <a:pPr lvl="2"/>
            <a:r>
              <a:rPr lang="fr-FR" altLang="fr-FR" dirty="0"/>
              <a:t>donc de réutiliser A sans réutiliser B</a:t>
            </a:r>
          </a:p>
          <a:p>
            <a:pPr lvl="1"/>
            <a:r>
              <a:rPr lang="fr-FR" altLang="fr-FR" dirty="0"/>
              <a:t>une modification de B (changement de signature de méthode, …)</a:t>
            </a:r>
          </a:p>
          <a:p>
            <a:pPr lvl="2"/>
            <a:r>
              <a:rPr lang="fr-FR" altLang="fr-FR" dirty="0"/>
              <a:t>peut entraîner une modification de A</a:t>
            </a:r>
          </a:p>
          <a:p>
            <a:pPr lvl="2"/>
            <a:r>
              <a:rPr lang="fr-FR" altLang="fr-FR" dirty="0"/>
              <a:t>une recompilation de A</a:t>
            </a:r>
          </a:p>
          <a:p>
            <a:endParaRPr lang="fr-FR" altLang="fr-FR" dirty="0"/>
          </a:p>
          <a:p>
            <a:r>
              <a:rPr lang="fr-FR" altLang="fr-FR" dirty="0"/>
              <a:t>Il y a perte de réutilisation et de modularité</a:t>
            </a:r>
          </a:p>
          <a:p>
            <a:endParaRPr lang="fr-FR" altLang="fr-FR" dirty="0"/>
          </a:p>
          <a:p>
            <a:r>
              <a:rPr lang="fr-FR" altLang="fr-FR" dirty="0"/>
              <a:t>Une mauvaise gestion des dépendances entraîne pour l'application…</a:t>
            </a:r>
          </a:p>
          <a:p>
            <a:pPr lvl="1"/>
            <a:r>
              <a:rPr lang="fr-FR" altLang="fr-FR" dirty="0"/>
              <a:t>Rigidité</a:t>
            </a:r>
          </a:p>
          <a:p>
            <a:pPr lvl="2"/>
            <a:r>
              <a:rPr lang="fr-FR" altLang="fr-FR" dirty="0"/>
              <a:t>Application difficile à modifier car chaque changement affecte d'autres parties du logiciel</a:t>
            </a:r>
          </a:p>
          <a:p>
            <a:pPr lvl="1"/>
            <a:r>
              <a:rPr lang="fr-FR" altLang="fr-FR" dirty="0"/>
              <a:t>Fragilité</a:t>
            </a:r>
          </a:p>
          <a:p>
            <a:pPr lvl="2"/>
            <a:r>
              <a:rPr lang="fr-FR" altLang="fr-FR" dirty="0"/>
              <a:t>Une modification entraîne des effets de bords : BUG</a:t>
            </a:r>
          </a:p>
          <a:p>
            <a:pPr lvl="1"/>
            <a:r>
              <a:rPr lang="fr-FR" altLang="fr-FR" dirty="0"/>
              <a:t>Immobilité</a:t>
            </a:r>
          </a:p>
          <a:p>
            <a:pPr lvl="2"/>
            <a:r>
              <a:rPr lang="fr-FR" altLang="fr-FR" dirty="0"/>
              <a:t>Difficulté de reprendre une partie de l'application car elle ne peut pas être indépendante des autres parties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13</a:t>
            </a:fld>
            <a:endParaRPr lang="fr-FR"/>
          </a:p>
        </p:txBody>
      </p:sp>
      <p:sp>
        <p:nvSpPr>
          <p:cNvPr id="4" name="Espace réservé du pied de page 3">
            <a:extLst>
              <a:ext uri="{FF2B5EF4-FFF2-40B4-BE49-F238E27FC236}">
                <a16:creationId xmlns:a16="http://schemas.microsoft.com/office/drawing/2014/main" id="{8ADCF6BD-8C49-4FD9-A22E-A67892EAEAB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04539275"/>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Espace réservé du contenu 2"/>
          <p:cNvSpPr>
            <a:spLocks noGrp="1"/>
          </p:cNvSpPr>
          <p:nvPr>
            <p:ph idx="1"/>
          </p:nvPr>
        </p:nvSpPr>
        <p:spPr/>
        <p:txBody>
          <a:bodyPr>
            <a:normAutofit fontScale="77500" lnSpcReduction="20000"/>
          </a:bodyPr>
          <a:lstStyle/>
          <a:p>
            <a:r>
              <a:rPr lang="fr-FR" altLang="en-US" dirty="0"/>
              <a:t>AOP : Aspect </a:t>
            </a:r>
            <a:r>
              <a:rPr lang="fr-FR" altLang="en-US" dirty="0" err="1"/>
              <a:t>Oriented</a:t>
            </a:r>
            <a:r>
              <a:rPr lang="fr-FR" altLang="en-US" dirty="0"/>
              <a:t> Programmation (POA en français)</a:t>
            </a:r>
          </a:p>
          <a:p>
            <a:endParaRPr lang="fr-FR" altLang="en-US" dirty="0"/>
          </a:p>
          <a:p>
            <a:r>
              <a:rPr lang="fr-FR" altLang="en-US" dirty="0"/>
              <a:t>L’AOP est un paradigme de programmation séparant les considérations techniques (aspect) des descriptions métier</a:t>
            </a:r>
          </a:p>
          <a:p>
            <a:pPr lvl="1"/>
            <a:r>
              <a:rPr lang="fr-FR" altLang="en-US" dirty="0"/>
              <a:t>Il opère de manière non intrusive</a:t>
            </a:r>
          </a:p>
          <a:p>
            <a:endParaRPr lang="fr-FR" altLang="en-US" dirty="0"/>
          </a:p>
          <a:p>
            <a:r>
              <a:rPr lang="fr-FR" altLang="en-US" dirty="0"/>
              <a:t>Les considérations techniques sont souvent transverses à une application</a:t>
            </a:r>
          </a:p>
          <a:p>
            <a:pPr lvl="1"/>
            <a:r>
              <a:rPr lang="fr-FR" altLang="en-US" dirty="0"/>
              <a:t>Gestion des logs</a:t>
            </a:r>
          </a:p>
          <a:p>
            <a:pPr lvl="1"/>
            <a:r>
              <a:rPr lang="fr-FR" altLang="en-US" dirty="0"/>
              <a:t>Vérification des paramètres entrants</a:t>
            </a:r>
          </a:p>
          <a:p>
            <a:pPr lvl="1"/>
            <a:r>
              <a:rPr lang="fr-FR" altLang="en-US" dirty="0"/>
              <a:t>Appel à la sécurité applicative</a:t>
            </a:r>
          </a:p>
          <a:p>
            <a:pPr lvl="1"/>
            <a:r>
              <a:rPr lang="fr-FR" altLang="en-US" dirty="0"/>
              <a:t>Traitement des exceptions</a:t>
            </a:r>
          </a:p>
          <a:p>
            <a:pPr lvl="1"/>
            <a:r>
              <a:rPr lang="fr-FR" altLang="en-US" dirty="0"/>
              <a:t>Gestion des transactions</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130</a:t>
            </a:fld>
            <a:endParaRPr lang="fr-FR"/>
          </a:p>
        </p:txBody>
      </p:sp>
      <p:sp>
        <p:nvSpPr>
          <p:cNvPr id="6" name="Titre 5"/>
          <p:cNvSpPr>
            <a:spLocks noGrp="1"/>
          </p:cNvSpPr>
          <p:nvPr>
            <p:ph type="title"/>
          </p:nvPr>
        </p:nvSpPr>
        <p:spPr/>
        <p:txBody>
          <a:bodyPr>
            <a:normAutofit fontScale="90000"/>
          </a:bodyPr>
          <a:lstStyle/>
          <a:p>
            <a:r>
              <a:rPr lang="fr-FR" dirty="0"/>
              <a:t>Aspect-</a:t>
            </a:r>
            <a:r>
              <a:rPr lang="fr-FR" dirty="0" err="1"/>
              <a:t>Oriented</a:t>
            </a:r>
            <a:r>
              <a:rPr lang="fr-FR" dirty="0"/>
              <a:t> </a:t>
            </a:r>
            <a:r>
              <a:rPr lang="fr-FR" dirty="0" err="1"/>
              <a:t>Programming</a:t>
            </a:r>
            <a:br>
              <a:rPr lang="fr-FR" dirty="0"/>
            </a:br>
            <a:endParaRPr lang="fr-FR" dirty="0"/>
          </a:p>
        </p:txBody>
      </p:sp>
      <p:sp>
        <p:nvSpPr>
          <p:cNvPr id="2" name="Espace réservé du pied de page 1">
            <a:extLst>
              <a:ext uri="{FF2B5EF4-FFF2-40B4-BE49-F238E27FC236}">
                <a16:creationId xmlns:a16="http://schemas.microsoft.com/office/drawing/2014/main" id="{2E3802B4-02B3-4409-98C0-5B4E0106B66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75256089"/>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Quels problèmes résout l’AOP ?</a:t>
            </a:r>
            <a:endParaRPr lang="fr-FR" dirty="0"/>
          </a:p>
        </p:txBody>
      </p:sp>
      <p:sp>
        <p:nvSpPr>
          <p:cNvPr id="182275" name="Espace réservé du contenu 2"/>
          <p:cNvSpPr>
            <a:spLocks noGrp="1"/>
          </p:cNvSpPr>
          <p:nvPr>
            <p:ph idx="1"/>
          </p:nvPr>
        </p:nvSpPr>
        <p:spPr/>
        <p:txBody>
          <a:bodyPr/>
          <a:lstStyle/>
          <a:p>
            <a:endParaRPr lang="fr-FR" altLang="en-US"/>
          </a:p>
          <a:p>
            <a:r>
              <a:rPr lang="fr-FR" altLang="en-US"/>
              <a:t>L’AOP n’est pas une technique autonome de conception ou de développement</a:t>
            </a:r>
          </a:p>
          <a:p>
            <a:endParaRPr lang="fr-FR" altLang="en-US"/>
          </a:p>
          <a:p>
            <a:r>
              <a:rPr lang="fr-FR" altLang="en-US"/>
              <a:t>L'AOP est complémentaire à l'approche Objet</a:t>
            </a:r>
          </a:p>
          <a:p>
            <a:pPr lvl="1"/>
            <a:r>
              <a:rPr lang="fr-FR" altLang="en-US"/>
              <a:t>Niveau de réutilisation supérieur à une approche "purement objet"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131</a:t>
            </a:fld>
            <a:endParaRPr lang="fr-FR"/>
          </a:p>
        </p:txBody>
      </p:sp>
      <p:sp>
        <p:nvSpPr>
          <p:cNvPr id="3" name="Espace réservé du pied de page 2">
            <a:extLst>
              <a:ext uri="{FF2B5EF4-FFF2-40B4-BE49-F238E27FC236}">
                <a16:creationId xmlns:a16="http://schemas.microsoft.com/office/drawing/2014/main" id="{6311DD19-0362-4647-A1C6-A412FE902AC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02276788"/>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Quels problèmes résout l’AOP ?</a:t>
            </a:r>
            <a:endParaRPr lang="fr-FR" dirty="0"/>
          </a:p>
        </p:txBody>
      </p:sp>
      <p:sp>
        <p:nvSpPr>
          <p:cNvPr id="153603" name="Espace réservé du contenu 2"/>
          <p:cNvSpPr>
            <a:spLocks noGrp="1"/>
          </p:cNvSpPr>
          <p:nvPr>
            <p:ph idx="1"/>
          </p:nvPr>
        </p:nvSpPr>
        <p:spPr/>
        <p:txBody>
          <a:bodyPr/>
          <a:lstStyle/>
          <a:p>
            <a:r>
              <a:rPr lang="fr-FR" altLang="en-US"/>
              <a:t>Un enchevêtrement de code (« code tangling »).</a:t>
            </a:r>
          </a:p>
          <a:p>
            <a:pPr lvl="1"/>
            <a:endParaRPr lang="fr-FR" altLang="en-US"/>
          </a:p>
          <a:p>
            <a:pPr lvl="1"/>
            <a:endParaRPr lang="fr-FR" altLang="en-US"/>
          </a:p>
          <a:p>
            <a:pPr lvl="1"/>
            <a:endParaRPr lang="fr-FR" altLang="en-US"/>
          </a:p>
          <a:p>
            <a:pPr lvl="1"/>
            <a:endParaRPr lang="fr-FR" altLang="en-US"/>
          </a:p>
          <a:p>
            <a:pPr lvl="1"/>
            <a:endParaRPr lang="fr-FR" altLang="en-US"/>
          </a:p>
          <a:p>
            <a:pPr lvl="1"/>
            <a:endParaRPr lang="fr-FR" altLang="en-US"/>
          </a:p>
          <a:p>
            <a:pPr lvl="1"/>
            <a:endParaRPr lang="fr-FR" altLang="en-US" dirty="0"/>
          </a:p>
        </p:txBody>
      </p:sp>
      <p:sp>
        <p:nvSpPr>
          <p:cNvPr id="6" name="ZoneTexte 5"/>
          <p:cNvSpPr txBox="1"/>
          <p:nvPr/>
        </p:nvSpPr>
        <p:spPr>
          <a:xfrm>
            <a:off x="2209800" y="2057401"/>
            <a:ext cx="7391400" cy="22463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dirty="0">
                <a:solidFill>
                  <a:schemeClr val="tx1"/>
                </a:solidFill>
                <a:latin typeface="Courier New"/>
              </a:rPr>
              <a:t>public class </a:t>
            </a:r>
            <a:r>
              <a:rPr lang="en-US" sz="1400" dirty="0" err="1">
                <a:solidFill>
                  <a:schemeClr val="tx1"/>
                </a:solidFill>
                <a:latin typeface="Courier New"/>
              </a:rPr>
              <a:t>TransfertServiceImpl</a:t>
            </a:r>
            <a:r>
              <a:rPr lang="en-US" sz="1400" dirty="0">
                <a:solidFill>
                  <a:schemeClr val="tx1"/>
                </a:solidFill>
                <a:latin typeface="Courier New"/>
              </a:rPr>
              <a:t> implements </a:t>
            </a:r>
            <a:r>
              <a:rPr lang="en-US" sz="1400" dirty="0" err="1">
                <a:solidFill>
                  <a:schemeClr val="tx1"/>
                </a:solidFill>
                <a:latin typeface="Courier New"/>
              </a:rPr>
              <a:t>ITransfertService</a:t>
            </a:r>
            <a:r>
              <a:rPr lang="en-US"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Override</a:t>
            </a:r>
            <a:endParaRPr lang="fr-FR" sz="1400" dirty="0">
              <a:solidFill>
                <a:schemeClr val="tx1"/>
              </a:solidFill>
              <a:latin typeface="Courier New"/>
            </a:endParaRPr>
          </a:p>
          <a:p>
            <a:pPr>
              <a:defRPr/>
            </a:pPr>
            <a:r>
              <a:rPr lang="fr-FR" sz="1400" dirty="0">
                <a:solidFill>
                  <a:schemeClr val="tx1"/>
                </a:solidFill>
                <a:latin typeface="Courier New"/>
              </a:rPr>
              <a:t> public </a:t>
            </a:r>
            <a:r>
              <a:rPr lang="fr-FR" sz="1400" dirty="0" err="1">
                <a:solidFill>
                  <a:schemeClr val="tx1"/>
                </a:solidFill>
                <a:latin typeface="Courier New"/>
              </a:rPr>
              <a:t>boolean</a:t>
            </a:r>
            <a:r>
              <a:rPr lang="fr-FR" sz="1400" dirty="0">
                <a:solidFill>
                  <a:schemeClr val="tx1"/>
                </a:solidFill>
                <a:latin typeface="Courier New"/>
              </a:rPr>
              <a:t> transfert(double montant) {</a:t>
            </a:r>
          </a:p>
          <a:p>
            <a:pPr>
              <a:defRPr/>
            </a:pPr>
            <a:r>
              <a:rPr lang="fr-FR" sz="1400" dirty="0">
                <a:solidFill>
                  <a:schemeClr val="tx1"/>
                </a:solidFill>
                <a:latin typeface="Courier New"/>
              </a:rPr>
              <a:t>  if (!</a:t>
            </a:r>
            <a:r>
              <a:rPr lang="fr-FR" sz="1400" dirty="0" err="1">
                <a:solidFill>
                  <a:schemeClr val="tx1"/>
                </a:solidFill>
                <a:latin typeface="Courier New"/>
              </a:rPr>
              <a:t>hasPermission</a:t>
            </a:r>
            <a:r>
              <a:rPr lang="fr-FR" sz="1400" dirty="0">
                <a:solidFill>
                  <a:schemeClr val="tx1"/>
                </a:solidFill>
                <a:latin typeface="Courier New"/>
              </a:rPr>
              <a:t>(</a:t>
            </a:r>
            <a:r>
              <a:rPr lang="fr-FR" sz="1400" dirty="0" err="1">
                <a:solidFill>
                  <a:schemeClr val="tx1"/>
                </a:solidFill>
                <a:latin typeface="Courier New"/>
              </a:rPr>
              <a:t>SecurityContext.getPrincipal</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throw</a:t>
            </a:r>
            <a:r>
              <a:rPr lang="fr-FR" sz="1400" dirty="0">
                <a:solidFill>
                  <a:schemeClr val="tx1"/>
                </a:solidFill>
                <a:latin typeface="Courier New"/>
              </a:rPr>
              <a:t> new </a:t>
            </a:r>
            <a:r>
              <a:rPr lang="fr-FR" sz="1400" dirty="0" err="1">
                <a:solidFill>
                  <a:schemeClr val="tx1"/>
                </a:solidFill>
                <a:latin typeface="Courier New"/>
              </a:rPr>
              <a:t>AccessNotGrantedException</a:t>
            </a:r>
            <a:r>
              <a:rPr lang="fr-FR" sz="1400" dirty="0">
                <a:solidFill>
                  <a:schemeClr val="tx1"/>
                </a:solidFill>
                <a:latin typeface="Courier New"/>
              </a:rPr>
              <a:t>();</a:t>
            </a:r>
          </a:p>
          <a:p>
            <a:pPr>
              <a:defRPr/>
            </a:pP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this.referentiel.stocke</a:t>
            </a:r>
            <a:r>
              <a:rPr lang="fr-FR" sz="1400" dirty="0">
                <a:solidFill>
                  <a:schemeClr val="tx1"/>
                </a:solidFill>
                <a:latin typeface="Courier New"/>
              </a:rPr>
              <a:t>(montant);</a:t>
            </a:r>
          </a:p>
          <a:p>
            <a:pPr>
              <a:defRPr/>
            </a:pPr>
            <a:r>
              <a:rPr lang="fr-FR" sz="1400" dirty="0">
                <a:solidFill>
                  <a:schemeClr val="tx1"/>
                </a:solidFill>
                <a:latin typeface="Courier New"/>
              </a:rPr>
              <a:t>  return </a:t>
            </a:r>
            <a:r>
              <a:rPr lang="fr-FR" sz="1400" dirty="0" err="1">
                <a:solidFill>
                  <a:schemeClr val="tx1"/>
                </a:solidFill>
                <a:latin typeface="Courier New"/>
              </a:rPr>
              <a:t>true</a:t>
            </a:r>
            <a:r>
              <a:rPr lang="fr-FR" sz="1400" dirty="0">
                <a:solidFill>
                  <a:schemeClr val="tx1"/>
                </a:solidFill>
                <a:latin typeface="Courier New"/>
              </a:rPr>
              <a:t>;</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132</a:t>
            </a:fld>
            <a:endParaRPr lang="fr-FR"/>
          </a:p>
        </p:txBody>
      </p:sp>
      <p:sp>
        <p:nvSpPr>
          <p:cNvPr id="3" name="Espace réservé du pied de page 2">
            <a:extLst>
              <a:ext uri="{FF2B5EF4-FFF2-40B4-BE49-F238E27FC236}">
                <a16:creationId xmlns:a16="http://schemas.microsoft.com/office/drawing/2014/main" id="{B4C2C135-1E9D-4026-A7A5-F78D2975F5B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75555516"/>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Quels problèmes résout l’AOP ?</a:t>
            </a:r>
            <a:endParaRPr lang="fr-FR" dirty="0"/>
          </a:p>
        </p:txBody>
      </p:sp>
      <p:sp>
        <p:nvSpPr>
          <p:cNvPr id="184323" name="Espace réservé du contenu 2"/>
          <p:cNvSpPr>
            <a:spLocks noGrp="1"/>
          </p:cNvSpPr>
          <p:nvPr>
            <p:ph idx="1"/>
          </p:nvPr>
        </p:nvSpPr>
        <p:spPr/>
        <p:txBody>
          <a:bodyPr/>
          <a:lstStyle/>
          <a:p>
            <a:r>
              <a:rPr lang="fr-FR" altLang="en-US"/>
              <a:t>Un même aspect se trouve éparpillé dans toute l’application (« code scattering »).</a:t>
            </a:r>
          </a:p>
          <a:p>
            <a:endParaRPr lang="fr-FR" altLang="en-US"/>
          </a:p>
        </p:txBody>
      </p:sp>
      <p:sp>
        <p:nvSpPr>
          <p:cNvPr id="6" name="ZoneTexte 5"/>
          <p:cNvSpPr txBox="1"/>
          <p:nvPr/>
        </p:nvSpPr>
        <p:spPr>
          <a:xfrm>
            <a:off x="1752600" y="2381735"/>
            <a:ext cx="8763000" cy="20621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600" dirty="0">
                <a:solidFill>
                  <a:schemeClr val="tx1"/>
                </a:solidFill>
                <a:latin typeface="Courier New"/>
              </a:rPr>
              <a:t>public class </a:t>
            </a:r>
            <a:r>
              <a:rPr lang="en-US" sz="1600" dirty="0" err="1">
                <a:solidFill>
                  <a:schemeClr val="tx1"/>
                </a:solidFill>
                <a:latin typeface="Courier New"/>
              </a:rPr>
              <a:t>GestionnaireProfilImpl</a:t>
            </a:r>
            <a:r>
              <a:rPr lang="en-US" sz="1600" dirty="0">
                <a:solidFill>
                  <a:schemeClr val="tx1"/>
                </a:solidFill>
                <a:latin typeface="Courier New"/>
              </a:rPr>
              <a:t> implements </a:t>
            </a:r>
            <a:r>
              <a:rPr lang="en-US" sz="1600" dirty="0" err="1">
                <a:solidFill>
                  <a:schemeClr val="tx1"/>
                </a:solidFill>
                <a:latin typeface="Courier New"/>
              </a:rPr>
              <a:t>IGestionnaireProfil</a:t>
            </a:r>
            <a:r>
              <a:rPr lang="en-US" sz="1600" dirty="0">
                <a:solidFill>
                  <a:schemeClr val="tx1"/>
                </a:solidFill>
                <a:latin typeface="Courier New"/>
              </a:rPr>
              <a:t> {</a:t>
            </a:r>
            <a:endParaRPr lang="fr-FR" sz="1600" dirty="0">
              <a:solidFill>
                <a:schemeClr val="tx1"/>
              </a:solidFill>
              <a:latin typeface="Courier New"/>
            </a:endParaRPr>
          </a:p>
          <a:p>
            <a:pPr>
              <a:defRPr/>
            </a:pPr>
            <a:r>
              <a:rPr lang="fr-FR" sz="1600" dirty="0">
                <a:solidFill>
                  <a:schemeClr val="tx1"/>
                </a:solidFill>
                <a:latin typeface="Courier New"/>
              </a:rPr>
              <a:t> public </a:t>
            </a:r>
            <a:r>
              <a:rPr lang="fr-FR" sz="1600" dirty="0" err="1">
                <a:solidFill>
                  <a:schemeClr val="tx1"/>
                </a:solidFill>
                <a:latin typeface="Courier New"/>
              </a:rPr>
              <a:t>boolean</a:t>
            </a:r>
            <a:r>
              <a:rPr lang="fr-FR" sz="1600" dirty="0">
                <a:solidFill>
                  <a:schemeClr val="tx1"/>
                </a:solidFill>
                <a:latin typeface="Courier New"/>
              </a:rPr>
              <a:t> </a:t>
            </a:r>
            <a:r>
              <a:rPr lang="fr-FR" sz="1600" dirty="0" err="1">
                <a:solidFill>
                  <a:schemeClr val="tx1"/>
                </a:solidFill>
                <a:latin typeface="Courier New"/>
              </a:rPr>
              <a:t>delete</a:t>
            </a:r>
            <a:r>
              <a:rPr lang="fr-FR" sz="1600" dirty="0">
                <a:solidFill>
                  <a:schemeClr val="tx1"/>
                </a:solidFill>
                <a:latin typeface="Courier New"/>
              </a:rPr>
              <a:t>(User utilisateur) {</a:t>
            </a:r>
          </a:p>
          <a:p>
            <a:pPr>
              <a:defRPr/>
            </a:pPr>
            <a:r>
              <a:rPr lang="fr-FR" sz="1600" dirty="0">
                <a:solidFill>
                  <a:schemeClr val="tx1"/>
                </a:solidFill>
                <a:latin typeface="Courier New"/>
              </a:rPr>
              <a:t>  if (!</a:t>
            </a:r>
            <a:r>
              <a:rPr lang="fr-FR" sz="1600" dirty="0" err="1">
                <a:solidFill>
                  <a:schemeClr val="tx1"/>
                </a:solidFill>
                <a:latin typeface="Courier New"/>
              </a:rPr>
              <a:t>hasPermission</a:t>
            </a:r>
            <a:r>
              <a:rPr lang="fr-FR" sz="1600" dirty="0">
                <a:solidFill>
                  <a:schemeClr val="tx1"/>
                </a:solidFill>
                <a:latin typeface="Courier New"/>
              </a:rPr>
              <a:t>(</a:t>
            </a:r>
            <a:r>
              <a:rPr lang="fr-FR" sz="1600" dirty="0" err="1">
                <a:solidFill>
                  <a:schemeClr val="tx1"/>
                </a:solidFill>
                <a:latin typeface="Courier New"/>
              </a:rPr>
              <a:t>SecurityContext.getPrincipal</a:t>
            </a:r>
            <a:r>
              <a:rPr lang="fr-FR" sz="1600" dirty="0">
                <a:solidFill>
                  <a:schemeClr val="tx1"/>
                </a:solidFill>
                <a:latin typeface="Courier New"/>
              </a:rPr>
              <a:t>())) {</a:t>
            </a:r>
          </a:p>
          <a:p>
            <a:pPr>
              <a:defRPr/>
            </a:pPr>
            <a:r>
              <a:rPr lang="fr-FR" sz="1600" dirty="0">
                <a:solidFill>
                  <a:schemeClr val="tx1"/>
                </a:solidFill>
                <a:latin typeface="Courier New"/>
              </a:rPr>
              <a:t>   </a:t>
            </a:r>
            <a:r>
              <a:rPr lang="fr-FR" sz="1600" dirty="0" err="1">
                <a:solidFill>
                  <a:schemeClr val="tx1"/>
                </a:solidFill>
                <a:latin typeface="Courier New"/>
              </a:rPr>
              <a:t>throw</a:t>
            </a:r>
            <a:r>
              <a:rPr lang="fr-FR" sz="1600" dirty="0">
                <a:solidFill>
                  <a:schemeClr val="tx1"/>
                </a:solidFill>
                <a:latin typeface="Courier New"/>
              </a:rPr>
              <a:t> new </a:t>
            </a:r>
            <a:r>
              <a:rPr lang="fr-FR" sz="1600" dirty="0" err="1">
                <a:solidFill>
                  <a:schemeClr val="tx1"/>
                </a:solidFill>
                <a:latin typeface="Courier New"/>
              </a:rPr>
              <a:t>AccessNotGrantedException</a:t>
            </a:r>
            <a:r>
              <a:rPr lang="fr-FR" sz="1600" dirty="0">
                <a:solidFill>
                  <a:schemeClr val="tx1"/>
                </a:solidFill>
                <a:latin typeface="Courier New"/>
              </a:rPr>
              <a:t>();</a:t>
            </a:r>
          </a:p>
          <a:p>
            <a:pPr>
              <a:defRPr/>
            </a:pPr>
            <a:r>
              <a:rPr lang="fr-FR" sz="1600" dirty="0">
                <a:solidFill>
                  <a:schemeClr val="tx1"/>
                </a:solidFill>
                <a:latin typeface="Courier New"/>
              </a:rPr>
              <a:t>  }</a:t>
            </a:r>
          </a:p>
          <a:p>
            <a:pPr>
              <a:defRPr/>
            </a:pPr>
            <a:r>
              <a:rPr lang="fr-FR" sz="1600" dirty="0">
                <a:solidFill>
                  <a:schemeClr val="tx1"/>
                </a:solidFill>
                <a:latin typeface="Courier New"/>
              </a:rPr>
              <a:t>  …</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7" name="ZoneTexte 6"/>
          <p:cNvSpPr txBox="1"/>
          <p:nvPr/>
        </p:nvSpPr>
        <p:spPr>
          <a:xfrm>
            <a:off x="1752600" y="4491038"/>
            <a:ext cx="8763000" cy="20621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600" dirty="0">
                <a:solidFill>
                  <a:schemeClr val="tx1"/>
                </a:solidFill>
                <a:latin typeface="Courier New"/>
              </a:rPr>
              <a:t>public class </a:t>
            </a:r>
            <a:r>
              <a:rPr lang="en-US" sz="1600" dirty="0" err="1">
                <a:solidFill>
                  <a:schemeClr val="tx1"/>
                </a:solidFill>
                <a:latin typeface="Courier New"/>
              </a:rPr>
              <a:t>CompteServiceImpl</a:t>
            </a:r>
            <a:r>
              <a:rPr lang="en-US" sz="1600" dirty="0">
                <a:solidFill>
                  <a:schemeClr val="tx1"/>
                </a:solidFill>
                <a:latin typeface="Courier New"/>
              </a:rPr>
              <a:t> implements </a:t>
            </a:r>
            <a:r>
              <a:rPr lang="en-US" sz="1600" dirty="0" err="1">
                <a:solidFill>
                  <a:schemeClr val="tx1"/>
                </a:solidFill>
                <a:latin typeface="Courier New"/>
              </a:rPr>
              <a:t>ICompteService</a:t>
            </a:r>
            <a:r>
              <a:rPr lang="en-US" sz="1600" dirty="0">
                <a:solidFill>
                  <a:schemeClr val="tx1"/>
                </a:solidFill>
                <a:latin typeface="Courier New"/>
              </a:rPr>
              <a:t> {</a:t>
            </a:r>
            <a:endParaRPr lang="fr-FR" sz="1600" dirty="0">
              <a:solidFill>
                <a:schemeClr val="tx1"/>
              </a:solidFill>
              <a:latin typeface="Courier New"/>
            </a:endParaRPr>
          </a:p>
          <a:p>
            <a:pPr>
              <a:defRPr/>
            </a:pPr>
            <a:r>
              <a:rPr lang="fr-FR" sz="1600" dirty="0">
                <a:solidFill>
                  <a:schemeClr val="tx1"/>
                </a:solidFill>
                <a:latin typeface="Courier New"/>
              </a:rPr>
              <a:t> public List </a:t>
            </a:r>
            <a:r>
              <a:rPr lang="fr-FR" sz="1600" dirty="0" err="1">
                <a:solidFill>
                  <a:schemeClr val="tx1"/>
                </a:solidFill>
                <a:latin typeface="Courier New"/>
              </a:rPr>
              <a:t>getComptes</a:t>
            </a:r>
            <a:r>
              <a:rPr lang="fr-FR" sz="1600" dirty="0">
                <a:solidFill>
                  <a:schemeClr val="tx1"/>
                </a:solidFill>
                <a:latin typeface="Courier New"/>
              </a:rPr>
              <a:t>() {</a:t>
            </a:r>
          </a:p>
          <a:p>
            <a:pPr>
              <a:defRPr/>
            </a:pPr>
            <a:r>
              <a:rPr lang="fr-FR" sz="1600" dirty="0">
                <a:solidFill>
                  <a:schemeClr val="tx1"/>
                </a:solidFill>
                <a:latin typeface="Courier New"/>
              </a:rPr>
              <a:t>  if (!</a:t>
            </a:r>
            <a:r>
              <a:rPr lang="fr-FR" sz="1600" dirty="0" err="1">
                <a:solidFill>
                  <a:schemeClr val="tx1"/>
                </a:solidFill>
                <a:latin typeface="Courier New"/>
              </a:rPr>
              <a:t>hasPermission</a:t>
            </a:r>
            <a:r>
              <a:rPr lang="fr-FR" sz="1600" dirty="0">
                <a:solidFill>
                  <a:schemeClr val="tx1"/>
                </a:solidFill>
                <a:latin typeface="Courier New"/>
              </a:rPr>
              <a:t>(</a:t>
            </a:r>
            <a:r>
              <a:rPr lang="fr-FR" sz="1600" dirty="0" err="1">
                <a:solidFill>
                  <a:schemeClr val="tx1"/>
                </a:solidFill>
                <a:latin typeface="Courier New"/>
              </a:rPr>
              <a:t>SecurityContext.getPrincipal</a:t>
            </a:r>
            <a:r>
              <a:rPr lang="fr-FR" sz="1600" dirty="0">
                <a:solidFill>
                  <a:schemeClr val="tx1"/>
                </a:solidFill>
                <a:latin typeface="Courier New"/>
              </a:rPr>
              <a:t>())) {</a:t>
            </a:r>
          </a:p>
          <a:p>
            <a:pPr>
              <a:defRPr/>
            </a:pPr>
            <a:r>
              <a:rPr lang="fr-FR" sz="1600" dirty="0">
                <a:solidFill>
                  <a:schemeClr val="tx1"/>
                </a:solidFill>
                <a:latin typeface="Courier New"/>
              </a:rPr>
              <a:t>   </a:t>
            </a:r>
            <a:r>
              <a:rPr lang="fr-FR" sz="1600" dirty="0" err="1">
                <a:solidFill>
                  <a:schemeClr val="tx1"/>
                </a:solidFill>
                <a:latin typeface="Courier New"/>
              </a:rPr>
              <a:t>throw</a:t>
            </a:r>
            <a:r>
              <a:rPr lang="fr-FR" sz="1600" dirty="0">
                <a:solidFill>
                  <a:schemeClr val="tx1"/>
                </a:solidFill>
                <a:latin typeface="Courier New"/>
              </a:rPr>
              <a:t> new </a:t>
            </a:r>
            <a:r>
              <a:rPr lang="fr-FR" sz="1600" dirty="0" err="1">
                <a:solidFill>
                  <a:schemeClr val="tx1"/>
                </a:solidFill>
                <a:latin typeface="Courier New"/>
              </a:rPr>
              <a:t>AccessNotGrantedException</a:t>
            </a:r>
            <a:r>
              <a:rPr lang="fr-FR" sz="1600" dirty="0">
                <a:solidFill>
                  <a:schemeClr val="tx1"/>
                </a:solidFill>
                <a:latin typeface="Courier New"/>
              </a:rPr>
              <a:t>();</a:t>
            </a:r>
          </a:p>
          <a:p>
            <a:pPr>
              <a:defRPr/>
            </a:pPr>
            <a:r>
              <a:rPr lang="fr-FR" sz="1600" dirty="0">
                <a:solidFill>
                  <a:schemeClr val="tx1"/>
                </a:solidFill>
                <a:latin typeface="Courier New"/>
              </a:rPr>
              <a:t>  }</a:t>
            </a:r>
          </a:p>
          <a:p>
            <a:pPr>
              <a:defRPr/>
            </a:pPr>
            <a:r>
              <a:rPr lang="fr-FR" sz="1600" dirty="0">
                <a:solidFill>
                  <a:schemeClr val="tx1"/>
                </a:solidFill>
                <a:latin typeface="Courier New"/>
              </a:rPr>
              <a:t>  …</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133</a:t>
            </a:fld>
            <a:endParaRPr lang="fr-FR"/>
          </a:p>
        </p:txBody>
      </p:sp>
      <p:sp>
        <p:nvSpPr>
          <p:cNvPr id="3" name="Espace réservé du pied de page 2">
            <a:extLst>
              <a:ext uri="{FF2B5EF4-FFF2-40B4-BE49-F238E27FC236}">
                <a16:creationId xmlns:a16="http://schemas.microsoft.com/office/drawing/2014/main" id="{308BE0F1-FBD4-43CA-ABD2-5EBEB36CBC6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41885265"/>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026"/>
          <p:cNvSpPr>
            <a:spLocks noGrp="1" noChangeArrowheads="1"/>
          </p:cNvSpPr>
          <p:nvPr>
            <p:ph type="title"/>
          </p:nvPr>
        </p:nvSpPr>
        <p:spPr/>
        <p:txBody>
          <a:bodyPr>
            <a:normAutofit fontScale="90000"/>
          </a:bodyPr>
          <a:lstStyle/>
          <a:p>
            <a:r>
              <a:rPr lang="fr-FR"/>
              <a:t>Premier exemple avec Spring AOP</a:t>
            </a:r>
          </a:p>
        </p:txBody>
      </p:sp>
      <p:sp>
        <p:nvSpPr>
          <p:cNvPr id="185347" name="Rectangle 1027"/>
          <p:cNvSpPr>
            <a:spLocks noGrp="1" noChangeArrowheads="1"/>
          </p:cNvSpPr>
          <p:nvPr>
            <p:ph idx="1"/>
          </p:nvPr>
        </p:nvSpPr>
        <p:spPr/>
        <p:txBody>
          <a:bodyPr/>
          <a:lstStyle/>
          <a:p>
            <a:r>
              <a:rPr lang="fr-FR" altLang="en-US" dirty="0"/>
              <a:t>L'aspect </a:t>
            </a:r>
            <a:r>
              <a:rPr lang="fr-FR" altLang="en-US" dirty="0" err="1"/>
              <a:t>LogAspect</a:t>
            </a:r>
            <a:r>
              <a:rPr lang="fr-FR" altLang="en-US" dirty="0"/>
              <a:t> est exécuté avant chaque passage dans une méthode </a:t>
            </a:r>
            <a:r>
              <a:rPr lang="fr-FR" altLang="en-US" dirty="0" err="1"/>
              <a:t>find</a:t>
            </a:r>
            <a:r>
              <a:rPr lang="fr-FR" altLang="en-US" dirty="0"/>
              <a:t>*</a:t>
            </a:r>
          </a:p>
          <a:p>
            <a:pPr lvl="1"/>
            <a:r>
              <a:rPr lang="fr-FR" altLang="en-US" dirty="0"/>
              <a:t>Pour tous les </a:t>
            </a:r>
            <a:r>
              <a:rPr lang="fr-FR" altLang="en-US" dirty="0" err="1"/>
              <a:t>beans</a:t>
            </a:r>
            <a:r>
              <a:rPr lang="fr-FR" altLang="en-US" dirty="0"/>
              <a:t> Spring </a:t>
            </a:r>
          </a:p>
        </p:txBody>
      </p:sp>
      <p:sp>
        <p:nvSpPr>
          <p:cNvPr id="151556" name="Text Box 1028"/>
          <p:cNvSpPr txBox="1">
            <a:spLocks noChangeArrowheads="1"/>
          </p:cNvSpPr>
          <p:nvPr/>
        </p:nvSpPr>
        <p:spPr bwMode="auto">
          <a:xfrm>
            <a:off x="1657350" y="2931914"/>
            <a:ext cx="8839200" cy="1200150"/>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a:spAutoFit/>
          </a:bodyPr>
          <a:lstStyle/>
          <a:p>
            <a:pPr>
              <a:spcBef>
                <a:spcPct val="50000"/>
              </a:spcBef>
              <a:defRPr/>
            </a:pPr>
            <a:r>
              <a:rPr lang="fr-FR" sz="1600" dirty="0">
                <a:solidFill>
                  <a:schemeClr val="tx1"/>
                </a:solidFill>
                <a:latin typeface="Courier New" pitchFamily="49" charset="0"/>
                <a:cs typeface="Times New Roman" pitchFamily="18" charset="0"/>
              </a:rPr>
              <a:t>&lt;</a:t>
            </a:r>
            <a:r>
              <a:rPr lang="fr-FR" sz="1600" dirty="0" err="1">
                <a:solidFill>
                  <a:schemeClr val="tx1"/>
                </a:solidFill>
                <a:latin typeface="Courier New" pitchFamily="49" charset="0"/>
                <a:cs typeface="Times New Roman" pitchFamily="18" charset="0"/>
              </a:rPr>
              <a:t>beans</a:t>
            </a:r>
            <a:r>
              <a:rPr lang="fr-FR" sz="1600" dirty="0">
                <a:solidFill>
                  <a:schemeClr val="tx1"/>
                </a:solidFill>
                <a:latin typeface="Courier New" pitchFamily="49" charset="0"/>
                <a:cs typeface="Times New Roman" pitchFamily="18" charset="0"/>
              </a:rPr>
              <a:t> …&gt;</a:t>
            </a:r>
          </a:p>
          <a:p>
            <a:pPr>
              <a:spcBef>
                <a:spcPct val="50000"/>
              </a:spcBef>
              <a:defRPr/>
            </a:pPr>
            <a:r>
              <a:rPr lang="fr-FR" sz="1600" dirty="0">
                <a:solidFill>
                  <a:schemeClr val="tx1"/>
                </a:solidFill>
                <a:latin typeface="Courier New" pitchFamily="49" charset="0"/>
                <a:cs typeface="Times New Roman" pitchFamily="18" charset="0"/>
              </a:rPr>
              <a:t>    &lt;</a:t>
            </a:r>
            <a:r>
              <a:rPr lang="fr-FR" sz="1600" dirty="0" err="1">
                <a:solidFill>
                  <a:schemeClr val="tx1"/>
                </a:solidFill>
                <a:latin typeface="Courier New" pitchFamily="49" charset="0"/>
                <a:cs typeface="Times New Roman" pitchFamily="18" charset="0"/>
              </a:rPr>
              <a:t>bean</a:t>
            </a:r>
            <a:r>
              <a:rPr lang="fr-FR" sz="1600" dirty="0">
                <a:solidFill>
                  <a:schemeClr val="tx1"/>
                </a:solidFill>
                <a:latin typeface="Courier New" pitchFamily="49" charset="0"/>
                <a:cs typeface="Times New Roman" pitchFamily="18" charset="0"/>
              </a:rPr>
              <a:t> id="profiler" class="</a:t>
            </a:r>
            <a:r>
              <a:rPr lang="fr-FR" sz="1600" dirty="0" err="1">
                <a:solidFill>
                  <a:schemeClr val="tx1"/>
                </a:solidFill>
                <a:latin typeface="Courier New" pitchFamily="49" charset="0"/>
                <a:cs typeface="Times New Roman" pitchFamily="18" charset="0"/>
              </a:rPr>
              <a:t>com.france.aspect.LogAspect</a:t>
            </a:r>
            <a:r>
              <a:rPr lang="fr-FR" sz="1600" dirty="0">
                <a:solidFill>
                  <a:schemeClr val="tx1"/>
                </a:solidFill>
                <a:latin typeface="Courier New" pitchFamily="49" charset="0"/>
                <a:cs typeface="Times New Roman" pitchFamily="18" charset="0"/>
              </a:rPr>
              <a:t>"/&gt;</a:t>
            </a:r>
            <a:br>
              <a:rPr lang="fr-FR" sz="1600"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    &lt;</a:t>
            </a:r>
            <a:r>
              <a:rPr lang="fr-FR" sz="1600" dirty="0" err="1">
                <a:solidFill>
                  <a:schemeClr val="tx1"/>
                </a:solidFill>
                <a:latin typeface="Courier New" pitchFamily="49" charset="0"/>
                <a:cs typeface="Times New Roman" pitchFamily="18" charset="0"/>
              </a:rPr>
              <a:t>aop:aspectj-autoproxy</a:t>
            </a:r>
            <a:r>
              <a:rPr lang="fr-FR" sz="1600" dirty="0">
                <a:solidFill>
                  <a:schemeClr val="tx1"/>
                </a:solidFill>
                <a:latin typeface="Courier New" pitchFamily="49" charset="0"/>
                <a:cs typeface="Times New Roman" pitchFamily="18" charset="0"/>
              </a:rPr>
              <a:t>/&gt; </a:t>
            </a:r>
            <a:br>
              <a:rPr lang="fr-FR" sz="1600"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&lt;/</a:t>
            </a:r>
            <a:r>
              <a:rPr lang="fr-FR" sz="1600" dirty="0" err="1">
                <a:solidFill>
                  <a:schemeClr val="tx1"/>
                </a:solidFill>
                <a:latin typeface="Courier New" pitchFamily="49" charset="0"/>
                <a:cs typeface="Times New Roman" pitchFamily="18" charset="0"/>
              </a:rPr>
              <a:t>beans</a:t>
            </a:r>
            <a:r>
              <a:rPr lang="fr-FR" sz="1600" dirty="0">
                <a:solidFill>
                  <a:schemeClr val="tx1"/>
                </a:solidFill>
                <a:latin typeface="Courier New" pitchFamily="49" charset="0"/>
                <a:cs typeface="Times New Roman" pitchFamily="18" charset="0"/>
              </a:rPr>
              <a:t>&gt;</a:t>
            </a:r>
          </a:p>
        </p:txBody>
      </p:sp>
      <p:sp>
        <p:nvSpPr>
          <p:cNvPr id="151557" name="Text Box 1029"/>
          <p:cNvSpPr txBox="1">
            <a:spLocks noChangeArrowheads="1"/>
          </p:cNvSpPr>
          <p:nvPr/>
        </p:nvSpPr>
        <p:spPr bwMode="auto">
          <a:xfrm>
            <a:off x="1657350" y="4646415"/>
            <a:ext cx="8839200" cy="2062163"/>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a:spAutoFit/>
          </a:bodyPr>
          <a:lstStyle/>
          <a:p>
            <a:pPr>
              <a:spcBef>
                <a:spcPct val="50000"/>
              </a:spcBef>
              <a:defRPr/>
            </a:pPr>
            <a:r>
              <a:rPr lang="fr-FR" sz="1600" b="1" dirty="0">
                <a:solidFill>
                  <a:schemeClr val="tx1"/>
                </a:solidFill>
                <a:latin typeface="Courier New" pitchFamily="49" charset="0"/>
                <a:cs typeface="Times New Roman" pitchFamily="18" charset="0"/>
              </a:rPr>
              <a:t>@Aspect</a:t>
            </a:r>
            <a:br>
              <a:rPr lang="fr-FR" sz="1600"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public class </a:t>
            </a:r>
            <a:r>
              <a:rPr lang="fr-FR" sz="1600" dirty="0" err="1">
                <a:solidFill>
                  <a:schemeClr val="tx1"/>
                </a:solidFill>
                <a:latin typeface="Courier New" pitchFamily="49" charset="0"/>
                <a:cs typeface="Times New Roman" pitchFamily="18" charset="0"/>
              </a:rPr>
              <a:t>LogAspect</a:t>
            </a:r>
            <a:r>
              <a:rPr lang="fr-FR" sz="1600" dirty="0">
                <a:solidFill>
                  <a:schemeClr val="tx1"/>
                </a:solidFill>
                <a:latin typeface="Courier New" pitchFamily="49" charset="0"/>
                <a:cs typeface="Times New Roman" pitchFamily="18" charset="0"/>
              </a:rPr>
              <a:t> {</a:t>
            </a:r>
          </a:p>
          <a:p>
            <a:pPr>
              <a:spcBef>
                <a:spcPct val="50000"/>
              </a:spcBef>
              <a:defRPr/>
            </a:pPr>
            <a:r>
              <a:rPr lang="fr-FR" sz="1600" b="1" dirty="0">
                <a:solidFill>
                  <a:schemeClr val="tx1"/>
                </a:solidFill>
                <a:latin typeface="Courier New" pitchFamily="49" charset="0"/>
                <a:cs typeface="Times New Roman" pitchFamily="18" charset="0"/>
              </a:rPr>
              <a:t>    @</a:t>
            </a:r>
            <a:r>
              <a:rPr lang="fr-FR" sz="1600" b="1" dirty="0" err="1">
                <a:solidFill>
                  <a:schemeClr val="tx1"/>
                </a:solidFill>
                <a:latin typeface="Courier New" pitchFamily="49" charset="0"/>
                <a:cs typeface="Times New Roman" pitchFamily="18" charset="0"/>
              </a:rPr>
              <a:t>Before</a:t>
            </a:r>
            <a:r>
              <a:rPr lang="fr-FR" sz="1600" b="1" dirty="0">
                <a:solidFill>
                  <a:schemeClr val="tx1"/>
                </a:solidFill>
                <a:latin typeface="Courier New" pitchFamily="49" charset="0"/>
                <a:cs typeface="Times New Roman" pitchFamily="18" charset="0"/>
              </a:rPr>
              <a:t>("</a:t>
            </a:r>
            <a:r>
              <a:rPr lang="fr-FR" sz="1600" b="1" dirty="0" err="1">
                <a:solidFill>
                  <a:schemeClr val="tx1"/>
                </a:solidFill>
                <a:latin typeface="Courier New" pitchFamily="49" charset="0"/>
                <a:cs typeface="Times New Roman" pitchFamily="18" charset="0"/>
              </a:rPr>
              <a:t>execution</a:t>
            </a:r>
            <a:r>
              <a:rPr lang="fr-FR" sz="1600" b="1" dirty="0">
                <a:solidFill>
                  <a:schemeClr val="tx1"/>
                </a:solidFill>
                <a:latin typeface="Courier New" pitchFamily="49" charset="0"/>
                <a:cs typeface="Times New Roman" pitchFamily="18" charset="0"/>
              </a:rPr>
              <a:t>(* </a:t>
            </a:r>
            <a:r>
              <a:rPr lang="fr-FR" sz="1600" b="1" dirty="0" err="1">
                <a:solidFill>
                  <a:schemeClr val="tx1"/>
                </a:solidFill>
                <a:latin typeface="Courier New" pitchFamily="49" charset="0"/>
                <a:cs typeface="Times New Roman" pitchFamily="18" charset="0"/>
              </a:rPr>
              <a:t>com.MaClasse.find</a:t>
            </a:r>
            <a:r>
              <a:rPr lang="fr-FR" sz="1600" b="1" dirty="0">
                <a:solidFill>
                  <a:schemeClr val="tx1"/>
                </a:solidFill>
                <a:latin typeface="Courier New" pitchFamily="49" charset="0"/>
                <a:cs typeface="Times New Roman" pitchFamily="18" charset="0"/>
              </a:rPr>
              <a:t>*(..))") </a:t>
            </a:r>
            <a:br>
              <a:rPr lang="fr-FR" sz="1600" b="1"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    public </a:t>
            </a:r>
            <a:r>
              <a:rPr lang="fr-FR" sz="1600" dirty="0" err="1">
                <a:solidFill>
                  <a:schemeClr val="tx1"/>
                </a:solidFill>
                <a:latin typeface="Courier New" pitchFamily="49" charset="0"/>
                <a:cs typeface="Times New Roman" pitchFamily="18" charset="0"/>
              </a:rPr>
              <a:t>void</a:t>
            </a:r>
            <a:r>
              <a:rPr lang="fr-FR" sz="1600" dirty="0">
                <a:solidFill>
                  <a:schemeClr val="tx1"/>
                </a:solidFill>
                <a:latin typeface="Courier New" pitchFamily="49" charset="0"/>
                <a:cs typeface="Times New Roman" pitchFamily="18" charset="0"/>
              </a:rPr>
              <a:t> </a:t>
            </a:r>
            <a:r>
              <a:rPr lang="fr-FR" sz="1600" dirty="0" err="1">
                <a:solidFill>
                  <a:schemeClr val="tx1"/>
                </a:solidFill>
                <a:latin typeface="Courier New" pitchFamily="49" charset="0"/>
                <a:cs typeface="Times New Roman" pitchFamily="18" charset="0"/>
              </a:rPr>
              <a:t>processLog</a:t>
            </a:r>
            <a:r>
              <a:rPr lang="fr-FR" sz="1600" dirty="0">
                <a:solidFill>
                  <a:schemeClr val="tx1"/>
                </a:solidFill>
                <a:latin typeface="Courier New" pitchFamily="49" charset="0"/>
                <a:cs typeface="Times New Roman" pitchFamily="18" charset="0"/>
              </a:rPr>
              <a:t>(</a:t>
            </a:r>
            <a:r>
              <a:rPr lang="fr-FR" sz="1600" dirty="0" err="1">
                <a:solidFill>
                  <a:schemeClr val="tx1"/>
                </a:solidFill>
                <a:latin typeface="Courier New" pitchFamily="49" charset="0"/>
                <a:cs typeface="Times New Roman" pitchFamily="18" charset="0"/>
              </a:rPr>
              <a:t>JoinPoint</a:t>
            </a:r>
            <a:r>
              <a:rPr lang="fr-FR" sz="1600" dirty="0">
                <a:solidFill>
                  <a:schemeClr val="tx1"/>
                </a:solidFill>
                <a:latin typeface="Courier New" pitchFamily="49" charset="0"/>
                <a:cs typeface="Times New Roman" pitchFamily="18" charset="0"/>
              </a:rPr>
              <a:t> </a:t>
            </a:r>
            <a:r>
              <a:rPr lang="fr-FR" sz="1600" dirty="0" err="1">
                <a:solidFill>
                  <a:schemeClr val="tx1"/>
                </a:solidFill>
                <a:latin typeface="Courier New" pitchFamily="49" charset="0"/>
                <a:cs typeface="Times New Roman" pitchFamily="18" charset="0"/>
              </a:rPr>
              <a:t>jp</a:t>
            </a:r>
            <a:r>
              <a:rPr lang="fr-FR" sz="1600" dirty="0">
                <a:solidFill>
                  <a:schemeClr val="tx1"/>
                </a:solidFill>
                <a:latin typeface="Courier New" pitchFamily="49" charset="0"/>
                <a:cs typeface="Times New Roman" pitchFamily="18" charset="0"/>
              </a:rPr>
              <a:t>)  {</a:t>
            </a:r>
            <a:br>
              <a:rPr lang="fr-FR" sz="1600"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      </a:t>
            </a:r>
            <a:r>
              <a:rPr lang="fr-FR" sz="1600" dirty="0" err="1">
                <a:solidFill>
                  <a:schemeClr val="tx1"/>
                </a:solidFill>
                <a:latin typeface="Courier New" pitchFamily="49" charset="0"/>
                <a:cs typeface="Times New Roman" pitchFamily="18" charset="0"/>
              </a:rPr>
              <a:t>System.</a:t>
            </a:r>
            <a:r>
              <a:rPr lang="fr-FR" sz="1600" i="1" dirty="0" err="1">
                <a:solidFill>
                  <a:schemeClr val="tx1"/>
                </a:solidFill>
                <a:latin typeface="Courier New" pitchFamily="49" charset="0"/>
                <a:cs typeface="Times New Roman" pitchFamily="18" charset="0"/>
              </a:rPr>
              <a:t>out</a:t>
            </a:r>
            <a:r>
              <a:rPr lang="fr-FR" sz="1600" dirty="0" err="1">
                <a:solidFill>
                  <a:schemeClr val="tx1"/>
                </a:solidFill>
                <a:latin typeface="Courier New" pitchFamily="49" charset="0"/>
                <a:cs typeface="Times New Roman" pitchFamily="18" charset="0"/>
              </a:rPr>
              <a:t>.println</a:t>
            </a:r>
            <a:r>
              <a:rPr lang="fr-FR" sz="1600" dirty="0">
                <a:solidFill>
                  <a:schemeClr val="tx1"/>
                </a:solidFill>
                <a:latin typeface="Courier New" pitchFamily="49" charset="0"/>
                <a:cs typeface="Times New Roman" pitchFamily="18" charset="0"/>
              </a:rPr>
              <a:t>("Avant </a:t>
            </a:r>
            <a:r>
              <a:rPr lang="fr-FR" sz="1600" dirty="0" err="1">
                <a:solidFill>
                  <a:schemeClr val="tx1"/>
                </a:solidFill>
                <a:latin typeface="Courier New" pitchFamily="49" charset="0"/>
                <a:cs typeface="Times New Roman" pitchFamily="18" charset="0"/>
              </a:rPr>
              <a:t>find</a:t>
            </a:r>
            <a:r>
              <a:rPr lang="fr-FR" sz="1600" dirty="0">
                <a:solidFill>
                  <a:schemeClr val="tx1"/>
                </a:solidFill>
                <a:latin typeface="Courier New" pitchFamily="49" charset="0"/>
                <a:cs typeface="Times New Roman" pitchFamily="18" charset="0"/>
              </a:rPr>
              <a:t> ="+</a:t>
            </a:r>
            <a:r>
              <a:rPr lang="fr-FR" sz="1600" dirty="0" err="1">
                <a:solidFill>
                  <a:schemeClr val="tx1"/>
                </a:solidFill>
                <a:latin typeface="Courier New" pitchFamily="49" charset="0"/>
                <a:cs typeface="Times New Roman" pitchFamily="18" charset="0"/>
              </a:rPr>
              <a:t>jp.getSignature</a:t>
            </a:r>
            <a:r>
              <a:rPr lang="fr-FR" sz="1600" dirty="0">
                <a:solidFill>
                  <a:schemeClr val="tx1"/>
                </a:solidFill>
                <a:latin typeface="Courier New" pitchFamily="49" charset="0"/>
                <a:cs typeface="Times New Roman" pitchFamily="18" charset="0"/>
              </a:rPr>
              <a:t>().</a:t>
            </a:r>
            <a:r>
              <a:rPr lang="fr-FR" sz="1600" dirty="0" err="1">
                <a:solidFill>
                  <a:schemeClr val="tx1"/>
                </a:solidFill>
                <a:latin typeface="Courier New" pitchFamily="49" charset="0"/>
                <a:cs typeface="Times New Roman" pitchFamily="18" charset="0"/>
              </a:rPr>
              <a:t>getName</a:t>
            </a:r>
            <a:r>
              <a:rPr lang="fr-FR" sz="1600" dirty="0">
                <a:solidFill>
                  <a:schemeClr val="tx1"/>
                </a:solidFill>
                <a:latin typeface="Courier New" pitchFamily="49" charset="0"/>
                <a:cs typeface="Times New Roman" pitchFamily="18" charset="0"/>
              </a:rPr>
              <a:t>());</a:t>
            </a:r>
          </a:p>
          <a:p>
            <a:pPr>
              <a:spcBef>
                <a:spcPct val="50000"/>
              </a:spcBef>
              <a:defRPr/>
            </a:pPr>
            <a:r>
              <a:rPr lang="fr-FR" sz="1600" dirty="0">
                <a:solidFill>
                  <a:schemeClr val="tx1"/>
                </a:solidFill>
                <a:latin typeface="Courier New" pitchFamily="49" charset="0"/>
                <a:cs typeface="Times New Roman" pitchFamily="18" charset="0"/>
              </a:rPr>
              <a:t>    }</a:t>
            </a:r>
            <a:br>
              <a:rPr lang="fr-FR" sz="1600" dirty="0">
                <a:solidFill>
                  <a:schemeClr val="tx1"/>
                </a:solidFill>
                <a:latin typeface="Courier New" pitchFamily="49" charset="0"/>
                <a:cs typeface="Times New Roman" pitchFamily="18" charset="0"/>
              </a:rPr>
            </a:br>
            <a:r>
              <a:rPr lang="fr-FR" sz="1600" dirty="0">
                <a:solidFill>
                  <a:schemeClr val="tx1"/>
                </a:solidFill>
                <a:latin typeface="Courier New" pitchFamily="49" charset="0"/>
                <a:cs typeface="Times New Roman" pitchFamily="18" charset="0"/>
              </a:rPr>
              <a:t>}</a:t>
            </a:r>
          </a:p>
        </p:txBody>
      </p:sp>
      <p:sp>
        <p:nvSpPr>
          <p:cNvPr id="185352" name="Rectangle 1030"/>
          <p:cNvSpPr>
            <a:spLocks noChangeArrowheads="1"/>
          </p:cNvSpPr>
          <p:nvPr/>
        </p:nvSpPr>
        <p:spPr bwMode="auto">
          <a:xfrm>
            <a:off x="7824046" y="3886201"/>
            <a:ext cx="1192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r" eaLnBrk="1" hangingPunct="1">
              <a:spcAft>
                <a:spcPct val="0"/>
              </a:spcAft>
              <a:buClrTx/>
              <a:buSzTx/>
              <a:buFontTx/>
              <a:buNone/>
            </a:pPr>
            <a:r>
              <a:rPr lang="fr-FR" altLang="en-US" sz="1400" i="1">
                <a:latin typeface="Arial Narrow" panose="020B0606020202030204" pitchFamily="34" charset="0"/>
              </a:rPr>
              <a:t>beans-aop.xml </a:t>
            </a:r>
          </a:p>
        </p:txBody>
      </p:sp>
      <p:sp>
        <p:nvSpPr>
          <p:cNvPr id="185353" name="Rectangle 1031"/>
          <p:cNvSpPr>
            <a:spLocks noChangeArrowheads="1"/>
          </p:cNvSpPr>
          <p:nvPr/>
        </p:nvSpPr>
        <p:spPr bwMode="auto">
          <a:xfrm>
            <a:off x="7815720" y="6400801"/>
            <a:ext cx="1233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r" eaLnBrk="1" hangingPunct="1">
              <a:spcAft>
                <a:spcPct val="0"/>
              </a:spcAft>
              <a:buClrTx/>
              <a:buSzTx/>
              <a:buFontTx/>
              <a:buNone/>
            </a:pPr>
            <a:r>
              <a:rPr lang="fr-FR" altLang="en-US" sz="1400" i="1">
                <a:latin typeface="Arial Narrow" panose="020B0606020202030204" pitchFamily="34" charset="0"/>
              </a:rPr>
              <a:t>LogAspect.java </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134</a:t>
            </a:fld>
            <a:endParaRPr lang="fr-FR"/>
          </a:p>
        </p:txBody>
      </p:sp>
      <p:sp>
        <p:nvSpPr>
          <p:cNvPr id="3" name="Espace réservé du pied de page 2">
            <a:extLst>
              <a:ext uri="{FF2B5EF4-FFF2-40B4-BE49-F238E27FC236}">
                <a16:creationId xmlns:a16="http://schemas.microsoft.com/office/drawing/2014/main" id="{96216D7E-A8E7-4512-98C4-21FBE0626C5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34712841"/>
      </p:ext>
    </p:extLst>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Quels problèmes résout l’AOP ?</a:t>
            </a:r>
            <a:endParaRPr lang="fr-FR" dirty="0"/>
          </a:p>
        </p:txBody>
      </p:sp>
      <p:pic>
        <p:nvPicPr>
          <p:cNvPr id="186371" name="Picture 6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907799" y="1755634"/>
            <a:ext cx="8939955" cy="4528380"/>
          </a:xfrm>
        </p:spPr>
      </p:pic>
      <p:sp>
        <p:nvSpPr>
          <p:cNvPr id="4" name="Espace réservé du numéro de diapositive 3"/>
          <p:cNvSpPr>
            <a:spLocks noGrp="1"/>
          </p:cNvSpPr>
          <p:nvPr>
            <p:ph type="sldNum" sz="quarter" idx="12"/>
          </p:nvPr>
        </p:nvSpPr>
        <p:spPr/>
        <p:txBody>
          <a:bodyPr/>
          <a:lstStyle/>
          <a:p>
            <a:fld id="{27DD2850-4166-4114-B1C5-40990753D8A0}" type="slidenum">
              <a:rPr lang="fr-FR" smtClean="0"/>
              <a:t>135</a:t>
            </a:fld>
            <a:endParaRPr lang="fr-FR"/>
          </a:p>
        </p:txBody>
      </p:sp>
      <p:sp>
        <p:nvSpPr>
          <p:cNvPr id="3" name="Espace réservé du pied de page 2">
            <a:extLst>
              <a:ext uri="{FF2B5EF4-FFF2-40B4-BE49-F238E27FC236}">
                <a16:creationId xmlns:a16="http://schemas.microsoft.com/office/drawing/2014/main" id="{E0FC07DB-A303-4B37-B010-C1D01DA7A05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98028886"/>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Quels problèmes résout l’AOP ?</a:t>
            </a:r>
            <a:endParaRPr lang="fr-FR" dirty="0"/>
          </a:p>
        </p:txBody>
      </p:sp>
      <p:sp>
        <p:nvSpPr>
          <p:cNvPr id="157699" name="Espace réservé du contenu 2"/>
          <p:cNvSpPr>
            <a:spLocks noGrp="1"/>
          </p:cNvSpPr>
          <p:nvPr>
            <p:ph idx="1"/>
          </p:nvPr>
        </p:nvSpPr>
        <p:spPr/>
        <p:txBody>
          <a:bodyPr/>
          <a:lstStyle/>
          <a:p>
            <a:r>
              <a:rPr lang="fr-FR" altLang="en-US" dirty="0" err="1"/>
              <a:t>AspectJ</a:t>
            </a:r>
            <a:endParaRPr lang="fr-FR" altLang="en-US" dirty="0"/>
          </a:p>
          <a:p>
            <a:pPr lvl="1"/>
            <a:r>
              <a:rPr lang="fr-FR" altLang="en-US" dirty="0"/>
              <a:t>Fondation Eclipse - </a:t>
            </a:r>
            <a:r>
              <a:rPr lang="fr-FR" altLang="en-US" dirty="0">
                <a:hlinkClick r:id="rId3"/>
              </a:rPr>
              <a:t>http://www.eclipse.org/aspectj/</a:t>
            </a:r>
            <a:endParaRPr lang="fr-FR" altLang="en-US" dirty="0"/>
          </a:p>
          <a:p>
            <a:pPr lvl="1"/>
            <a:r>
              <a:rPr lang="fr-FR" altLang="en-US" dirty="0"/>
              <a:t>Technologie initiale (1ère version date de 1995)</a:t>
            </a:r>
          </a:p>
          <a:p>
            <a:pPr lvl="1"/>
            <a:r>
              <a:rPr lang="fr-FR" altLang="en-US" dirty="0"/>
              <a:t>Langage AOP complet</a:t>
            </a:r>
          </a:p>
          <a:p>
            <a:pPr lvl="2"/>
            <a:r>
              <a:rPr lang="fr-FR" altLang="en-US" dirty="0"/>
              <a:t>Modifie le byte code pour le tissage.</a:t>
            </a:r>
          </a:p>
          <a:p>
            <a:endParaRPr lang="fr-FR" altLang="en-US" dirty="0"/>
          </a:p>
          <a:p>
            <a:r>
              <a:rPr lang="fr-FR" altLang="en-US" dirty="0" err="1"/>
              <a:t>SpringAOP</a:t>
            </a:r>
            <a:endParaRPr lang="fr-FR" altLang="en-US" dirty="0"/>
          </a:p>
          <a:p>
            <a:pPr lvl="1"/>
            <a:r>
              <a:rPr lang="fr-FR" altLang="en-US" dirty="0"/>
              <a:t>Implémentation Java de l’AOP intégrant </a:t>
            </a:r>
            <a:r>
              <a:rPr lang="fr-FR" altLang="en-US" dirty="0" err="1"/>
              <a:t>AspectJ</a:t>
            </a:r>
            <a:endParaRPr lang="fr-FR" altLang="en-US" dirty="0"/>
          </a:p>
          <a:p>
            <a:pPr lvl="2"/>
            <a:r>
              <a:rPr lang="fr-FR" altLang="en-US" dirty="0"/>
              <a:t>Utilise le mécanisme de </a:t>
            </a:r>
            <a:r>
              <a:rPr lang="fr-FR" altLang="en-US" b="1" u="sng" dirty="0"/>
              <a:t>proxy Java</a:t>
            </a:r>
            <a:r>
              <a:rPr lang="fr-FR" altLang="en-US" dirty="0"/>
              <a:t> pour le tissage.</a:t>
            </a:r>
          </a:p>
          <a:p>
            <a:endParaRPr lang="fr-FR" altLang="en-US"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136</a:t>
            </a:fld>
            <a:endParaRPr lang="fr-FR"/>
          </a:p>
        </p:txBody>
      </p:sp>
      <p:sp>
        <p:nvSpPr>
          <p:cNvPr id="3" name="Espace réservé du pied de page 2">
            <a:extLst>
              <a:ext uri="{FF2B5EF4-FFF2-40B4-BE49-F238E27FC236}">
                <a16:creationId xmlns:a16="http://schemas.microsoft.com/office/drawing/2014/main" id="{AB0C4489-6A2F-48AF-9C59-2DC4D3DCED6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21594733"/>
      </p:ext>
    </p:extLst>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normAutofit fontScale="90000"/>
          </a:bodyPr>
          <a:lstStyle/>
          <a:p>
            <a:r>
              <a:rPr lang="fr-FR"/>
              <a:t>Cas d'étude</a:t>
            </a:r>
          </a:p>
        </p:txBody>
      </p:sp>
      <p:sp>
        <p:nvSpPr>
          <p:cNvPr id="152579" name="Rectangle 3"/>
          <p:cNvSpPr>
            <a:spLocks noGrp="1" noChangeArrowheads="1"/>
          </p:cNvSpPr>
          <p:nvPr>
            <p:ph idx="1"/>
          </p:nvPr>
        </p:nvSpPr>
        <p:spPr/>
        <p:txBody>
          <a:bodyPr/>
          <a:lstStyle/>
          <a:p>
            <a:r>
              <a:rPr lang="fr-FR" dirty="0"/>
              <a:t>Une application contient un ensemble de classes DAO</a:t>
            </a:r>
          </a:p>
          <a:p>
            <a:pPr lvl="1"/>
            <a:r>
              <a:rPr lang="fr-FR" dirty="0"/>
              <a:t>Data Access </a:t>
            </a:r>
            <a:r>
              <a:rPr lang="fr-FR" dirty="0" err="1"/>
              <a:t>Objects</a:t>
            </a:r>
            <a:endParaRPr lang="fr-FR" dirty="0"/>
          </a:p>
          <a:p>
            <a:pPr lvl="1"/>
            <a:endParaRPr lang="fr-FR" dirty="0"/>
          </a:p>
          <a:p>
            <a:r>
              <a:rPr lang="fr-FR" dirty="0"/>
              <a:t>Il s'agit de mesurer l'accès à toutes les méthodes "</a:t>
            </a:r>
            <a:r>
              <a:rPr lang="fr-FR" dirty="0" err="1"/>
              <a:t>find</a:t>
            </a:r>
            <a:r>
              <a:rPr lang="fr-FR" dirty="0"/>
              <a:t>" de ces classes</a:t>
            </a:r>
          </a:p>
          <a:p>
            <a:pPr lvl="1"/>
            <a:r>
              <a:rPr lang="fr-FR" dirty="0"/>
              <a:t>Utilisation d'une classe </a:t>
            </a:r>
            <a:r>
              <a:rPr lang="fr-FR" dirty="0" err="1"/>
              <a:t>DAOProfiler</a:t>
            </a:r>
            <a:endParaRPr lang="fr-FR"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137</a:t>
            </a:fld>
            <a:endParaRPr lang="fr-FR"/>
          </a:p>
        </p:txBody>
      </p:sp>
      <p:sp>
        <p:nvSpPr>
          <p:cNvPr id="3" name="Espace réservé du pied de page 2">
            <a:extLst>
              <a:ext uri="{FF2B5EF4-FFF2-40B4-BE49-F238E27FC236}">
                <a16:creationId xmlns:a16="http://schemas.microsoft.com/office/drawing/2014/main" id="{8454BB1F-8E46-4DE3-8A06-74C077CA611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9194286"/>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050"/>
          <p:cNvSpPr>
            <a:spLocks noGrp="1" noChangeArrowheads="1"/>
          </p:cNvSpPr>
          <p:nvPr>
            <p:ph type="title"/>
          </p:nvPr>
        </p:nvSpPr>
        <p:spPr/>
        <p:txBody>
          <a:bodyPr>
            <a:normAutofit fontScale="90000"/>
          </a:bodyPr>
          <a:lstStyle/>
          <a:p>
            <a:r>
              <a:rPr lang="fr-FR"/>
              <a:t>Aspect et Target</a:t>
            </a:r>
          </a:p>
        </p:txBody>
      </p:sp>
      <p:sp>
        <p:nvSpPr>
          <p:cNvPr id="153603" name="Rectangle 2051"/>
          <p:cNvSpPr>
            <a:spLocks noGrp="1" noChangeArrowheads="1"/>
          </p:cNvSpPr>
          <p:nvPr>
            <p:ph idx="1"/>
          </p:nvPr>
        </p:nvSpPr>
        <p:spPr/>
        <p:txBody>
          <a:bodyPr>
            <a:normAutofit fontScale="85000" lnSpcReduction="20000"/>
          </a:bodyPr>
          <a:lstStyle/>
          <a:p>
            <a:r>
              <a:rPr lang="fr-FR" b="1" dirty="0"/>
              <a:t>Aspect</a:t>
            </a:r>
          </a:p>
          <a:p>
            <a:pPr lvl="1"/>
            <a:r>
              <a:rPr lang="fr-FR" dirty="0"/>
              <a:t>L'Aspect est la classe qui contient le code Java à insérer dans la logique de l'application</a:t>
            </a:r>
          </a:p>
          <a:p>
            <a:pPr lvl="1"/>
            <a:r>
              <a:rPr lang="fr-FR" dirty="0"/>
              <a:t>Dans l'exemple précédent, il s'agit de </a:t>
            </a:r>
            <a:r>
              <a:rPr lang="fr-FR" dirty="0" err="1"/>
              <a:t>DaoProfiler</a:t>
            </a:r>
            <a:r>
              <a:rPr lang="fr-FR" dirty="0"/>
              <a:t>.</a:t>
            </a:r>
          </a:p>
          <a:p>
            <a:pPr marL="457200" lvl="1" indent="0">
              <a:buNone/>
            </a:pPr>
            <a:br>
              <a:rPr lang="fr-FR" dirty="0"/>
            </a:br>
            <a:endParaRPr lang="fr-FR" dirty="0"/>
          </a:p>
          <a:p>
            <a:pPr lvl="1"/>
            <a:endParaRPr lang="fr-FR" dirty="0"/>
          </a:p>
          <a:p>
            <a:r>
              <a:rPr lang="fr-FR" b="1" dirty="0"/>
              <a:t>Target</a:t>
            </a:r>
          </a:p>
          <a:p>
            <a:pPr lvl="1"/>
            <a:r>
              <a:rPr lang="fr-FR" dirty="0"/>
              <a:t>Il s'agit de l'objet visé</a:t>
            </a:r>
          </a:p>
          <a:p>
            <a:pPr lvl="1"/>
            <a:r>
              <a:rPr lang="fr-FR" dirty="0"/>
              <a:t>Un objet Target peut-être visé par plusieurs aspects</a:t>
            </a:r>
          </a:p>
          <a:p>
            <a:pPr lvl="1"/>
            <a:r>
              <a:rPr lang="fr-FR" dirty="0"/>
              <a:t>Dans l'exemple précédent, il s'agit des </a:t>
            </a:r>
            <a:r>
              <a:rPr lang="fr-FR" dirty="0" err="1"/>
              <a:t>DAOs</a:t>
            </a:r>
            <a:endParaRPr lang="fr-FR" dirty="0"/>
          </a:p>
          <a:p>
            <a:pPr lvl="1"/>
            <a:r>
              <a:rPr lang="fr-FR" dirty="0"/>
              <a:t>L'AOP est non-intrusive : les </a:t>
            </a:r>
            <a:r>
              <a:rPr lang="fr-FR" dirty="0" err="1"/>
              <a:t>Targets</a:t>
            </a:r>
            <a:r>
              <a:rPr lang="fr-FR" dirty="0"/>
              <a:t> ne sont pas impactés par la mise en place d'Aspects.</a:t>
            </a:r>
          </a:p>
        </p:txBody>
      </p:sp>
      <p:sp>
        <p:nvSpPr>
          <p:cNvPr id="153604" name="Text Box 2052"/>
          <p:cNvSpPr txBox="1">
            <a:spLocks noChangeArrowheads="1"/>
          </p:cNvSpPr>
          <p:nvPr/>
        </p:nvSpPr>
        <p:spPr bwMode="auto">
          <a:xfrm>
            <a:off x="4216400" y="2849564"/>
            <a:ext cx="3429000" cy="1169987"/>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a:spAutoFit/>
          </a:bodyPr>
          <a:lstStyle/>
          <a:p>
            <a:pPr>
              <a:spcBef>
                <a:spcPct val="50000"/>
              </a:spcBef>
              <a:defRPr/>
            </a:pPr>
            <a:r>
              <a:rPr lang="fr-FR" sz="1400" b="1" dirty="0">
                <a:solidFill>
                  <a:schemeClr val="tx1"/>
                </a:solidFill>
                <a:latin typeface="Courier New" pitchFamily="49" charset="0"/>
                <a:cs typeface="Times New Roman" pitchFamily="18" charset="0"/>
              </a:rPr>
              <a:t>@Aspect</a:t>
            </a:r>
            <a:br>
              <a:rPr lang="fr-FR" sz="1400" dirty="0">
                <a:solidFill>
                  <a:schemeClr val="tx1"/>
                </a:solidFill>
                <a:latin typeface="Courier New" pitchFamily="49" charset="0"/>
                <a:cs typeface="Times New Roman" pitchFamily="18" charset="0"/>
              </a:rPr>
            </a:br>
            <a:r>
              <a:rPr lang="fr-FR" sz="1400" dirty="0">
                <a:solidFill>
                  <a:schemeClr val="tx1"/>
                </a:solidFill>
                <a:latin typeface="Courier New" pitchFamily="49" charset="0"/>
                <a:cs typeface="Times New Roman" pitchFamily="18" charset="0"/>
              </a:rPr>
              <a:t>public class </a:t>
            </a:r>
            <a:r>
              <a:rPr lang="fr-FR" sz="1400" dirty="0" err="1">
                <a:solidFill>
                  <a:schemeClr val="tx1"/>
                </a:solidFill>
                <a:latin typeface="Courier New" pitchFamily="49" charset="0"/>
                <a:cs typeface="Times New Roman" pitchFamily="18" charset="0"/>
              </a:rPr>
              <a:t>DAOProfiler</a:t>
            </a:r>
            <a:r>
              <a:rPr lang="fr-FR" sz="1400"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a:t>
            </a:r>
          </a:p>
        </p:txBody>
      </p:sp>
      <p:sp>
        <p:nvSpPr>
          <p:cNvPr id="189447" name="Rectangle 2053"/>
          <p:cNvSpPr>
            <a:spLocks noChangeArrowheads="1"/>
          </p:cNvSpPr>
          <p:nvPr/>
        </p:nvSpPr>
        <p:spPr bwMode="auto">
          <a:xfrm>
            <a:off x="4335463" y="4068764"/>
            <a:ext cx="25442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i="1">
                <a:latin typeface="Arial Narrow" panose="020B0606020202030204" pitchFamily="34" charset="0"/>
              </a:rPr>
              <a:t>Exemple avec Spring (syntaxe @AspectJ)</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138</a:t>
            </a:fld>
            <a:endParaRPr lang="fr-FR"/>
          </a:p>
        </p:txBody>
      </p:sp>
      <p:sp>
        <p:nvSpPr>
          <p:cNvPr id="3" name="Espace réservé du pied de page 2">
            <a:extLst>
              <a:ext uri="{FF2B5EF4-FFF2-40B4-BE49-F238E27FC236}">
                <a16:creationId xmlns:a16="http://schemas.microsoft.com/office/drawing/2014/main" id="{930576FD-BEDD-4D9D-8D5B-913D0E4FC52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26531530"/>
      </p:ext>
    </p:extLst>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050"/>
          <p:cNvSpPr>
            <a:spLocks noGrp="1" noChangeArrowheads="1"/>
          </p:cNvSpPr>
          <p:nvPr>
            <p:ph type="title"/>
          </p:nvPr>
        </p:nvSpPr>
        <p:spPr/>
        <p:txBody>
          <a:bodyPr>
            <a:normAutofit fontScale="90000"/>
          </a:bodyPr>
          <a:lstStyle/>
          <a:p>
            <a:r>
              <a:rPr lang="fr-FR"/>
              <a:t>Advice</a:t>
            </a:r>
          </a:p>
        </p:txBody>
      </p:sp>
      <p:sp>
        <p:nvSpPr>
          <p:cNvPr id="160772" name="Rectangle 2051"/>
          <p:cNvSpPr>
            <a:spLocks noGrp="1" noChangeArrowheads="1"/>
          </p:cNvSpPr>
          <p:nvPr>
            <p:ph idx="1"/>
          </p:nvPr>
        </p:nvSpPr>
        <p:spPr/>
        <p:txBody>
          <a:bodyPr>
            <a:normAutofit/>
          </a:bodyPr>
          <a:lstStyle/>
          <a:p>
            <a:r>
              <a:rPr lang="fr-FR" altLang="en-US" sz="2400" b="1" dirty="0" err="1"/>
              <a:t>Advice</a:t>
            </a:r>
            <a:endParaRPr lang="fr-FR" altLang="en-US" sz="2400" b="1" dirty="0"/>
          </a:p>
          <a:p>
            <a:pPr lvl="1"/>
            <a:r>
              <a:rPr lang="fr-FR" altLang="en-US" sz="2000" dirty="0"/>
              <a:t>C'est l'un des traitements à réaliser par l'aspect</a:t>
            </a:r>
          </a:p>
          <a:p>
            <a:pPr lvl="1"/>
            <a:r>
              <a:rPr lang="fr-FR" altLang="en-US" sz="2000" dirty="0"/>
              <a:t>L'</a:t>
            </a:r>
            <a:r>
              <a:rPr lang="fr-FR" altLang="en-US" sz="2000" dirty="0" err="1"/>
              <a:t>Advice</a:t>
            </a:r>
            <a:r>
              <a:rPr lang="fr-FR" altLang="en-US" sz="2000" dirty="0"/>
              <a:t> est déclaré dans la classe Aspect</a:t>
            </a:r>
          </a:p>
          <a:p>
            <a:pPr lvl="2"/>
            <a:r>
              <a:rPr lang="fr-FR" altLang="en-US" sz="1800" dirty="0"/>
              <a:t>Il peut y avoir plusieurs </a:t>
            </a:r>
            <a:r>
              <a:rPr lang="fr-FR" altLang="en-US" sz="1800" dirty="0" err="1"/>
              <a:t>Advices</a:t>
            </a:r>
            <a:r>
              <a:rPr lang="fr-FR" altLang="en-US" sz="1800" dirty="0"/>
              <a:t> par Aspect</a:t>
            </a:r>
          </a:p>
          <a:p>
            <a:pPr lvl="1"/>
            <a:r>
              <a:rPr lang="fr-FR" altLang="en-US" sz="2000" dirty="0"/>
              <a:t>Plusieurs catégories : </a:t>
            </a:r>
          </a:p>
          <a:p>
            <a:pPr lvl="2"/>
            <a:r>
              <a:rPr lang="fr-FR" altLang="en-US" sz="1600" dirty="0"/>
              <a:t>"</a:t>
            </a:r>
            <a:r>
              <a:rPr lang="fr-FR" altLang="en-US" sz="1600" dirty="0" err="1"/>
              <a:t>around</a:t>
            </a:r>
            <a:r>
              <a:rPr lang="fr-FR" altLang="en-US" sz="1600" dirty="0"/>
              <a:t>", "</a:t>
            </a:r>
            <a:r>
              <a:rPr lang="fr-FR" altLang="en-US" sz="1600" dirty="0" err="1"/>
              <a:t>before</a:t>
            </a:r>
            <a:r>
              <a:rPr lang="fr-FR" altLang="en-US" sz="1600" dirty="0"/>
              <a:t>", "</a:t>
            </a:r>
            <a:r>
              <a:rPr lang="fr-FR" altLang="en-US" sz="1600" dirty="0" err="1"/>
              <a:t>after</a:t>
            </a:r>
            <a:r>
              <a:rPr lang="fr-FR" altLang="en-US" sz="1600" dirty="0"/>
              <a:t> </a:t>
            </a:r>
            <a:r>
              <a:rPr lang="fr-FR" altLang="en-US" sz="1600" dirty="0" err="1"/>
              <a:t>returning</a:t>
            </a:r>
            <a:r>
              <a:rPr lang="fr-FR" altLang="en-US" sz="1600" dirty="0"/>
              <a:t>", "</a:t>
            </a:r>
            <a:r>
              <a:rPr lang="fr-FR" altLang="en-US" sz="1600" dirty="0" err="1"/>
              <a:t>after</a:t>
            </a:r>
            <a:r>
              <a:rPr lang="fr-FR" altLang="en-US" sz="1600" dirty="0"/>
              <a:t> </a:t>
            </a:r>
            <a:r>
              <a:rPr lang="fr-FR" altLang="en-US" sz="1600" dirty="0" err="1"/>
              <a:t>throwing</a:t>
            </a:r>
            <a:r>
              <a:rPr lang="fr-FR" altLang="en-US" sz="1600" dirty="0"/>
              <a:t>", "</a:t>
            </a:r>
            <a:r>
              <a:rPr lang="fr-FR" altLang="en-US" sz="1600" dirty="0" err="1"/>
              <a:t>after</a:t>
            </a:r>
            <a:r>
              <a:rPr lang="fr-FR" altLang="en-US" sz="1600" dirty="0"/>
              <a:t> </a:t>
            </a:r>
            <a:r>
              <a:rPr lang="fr-FR" altLang="en-US" sz="1600" dirty="0" err="1"/>
              <a:t>finally</a:t>
            </a:r>
            <a:r>
              <a:rPr lang="fr-FR" altLang="en-US" sz="1600" dirty="0"/>
              <a:t>"</a:t>
            </a:r>
          </a:p>
          <a:p>
            <a:pPr lvl="2"/>
            <a:r>
              <a:rPr lang="fr-FR" altLang="en-US" sz="1600" dirty="0"/>
              <a:t>Exemple de déclaration d'un </a:t>
            </a:r>
            <a:r>
              <a:rPr lang="fr-FR" altLang="en-US" sz="1600" dirty="0" err="1"/>
              <a:t>Advice</a:t>
            </a:r>
            <a:r>
              <a:rPr lang="fr-FR" altLang="en-US" sz="1600" dirty="0"/>
              <a:t> </a:t>
            </a:r>
            <a:r>
              <a:rPr lang="fr-FR" altLang="en-US" sz="1600" dirty="0" err="1"/>
              <a:t>Before</a:t>
            </a:r>
            <a:r>
              <a:rPr lang="fr-FR" altLang="en-US" sz="1600" dirty="0"/>
              <a:t> :</a:t>
            </a:r>
          </a:p>
          <a:p>
            <a:pPr lvl="2"/>
            <a:endParaRPr lang="fr-FR" altLang="en-US" sz="1800" dirty="0"/>
          </a:p>
          <a:p>
            <a:endParaRPr lang="fr-FR" altLang="en-US" sz="2400" dirty="0"/>
          </a:p>
        </p:txBody>
      </p:sp>
      <p:sp>
        <p:nvSpPr>
          <p:cNvPr id="154628" name="Text Box 2052"/>
          <p:cNvSpPr txBox="1">
            <a:spLocks noChangeArrowheads="1"/>
          </p:cNvSpPr>
          <p:nvPr/>
        </p:nvSpPr>
        <p:spPr bwMode="auto">
          <a:xfrm>
            <a:off x="2085975" y="4198939"/>
            <a:ext cx="6324600" cy="2138362"/>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a:spAutoFit/>
          </a:bodyPr>
          <a:lstStyle/>
          <a:p>
            <a:pPr>
              <a:spcBef>
                <a:spcPct val="50000"/>
              </a:spcBef>
              <a:defRPr/>
            </a:pPr>
            <a:r>
              <a:rPr lang="fr-FR" sz="1400" b="1" dirty="0">
                <a:solidFill>
                  <a:schemeClr val="tx1"/>
                </a:solidFill>
                <a:latin typeface="Courier New" pitchFamily="49" charset="0"/>
                <a:cs typeface="Times New Roman" pitchFamily="18" charset="0"/>
              </a:rPr>
              <a:t>@Aspect</a:t>
            </a:r>
            <a:br>
              <a:rPr lang="fr-FR" sz="1400" b="1" dirty="0">
                <a:solidFill>
                  <a:schemeClr val="tx1"/>
                </a:solidFill>
                <a:latin typeface="Courier New" pitchFamily="49" charset="0"/>
                <a:cs typeface="Times New Roman" pitchFamily="18" charset="0"/>
              </a:rPr>
            </a:br>
            <a:r>
              <a:rPr lang="fr-FR" sz="1400" dirty="0">
                <a:solidFill>
                  <a:schemeClr val="tx1"/>
                </a:solidFill>
                <a:latin typeface="Courier New" pitchFamily="49" charset="0"/>
                <a:cs typeface="Times New Roman" pitchFamily="18" charset="0"/>
              </a:rPr>
              <a:t>public class </a:t>
            </a:r>
            <a:r>
              <a:rPr lang="fr-FR" sz="1400" dirty="0" err="1">
                <a:solidFill>
                  <a:schemeClr val="tx1"/>
                </a:solidFill>
                <a:latin typeface="Courier New" pitchFamily="49" charset="0"/>
                <a:cs typeface="Times New Roman" pitchFamily="18" charset="0"/>
              </a:rPr>
              <a:t>DAOProfiler</a:t>
            </a:r>
            <a:r>
              <a:rPr lang="fr-FR" sz="1400" dirty="0">
                <a:solidFill>
                  <a:schemeClr val="tx1"/>
                </a:solidFill>
                <a:latin typeface="Courier New" pitchFamily="49" charset="0"/>
                <a:cs typeface="Times New Roman" pitchFamily="18" charset="0"/>
              </a:rPr>
              <a:t> {</a:t>
            </a:r>
          </a:p>
          <a:p>
            <a:pPr>
              <a:spcBef>
                <a:spcPct val="50000"/>
              </a:spcBef>
              <a:defRPr/>
            </a:pPr>
            <a:r>
              <a:rPr lang="fr-FR" sz="1400" b="1" dirty="0">
                <a:solidFill>
                  <a:schemeClr val="tx1"/>
                </a:solidFill>
                <a:latin typeface="Courier New" pitchFamily="49" charset="0"/>
                <a:cs typeface="Times New Roman" pitchFamily="18" charset="0"/>
              </a:rPr>
              <a:t>    @</a:t>
            </a:r>
            <a:r>
              <a:rPr lang="fr-FR" sz="1400" b="1" dirty="0" err="1">
                <a:solidFill>
                  <a:schemeClr val="tx1"/>
                </a:solidFill>
                <a:latin typeface="Courier New" pitchFamily="49" charset="0"/>
                <a:cs typeface="Times New Roman" pitchFamily="18" charset="0"/>
              </a:rPr>
              <a:t>Before</a:t>
            </a:r>
            <a:r>
              <a:rPr lang="fr-FR" sz="1400" b="1" dirty="0">
                <a:solidFill>
                  <a:schemeClr val="tx1"/>
                </a:solidFill>
                <a:latin typeface="Courier New" pitchFamily="49" charset="0"/>
                <a:cs typeface="Times New Roman" pitchFamily="18" charset="0"/>
              </a:rPr>
              <a:t>("</a:t>
            </a:r>
            <a:r>
              <a:rPr lang="fr-FR" sz="1400" b="1" dirty="0" err="1">
                <a:solidFill>
                  <a:schemeClr val="tx1"/>
                </a:solidFill>
                <a:latin typeface="Courier New" pitchFamily="49" charset="0"/>
                <a:cs typeface="Times New Roman" pitchFamily="18" charset="0"/>
              </a:rPr>
              <a:t>execution</a:t>
            </a:r>
            <a:r>
              <a:rPr lang="fr-FR" sz="1400" b="1" dirty="0">
                <a:solidFill>
                  <a:schemeClr val="tx1"/>
                </a:solidFill>
                <a:latin typeface="Courier New" pitchFamily="49" charset="0"/>
                <a:cs typeface="Times New Roman" pitchFamily="18" charset="0"/>
              </a:rPr>
              <a:t>(* </a:t>
            </a:r>
            <a:r>
              <a:rPr lang="fr-FR" sz="1400" b="1" dirty="0" err="1">
                <a:solidFill>
                  <a:schemeClr val="tx1"/>
                </a:solidFill>
                <a:latin typeface="Courier New" pitchFamily="49" charset="0"/>
                <a:cs typeface="Times New Roman" pitchFamily="18" charset="0"/>
              </a:rPr>
              <a:t>com.MaClasse.find</a:t>
            </a:r>
            <a:r>
              <a:rPr lang="fr-FR" sz="1400" b="1"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    public </a:t>
            </a:r>
            <a:r>
              <a:rPr lang="fr-FR" sz="1400" dirty="0" err="1">
                <a:solidFill>
                  <a:schemeClr val="tx1"/>
                </a:solidFill>
                <a:latin typeface="Courier New" pitchFamily="49" charset="0"/>
                <a:cs typeface="Times New Roman" pitchFamily="18" charset="0"/>
              </a:rPr>
              <a:t>void</a:t>
            </a:r>
            <a:r>
              <a:rPr lang="fr-FR" sz="1400" dirty="0">
                <a:solidFill>
                  <a:schemeClr val="tx1"/>
                </a:solidFill>
                <a:latin typeface="Courier New" pitchFamily="49" charset="0"/>
                <a:cs typeface="Times New Roman" pitchFamily="18" charset="0"/>
              </a:rPr>
              <a:t> </a:t>
            </a:r>
            <a:r>
              <a:rPr lang="fr-FR" sz="1400" dirty="0" err="1">
                <a:solidFill>
                  <a:schemeClr val="tx1"/>
                </a:solidFill>
                <a:latin typeface="Courier New" pitchFamily="49" charset="0"/>
                <a:cs typeface="Times New Roman" pitchFamily="18" charset="0"/>
              </a:rPr>
              <a:t>profileFindMethod</a:t>
            </a:r>
            <a:r>
              <a:rPr lang="fr-FR" sz="1400" dirty="0">
                <a:solidFill>
                  <a:schemeClr val="tx1"/>
                </a:solidFill>
                <a:latin typeface="Courier New" pitchFamily="49" charset="0"/>
                <a:cs typeface="Times New Roman" pitchFamily="18" charset="0"/>
              </a:rPr>
              <a:t>(</a:t>
            </a:r>
            <a:r>
              <a:rPr lang="fr-FR" sz="1400" dirty="0" err="1">
                <a:solidFill>
                  <a:schemeClr val="tx1"/>
                </a:solidFill>
                <a:latin typeface="Courier New" pitchFamily="49" charset="0"/>
                <a:cs typeface="Times New Roman" pitchFamily="18" charset="0"/>
              </a:rPr>
              <a:t>JoinPoint</a:t>
            </a:r>
            <a:r>
              <a:rPr lang="fr-FR" sz="1400" dirty="0">
                <a:solidFill>
                  <a:schemeClr val="tx1"/>
                </a:solidFill>
                <a:latin typeface="Courier New" pitchFamily="49" charset="0"/>
                <a:cs typeface="Times New Roman" pitchFamily="18" charset="0"/>
              </a:rPr>
              <a:t> </a:t>
            </a:r>
            <a:r>
              <a:rPr lang="fr-FR" sz="1400" dirty="0" err="1">
                <a:solidFill>
                  <a:schemeClr val="tx1"/>
                </a:solidFill>
                <a:latin typeface="Courier New" pitchFamily="49" charset="0"/>
                <a:cs typeface="Times New Roman" pitchFamily="18" charset="0"/>
              </a:rPr>
              <a:t>jp</a:t>
            </a:r>
            <a:r>
              <a:rPr lang="fr-FR" sz="1400"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    }</a:t>
            </a:r>
          </a:p>
          <a:p>
            <a:pPr>
              <a:spcBef>
                <a:spcPct val="50000"/>
              </a:spcBef>
              <a:defRPr/>
            </a:pPr>
            <a:r>
              <a:rPr lang="fr-FR" sz="1400" dirty="0">
                <a:solidFill>
                  <a:schemeClr val="tx1"/>
                </a:solidFill>
                <a:latin typeface="Courier New" pitchFamily="49" charset="0"/>
                <a:cs typeface="Times New Roman" pitchFamily="18"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139</a:t>
            </a:fld>
            <a:endParaRPr lang="fr-FR"/>
          </a:p>
        </p:txBody>
      </p:sp>
      <p:sp>
        <p:nvSpPr>
          <p:cNvPr id="3" name="Espace réservé du pied de page 2">
            <a:extLst>
              <a:ext uri="{FF2B5EF4-FFF2-40B4-BE49-F238E27FC236}">
                <a16:creationId xmlns:a16="http://schemas.microsoft.com/office/drawing/2014/main" id="{0A84CB74-5CE4-4463-8BCC-87A6C974DF4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3686151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27DD2850-4166-4114-B1C5-40990753D8A0}" type="slidenum">
              <a:rPr lang="fr-FR" smtClean="0"/>
              <a:pPr/>
              <a:t>14</a:t>
            </a:fld>
            <a:endParaRPr lang="fr-FR"/>
          </a:p>
        </p:txBody>
      </p:sp>
      <p:sp>
        <p:nvSpPr>
          <p:cNvPr id="2" name="Titre 1"/>
          <p:cNvSpPr>
            <a:spLocks noGrp="1"/>
          </p:cNvSpPr>
          <p:nvPr>
            <p:ph type="title"/>
          </p:nvPr>
        </p:nvSpPr>
        <p:spPr/>
        <p:txBody>
          <a:bodyPr>
            <a:normAutofit fontScale="90000"/>
          </a:bodyPr>
          <a:lstStyle/>
          <a:p>
            <a:r>
              <a:rPr lang="fr-FR"/>
              <a:t>Présentation Spring</a:t>
            </a:r>
            <a:br>
              <a:rPr lang="fr-FR"/>
            </a:br>
            <a:r>
              <a:rPr lang="fr-FR"/>
              <a:t>IoC : Inversion of Control</a:t>
            </a:r>
            <a:endParaRPr lang="fr-FR" dirty="0"/>
          </a:p>
        </p:txBody>
      </p:sp>
      <p:sp>
        <p:nvSpPr>
          <p:cNvPr id="49155" name="Espace réservé du contenu 2"/>
          <p:cNvSpPr>
            <a:spLocks noGrp="1"/>
          </p:cNvSpPr>
          <p:nvPr>
            <p:ph idx="1"/>
          </p:nvPr>
        </p:nvSpPr>
        <p:spPr/>
        <p:txBody>
          <a:bodyPr>
            <a:normAutofit fontScale="92500"/>
          </a:bodyPr>
          <a:lstStyle/>
          <a:p>
            <a:endParaRPr lang="fr-FR" altLang="en-US" sz="2800" dirty="0"/>
          </a:p>
          <a:p>
            <a:r>
              <a:rPr lang="fr-FR" altLang="en-US" sz="2800" dirty="0"/>
              <a:t>Définition : c’est un patron d'architecture commun à tous les </a:t>
            </a:r>
            <a:r>
              <a:rPr lang="fr-FR" altLang="en-US" sz="2800" dirty="0" err="1"/>
              <a:t>frameworks</a:t>
            </a:r>
            <a:r>
              <a:rPr lang="fr-FR" altLang="en-US" sz="2800" dirty="0"/>
              <a:t> (ou cadre de développement et d'exécution). Il fonctionne selon le principe que le flot d'exécution d'un logiciel n'est plus sous le contrôle direct de l'application elle-même mais du </a:t>
            </a:r>
            <a:r>
              <a:rPr lang="fr-FR" altLang="en-US" sz="2800" dirty="0" err="1"/>
              <a:t>framework</a:t>
            </a:r>
            <a:r>
              <a:rPr lang="fr-FR" altLang="en-US" sz="2800" dirty="0"/>
              <a:t> ou de la couche logicielle sous-jacente.</a:t>
            </a:r>
          </a:p>
          <a:p>
            <a:endParaRPr lang="fr-FR" altLang="en-US" sz="2800" dirty="0"/>
          </a:p>
          <a:p>
            <a:r>
              <a:rPr lang="fr-FR" altLang="en-US" sz="2800" dirty="0"/>
              <a:t>L’inversion de contrôle est un terme générique. Selon le problème, il existe différentes formes, ou représentation </a:t>
            </a:r>
            <a:r>
              <a:rPr lang="fr-FR" altLang="en-US" sz="2800" dirty="0" err="1"/>
              <a:t>d'IoC</a:t>
            </a:r>
            <a:r>
              <a:rPr lang="fr-FR" altLang="en-US" sz="2800" dirty="0"/>
              <a:t>, le plus connu étant l'injection de dépendances (</a:t>
            </a:r>
            <a:r>
              <a:rPr lang="fr-FR" altLang="en-US" sz="2800" dirty="0" err="1"/>
              <a:t>dependency</a:t>
            </a:r>
            <a:r>
              <a:rPr lang="fr-FR" altLang="en-US" sz="2800" dirty="0"/>
              <a:t> injection) qui est un patron de conception permettant, en programmation orientée objet, de découpler les dépendances entre objets.</a:t>
            </a:r>
          </a:p>
          <a:p>
            <a:pPr marL="0" indent="0">
              <a:buNone/>
            </a:pPr>
            <a:endParaRPr lang="fr-FR" altLang="en-US" sz="2800" dirty="0"/>
          </a:p>
          <a:p>
            <a:endParaRPr lang="fr-FR" altLang="en-US" sz="2800" dirty="0"/>
          </a:p>
        </p:txBody>
      </p:sp>
      <p:sp>
        <p:nvSpPr>
          <p:cNvPr id="49158" name="Text Box 26"/>
          <p:cNvSpPr txBox="1">
            <a:spLocks noChangeArrowheads="1"/>
          </p:cNvSpPr>
          <p:nvPr/>
        </p:nvSpPr>
        <p:spPr bwMode="auto">
          <a:xfrm>
            <a:off x="2438400" y="2514600"/>
            <a:ext cx="29718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lnSpc>
                <a:spcPct val="80000"/>
              </a:lnSpc>
              <a:spcBef>
                <a:spcPct val="50000"/>
              </a:spcBef>
              <a:spcAft>
                <a:spcPct val="0"/>
              </a:spcAft>
              <a:buClrTx/>
              <a:buSzTx/>
              <a:buFontTx/>
              <a:buNone/>
            </a:pPr>
            <a:endParaRPr kumimoji="1" lang="en-US" altLang="en-US">
              <a:latin typeface="Arial Narrow" panose="020B0606020202030204" pitchFamily="34" charset="0"/>
            </a:endParaRPr>
          </a:p>
        </p:txBody>
      </p:sp>
      <p:pic>
        <p:nvPicPr>
          <p:cNvPr id="7" name="Image 6">
            <a:extLst>
              <a:ext uri="{FF2B5EF4-FFF2-40B4-BE49-F238E27FC236}">
                <a16:creationId xmlns:a16="http://schemas.microsoft.com/office/drawing/2014/main" id="{6AF262CB-8674-47B2-8EBD-EF0F3FB8EE15}"/>
              </a:ext>
            </a:extLst>
          </p:cNvPr>
          <p:cNvPicPr>
            <a:picLocks noChangeAspect="1"/>
          </p:cNvPicPr>
          <p:nvPr/>
        </p:nvPicPr>
        <p:blipFill>
          <a:blip r:embed="rId3"/>
          <a:stretch>
            <a:fillRect/>
          </a:stretch>
        </p:blipFill>
        <p:spPr>
          <a:xfrm>
            <a:off x="10538316" y="273616"/>
            <a:ext cx="1238423" cy="1381318"/>
          </a:xfrm>
          <a:prstGeom prst="rect">
            <a:avLst/>
          </a:prstGeom>
        </p:spPr>
      </p:pic>
      <p:sp>
        <p:nvSpPr>
          <p:cNvPr id="4" name="Espace réservé du pied de page 3">
            <a:extLst>
              <a:ext uri="{FF2B5EF4-FFF2-40B4-BE49-F238E27FC236}">
                <a16:creationId xmlns:a16="http://schemas.microsoft.com/office/drawing/2014/main" id="{BCF058A6-176D-4405-A26A-13E451D1ECD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73832202"/>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Quelques définitions</a:t>
            </a:r>
          </a:p>
        </p:txBody>
      </p:sp>
      <p:sp>
        <p:nvSpPr>
          <p:cNvPr id="191491" name="Espace réservé du contenu 2"/>
          <p:cNvSpPr>
            <a:spLocks noGrp="1"/>
          </p:cNvSpPr>
          <p:nvPr>
            <p:ph idx="1"/>
          </p:nvPr>
        </p:nvSpPr>
        <p:spPr/>
        <p:txBody>
          <a:bodyPr/>
          <a:lstStyle/>
          <a:p>
            <a:r>
              <a:rPr lang="fr-FR" altLang="en-US"/>
              <a:t>Les concepts de base AOP</a:t>
            </a:r>
          </a:p>
          <a:p>
            <a:pPr lvl="1"/>
            <a:r>
              <a:rPr lang="fr-FR" altLang="en-US"/>
              <a:t>Aspect</a:t>
            </a:r>
          </a:p>
          <a:p>
            <a:pPr lvl="1"/>
            <a:r>
              <a:rPr lang="fr-FR" altLang="en-US"/>
              <a:t>Joinpoint (Point de jonction ou d'exécution)</a:t>
            </a:r>
          </a:p>
          <a:p>
            <a:pPr lvl="1"/>
            <a:r>
              <a:rPr lang="fr-FR" altLang="en-US"/>
              <a:t>Advice (greffon)</a:t>
            </a:r>
          </a:p>
          <a:p>
            <a:pPr lvl="1"/>
            <a:r>
              <a:rPr lang="fr-FR" altLang="en-US"/>
              <a:t>Pointcut (Point de coupe, d'action, de coupure ou de greffe)</a:t>
            </a:r>
          </a:p>
          <a:p>
            <a:pPr lvl="1"/>
            <a:r>
              <a:rPr lang="fr-FR" altLang="en-US"/>
              <a:t>Weaving (tissage)</a:t>
            </a:r>
          </a:p>
          <a:p>
            <a:endParaRPr lang="fr-FR" altLang="en-US"/>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140</a:t>
            </a:fld>
            <a:endParaRPr lang="fr-FR"/>
          </a:p>
        </p:txBody>
      </p:sp>
      <p:sp>
        <p:nvSpPr>
          <p:cNvPr id="3" name="Espace réservé du pied de page 2">
            <a:extLst>
              <a:ext uri="{FF2B5EF4-FFF2-40B4-BE49-F238E27FC236}">
                <a16:creationId xmlns:a16="http://schemas.microsoft.com/office/drawing/2014/main" id="{042B5E8B-7331-4148-8B18-C504220AFA7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06829367"/>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Quelques définitions</a:t>
            </a:r>
          </a:p>
        </p:txBody>
      </p:sp>
      <p:sp>
        <p:nvSpPr>
          <p:cNvPr id="162819" name="Espace réservé du contenu 2"/>
          <p:cNvSpPr>
            <a:spLocks noGrp="1"/>
          </p:cNvSpPr>
          <p:nvPr>
            <p:ph idx="1"/>
          </p:nvPr>
        </p:nvSpPr>
        <p:spPr/>
        <p:txBody>
          <a:bodyPr>
            <a:normAutofit lnSpcReduction="10000"/>
          </a:bodyPr>
          <a:lstStyle/>
          <a:p>
            <a:r>
              <a:rPr lang="fr-FR" altLang="en-US" b="1" dirty="0" err="1"/>
              <a:t>Joinpoint</a:t>
            </a:r>
            <a:r>
              <a:rPr lang="fr-FR" altLang="en-US" dirty="0"/>
              <a:t> (Point d'exécution)</a:t>
            </a:r>
          </a:p>
          <a:p>
            <a:pPr lvl="1"/>
            <a:r>
              <a:rPr lang="fr-FR" altLang="en-US" dirty="0"/>
              <a:t>Point d'exécution d'un programme tel que l’appel d’une méthode ou l’accès à un membre d’une instance d’objet.</a:t>
            </a:r>
          </a:p>
          <a:p>
            <a:pPr lvl="2"/>
            <a:r>
              <a:rPr lang="fr-FR" altLang="en-US" dirty="0"/>
              <a:t>Exemple : </a:t>
            </a:r>
            <a:r>
              <a:rPr lang="fr-FR" altLang="en-US" dirty="0" err="1"/>
              <a:t>ClientDAO.findClient</a:t>
            </a:r>
            <a:r>
              <a:rPr lang="fr-FR" altLang="en-US" dirty="0"/>
              <a:t>, </a:t>
            </a:r>
            <a:r>
              <a:rPr lang="fr-FR" altLang="en-US" dirty="0" err="1"/>
              <a:t>CompteDAO.findCompte</a:t>
            </a:r>
            <a:endParaRPr lang="fr-FR" altLang="en-US" dirty="0"/>
          </a:p>
          <a:p>
            <a:endParaRPr lang="fr-FR" altLang="en-US" dirty="0"/>
          </a:p>
          <a:p>
            <a:r>
              <a:rPr lang="fr-FR" altLang="en-US" b="1" dirty="0" err="1"/>
              <a:t>Pointcut</a:t>
            </a:r>
            <a:r>
              <a:rPr lang="fr-FR" altLang="en-US" dirty="0"/>
              <a:t> (Point d'action)</a:t>
            </a:r>
          </a:p>
          <a:p>
            <a:pPr lvl="1"/>
            <a:r>
              <a:rPr lang="fr-FR" altLang="en-US" dirty="0"/>
              <a:t>Un </a:t>
            </a:r>
            <a:r>
              <a:rPr lang="fr-FR" altLang="en-US" dirty="0" err="1"/>
              <a:t>pointcut</a:t>
            </a:r>
            <a:r>
              <a:rPr lang="fr-FR" altLang="en-US" dirty="0"/>
              <a:t> représente un ensemble de </a:t>
            </a:r>
            <a:r>
              <a:rPr lang="fr-FR" altLang="en-US" dirty="0" err="1"/>
              <a:t>joinpoints</a:t>
            </a:r>
            <a:r>
              <a:rPr lang="fr-FR" altLang="en-US" dirty="0"/>
              <a:t>.</a:t>
            </a:r>
          </a:p>
          <a:p>
            <a:pPr lvl="1"/>
            <a:r>
              <a:rPr lang="fr-FR" altLang="en-US" dirty="0"/>
              <a:t>La sélection d’un </a:t>
            </a:r>
            <a:r>
              <a:rPr lang="fr-FR" altLang="en-US" dirty="0" err="1"/>
              <a:t>joinpoint</a:t>
            </a:r>
            <a:r>
              <a:rPr lang="fr-FR" altLang="en-US" dirty="0"/>
              <a:t> s’effectue par filtrage</a:t>
            </a:r>
          </a:p>
          <a:p>
            <a:pPr lvl="2"/>
            <a:r>
              <a:rPr lang="fr-FR" altLang="en-US" dirty="0"/>
              <a:t>Exemple : </a:t>
            </a:r>
            <a:r>
              <a:rPr lang="fr-FR" altLang="en-US" dirty="0" err="1"/>
              <a:t>execution</a:t>
            </a:r>
            <a:r>
              <a:rPr lang="fr-FR" altLang="en-US" dirty="0"/>
              <a:t>(* </a:t>
            </a:r>
            <a:r>
              <a:rPr lang="fr-FR" altLang="en-US" dirty="0" err="1"/>
              <a:t>com.MaClasse.find</a:t>
            </a:r>
            <a:r>
              <a:rPr lang="fr-FR" altLang="en-US" dirty="0"/>
              <a:t>*(..))</a:t>
            </a:r>
          </a:p>
          <a:p>
            <a:pPr lvl="3"/>
            <a:r>
              <a:rPr lang="fr-FR" altLang="en-US" dirty="0"/>
              <a:t>Dans ce cas, le </a:t>
            </a:r>
            <a:r>
              <a:rPr lang="fr-FR" altLang="en-US" dirty="0" err="1"/>
              <a:t>pointcut</a:t>
            </a:r>
            <a:r>
              <a:rPr lang="fr-FR" altLang="en-US" dirty="0"/>
              <a:t> représente l'ensemble des méthodes commençant par "</a:t>
            </a:r>
            <a:r>
              <a:rPr lang="fr-FR" altLang="en-US" dirty="0" err="1"/>
              <a:t>find</a:t>
            </a:r>
            <a:r>
              <a:rPr lang="fr-FR" altLang="en-US" dirty="0"/>
              <a:t>" dans la classe </a:t>
            </a:r>
            <a:r>
              <a:rPr lang="fr-FR" altLang="en-US" dirty="0" err="1"/>
              <a:t>com.MaClasse</a:t>
            </a:r>
            <a:r>
              <a:rPr lang="fr-FR" altLang="en-US" dirty="0"/>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141</a:t>
            </a:fld>
            <a:endParaRPr lang="fr-FR"/>
          </a:p>
        </p:txBody>
      </p:sp>
      <p:sp>
        <p:nvSpPr>
          <p:cNvPr id="3" name="Espace réservé du pied de page 2">
            <a:extLst>
              <a:ext uri="{FF2B5EF4-FFF2-40B4-BE49-F238E27FC236}">
                <a16:creationId xmlns:a16="http://schemas.microsoft.com/office/drawing/2014/main" id="{2EF82151-0511-470A-AEE8-58273EDE739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48591248"/>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Quelques définitions</a:t>
            </a:r>
          </a:p>
        </p:txBody>
      </p:sp>
      <p:sp>
        <p:nvSpPr>
          <p:cNvPr id="163843" name="Espace réservé du contenu 2"/>
          <p:cNvSpPr>
            <a:spLocks noGrp="1"/>
          </p:cNvSpPr>
          <p:nvPr>
            <p:ph idx="1"/>
          </p:nvPr>
        </p:nvSpPr>
        <p:spPr/>
        <p:txBody>
          <a:bodyPr>
            <a:normAutofit fontScale="92500" lnSpcReduction="20000"/>
          </a:bodyPr>
          <a:lstStyle/>
          <a:p>
            <a:r>
              <a:rPr lang="fr-FR" altLang="en-US" b="1" dirty="0" err="1"/>
              <a:t>Advice</a:t>
            </a:r>
            <a:r>
              <a:rPr lang="fr-FR" altLang="en-US" dirty="0"/>
              <a:t> (Greffon)</a:t>
            </a:r>
          </a:p>
          <a:p>
            <a:pPr lvl="1"/>
            <a:r>
              <a:rPr lang="fr-FR" altLang="en-US" dirty="0"/>
              <a:t>Code à exécuter en fonction du </a:t>
            </a:r>
            <a:r>
              <a:rPr lang="fr-FR" altLang="en-US" dirty="0" err="1"/>
              <a:t>joinpoint</a:t>
            </a:r>
            <a:r>
              <a:rPr lang="fr-FR" altLang="en-US" dirty="0"/>
              <a:t> détecté par le </a:t>
            </a:r>
            <a:r>
              <a:rPr lang="fr-FR" altLang="en-US" dirty="0" err="1"/>
              <a:t>pointcut</a:t>
            </a:r>
            <a:r>
              <a:rPr lang="fr-FR" altLang="en-US" dirty="0"/>
              <a:t>.</a:t>
            </a:r>
          </a:p>
          <a:p>
            <a:pPr lvl="1"/>
            <a:endParaRPr lang="fr-FR" altLang="en-US" dirty="0"/>
          </a:p>
          <a:p>
            <a:pPr lvl="1"/>
            <a:endParaRPr lang="fr-FR" altLang="en-US" dirty="0"/>
          </a:p>
          <a:p>
            <a:pPr lvl="1"/>
            <a:r>
              <a:rPr lang="fr-FR" altLang="en-US" dirty="0"/>
              <a:t>Il existe plusieurs types d’</a:t>
            </a:r>
            <a:r>
              <a:rPr lang="fr-FR" altLang="en-US" dirty="0" err="1"/>
              <a:t>advices</a:t>
            </a:r>
            <a:endParaRPr lang="fr-FR" altLang="en-US" dirty="0"/>
          </a:p>
          <a:p>
            <a:pPr lvl="2"/>
            <a:r>
              <a:rPr lang="fr-FR" altLang="en-US" dirty="0"/>
              <a:t>« </a:t>
            </a:r>
            <a:r>
              <a:rPr lang="fr-FR" altLang="en-US" dirty="0" err="1"/>
              <a:t>around</a:t>
            </a:r>
            <a:r>
              <a:rPr lang="fr-FR" altLang="en-US" dirty="0"/>
              <a:t> », « </a:t>
            </a:r>
            <a:r>
              <a:rPr lang="fr-FR" altLang="en-US" dirty="0" err="1"/>
              <a:t>before</a:t>
            </a:r>
            <a:r>
              <a:rPr lang="fr-FR" altLang="en-US" dirty="0"/>
              <a:t> », « </a:t>
            </a:r>
            <a:r>
              <a:rPr lang="fr-FR" altLang="en-US" dirty="0" err="1"/>
              <a:t>after</a:t>
            </a:r>
            <a:r>
              <a:rPr lang="fr-FR" altLang="en-US" dirty="0"/>
              <a:t> </a:t>
            </a:r>
            <a:r>
              <a:rPr lang="fr-FR" altLang="en-US" dirty="0" err="1"/>
              <a:t>returning</a:t>
            </a:r>
            <a:r>
              <a:rPr lang="fr-FR" altLang="en-US" dirty="0"/>
              <a:t>», « </a:t>
            </a:r>
            <a:r>
              <a:rPr lang="fr-FR" altLang="en-US" dirty="0" err="1"/>
              <a:t>after</a:t>
            </a:r>
            <a:r>
              <a:rPr lang="fr-FR" altLang="en-US" dirty="0"/>
              <a:t> </a:t>
            </a:r>
            <a:r>
              <a:rPr lang="fr-FR" altLang="en-US" dirty="0" err="1"/>
              <a:t>throwing</a:t>
            </a:r>
            <a:r>
              <a:rPr lang="fr-FR" altLang="en-US" dirty="0"/>
              <a:t> », « </a:t>
            </a:r>
            <a:r>
              <a:rPr lang="fr-FR" altLang="en-US" dirty="0" err="1"/>
              <a:t>after</a:t>
            </a:r>
            <a:r>
              <a:rPr lang="fr-FR" altLang="en-US" dirty="0"/>
              <a:t> </a:t>
            </a:r>
            <a:r>
              <a:rPr lang="fr-FR" altLang="en-US" dirty="0" err="1"/>
              <a:t>finally</a:t>
            </a:r>
            <a:r>
              <a:rPr lang="fr-FR" altLang="en-US" dirty="0"/>
              <a:t> ».</a:t>
            </a:r>
          </a:p>
          <a:p>
            <a:pPr lvl="1"/>
            <a:r>
              <a:rPr lang="fr-FR" altLang="en-US" dirty="0"/>
              <a:t>La précédence est définie par la déclaration des </a:t>
            </a:r>
            <a:r>
              <a:rPr lang="fr-FR" altLang="en-US" dirty="0" err="1"/>
              <a:t>advices</a:t>
            </a:r>
            <a:r>
              <a:rPr lang="fr-FR" altLang="en-US" dirty="0"/>
              <a:t> dans l'aspect</a:t>
            </a:r>
          </a:p>
          <a:p>
            <a:pPr lvl="1"/>
            <a:r>
              <a:rPr lang="fr-FR" altLang="en-US" b="1" dirty="0"/>
              <a:t>L'ordre</a:t>
            </a:r>
            <a:r>
              <a:rPr lang="fr-FR" altLang="en-US" dirty="0"/>
              <a:t> d'exécution peut être déterminé en implémentant </a:t>
            </a:r>
            <a:r>
              <a:rPr lang="fr-FR" altLang="en-US" dirty="0" err="1"/>
              <a:t>org.springframework.core.</a:t>
            </a:r>
            <a:r>
              <a:rPr lang="fr-FR" altLang="en-US" b="1" dirty="0" err="1"/>
              <a:t>Ordered</a:t>
            </a:r>
            <a:r>
              <a:rPr lang="fr-FR" altLang="en-US" dirty="0"/>
              <a:t>.</a:t>
            </a:r>
          </a:p>
          <a:p>
            <a:pPr lvl="2"/>
            <a:r>
              <a:rPr lang="fr-FR" altLang="en-US" dirty="0"/>
              <a:t>Plus la valeur retournée par </a:t>
            </a:r>
            <a:r>
              <a:rPr lang="fr-FR" altLang="en-US" dirty="0" err="1"/>
              <a:t>Ordered.getOrder</a:t>
            </a:r>
            <a:r>
              <a:rPr lang="fr-FR" altLang="en-US" dirty="0"/>
              <a:t>() est grande plus la priorité est faible (la priorité est &gt;= 0).</a:t>
            </a:r>
          </a:p>
        </p:txBody>
      </p:sp>
      <p:sp>
        <p:nvSpPr>
          <p:cNvPr id="8" name="ZoneTexte 7"/>
          <p:cNvSpPr txBox="1"/>
          <p:nvPr/>
        </p:nvSpPr>
        <p:spPr>
          <a:xfrm>
            <a:off x="2667000" y="2311400"/>
            <a:ext cx="7391400" cy="5842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a:t>
            </a:r>
            <a:r>
              <a:rPr lang="fr-FR" sz="1600" dirty="0" err="1">
                <a:solidFill>
                  <a:schemeClr val="tx1"/>
                </a:solidFill>
                <a:latin typeface="Courier New"/>
              </a:rPr>
              <a:t>Before</a:t>
            </a:r>
            <a:r>
              <a:rPr lang="fr-FR" sz="1600" dirty="0">
                <a:solidFill>
                  <a:schemeClr val="tx1"/>
                </a:solidFill>
                <a:latin typeface="Courier New"/>
              </a:rPr>
              <a:t> ("</a:t>
            </a:r>
            <a:r>
              <a:rPr lang="fr-FR" sz="1600" dirty="0" err="1">
                <a:solidFill>
                  <a:schemeClr val="tx1"/>
                </a:solidFill>
                <a:latin typeface="Courier New"/>
              </a:rPr>
              <a:t>execution</a:t>
            </a:r>
            <a:r>
              <a:rPr lang="fr-FR" sz="1600" dirty="0">
                <a:solidFill>
                  <a:schemeClr val="tx1"/>
                </a:solidFill>
                <a:latin typeface="Courier New"/>
              </a:rPr>
              <a:t>(* </a:t>
            </a:r>
            <a:r>
              <a:rPr lang="fr-FR" sz="1600" dirty="0" err="1">
                <a:solidFill>
                  <a:schemeClr val="tx1"/>
                </a:solidFill>
                <a:latin typeface="Courier New"/>
              </a:rPr>
              <a:t>find</a:t>
            </a:r>
            <a:r>
              <a:rPr lang="fr-FR" sz="1600" dirty="0">
                <a:solidFill>
                  <a:schemeClr val="tx1"/>
                </a:solidFill>
                <a:latin typeface="Courier New"/>
              </a:rPr>
              <a:t>*(..))") </a:t>
            </a:r>
          </a:p>
          <a:p>
            <a:pPr>
              <a:defRPr/>
            </a:pPr>
            <a:r>
              <a:rPr lang="fr-FR" sz="1600" dirty="0">
                <a:solidFill>
                  <a:schemeClr val="tx1"/>
                </a:solidFill>
                <a:latin typeface="Courier New"/>
              </a:rPr>
              <a:t>public </a:t>
            </a:r>
            <a:r>
              <a:rPr lang="fr-FR" sz="1600" dirty="0" err="1">
                <a:solidFill>
                  <a:schemeClr val="tx1"/>
                </a:solidFill>
                <a:latin typeface="Courier New"/>
              </a:rPr>
              <a:t>void</a:t>
            </a:r>
            <a:r>
              <a:rPr lang="fr-FR" sz="1600" dirty="0">
                <a:solidFill>
                  <a:schemeClr val="tx1"/>
                </a:solidFill>
                <a:latin typeface="Courier New"/>
              </a:rPr>
              <a:t> </a:t>
            </a:r>
            <a:r>
              <a:rPr lang="fr-FR" sz="1600" dirty="0" err="1">
                <a:solidFill>
                  <a:schemeClr val="tx1"/>
                </a:solidFill>
                <a:latin typeface="Courier New"/>
              </a:rPr>
              <a:t>profileFindMethod</a:t>
            </a:r>
            <a:r>
              <a:rPr lang="fr-FR" sz="1600" dirty="0">
                <a:solidFill>
                  <a:schemeClr val="tx1"/>
                </a:solidFill>
                <a:latin typeface="Courier New"/>
              </a:rPr>
              <a:t>() {…}</a:t>
            </a:r>
            <a:endParaRPr lang="fr-FR" sz="1600" dirty="0">
              <a:solidFill>
                <a:schemeClr val="tx1"/>
              </a:solidFill>
              <a:latin typeface="Courier New" pitchFamily="49" charset="0"/>
              <a:cs typeface="Courier New" pitchFamily="49" charset="0"/>
            </a:endParaRP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142</a:t>
            </a:fld>
            <a:endParaRPr lang="fr-FR"/>
          </a:p>
        </p:txBody>
      </p:sp>
      <p:sp>
        <p:nvSpPr>
          <p:cNvPr id="3" name="Espace réservé du pied de page 2">
            <a:extLst>
              <a:ext uri="{FF2B5EF4-FFF2-40B4-BE49-F238E27FC236}">
                <a16:creationId xmlns:a16="http://schemas.microsoft.com/office/drawing/2014/main" id="{29A57921-3CE7-4EAB-A9A8-198E0132AD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19186637"/>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Quelques définitions</a:t>
            </a:r>
          </a:p>
        </p:txBody>
      </p:sp>
      <p:sp>
        <p:nvSpPr>
          <p:cNvPr id="194563" name="Espace réservé du contenu 2"/>
          <p:cNvSpPr>
            <a:spLocks noGrp="1"/>
          </p:cNvSpPr>
          <p:nvPr>
            <p:ph idx="1"/>
          </p:nvPr>
        </p:nvSpPr>
        <p:spPr/>
        <p:txBody>
          <a:bodyPr>
            <a:normAutofit/>
          </a:bodyPr>
          <a:lstStyle/>
          <a:p>
            <a:r>
              <a:rPr lang="fr-FR" altLang="en-US" b="1" dirty="0"/>
              <a:t>Aspect</a:t>
            </a:r>
          </a:p>
          <a:p>
            <a:pPr lvl="1"/>
            <a:r>
              <a:rPr lang="fr-FR" altLang="en-US" dirty="0"/>
              <a:t>Classe qui encapsule un ensemble de </a:t>
            </a:r>
            <a:r>
              <a:rPr lang="fr-FR" altLang="en-US" dirty="0" err="1"/>
              <a:t>pointcuts</a:t>
            </a:r>
            <a:r>
              <a:rPr lang="fr-FR" altLang="en-US" dirty="0"/>
              <a:t> et de </a:t>
            </a:r>
            <a:r>
              <a:rPr lang="fr-FR" altLang="en-US" dirty="0" err="1"/>
              <a:t>joinpoints</a:t>
            </a:r>
            <a:r>
              <a:rPr lang="fr-FR" altLang="en-US" dirty="0"/>
              <a:t>.</a:t>
            </a:r>
          </a:p>
          <a:p>
            <a:pPr marL="457200" lvl="1" indent="0">
              <a:buNone/>
            </a:pPr>
            <a:endParaRPr lang="fr-FR" altLang="en-US" dirty="0"/>
          </a:p>
          <a:p>
            <a:pPr lvl="1"/>
            <a:endParaRPr lang="fr-FR" altLang="en-US" dirty="0"/>
          </a:p>
          <a:p>
            <a:r>
              <a:rPr lang="fr-FR" altLang="en-US" b="1" dirty="0" err="1"/>
              <a:t>Weaving</a:t>
            </a:r>
            <a:r>
              <a:rPr lang="fr-FR" altLang="en-US" dirty="0"/>
              <a:t> (Tissage)</a:t>
            </a:r>
          </a:p>
          <a:p>
            <a:pPr lvl="1"/>
            <a:r>
              <a:rPr lang="fr-FR" altLang="en-US" dirty="0"/>
              <a:t>Application d’un ensembles d’aspects au sein d’une application.</a:t>
            </a:r>
          </a:p>
          <a:p>
            <a:pPr lvl="1"/>
            <a:r>
              <a:rPr lang="fr-FR" altLang="en-US" dirty="0"/>
              <a:t>Le code binaire de l’application contient les instructions implémentées au sein des greffons.</a:t>
            </a:r>
          </a:p>
        </p:txBody>
      </p:sp>
      <p:sp>
        <p:nvSpPr>
          <p:cNvPr id="7" name="ZoneTexte 6"/>
          <p:cNvSpPr txBox="1"/>
          <p:nvPr/>
        </p:nvSpPr>
        <p:spPr>
          <a:xfrm>
            <a:off x="1704975" y="2990851"/>
            <a:ext cx="73914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rgbClr val="7F0055"/>
                </a:solidFill>
                <a:latin typeface="Courier New"/>
              </a:rPr>
              <a:t>import</a:t>
            </a:r>
            <a:r>
              <a:rPr lang="fr-FR" sz="1600" dirty="0">
                <a:solidFill>
                  <a:srgbClr val="000000"/>
                </a:solidFill>
                <a:latin typeface="Courier New"/>
              </a:rPr>
              <a:t> </a:t>
            </a:r>
            <a:r>
              <a:rPr lang="fr-FR" sz="1600" dirty="0" err="1">
                <a:solidFill>
                  <a:schemeClr val="tx1"/>
                </a:solidFill>
                <a:latin typeface="Courier New"/>
              </a:rPr>
              <a:t>org</a:t>
            </a:r>
            <a:r>
              <a:rPr lang="fr-FR" sz="1600" dirty="0" err="1">
                <a:solidFill>
                  <a:srgbClr val="000000"/>
                </a:solidFill>
                <a:latin typeface="Courier New"/>
              </a:rPr>
              <a:t>.aspectj.lang.annotation.Aspect</a:t>
            </a:r>
            <a:r>
              <a:rPr lang="fr-FR" sz="1600" dirty="0">
                <a:solidFill>
                  <a:srgbClr val="000000"/>
                </a:solidFill>
                <a:latin typeface="Courier New"/>
              </a:rPr>
              <a:t>;</a:t>
            </a:r>
            <a:endParaRPr lang="fr-FR" sz="1600" dirty="0">
              <a:latin typeface="Courier New"/>
            </a:endParaRPr>
          </a:p>
          <a:p>
            <a:pPr>
              <a:defRPr/>
            </a:pPr>
            <a:r>
              <a:rPr lang="fr-FR" sz="1600" dirty="0">
                <a:solidFill>
                  <a:srgbClr val="646464"/>
                </a:solidFill>
                <a:latin typeface="Courier New"/>
              </a:rPr>
              <a:t>@Aspect</a:t>
            </a:r>
          </a:p>
          <a:p>
            <a:pPr>
              <a:defRPr/>
            </a:pPr>
            <a:r>
              <a:rPr lang="fr-FR" sz="1600" dirty="0">
                <a:solidFill>
                  <a:srgbClr val="7F0055"/>
                </a:solidFill>
                <a:latin typeface="Courier New"/>
              </a:rPr>
              <a:t>public</a:t>
            </a:r>
            <a:r>
              <a:rPr lang="fr-FR" sz="1600" dirty="0">
                <a:solidFill>
                  <a:srgbClr val="000000"/>
                </a:solidFill>
                <a:latin typeface="Courier New"/>
              </a:rPr>
              <a:t> </a:t>
            </a:r>
            <a:r>
              <a:rPr lang="fr-FR" sz="1600" dirty="0">
                <a:solidFill>
                  <a:srgbClr val="7F0055"/>
                </a:solidFill>
                <a:latin typeface="Courier New"/>
              </a:rPr>
              <a:t>class</a:t>
            </a:r>
            <a:r>
              <a:rPr lang="fr-FR" sz="1600" dirty="0">
                <a:solidFill>
                  <a:srgbClr val="000000"/>
                </a:solidFill>
                <a:latin typeface="Courier New"/>
              </a:rPr>
              <a:t> </a:t>
            </a:r>
            <a:r>
              <a:rPr lang="fr-FR" sz="1600" dirty="0" err="1">
                <a:solidFill>
                  <a:srgbClr val="000000"/>
                </a:solidFill>
                <a:latin typeface="Courier New"/>
              </a:rPr>
              <a:t>DaoProfiler</a:t>
            </a:r>
            <a:r>
              <a:rPr lang="fr-FR" sz="1600" dirty="0">
                <a:solidFill>
                  <a:srgbClr val="000000"/>
                </a:solidFill>
                <a:latin typeface="Courier New"/>
              </a:rPr>
              <a:t> {</a:t>
            </a:r>
            <a:r>
              <a:rPr lang="fr-FR" sz="1600" dirty="0">
                <a:latin typeface="Courier New"/>
              </a:rPr>
              <a:t>…</a:t>
            </a:r>
            <a:r>
              <a:rPr lang="fr-FR" sz="1600" dirty="0">
                <a:solidFill>
                  <a:srgbClr val="000000"/>
                </a:solidFill>
                <a:latin typeface="Courier New"/>
              </a:rPr>
              <a:t>}</a:t>
            </a:r>
            <a:endParaRPr lang="fr-FR" sz="1600" dirty="0">
              <a:latin typeface="Courier New" pitchFamily="49" charset="0"/>
              <a:cs typeface="Courier New" pitchFamily="49" charset="0"/>
            </a:endParaRP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143</a:t>
            </a:fld>
            <a:endParaRPr lang="fr-FR"/>
          </a:p>
        </p:txBody>
      </p:sp>
      <p:sp>
        <p:nvSpPr>
          <p:cNvPr id="3" name="Espace réservé du pied de page 2">
            <a:extLst>
              <a:ext uri="{FF2B5EF4-FFF2-40B4-BE49-F238E27FC236}">
                <a16:creationId xmlns:a16="http://schemas.microsoft.com/office/drawing/2014/main" id="{6115FF11-7AF6-4C03-ABC1-60F5CE5F842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99258227"/>
      </p:ext>
    </p:extLst>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Architecture AOP</a:t>
            </a:r>
          </a:p>
        </p:txBody>
      </p:sp>
      <p:sp>
        <p:nvSpPr>
          <p:cNvPr id="194563" name="Espace réservé du contenu 2"/>
          <p:cNvSpPr>
            <a:spLocks noGrp="1"/>
          </p:cNvSpPr>
          <p:nvPr>
            <p:ph idx="1"/>
          </p:nvPr>
        </p:nvSpPr>
        <p:spPr/>
        <p:txBody>
          <a:bodyPr>
            <a:normAutofit/>
          </a:bodyPr>
          <a:lstStyle/>
          <a:p>
            <a:r>
              <a:rPr lang="fr-FR" altLang="en-US" dirty="0"/>
              <a:t>Aspect</a:t>
            </a:r>
          </a:p>
        </p:txBody>
      </p:sp>
      <p:pic>
        <p:nvPicPr>
          <p:cNvPr id="1945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1" y="2361054"/>
            <a:ext cx="9296266" cy="360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3"/>
          <p:cNvSpPr>
            <a:spLocks noGrp="1"/>
          </p:cNvSpPr>
          <p:nvPr>
            <p:ph type="sldNum" sz="quarter" idx="12"/>
          </p:nvPr>
        </p:nvSpPr>
        <p:spPr/>
        <p:txBody>
          <a:bodyPr/>
          <a:lstStyle/>
          <a:p>
            <a:fld id="{27DD2850-4166-4114-B1C5-40990753D8A0}" type="slidenum">
              <a:rPr lang="fr-FR" smtClean="0"/>
              <a:t>144</a:t>
            </a:fld>
            <a:endParaRPr lang="fr-FR"/>
          </a:p>
        </p:txBody>
      </p:sp>
      <p:sp>
        <p:nvSpPr>
          <p:cNvPr id="3" name="Espace réservé du pied de page 2">
            <a:extLst>
              <a:ext uri="{FF2B5EF4-FFF2-40B4-BE49-F238E27FC236}">
                <a16:creationId xmlns:a16="http://schemas.microsoft.com/office/drawing/2014/main" id="{D0CA4F3F-00E2-4840-9783-FF5F1B614D3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12544458"/>
      </p:ext>
    </p:extLst>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026"/>
          <p:cNvSpPr>
            <a:spLocks noGrp="1" noChangeArrowheads="1"/>
          </p:cNvSpPr>
          <p:nvPr>
            <p:ph type="title"/>
          </p:nvPr>
        </p:nvSpPr>
        <p:spPr/>
        <p:txBody>
          <a:bodyPr>
            <a:normAutofit fontScale="90000"/>
          </a:bodyPr>
          <a:lstStyle/>
          <a:p>
            <a:r>
              <a:rPr lang="fr-FR"/>
              <a:t>Proxy et Weaving</a:t>
            </a:r>
            <a:endParaRPr lang="fr-FR" dirty="0"/>
          </a:p>
        </p:txBody>
      </p:sp>
      <p:sp>
        <p:nvSpPr>
          <p:cNvPr id="165892" name="Rectangle 1027"/>
          <p:cNvSpPr>
            <a:spLocks noGrp="1" noChangeArrowheads="1"/>
          </p:cNvSpPr>
          <p:nvPr>
            <p:ph idx="1"/>
          </p:nvPr>
        </p:nvSpPr>
        <p:spPr/>
        <p:txBody>
          <a:bodyPr>
            <a:normAutofit/>
          </a:bodyPr>
          <a:lstStyle/>
          <a:p>
            <a:r>
              <a:rPr lang="fr-FR" altLang="en-US" sz="2400" b="1" dirty="0"/>
              <a:t>Proxy</a:t>
            </a:r>
          </a:p>
          <a:p>
            <a:pPr lvl="1"/>
            <a:r>
              <a:rPr lang="fr-FR" altLang="en-US" sz="2000" dirty="0"/>
              <a:t>Classe se substituant à la classe Target</a:t>
            </a:r>
          </a:p>
          <a:p>
            <a:pPr lvl="1"/>
            <a:r>
              <a:rPr lang="fr-FR" altLang="en-US" sz="2000" dirty="0"/>
              <a:t>Le proxy gère l'appel aux Aspects concernés</a:t>
            </a:r>
          </a:p>
          <a:p>
            <a:pPr lvl="1"/>
            <a:r>
              <a:rPr lang="fr-FR" altLang="en-US" sz="2000" dirty="0"/>
              <a:t>En Spring AOP, les </a:t>
            </a:r>
            <a:r>
              <a:rPr lang="fr-FR" altLang="en-US" sz="2000" dirty="0" err="1"/>
              <a:t>Proxies</a:t>
            </a:r>
            <a:r>
              <a:rPr lang="fr-FR" altLang="en-US" sz="2000" dirty="0"/>
              <a:t> sont créés au démarrage</a:t>
            </a:r>
          </a:p>
          <a:p>
            <a:pPr lvl="1"/>
            <a:r>
              <a:rPr lang="fr-FR" altLang="en-US" sz="2000" dirty="0"/>
              <a:t>2 approches possibles :</a:t>
            </a:r>
          </a:p>
          <a:p>
            <a:pPr lvl="2"/>
            <a:r>
              <a:rPr lang="fr-FR" altLang="en-US" sz="1800" dirty="0"/>
              <a:t>Le proxy implémente les mêmes interfaces que la classe</a:t>
            </a:r>
          </a:p>
          <a:p>
            <a:pPr lvl="2"/>
            <a:r>
              <a:rPr lang="fr-FR" altLang="en-US" sz="1800" dirty="0"/>
              <a:t>Le proxy hérite de la classe Target</a:t>
            </a:r>
          </a:p>
          <a:p>
            <a:r>
              <a:rPr lang="fr-FR" altLang="en-US" sz="2400" b="1" dirty="0" err="1"/>
              <a:t>Weaving</a:t>
            </a:r>
            <a:endParaRPr lang="fr-FR" altLang="en-US" sz="2400" b="1" dirty="0"/>
          </a:p>
          <a:p>
            <a:pPr lvl="1"/>
            <a:r>
              <a:rPr lang="fr-FR" altLang="en-US" sz="2000" dirty="0"/>
              <a:t>C'est l'action de "tisser" les </a:t>
            </a:r>
            <a:r>
              <a:rPr lang="fr-FR" altLang="en-US" sz="2000" dirty="0" err="1"/>
              <a:t>proxies</a:t>
            </a:r>
            <a:r>
              <a:rPr lang="fr-FR" altLang="en-US" sz="2000" dirty="0"/>
              <a:t> au démarrage du contexte Spring</a:t>
            </a:r>
          </a:p>
        </p:txBody>
      </p:sp>
      <p:sp>
        <p:nvSpPr>
          <p:cNvPr id="195590" name="Rectangle 1028"/>
          <p:cNvSpPr>
            <a:spLocks noChangeArrowheads="1"/>
          </p:cNvSpPr>
          <p:nvPr/>
        </p:nvSpPr>
        <p:spPr bwMode="auto">
          <a:xfrm>
            <a:off x="2352675" y="6057900"/>
            <a:ext cx="7315200" cy="457200"/>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1800">
                <a:latin typeface="Arial Narrow" panose="020B0606020202030204" pitchFamily="34" charset="0"/>
                <a:cs typeface="Arial" panose="020B0604020202020204" pitchFamily="34" charset="0"/>
              </a:rPr>
              <a:t>Attention aux erreurs de Cast !</a:t>
            </a:r>
          </a:p>
        </p:txBody>
      </p:sp>
      <p:graphicFrame>
        <p:nvGraphicFramePr>
          <p:cNvPr id="195591" name="Object 1029"/>
          <p:cNvGraphicFramePr>
            <a:graphicFrameLocks noChangeAspect="1"/>
          </p:cNvGraphicFramePr>
          <p:nvPr>
            <p:extLst>
              <p:ext uri="{D42A27DB-BD31-4B8C-83A1-F6EECF244321}">
                <p14:modId xmlns:p14="http://schemas.microsoft.com/office/powerpoint/2010/main" val="2050441947"/>
              </p:ext>
            </p:extLst>
          </p:nvPr>
        </p:nvGraphicFramePr>
        <p:xfrm>
          <a:off x="2463801" y="6124576"/>
          <a:ext cx="371475" cy="352425"/>
        </p:xfrm>
        <a:graphic>
          <a:graphicData uri="http://schemas.openxmlformats.org/presentationml/2006/ole">
            <mc:AlternateContent xmlns:mc="http://schemas.openxmlformats.org/markup-compatibility/2006">
              <mc:Choice xmlns:v="urn:schemas-microsoft-com:vml" Requires="v">
                <p:oleObj spid="_x0000_s4188" name="Image bitmap" r:id="rId4" imgW="371527" imgH="352474" progId="Paint.Picture">
                  <p:embed/>
                </p:oleObj>
              </mc:Choice>
              <mc:Fallback>
                <p:oleObj name="Image bitmap" r:id="rId4" imgW="371527" imgH="352474" progId="Paint.Picture">
                  <p:embed/>
                  <p:pic>
                    <p:nvPicPr>
                      <p:cNvPr id="195591" name="Object 1029"/>
                      <p:cNvPicPr>
                        <a:picLocks noChangeAspect="1" noChangeArrowheads="1"/>
                      </p:cNvPicPr>
                      <p:nvPr/>
                    </p:nvPicPr>
                    <p:blipFill>
                      <a:blip r:embed="rId5">
                        <a:clrChange>
                          <a:clrFrom>
                            <a:srgbClr val="ECE9D8"/>
                          </a:clrFrom>
                          <a:clrTo>
                            <a:srgbClr val="ECE9D8">
                              <a:alpha val="0"/>
                            </a:srgbClr>
                          </a:clrTo>
                        </a:clrChange>
                        <a:extLst>
                          <a:ext uri="{28A0092B-C50C-407E-A947-70E740481C1C}">
                            <a14:useLocalDpi xmlns:a14="http://schemas.microsoft.com/office/drawing/2010/main" val="0"/>
                          </a:ext>
                        </a:extLst>
                      </a:blip>
                      <a:srcRect/>
                      <a:stretch>
                        <a:fillRect/>
                      </a:stretch>
                    </p:blipFill>
                    <p:spPr bwMode="auto">
                      <a:xfrm>
                        <a:off x="2463801" y="6124576"/>
                        <a:ext cx="371475" cy="352425"/>
                      </a:xfrm>
                      <a:prstGeom prst="rect">
                        <a:avLst/>
                      </a:prstGeom>
                      <a:noFill/>
                      <a:ln>
                        <a:noFill/>
                      </a:ln>
                      <a:effectLst/>
                      <a:extLst>
                        <a:ext uri="{909E8E84-426E-40DD-AFC4-6F175D3DCCD1}">
                          <a14:hiddenFill xmlns:a14="http://schemas.microsoft.com/office/drawing/2010/main">
                            <a:solidFill>
                              <a:srgbClr val="EAEAEA">
                                <a:alpha val="50195"/>
                              </a:srgbClr>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2" name="Rectangle 1030"/>
          <p:cNvSpPr>
            <a:spLocks noChangeArrowheads="1"/>
          </p:cNvSpPr>
          <p:nvPr/>
        </p:nvSpPr>
        <p:spPr bwMode="auto">
          <a:xfrm>
            <a:off x="2352675" y="5308600"/>
            <a:ext cx="7315200" cy="673100"/>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1800">
                <a:latin typeface="Arial Narrow" panose="020B0606020202030204" pitchFamily="34" charset="0"/>
                <a:cs typeface="Arial" panose="020B0604020202020204" pitchFamily="34" charset="0"/>
              </a:rPr>
              <a:t>Spring AOP peut prendre en compte plusieurs aspects sur une même classe Target </a:t>
            </a:r>
          </a:p>
        </p:txBody>
      </p:sp>
      <p:pic>
        <p:nvPicPr>
          <p:cNvPr id="195593" name="Picture 103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9039" y="5511800"/>
            <a:ext cx="312737"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numéro de diapositive 1"/>
          <p:cNvSpPr>
            <a:spLocks noGrp="1"/>
          </p:cNvSpPr>
          <p:nvPr>
            <p:ph type="sldNum" sz="quarter" idx="12"/>
          </p:nvPr>
        </p:nvSpPr>
        <p:spPr/>
        <p:txBody>
          <a:bodyPr/>
          <a:lstStyle/>
          <a:p>
            <a:fld id="{27DD2850-4166-4114-B1C5-40990753D8A0}" type="slidenum">
              <a:rPr lang="fr-FR" smtClean="0"/>
              <a:t>145</a:t>
            </a:fld>
            <a:endParaRPr lang="fr-FR"/>
          </a:p>
        </p:txBody>
      </p:sp>
      <p:sp>
        <p:nvSpPr>
          <p:cNvPr id="3" name="Espace réservé du pied de page 2">
            <a:extLst>
              <a:ext uri="{FF2B5EF4-FFF2-40B4-BE49-F238E27FC236}">
                <a16:creationId xmlns:a16="http://schemas.microsoft.com/office/drawing/2014/main" id="{1FD617BE-8DF8-4394-A99A-FFAD54BB8C1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53797768"/>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Différences entre Spring AOP et AspectJ</a:t>
            </a:r>
            <a:endParaRPr lang="fr-FR" dirty="0"/>
          </a:p>
        </p:txBody>
      </p:sp>
      <p:sp>
        <p:nvSpPr>
          <p:cNvPr id="197635" name="Espace réservé du contenu 2"/>
          <p:cNvSpPr>
            <a:spLocks noGrp="1"/>
          </p:cNvSpPr>
          <p:nvPr>
            <p:ph idx="1"/>
          </p:nvPr>
        </p:nvSpPr>
        <p:spPr/>
        <p:txBody>
          <a:bodyPr/>
          <a:lstStyle/>
          <a:p>
            <a:r>
              <a:rPr lang="fr-FR" altLang="en-US"/>
              <a:t>AspectJ</a:t>
            </a:r>
          </a:p>
          <a:p>
            <a:pPr lvl="1"/>
            <a:r>
              <a:rPr lang="fr-FR" altLang="en-US"/>
              <a:t>Language de programmation à part entière.</a:t>
            </a:r>
          </a:p>
          <a:p>
            <a:pPr lvl="1"/>
            <a:r>
              <a:rPr lang="fr-FR" altLang="en-US"/>
              <a:t>Utilise uniquement CGLIB pour le tissage (modification du byte code).</a:t>
            </a:r>
          </a:p>
          <a:p>
            <a:pPr lvl="1"/>
            <a:r>
              <a:rPr lang="fr-FR" altLang="en-US"/>
              <a:t>Permet le maillage sur les membres d’une classe, publiques ou privés.</a:t>
            </a:r>
          </a:p>
          <a:p>
            <a:pPr lvl="1"/>
            <a:r>
              <a:rPr lang="fr-FR" altLang="en-US"/>
              <a:t>Travaille sur les points d’exécution privés.</a:t>
            </a:r>
          </a:p>
          <a:p>
            <a:pPr lvl="1"/>
            <a:endParaRPr lang="fr-FR" altLang="en-US"/>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146</a:t>
            </a:fld>
            <a:endParaRPr lang="fr-FR"/>
          </a:p>
        </p:txBody>
      </p:sp>
      <p:sp>
        <p:nvSpPr>
          <p:cNvPr id="4" name="Espace réservé du pied de page 3">
            <a:extLst>
              <a:ext uri="{FF2B5EF4-FFF2-40B4-BE49-F238E27FC236}">
                <a16:creationId xmlns:a16="http://schemas.microsoft.com/office/drawing/2014/main" id="{7EF171BA-33E4-4B7F-B669-291B5256961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89381591"/>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Différences entre Spring AOP et AspectJ</a:t>
            </a:r>
            <a:endParaRPr lang="fr-FR" dirty="0"/>
          </a:p>
        </p:txBody>
      </p:sp>
      <p:sp>
        <p:nvSpPr>
          <p:cNvPr id="167939" name="Espace réservé du contenu 2"/>
          <p:cNvSpPr>
            <a:spLocks noGrp="1"/>
          </p:cNvSpPr>
          <p:nvPr>
            <p:ph idx="1"/>
          </p:nvPr>
        </p:nvSpPr>
        <p:spPr/>
        <p:txBody>
          <a:bodyPr>
            <a:normAutofit lnSpcReduction="10000"/>
          </a:bodyPr>
          <a:lstStyle/>
          <a:p>
            <a:r>
              <a:rPr lang="fr-FR" altLang="en-US" dirty="0"/>
              <a:t>Spring AOP - Limitations</a:t>
            </a:r>
          </a:p>
          <a:p>
            <a:pPr lvl="1"/>
            <a:r>
              <a:rPr lang="fr-FR" altLang="en-US" dirty="0"/>
              <a:t>Ne travaille que sur les points d’exécutions publics.</a:t>
            </a:r>
          </a:p>
          <a:p>
            <a:pPr lvl="1"/>
            <a:r>
              <a:rPr lang="fr-FR" altLang="en-US" dirty="0"/>
              <a:t>Les aspects ne sont applicables </a:t>
            </a:r>
            <a:r>
              <a:rPr lang="fr-FR" altLang="en-US" b="1" dirty="0"/>
              <a:t>que sur des </a:t>
            </a:r>
            <a:r>
              <a:rPr lang="fr-FR" altLang="en-US" b="1" dirty="0" err="1"/>
              <a:t>beans</a:t>
            </a:r>
            <a:r>
              <a:rPr lang="fr-FR" altLang="en-US" b="1" dirty="0"/>
              <a:t> Spring</a:t>
            </a:r>
            <a:r>
              <a:rPr lang="fr-FR" altLang="en-US" dirty="0"/>
              <a:t>.</a:t>
            </a:r>
          </a:p>
          <a:p>
            <a:pPr lvl="1"/>
            <a:r>
              <a:rPr lang="fr-FR" altLang="en-US" dirty="0"/>
              <a:t>Utilise massivement les </a:t>
            </a:r>
            <a:r>
              <a:rPr lang="fr-FR" altLang="en-US" dirty="0" err="1"/>
              <a:t>proxies</a:t>
            </a:r>
            <a:r>
              <a:rPr lang="fr-FR" altLang="en-US" dirty="0"/>
              <a:t> Java pour le maillage.</a:t>
            </a:r>
          </a:p>
          <a:p>
            <a:pPr lvl="2"/>
            <a:r>
              <a:rPr lang="fr-FR" altLang="en-US" dirty="0"/>
              <a:t>Applique un proxy dynamique si un point d’exécution est déclaré sur une interface.</a:t>
            </a:r>
          </a:p>
          <a:p>
            <a:pPr lvl="2"/>
            <a:r>
              <a:rPr lang="fr-FR" altLang="en-US" dirty="0"/>
              <a:t>Si le point d’exécution s’applique sur une classe concrète alors Spring utilise CGLIB pour le tissage.</a:t>
            </a:r>
          </a:p>
          <a:p>
            <a:pPr lvl="2"/>
            <a:r>
              <a:rPr lang="fr-FR" altLang="en-US" dirty="0"/>
              <a:t>Pour le cas du proxy si une méthode « a » appel une méthode « b » sur la même classe/interface </a:t>
            </a:r>
            <a:r>
              <a:rPr lang="fr-FR" altLang="en-US" b="1" u="sng" dirty="0"/>
              <a:t>alors le greffon ne pourra pas s’appliquer sur la méthode « b ».</a:t>
            </a:r>
          </a:p>
          <a:p>
            <a:pPr lvl="1"/>
            <a:r>
              <a:rPr lang="fr-FR" altLang="en-US" dirty="0"/>
              <a:t>N’implémente qu’un sous ensemble de l’AOP.</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147</a:t>
            </a:fld>
            <a:endParaRPr lang="fr-FR"/>
          </a:p>
        </p:txBody>
      </p:sp>
      <p:sp>
        <p:nvSpPr>
          <p:cNvPr id="4" name="Espace réservé du pied de page 3">
            <a:extLst>
              <a:ext uri="{FF2B5EF4-FFF2-40B4-BE49-F238E27FC236}">
                <a16:creationId xmlns:a16="http://schemas.microsoft.com/office/drawing/2014/main" id="{F6DE93CF-3FB8-4471-AE82-1F605AD3ABE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78321817"/>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Définir des expressions de pointcut</a:t>
            </a:r>
            <a:br>
              <a:rPr lang="fr-FR"/>
            </a:br>
            <a:r>
              <a:rPr lang="fr-FR"/>
              <a:t>Présentation</a:t>
            </a:r>
            <a:endParaRPr lang="fr-FR" dirty="0"/>
          </a:p>
        </p:txBody>
      </p:sp>
      <p:sp>
        <p:nvSpPr>
          <p:cNvPr id="199683" name="Espace réservé du contenu 2"/>
          <p:cNvSpPr>
            <a:spLocks noGrp="1"/>
          </p:cNvSpPr>
          <p:nvPr>
            <p:ph idx="1"/>
          </p:nvPr>
        </p:nvSpPr>
        <p:spPr>
          <a:xfrm>
            <a:off x="1427755" y="1685924"/>
            <a:ext cx="10559198" cy="4914415"/>
          </a:xfrm>
        </p:spPr>
        <p:txBody>
          <a:bodyPr>
            <a:normAutofit fontScale="70000" lnSpcReduction="20000"/>
          </a:bodyPr>
          <a:lstStyle/>
          <a:p>
            <a:r>
              <a:rPr lang="fr-FR" altLang="en-US" dirty="0"/>
              <a:t>Avec Spring les points d’action sont définis en utilisation les expressions </a:t>
            </a:r>
            <a:r>
              <a:rPr lang="fr-FR" altLang="en-US" dirty="0" err="1"/>
              <a:t>aspectJ</a:t>
            </a:r>
            <a:endParaRPr lang="fr-FR" altLang="en-US" dirty="0"/>
          </a:p>
          <a:p>
            <a:r>
              <a:rPr lang="fr-FR" altLang="en-US" dirty="0"/>
              <a:t>Définition d’une méthode Java</a:t>
            </a:r>
          </a:p>
          <a:p>
            <a:pPr lvl="1"/>
            <a:r>
              <a:rPr lang="fr-FR" altLang="en-US" dirty="0"/>
              <a:t>[</a:t>
            </a:r>
            <a:r>
              <a:rPr lang="fr-FR" altLang="en-US" dirty="0" err="1"/>
              <a:t>Modifiers</a:t>
            </a:r>
            <a:r>
              <a:rPr lang="fr-FR" altLang="en-US" dirty="0"/>
              <a:t>] </a:t>
            </a:r>
            <a:r>
              <a:rPr lang="fr-FR" altLang="en-US" dirty="0" err="1"/>
              <a:t>ReturnType</a:t>
            </a:r>
            <a:r>
              <a:rPr lang="fr-FR" altLang="en-US" dirty="0"/>
              <a:t> [</a:t>
            </a:r>
            <a:r>
              <a:rPr lang="fr-FR" altLang="en-US" dirty="0" err="1"/>
              <a:t>ClassType</a:t>
            </a:r>
            <a:r>
              <a:rPr lang="fr-FR" altLang="en-US" dirty="0"/>
              <a:t>] </a:t>
            </a:r>
            <a:r>
              <a:rPr lang="fr-FR" altLang="en-US" dirty="0" err="1"/>
              <a:t>MethodName</a:t>
            </a:r>
            <a:r>
              <a:rPr lang="fr-FR" altLang="en-US" dirty="0"/>
              <a:t> ([Arguments]) [</a:t>
            </a:r>
            <a:r>
              <a:rPr lang="fr-FR" altLang="en-US" dirty="0" err="1"/>
              <a:t>Throws</a:t>
            </a:r>
            <a:r>
              <a:rPr lang="fr-FR" altLang="en-US" dirty="0"/>
              <a:t> </a:t>
            </a:r>
            <a:r>
              <a:rPr lang="fr-FR" altLang="en-US" dirty="0" err="1"/>
              <a:t>ExceptionType</a:t>
            </a:r>
            <a:r>
              <a:rPr lang="fr-FR" altLang="en-US" dirty="0"/>
              <a:t>]</a:t>
            </a:r>
          </a:p>
          <a:p>
            <a:r>
              <a:rPr lang="fr-FR" altLang="en-US" dirty="0"/>
              <a:t>Exemple d’expression</a:t>
            </a:r>
            <a:br>
              <a:rPr lang="fr-FR" altLang="en-US" dirty="0"/>
            </a:br>
            <a:br>
              <a:rPr lang="fr-FR" altLang="en-US" dirty="0"/>
            </a:br>
            <a:endParaRPr lang="fr-FR" altLang="en-US" dirty="0"/>
          </a:p>
          <a:p>
            <a:endParaRPr lang="fr-FR" altLang="en-US" dirty="0"/>
          </a:p>
          <a:p>
            <a:endParaRPr lang="fr-FR" altLang="en-US" dirty="0"/>
          </a:p>
          <a:p>
            <a:endParaRPr lang="fr-FR" altLang="en-US" dirty="0"/>
          </a:p>
          <a:p>
            <a:endParaRPr lang="fr-FR" altLang="en-US" dirty="0"/>
          </a:p>
          <a:p>
            <a:pPr lvl="1"/>
            <a:r>
              <a:rPr lang="fr-FR" altLang="en-US" dirty="0"/>
              <a:t>Les caractères « &amp;&amp; » (et logique), « || » (ou logique), « ! » (négation) permettent de concaténer des points d’actions.</a:t>
            </a:r>
          </a:p>
          <a:p>
            <a:pPr lvl="1"/>
            <a:r>
              <a:rPr lang="fr-FR" altLang="en-US" dirty="0"/>
              <a:t>Ce n’est pas une expression régulière !!!</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148</a:t>
            </a:fld>
            <a:endParaRPr lang="fr-FR"/>
          </a:p>
        </p:txBody>
      </p:sp>
      <p:sp>
        <p:nvSpPr>
          <p:cNvPr id="4" name="Espace réservé du pied de page 3">
            <a:extLst>
              <a:ext uri="{FF2B5EF4-FFF2-40B4-BE49-F238E27FC236}">
                <a16:creationId xmlns:a16="http://schemas.microsoft.com/office/drawing/2014/main" id="{D1956784-2AAA-4595-A32D-EE6C2304EE1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5" name="Image 4">
            <a:extLst>
              <a:ext uri="{FF2B5EF4-FFF2-40B4-BE49-F238E27FC236}">
                <a16:creationId xmlns:a16="http://schemas.microsoft.com/office/drawing/2014/main" id="{3B5F11D0-FC4D-4620-B23F-F336B270EB27}"/>
              </a:ext>
            </a:extLst>
          </p:cNvPr>
          <p:cNvPicPr>
            <a:picLocks noChangeAspect="1"/>
          </p:cNvPicPr>
          <p:nvPr/>
        </p:nvPicPr>
        <p:blipFill>
          <a:blip r:embed="rId3"/>
          <a:stretch>
            <a:fillRect/>
          </a:stretch>
        </p:blipFill>
        <p:spPr>
          <a:xfrm>
            <a:off x="2461313" y="3511868"/>
            <a:ext cx="7306695" cy="1924319"/>
          </a:xfrm>
          <a:prstGeom prst="rect">
            <a:avLst/>
          </a:prstGeom>
        </p:spPr>
      </p:pic>
    </p:spTree>
    <p:extLst>
      <p:ext uri="{BB962C8B-B14F-4D97-AF65-F5344CB8AC3E}">
        <p14:creationId xmlns:p14="http://schemas.microsoft.com/office/powerpoint/2010/main" val="371841092"/>
      </p:ext>
    </p:extLst>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Définir des expressions de pointcut</a:t>
            </a:r>
            <a:br>
              <a:rPr lang="fr-FR"/>
            </a:br>
            <a:r>
              <a:rPr lang="fr-FR"/>
              <a:t>Exemples sur les méthodes (1/2)</a:t>
            </a:r>
            <a:endParaRPr lang="fr-FR" dirty="0"/>
          </a:p>
        </p:txBody>
      </p:sp>
      <p:sp>
        <p:nvSpPr>
          <p:cNvPr id="169987" name="Espace réservé du contenu 2"/>
          <p:cNvSpPr>
            <a:spLocks noGrp="1"/>
          </p:cNvSpPr>
          <p:nvPr>
            <p:ph idx="1"/>
          </p:nvPr>
        </p:nvSpPr>
        <p:spPr>
          <a:xfrm>
            <a:off x="1427755" y="1666874"/>
            <a:ext cx="10559198" cy="4933465"/>
          </a:xfrm>
        </p:spPr>
        <p:txBody>
          <a:bodyPr>
            <a:normAutofit fontScale="62500" lnSpcReduction="20000"/>
          </a:bodyPr>
          <a:lstStyle/>
          <a:p>
            <a:r>
              <a:rPr lang="fr-FR" altLang="en-US" dirty="0" err="1"/>
              <a:t>execution</a:t>
            </a:r>
            <a:r>
              <a:rPr lang="fr-FR" altLang="en-US" dirty="0"/>
              <a:t>( </a:t>
            </a:r>
            <a:r>
              <a:rPr lang="fr-FR" altLang="en-US" dirty="0" err="1"/>
              <a:t>void</a:t>
            </a:r>
            <a:r>
              <a:rPr lang="fr-FR" altLang="en-US" dirty="0"/>
              <a:t> </a:t>
            </a:r>
            <a:r>
              <a:rPr lang="fr-FR" altLang="en-US" dirty="0" err="1"/>
              <a:t>com.MaClasse.send</a:t>
            </a:r>
            <a:r>
              <a:rPr lang="fr-FR" altLang="en-US" dirty="0"/>
              <a:t>*(String))</a:t>
            </a:r>
          </a:p>
          <a:p>
            <a:pPr lvl="1"/>
            <a:r>
              <a:rPr lang="fr-FR" altLang="en-US" dirty="0"/>
              <a:t>Dans la classe </a:t>
            </a:r>
            <a:r>
              <a:rPr lang="fr-FR" altLang="en-US" dirty="0" err="1"/>
              <a:t>MaClasse</a:t>
            </a:r>
            <a:r>
              <a:rPr lang="fr-FR" altLang="en-US" dirty="0"/>
              <a:t> du package com, toute méthode commençant par « </a:t>
            </a:r>
            <a:r>
              <a:rPr lang="fr-FR" altLang="en-US" dirty="0" err="1"/>
              <a:t>send</a:t>
            </a:r>
            <a:r>
              <a:rPr lang="fr-FR" altLang="en-US" dirty="0"/>
              <a:t> », prenant en paramètre de type String et ne retournant aucune valeur.</a:t>
            </a:r>
          </a:p>
          <a:p>
            <a:pPr lvl="1"/>
            <a:endParaRPr lang="fr-FR" altLang="en-US" dirty="0"/>
          </a:p>
          <a:p>
            <a:r>
              <a:rPr lang="fr-FR" altLang="en-US" dirty="0" err="1"/>
              <a:t>execution</a:t>
            </a:r>
            <a:r>
              <a:rPr lang="fr-FR" altLang="en-US" dirty="0"/>
              <a:t>( * </a:t>
            </a:r>
            <a:r>
              <a:rPr lang="fr-FR" altLang="en-US" dirty="0" err="1"/>
              <a:t>com.MaClasse.send</a:t>
            </a:r>
            <a:r>
              <a:rPr lang="fr-FR" altLang="en-US" dirty="0"/>
              <a:t>(*))</a:t>
            </a:r>
          </a:p>
          <a:p>
            <a:pPr lvl="1"/>
            <a:r>
              <a:rPr lang="fr-FR" altLang="en-US" dirty="0"/>
              <a:t>Dans la classe </a:t>
            </a:r>
            <a:r>
              <a:rPr lang="fr-FR" altLang="en-US" dirty="0" err="1"/>
              <a:t>MaClasse</a:t>
            </a:r>
            <a:r>
              <a:rPr lang="fr-FR" altLang="en-US" dirty="0"/>
              <a:t> du package com, toute méthode nommée « </a:t>
            </a:r>
            <a:r>
              <a:rPr lang="fr-FR" altLang="en-US" dirty="0" err="1"/>
              <a:t>send</a:t>
            </a:r>
            <a:r>
              <a:rPr lang="fr-FR" altLang="en-US" dirty="0"/>
              <a:t> » n’acceptant qu’un seul paramètre (peut importe son type).</a:t>
            </a:r>
          </a:p>
          <a:p>
            <a:pPr lvl="1"/>
            <a:endParaRPr lang="fr-FR" altLang="en-US" dirty="0"/>
          </a:p>
          <a:p>
            <a:r>
              <a:rPr lang="fr-FR" altLang="en-US" dirty="0" err="1"/>
              <a:t>execution</a:t>
            </a:r>
            <a:r>
              <a:rPr lang="fr-FR" altLang="en-US" dirty="0"/>
              <a:t>( * </a:t>
            </a:r>
            <a:r>
              <a:rPr lang="fr-FR" altLang="en-US" dirty="0" err="1"/>
              <a:t>com.MaClasse.send</a:t>
            </a:r>
            <a:r>
              <a:rPr lang="fr-FR" altLang="en-US" dirty="0"/>
              <a:t>(</a:t>
            </a:r>
            <a:r>
              <a:rPr lang="fr-FR" altLang="en-US" dirty="0" err="1"/>
              <a:t>int</a:t>
            </a:r>
            <a:r>
              <a:rPr lang="fr-FR" altLang="en-US" dirty="0"/>
              <a:t>, ..))</a:t>
            </a:r>
          </a:p>
          <a:p>
            <a:pPr lvl="1"/>
            <a:r>
              <a:rPr lang="fr-FR" altLang="en-US" dirty="0"/>
              <a:t>Dans la classe </a:t>
            </a:r>
            <a:r>
              <a:rPr lang="fr-FR" altLang="en-US" dirty="0" err="1"/>
              <a:t>MaClasse</a:t>
            </a:r>
            <a:r>
              <a:rPr lang="fr-FR" altLang="en-US" dirty="0"/>
              <a:t> du package com, toute méthode nommée « </a:t>
            </a:r>
            <a:r>
              <a:rPr lang="fr-FR" altLang="en-US" dirty="0" err="1"/>
              <a:t>send</a:t>
            </a:r>
            <a:r>
              <a:rPr lang="fr-FR" altLang="en-US" dirty="0"/>
              <a:t> », prenant comme premier paramètre un entier primitif. Les caractères « .. » signifient 0 ou plusieurs paramètres.</a:t>
            </a:r>
          </a:p>
          <a:p>
            <a:pPr lvl="1"/>
            <a:endParaRPr lang="fr-FR" altLang="en-US" dirty="0"/>
          </a:p>
          <a:p>
            <a:r>
              <a:rPr lang="fr-FR" altLang="en-US" dirty="0" err="1"/>
              <a:t>execution</a:t>
            </a:r>
            <a:r>
              <a:rPr lang="fr-FR" altLang="en-US" dirty="0"/>
              <a:t>( </a:t>
            </a:r>
            <a:r>
              <a:rPr lang="fr-FR" altLang="en-US" dirty="0" err="1"/>
              <a:t>void</a:t>
            </a:r>
            <a:r>
              <a:rPr lang="fr-FR" altLang="en-US" dirty="0"/>
              <a:t> </a:t>
            </a:r>
            <a:r>
              <a:rPr lang="fr-FR" altLang="en-US" dirty="0" err="1"/>
              <a:t>exemple.MessageServiceImpl</a:t>
            </a:r>
            <a:r>
              <a:rPr lang="fr-FR" altLang="en-US" dirty="0"/>
              <a:t>.*(..))</a:t>
            </a:r>
          </a:p>
          <a:p>
            <a:pPr lvl="1"/>
            <a:r>
              <a:rPr lang="fr-FR" altLang="en-US" dirty="0"/>
              <a:t>Toute méthode de la classe « </a:t>
            </a:r>
            <a:r>
              <a:rPr lang="fr-FR" altLang="en-US" dirty="0" err="1"/>
              <a:t>MessageServiceImpl</a:t>
            </a:r>
            <a:r>
              <a:rPr lang="fr-FR" altLang="en-US" dirty="0"/>
              <a:t> » du package exemple.</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149</a:t>
            </a:fld>
            <a:endParaRPr lang="fr-FR"/>
          </a:p>
        </p:txBody>
      </p:sp>
      <p:sp>
        <p:nvSpPr>
          <p:cNvPr id="4" name="Espace réservé du pied de page 3">
            <a:extLst>
              <a:ext uri="{FF2B5EF4-FFF2-40B4-BE49-F238E27FC236}">
                <a16:creationId xmlns:a16="http://schemas.microsoft.com/office/drawing/2014/main" id="{0497B294-E996-47CA-A112-3DB427615E4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4878890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27DD2850-4166-4114-B1C5-40990753D8A0}" type="slidenum">
              <a:rPr lang="fr-FR" smtClean="0"/>
              <a:pPr/>
              <a:t>15</a:t>
            </a:fld>
            <a:endParaRPr lang="fr-FR"/>
          </a:p>
        </p:txBody>
      </p:sp>
      <p:sp>
        <p:nvSpPr>
          <p:cNvPr id="2" name="Titre 1"/>
          <p:cNvSpPr>
            <a:spLocks noGrp="1"/>
          </p:cNvSpPr>
          <p:nvPr>
            <p:ph type="title"/>
          </p:nvPr>
        </p:nvSpPr>
        <p:spPr/>
        <p:txBody>
          <a:bodyPr>
            <a:normAutofit fontScale="90000"/>
          </a:bodyPr>
          <a:lstStyle/>
          <a:p>
            <a:r>
              <a:rPr lang="fr-FR"/>
              <a:t>Présentation Spring : Ioc</a:t>
            </a:r>
            <a:br>
              <a:rPr lang="fr-FR"/>
            </a:br>
            <a:endParaRPr lang="fr-FR" dirty="0"/>
          </a:p>
        </p:txBody>
      </p:sp>
      <p:sp>
        <p:nvSpPr>
          <p:cNvPr id="49155" name="Espace réservé du contenu 2"/>
          <p:cNvSpPr>
            <a:spLocks noGrp="1"/>
          </p:cNvSpPr>
          <p:nvPr>
            <p:ph idx="1"/>
          </p:nvPr>
        </p:nvSpPr>
        <p:spPr/>
        <p:txBody>
          <a:bodyPr/>
          <a:lstStyle/>
          <a:p>
            <a:r>
              <a:rPr lang="fr-FR" altLang="en-US"/>
              <a:t>Laquelle choisir ?</a:t>
            </a:r>
          </a:p>
          <a:p>
            <a:endParaRPr lang="fr-FR" altLang="en-US" dirty="0"/>
          </a:p>
        </p:txBody>
      </p:sp>
      <p:pic>
        <p:nvPicPr>
          <p:cNvPr id="491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767" y="2086376"/>
            <a:ext cx="4465825"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270" y="2086376"/>
            <a:ext cx="5149551" cy="147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Text Box 27"/>
          <p:cNvSpPr txBox="1">
            <a:spLocks noChangeArrowheads="1"/>
          </p:cNvSpPr>
          <p:nvPr/>
        </p:nvSpPr>
        <p:spPr bwMode="auto">
          <a:xfrm>
            <a:off x="6178807" y="2311688"/>
            <a:ext cx="6096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lnSpc>
                <a:spcPct val="80000"/>
              </a:lnSpc>
              <a:spcBef>
                <a:spcPct val="50000"/>
              </a:spcBef>
              <a:spcAft>
                <a:spcPct val="0"/>
              </a:spcAft>
              <a:buClrTx/>
              <a:buSzTx/>
              <a:buFontTx/>
              <a:buNone/>
            </a:pPr>
            <a:r>
              <a:rPr kumimoji="1" lang="fr-FR" altLang="en-US" dirty="0">
                <a:latin typeface="Arial Narrow" panose="020B0606020202030204" pitchFamily="34" charset="0"/>
              </a:rPr>
              <a:t>ou</a:t>
            </a:r>
          </a:p>
        </p:txBody>
      </p:sp>
      <p:sp>
        <p:nvSpPr>
          <p:cNvPr id="7" name="Bulle narrative : rectangle 6">
            <a:extLst>
              <a:ext uri="{FF2B5EF4-FFF2-40B4-BE49-F238E27FC236}">
                <a16:creationId xmlns:a16="http://schemas.microsoft.com/office/drawing/2014/main" id="{F2BEF1FC-14A5-4844-A214-7E501F3A0DED}"/>
              </a:ext>
            </a:extLst>
          </p:cNvPr>
          <p:cNvSpPr/>
          <p:nvPr/>
        </p:nvSpPr>
        <p:spPr>
          <a:xfrm>
            <a:off x="3833091" y="4950691"/>
            <a:ext cx="2419927" cy="1366982"/>
          </a:xfrm>
          <a:prstGeom prst="wedgeRectCallout">
            <a:avLst>
              <a:gd name="adj1" fmla="val 205614"/>
              <a:gd name="adj2" fmla="val -168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IoC</a:t>
            </a:r>
            <a:r>
              <a:rPr lang="fr-FR" dirty="0"/>
              <a:t> : les liens entre nos objets se font par des interfaces</a:t>
            </a:r>
          </a:p>
        </p:txBody>
      </p:sp>
      <p:pic>
        <p:nvPicPr>
          <p:cNvPr id="9" name="Image 8">
            <a:extLst>
              <a:ext uri="{FF2B5EF4-FFF2-40B4-BE49-F238E27FC236}">
                <a16:creationId xmlns:a16="http://schemas.microsoft.com/office/drawing/2014/main" id="{9C9D8313-74BA-482E-AAF1-9DAAF91D873E}"/>
              </a:ext>
            </a:extLst>
          </p:cNvPr>
          <p:cNvPicPr>
            <a:picLocks noChangeAspect="1"/>
          </p:cNvPicPr>
          <p:nvPr/>
        </p:nvPicPr>
        <p:blipFill>
          <a:blip r:embed="rId5"/>
          <a:stretch>
            <a:fillRect/>
          </a:stretch>
        </p:blipFill>
        <p:spPr>
          <a:xfrm>
            <a:off x="8002704" y="4710128"/>
            <a:ext cx="2467319" cy="1848108"/>
          </a:xfrm>
          <a:prstGeom prst="rect">
            <a:avLst/>
          </a:prstGeom>
        </p:spPr>
      </p:pic>
      <p:pic>
        <p:nvPicPr>
          <p:cNvPr id="10" name="Image 9">
            <a:extLst>
              <a:ext uri="{FF2B5EF4-FFF2-40B4-BE49-F238E27FC236}">
                <a16:creationId xmlns:a16="http://schemas.microsoft.com/office/drawing/2014/main" id="{0251C026-CA64-442A-A7E9-B7B33DDDCCBC}"/>
              </a:ext>
            </a:extLst>
          </p:cNvPr>
          <p:cNvPicPr>
            <a:picLocks noChangeAspect="1"/>
          </p:cNvPicPr>
          <p:nvPr/>
        </p:nvPicPr>
        <p:blipFill>
          <a:blip r:embed="rId6"/>
          <a:stretch>
            <a:fillRect/>
          </a:stretch>
        </p:blipFill>
        <p:spPr>
          <a:xfrm>
            <a:off x="676726" y="3403467"/>
            <a:ext cx="2467319" cy="1905266"/>
          </a:xfrm>
          <a:prstGeom prst="rect">
            <a:avLst/>
          </a:prstGeom>
        </p:spPr>
      </p:pic>
      <p:sp>
        <p:nvSpPr>
          <p:cNvPr id="4" name="Espace réservé du pied de page 3">
            <a:extLst>
              <a:ext uri="{FF2B5EF4-FFF2-40B4-BE49-F238E27FC236}">
                <a16:creationId xmlns:a16="http://schemas.microsoft.com/office/drawing/2014/main" id="{4FF73B00-34CE-4B8B-A3F1-2DC15B25D49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58208280"/>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Définir des expressions de pointcut</a:t>
            </a:r>
            <a:br>
              <a:rPr lang="fr-FR"/>
            </a:br>
            <a:r>
              <a:rPr lang="fr-FR"/>
              <a:t> Exemples sur les méthodes (2/2)</a:t>
            </a:r>
            <a:endParaRPr lang="fr-FR" dirty="0"/>
          </a:p>
        </p:txBody>
      </p:sp>
      <p:sp>
        <p:nvSpPr>
          <p:cNvPr id="201731" name="Espace réservé du contenu 2"/>
          <p:cNvSpPr>
            <a:spLocks noGrp="1"/>
          </p:cNvSpPr>
          <p:nvPr>
            <p:ph idx="1"/>
          </p:nvPr>
        </p:nvSpPr>
        <p:spPr>
          <a:xfrm>
            <a:off x="1427755" y="1819274"/>
            <a:ext cx="10559198" cy="4781065"/>
          </a:xfrm>
        </p:spPr>
        <p:txBody>
          <a:bodyPr/>
          <a:lstStyle/>
          <a:p>
            <a:r>
              <a:rPr lang="fr-FR" altLang="en-US" dirty="0" err="1"/>
              <a:t>execution</a:t>
            </a:r>
            <a:r>
              <a:rPr lang="fr-FR" altLang="en-US" dirty="0"/>
              <a:t>(  </a:t>
            </a:r>
            <a:r>
              <a:rPr lang="fr-FR" altLang="en-US" dirty="0" err="1"/>
              <a:t>void</a:t>
            </a:r>
            <a:r>
              <a:rPr lang="fr-FR" altLang="en-US" dirty="0"/>
              <a:t> exemple.</a:t>
            </a:r>
            <a:r>
              <a:rPr lang="fr-FR" altLang="en-US" dirty="0" err="1"/>
              <a:t>MessageService</a:t>
            </a:r>
            <a:r>
              <a:rPr lang="fr-FR" altLang="en-US" dirty="0"/>
              <a:t>+.</a:t>
            </a:r>
            <a:r>
              <a:rPr lang="fr-FR" altLang="en-US" dirty="0" err="1"/>
              <a:t>send</a:t>
            </a:r>
            <a:r>
              <a:rPr lang="fr-FR" altLang="en-US" dirty="0"/>
              <a:t>(*))</a:t>
            </a:r>
          </a:p>
          <a:p>
            <a:pPr lvl="1"/>
            <a:r>
              <a:rPr lang="fr-FR" altLang="en-US" dirty="0"/>
              <a:t>Toute méthode nommée « </a:t>
            </a:r>
            <a:r>
              <a:rPr lang="fr-FR" altLang="en-US" dirty="0" err="1"/>
              <a:t>send</a:t>
            </a:r>
            <a:r>
              <a:rPr lang="fr-FR" altLang="en-US" dirty="0"/>
              <a:t> » de n’importe quel objet de type </a:t>
            </a:r>
            <a:r>
              <a:rPr lang="fr-FR" altLang="en-US" dirty="0" err="1"/>
              <a:t>MessageService</a:t>
            </a:r>
            <a:r>
              <a:rPr lang="fr-FR" altLang="en-US" dirty="0"/>
              <a:t> incluant les sous classes ou implémentations de « </a:t>
            </a:r>
            <a:r>
              <a:rPr lang="fr-FR" altLang="en-US" dirty="0" err="1"/>
              <a:t>MessageService</a:t>
            </a:r>
            <a:r>
              <a:rPr lang="fr-FR" altLang="en-US" dirty="0"/>
              <a:t> ».</a:t>
            </a:r>
          </a:p>
          <a:p>
            <a:pPr lvl="1"/>
            <a:endParaRPr lang="fr-FR" altLang="en-US" dirty="0"/>
          </a:p>
          <a:p>
            <a:r>
              <a:rPr lang="fr-FR" altLang="en-US" dirty="0" err="1"/>
              <a:t>execution</a:t>
            </a:r>
            <a:r>
              <a:rPr lang="fr-FR" altLang="en-US" dirty="0"/>
              <a:t>( @</a:t>
            </a:r>
            <a:r>
              <a:rPr lang="fr-FR" altLang="en-US" dirty="0" err="1"/>
              <a:t>javax.annotation.security.RolesAllowed</a:t>
            </a:r>
            <a:r>
              <a:rPr lang="fr-FR" altLang="en-US" dirty="0"/>
              <a:t> </a:t>
            </a:r>
            <a:r>
              <a:rPr lang="fr-FR" altLang="en-US" dirty="0" err="1"/>
              <a:t>void</a:t>
            </a:r>
            <a:r>
              <a:rPr lang="fr-FR" altLang="en-US" dirty="0"/>
              <a:t> </a:t>
            </a:r>
            <a:r>
              <a:rPr lang="fr-FR" altLang="en-US" dirty="0" err="1"/>
              <a:t>send</a:t>
            </a:r>
            <a:r>
              <a:rPr lang="fr-FR" altLang="en-US" dirty="0"/>
              <a:t>*(*))</a:t>
            </a:r>
          </a:p>
          <a:p>
            <a:pPr lvl="1"/>
            <a:r>
              <a:rPr lang="fr-FR" altLang="en-US" dirty="0"/>
              <a:t>Toute méthode commençant par « </a:t>
            </a:r>
            <a:r>
              <a:rPr lang="fr-FR" altLang="en-US" dirty="0" err="1"/>
              <a:t>send</a:t>
            </a:r>
            <a:r>
              <a:rPr lang="fr-FR" altLang="en-US" dirty="0"/>
              <a:t> », annotée par « @</a:t>
            </a:r>
            <a:r>
              <a:rPr lang="fr-FR" altLang="en-US" dirty="0" err="1"/>
              <a:t>RolesAllowed</a:t>
            </a:r>
            <a:r>
              <a:rPr lang="fr-FR" altLang="en-US" dirty="0"/>
              <a:t> ».</a:t>
            </a:r>
          </a:p>
          <a:p>
            <a:pPr lvl="1"/>
            <a:endParaRPr lang="fr-FR" altLang="en-US"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150</a:t>
            </a:fld>
            <a:endParaRPr lang="fr-FR"/>
          </a:p>
        </p:txBody>
      </p:sp>
      <p:sp>
        <p:nvSpPr>
          <p:cNvPr id="4" name="Espace réservé du pied de page 3">
            <a:extLst>
              <a:ext uri="{FF2B5EF4-FFF2-40B4-BE49-F238E27FC236}">
                <a16:creationId xmlns:a16="http://schemas.microsoft.com/office/drawing/2014/main" id="{F49E3F82-4EDA-435A-A5FA-8784AE9A67C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74721547"/>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Définir des expressions de pointcut</a:t>
            </a:r>
            <a:br>
              <a:rPr lang="fr-FR"/>
            </a:br>
            <a:r>
              <a:rPr lang="fr-FR"/>
              <a:t> Exemples sur les packages</a:t>
            </a:r>
            <a:endParaRPr lang="fr-FR" dirty="0"/>
          </a:p>
        </p:txBody>
      </p:sp>
      <p:sp>
        <p:nvSpPr>
          <p:cNvPr id="202755" name="Espace réservé du contenu 2"/>
          <p:cNvSpPr>
            <a:spLocks noGrp="1"/>
          </p:cNvSpPr>
          <p:nvPr>
            <p:ph idx="1"/>
          </p:nvPr>
        </p:nvSpPr>
        <p:spPr>
          <a:xfrm>
            <a:off x="1427755" y="1819274"/>
            <a:ext cx="10559198" cy="4781065"/>
          </a:xfrm>
        </p:spPr>
        <p:txBody>
          <a:bodyPr>
            <a:normAutofit lnSpcReduction="10000"/>
          </a:bodyPr>
          <a:lstStyle/>
          <a:p>
            <a:r>
              <a:rPr lang="fr-FR" altLang="en-US" dirty="0" err="1"/>
              <a:t>execution</a:t>
            </a:r>
            <a:r>
              <a:rPr lang="fr-FR" altLang="en-US" dirty="0"/>
              <a:t>( * </a:t>
            </a:r>
            <a:r>
              <a:rPr lang="fr-FR" altLang="en-US" dirty="0" err="1"/>
              <a:t>france</a:t>
            </a:r>
            <a:r>
              <a:rPr lang="fr-FR" altLang="en-US" dirty="0"/>
              <a:t>.*.exemple.*.*(..))</a:t>
            </a:r>
          </a:p>
          <a:p>
            <a:pPr lvl="1"/>
            <a:r>
              <a:rPr lang="fr-FR" altLang="en-US" dirty="0"/>
              <a:t>Un seul répertoire entre « </a:t>
            </a:r>
            <a:r>
              <a:rPr lang="fr-FR" altLang="en-US" dirty="0" err="1"/>
              <a:t>france</a:t>
            </a:r>
            <a:r>
              <a:rPr lang="fr-FR" altLang="en-US" dirty="0"/>
              <a:t> » et « exemple ».</a:t>
            </a:r>
          </a:p>
          <a:p>
            <a:pPr lvl="1"/>
            <a:endParaRPr lang="fr-FR" altLang="en-US" dirty="0"/>
          </a:p>
          <a:p>
            <a:r>
              <a:rPr lang="fr-FR" altLang="en-US" dirty="0" err="1"/>
              <a:t>execution</a:t>
            </a:r>
            <a:r>
              <a:rPr lang="fr-FR" altLang="en-US" dirty="0"/>
              <a:t>( * </a:t>
            </a:r>
            <a:r>
              <a:rPr lang="fr-FR" altLang="en-US" dirty="0" err="1"/>
              <a:t>france</a:t>
            </a:r>
            <a:r>
              <a:rPr lang="fr-FR" altLang="en-US" dirty="0"/>
              <a:t>..exemple.*.*(..))</a:t>
            </a:r>
          </a:p>
          <a:p>
            <a:pPr lvl="1"/>
            <a:r>
              <a:rPr lang="fr-FR" altLang="en-US" dirty="0"/>
              <a:t>Un ou plusieurs répertoires entre «  </a:t>
            </a:r>
            <a:r>
              <a:rPr lang="fr-FR" altLang="en-US" dirty="0" err="1"/>
              <a:t>france</a:t>
            </a:r>
            <a:r>
              <a:rPr lang="fr-FR" altLang="en-US" dirty="0"/>
              <a:t>  » et « exemple ».</a:t>
            </a:r>
          </a:p>
          <a:p>
            <a:pPr lvl="1"/>
            <a:endParaRPr lang="fr-FR" altLang="en-US" dirty="0"/>
          </a:p>
          <a:p>
            <a:r>
              <a:rPr lang="fr-FR" altLang="en-US" dirty="0" err="1"/>
              <a:t>execution</a:t>
            </a:r>
            <a:r>
              <a:rPr lang="fr-FR" altLang="en-US" dirty="0"/>
              <a:t>( * *..exemple.*.*(..))</a:t>
            </a:r>
          </a:p>
          <a:p>
            <a:pPr lvl="1"/>
            <a:r>
              <a:rPr lang="fr-FR" altLang="en-US" dirty="0"/>
              <a:t>N’importe quel sous package « exemple ».</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151</a:t>
            </a:fld>
            <a:endParaRPr lang="fr-FR"/>
          </a:p>
        </p:txBody>
      </p:sp>
      <p:sp>
        <p:nvSpPr>
          <p:cNvPr id="4" name="Espace réservé du pied de page 3">
            <a:extLst>
              <a:ext uri="{FF2B5EF4-FFF2-40B4-BE49-F238E27FC236}">
                <a16:creationId xmlns:a16="http://schemas.microsoft.com/office/drawing/2014/main" id="{10A29B59-8D39-448E-A8CF-C1BBCF1B44B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24782383"/>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Before (1/2)</a:t>
            </a:r>
            <a:endParaRPr lang="fr-FR" dirty="0"/>
          </a:p>
        </p:txBody>
      </p:sp>
      <p:sp>
        <p:nvSpPr>
          <p:cNvPr id="203779" name="Espace réservé du contenu 2"/>
          <p:cNvSpPr>
            <a:spLocks noGrp="1"/>
          </p:cNvSpPr>
          <p:nvPr>
            <p:ph idx="1"/>
          </p:nvPr>
        </p:nvSpPr>
        <p:spPr>
          <a:xfrm>
            <a:off x="1427755" y="1676400"/>
            <a:ext cx="10559198" cy="4923940"/>
          </a:xfrm>
        </p:spPr>
        <p:txBody>
          <a:bodyPr/>
          <a:lstStyle/>
          <a:p>
            <a:r>
              <a:rPr lang="fr-FR" altLang="en-US" dirty="0"/>
              <a:t>L’</a:t>
            </a:r>
            <a:r>
              <a:rPr lang="fr-FR" altLang="en-US" dirty="0" err="1"/>
              <a:t>advice</a:t>
            </a:r>
            <a:r>
              <a:rPr lang="fr-FR" altLang="en-US" dirty="0"/>
              <a:t> est exécuté avant l’appel de la méthode cible</a:t>
            </a:r>
          </a:p>
        </p:txBody>
      </p:sp>
      <p:pic>
        <p:nvPicPr>
          <p:cNvPr id="2037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2" y="2558187"/>
            <a:ext cx="5889624" cy="375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152</a:t>
            </a:fld>
            <a:endParaRPr lang="fr-FR"/>
          </a:p>
        </p:txBody>
      </p:sp>
      <p:sp>
        <p:nvSpPr>
          <p:cNvPr id="4" name="Espace réservé du pied de page 3">
            <a:extLst>
              <a:ext uri="{FF2B5EF4-FFF2-40B4-BE49-F238E27FC236}">
                <a16:creationId xmlns:a16="http://schemas.microsoft.com/office/drawing/2014/main" id="{73C699BB-093D-4AF7-8E36-D36B4E907E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06817334"/>
      </p:ext>
    </p:extLst>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Before (2/2)</a:t>
            </a:r>
            <a:endParaRPr lang="fr-FR" dirty="0"/>
          </a:p>
        </p:txBody>
      </p:sp>
      <p:sp>
        <p:nvSpPr>
          <p:cNvPr id="204803" name="Espace réservé du contenu 2"/>
          <p:cNvSpPr>
            <a:spLocks noGrp="1"/>
          </p:cNvSpPr>
          <p:nvPr>
            <p:ph idx="1"/>
          </p:nvPr>
        </p:nvSpPr>
        <p:spPr>
          <a:xfrm>
            <a:off x="1427755" y="1628774"/>
            <a:ext cx="10559198" cy="4971565"/>
          </a:xfrm>
        </p:spPr>
        <p:txBody>
          <a:bodyPr>
            <a:normAutofit/>
          </a:bodyPr>
          <a:lstStyle/>
          <a:p>
            <a:r>
              <a:rPr lang="fr-FR" altLang="en-US" sz="2800" dirty="0"/>
              <a:t>Si l’</a:t>
            </a:r>
            <a:r>
              <a:rPr lang="fr-FR" altLang="en-US" sz="2800" dirty="0" err="1"/>
              <a:t>advice</a:t>
            </a:r>
            <a:r>
              <a:rPr lang="fr-FR" altLang="en-US" sz="2800" dirty="0"/>
              <a:t> lève une exception, la classe cible ne sera pas appelée</a:t>
            </a:r>
          </a:p>
          <a:p>
            <a:endParaRPr lang="fr-FR" altLang="en-US" sz="2800" dirty="0"/>
          </a:p>
          <a:p>
            <a:r>
              <a:rPr lang="fr-FR" altLang="en-US" sz="2800" dirty="0"/>
              <a:t>Exemple : tracer les appels aux méthodes « set » dans la classe </a:t>
            </a:r>
            <a:r>
              <a:rPr lang="fr-FR" altLang="en-US" sz="2800" dirty="0" err="1"/>
              <a:t>MaClasse</a:t>
            </a:r>
            <a:r>
              <a:rPr lang="fr-FR" altLang="en-US" sz="2800" dirty="0"/>
              <a:t> du package </a:t>
            </a:r>
            <a:r>
              <a:rPr lang="fr-FR" altLang="en-US" sz="2800" i="1" dirty="0"/>
              <a:t>com</a:t>
            </a:r>
          </a:p>
        </p:txBody>
      </p:sp>
      <p:sp>
        <p:nvSpPr>
          <p:cNvPr id="6" name="ZoneTexte 5"/>
          <p:cNvSpPr txBox="1"/>
          <p:nvPr/>
        </p:nvSpPr>
        <p:spPr>
          <a:xfrm>
            <a:off x="1836616" y="4165396"/>
            <a:ext cx="8534400" cy="22463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@Aspect</a:t>
            </a:r>
          </a:p>
          <a:p>
            <a:pPr>
              <a:defRPr/>
            </a:pPr>
            <a:r>
              <a:rPr lang="fr-FR" sz="1400" dirty="0">
                <a:solidFill>
                  <a:schemeClr val="tx1"/>
                </a:solidFill>
                <a:latin typeface="Courier New"/>
              </a:rPr>
              <a:t>public class </a:t>
            </a:r>
            <a:r>
              <a:rPr lang="fr-FR" sz="1400" dirty="0" err="1">
                <a:solidFill>
                  <a:schemeClr val="tx1"/>
                </a:solidFill>
                <a:latin typeface="Courier New"/>
              </a:rPr>
              <a:t>PropertyTracker</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private</a:t>
            </a:r>
            <a:r>
              <a:rPr lang="fr-FR" sz="1400" dirty="0">
                <a:solidFill>
                  <a:schemeClr val="tx1"/>
                </a:solidFill>
                <a:latin typeface="Courier New"/>
              </a:rPr>
              <a:t> </a:t>
            </a:r>
            <a:r>
              <a:rPr lang="fr-FR" sz="1400" dirty="0" err="1">
                <a:solidFill>
                  <a:schemeClr val="tx1"/>
                </a:solidFill>
                <a:latin typeface="Courier New"/>
              </a:rPr>
              <a:t>static</a:t>
            </a:r>
            <a:r>
              <a:rPr lang="fr-FR" sz="1400" dirty="0">
                <a:solidFill>
                  <a:schemeClr val="tx1"/>
                </a:solidFill>
                <a:latin typeface="Courier New"/>
              </a:rPr>
              <a:t> final </a:t>
            </a:r>
            <a:r>
              <a:rPr lang="fr-FR" sz="1400" dirty="0" err="1">
                <a:solidFill>
                  <a:schemeClr val="tx1"/>
                </a:solidFill>
                <a:latin typeface="Courier New"/>
              </a:rPr>
              <a:t>Logger</a:t>
            </a:r>
            <a:r>
              <a:rPr lang="fr-FR" sz="1400" dirty="0">
                <a:solidFill>
                  <a:schemeClr val="tx1"/>
                </a:solidFill>
                <a:latin typeface="Courier New"/>
              </a:rPr>
              <a:t> </a:t>
            </a:r>
            <a:r>
              <a:rPr lang="fr-FR" sz="1400" dirty="0" err="1">
                <a:solidFill>
                  <a:schemeClr val="tx1"/>
                </a:solidFill>
                <a:latin typeface="Courier New"/>
              </a:rPr>
              <a:t>logger</a:t>
            </a:r>
            <a:r>
              <a:rPr lang="fr-FR" sz="1400" dirty="0">
                <a:solidFill>
                  <a:schemeClr val="tx1"/>
                </a:solidFill>
                <a:latin typeface="Courier New"/>
              </a:rPr>
              <a:t> = </a:t>
            </a:r>
            <a:r>
              <a:rPr lang="fr-FR" sz="1400" dirty="0" err="1">
                <a:solidFill>
                  <a:schemeClr val="tx1"/>
                </a:solidFill>
                <a:latin typeface="Courier New"/>
              </a:rPr>
              <a:t>Logger.getLogger</a:t>
            </a:r>
            <a:r>
              <a:rPr lang="fr-FR" sz="1400" dirty="0">
                <a:solidFill>
                  <a:schemeClr val="tx1"/>
                </a:solidFill>
                <a:latin typeface="Courier New"/>
              </a:rPr>
              <a:t>(</a:t>
            </a:r>
            <a:r>
              <a:rPr lang="fr-FR" sz="1400" dirty="0" err="1">
                <a:solidFill>
                  <a:schemeClr val="tx1"/>
                </a:solidFill>
                <a:latin typeface="Courier New"/>
              </a:rPr>
              <a:t>PropertyTracker.class</a:t>
            </a:r>
            <a:r>
              <a:rPr lang="fr-FR" sz="1400" dirty="0">
                <a:solidFill>
                  <a:schemeClr val="tx1"/>
                </a:solidFill>
                <a:latin typeface="Courier New"/>
              </a:rPr>
              <a:t>);</a:t>
            </a:r>
          </a:p>
          <a:p>
            <a:pPr>
              <a:defRPr/>
            </a:pPr>
            <a:endParaRPr lang="fr-FR" sz="1400" dirty="0">
              <a:solidFill>
                <a:schemeClr val="tx1"/>
              </a:solidFill>
              <a:latin typeface="Courier New"/>
            </a:endParaRPr>
          </a:p>
          <a:p>
            <a:pPr>
              <a:defRPr/>
            </a:pPr>
            <a:r>
              <a:rPr lang="fr-FR" sz="1400" b="1" dirty="0">
                <a:solidFill>
                  <a:schemeClr val="tx1"/>
                </a:solidFill>
                <a:latin typeface="Courier New"/>
              </a:rPr>
              <a:t> @</a:t>
            </a:r>
            <a:r>
              <a:rPr lang="fr-FR" sz="1400" b="1" dirty="0" err="1">
                <a:solidFill>
                  <a:schemeClr val="tx1"/>
                </a:solidFill>
                <a:latin typeface="Courier New"/>
              </a:rPr>
              <a:t>Before</a:t>
            </a:r>
            <a:r>
              <a:rPr lang="fr-FR" sz="1400" b="1" dirty="0">
                <a:solidFill>
                  <a:schemeClr val="tx1"/>
                </a:solidFill>
                <a:latin typeface="Courier New"/>
              </a:rPr>
              <a:t>("</a:t>
            </a:r>
            <a:r>
              <a:rPr lang="fr-FR" sz="1400" b="1" dirty="0" err="1">
                <a:solidFill>
                  <a:schemeClr val="tx1"/>
                </a:solidFill>
                <a:latin typeface="Courier New"/>
              </a:rPr>
              <a:t>execution</a:t>
            </a:r>
            <a:r>
              <a:rPr lang="fr-FR" sz="1400" b="1" dirty="0">
                <a:solidFill>
                  <a:schemeClr val="tx1"/>
                </a:solidFill>
                <a:latin typeface="Courier New"/>
              </a:rPr>
              <a:t>(</a:t>
            </a:r>
            <a:r>
              <a:rPr lang="fr-FR" sz="1400" b="1" dirty="0" err="1">
                <a:solidFill>
                  <a:schemeClr val="tx1"/>
                </a:solidFill>
                <a:latin typeface="Courier New"/>
              </a:rPr>
              <a:t>void</a:t>
            </a:r>
            <a:r>
              <a:rPr lang="fr-FR" sz="1400" b="1" dirty="0">
                <a:solidFill>
                  <a:schemeClr val="tx1"/>
                </a:solidFill>
                <a:latin typeface="Courier New"/>
              </a:rPr>
              <a:t> </a:t>
            </a:r>
            <a:r>
              <a:rPr lang="fr-FR" sz="1400" b="1" dirty="0" err="1">
                <a:solidFill>
                  <a:schemeClr val="tx1"/>
                </a:solidFill>
                <a:latin typeface="Courier New"/>
              </a:rPr>
              <a:t>com.MaClasse.set</a:t>
            </a:r>
            <a:r>
              <a:rPr lang="fr-FR" sz="1400" b="1" dirty="0">
                <a:solidFill>
                  <a:schemeClr val="tx1"/>
                </a:solidFill>
                <a:latin typeface="Courier New"/>
              </a:rPr>
              <a:t>*(..))") </a:t>
            </a: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trackChange</a:t>
            </a:r>
            <a:r>
              <a:rPr lang="fr-FR" sz="1400" dirty="0">
                <a:solidFill>
                  <a:schemeClr val="tx1"/>
                </a:solidFill>
                <a:latin typeface="Courier New"/>
              </a:rPr>
              <a:t>() {</a:t>
            </a:r>
          </a:p>
          <a:p>
            <a:pPr>
              <a:defRPr/>
            </a:pPr>
            <a:r>
              <a:rPr lang="fr-FR" sz="1400" dirty="0">
                <a:solidFill>
                  <a:schemeClr val="tx1"/>
                </a:solidFill>
                <a:latin typeface="Courier New"/>
              </a:rPr>
              <a:t>  logger.info("</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will</a:t>
            </a:r>
            <a:r>
              <a:rPr lang="fr-FR" sz="1400" dirty="0">
                <a:solidFill>
                  <a:schemeClr val="tx1"/>
                </a:solidFill>
                <a:latin typeface="Courier New"/>
              </a:rPr>
              <a:t> change...");</a:t>
            </a:r>
          </a:p>
          <a:p>
            <a:pPr>
              <a:defRPr/>
            </a:pPr>
            <a:r>
              <a:rPr lang="fr-FR" sz="1400" dirty="0">
                <a:solidFill>
                  <a:schemeClr val="tx1"/>
                </a:solidFill>
                <a:latin typeface="Courier New"/>
              </a:rPr>
              <a:t> }</a:t>
            </a:r>
          </a:p>
          <a:p>
            <a:pPr>
              <a:defRPr/>
            </a:pPr>
            <a:endParaRPr lang="fr-FR" sz="1400" dirty="0">
              <a:solidFill>
                <a:schemeClr val="tx1"/>
              </a:solidFill>
              <a:latin typeface="Courier New"/>
            </a:endParaRP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153</a:t>
            </a:fld>
            <a:endParaRPr lang="fr-FR"/>
          </a:p>
        </p:txBody>
      </p:sp>
      <p:sp>
        <p:nvSpPr>
          <p:cNvPr id="4" name="Espace réservé du pied de page 3">
            <a:extLst>
              <a:ext uri="{FF2B5EF4-FFF2-40B4-BE49-F238E27FC236}">
                <a16:creationId xmlns:a16="http://schemas.microsoft.com/office/drawing/2014/main" id="{342BA68D-89AC-4AFB-AC1D-BFE207C6930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76978436"/>
      </p:ext>
    </p:extLst>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After Returning</a:t>
            </a:r>
            <a:endParaRPr lang="fr-FR" dirty="0"/>
          </a:p>
        </p:txBody>
      </p:sp>
      <p:sp>
        <p:nvSpPr>
          <p:cNvPr id="3" name="Espace réservé du contenu 2"/>
          <p:cNvSpPr>
            <a:spLocks noGrp="1"/>
          </p:cNvSpPr>
          <p:nvPr>
            <p:ph idx="1"/>
          </p:nvPr>
        </p:nvSpPr>
        <p:spPr>
          <a:xfrm>
            <a:off x="1427755" y="1714500"/>
            <a:ext cx="10559198" cy="4885840"/>
          </a:xfrm>
        </p:spPr>
        <p:txBody>
          <a:bodyPr>
            <a:normAutofit/>
          </a:bodyPr>
          <a:lstStyle/>
          <a:p>
            <a:r>
              <a:rPr lang="fr-FR" sz="1800" dirty="0"/>
              <a:t>Exécute l’</a:t>
            </a:r>
            <a:r>
              <a:rPr lang="fr-FR" sz="1800" dirty="0" err="1"/>
              <a:t>advice</a:t>
            </a:r>
            <a:r>
              <a:rPr lang="fr-FR" sz="1800" dirty="0"/>
              <a:t> après que la méthode cible ait terminé son traitement (sans lever d’exception)</a:t>
            </a:r>
          </a:p>
          <a:p>
            <a:endParaRPr lang="fr-FR" sz="1800" dirty="0"/>
          </a:p>
          <a:p>
            <a:endParaRPr lang="fr-FR" sz="1800" dirty="0"/>
          </a:p>
          <a:p>
            <a:pPr marL="0" indent="0">
              <a:buNone/>
            </a:pPr>
            <a:br>
              <a:rPr lang="fr-FR" sz="1800" dirty="0"/>
            </a:br>
            <a:br>
              <a:rPr lang="fr-FR" sz="1800" dirty="0"/>
            </a:br>
            <a:endParaRPr lang="fr-FR" sz="1800" dirty="0"/>
          </a:p>
          <a:p>
            <a:endParaRPr lang="fr-FR" sz="1800" dirty="0"/>
          </a:p>
          <a:p>
            <a:endParaRPr lang="fr-FR" sz="1800" dirty="0"/>
          </a:p>
          <a:p>
            <a:endParaRPr lang="fr-FR" sz="1800" dirty="0"/>
          </a:p>
          <a:p>
            <a:r>
              <a:rPr lang="fr-FR" sz="1800" dirty="0"/>
              <a:t>Exemple : ici détecte toutes les méthodes renvoyant un objet de type « Event »</a:t>
            </a:r>
          </a:p>
          <a:p>
            <a:endParaRPr lang="fr-FR" sz="1800" dirty="0"/>
          </a:p>
          <a:p>
            <a:endParaRPr lang="fr-FR" sz="1800" dirty="0"/>
          </a:p>
        </p:txBody>
      </p:sp>
      <p:pic>
        <p:nvPicPr>
          <p:cNvPr id="2068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975" y="2197652"/>
            <a:ext cx="4419600"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055814" y="5580063"/>
            <a:ext cx="8023225" cy="8493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b="1" dirty="0">
                <a:solidFill>
                  <a:schemeClr val="tx1"/>
                </a:solidFill>
                <a:latin typeface="Courier New"/>
              </a:rPr>
              <a:t>@</a:t>
            </a:r>
            <a:r>
              <a:rPr lang="en-US" sz="1200" b="1" dirty="0" err="1">
                <a:solidFill>
                  <a:schemeClr val="tx1"/>
                </a:solidFill>
                <a:latin typeface="Courier New"/>
              </a:rPr>
              <a:t>AfterReturning</a:t>
            </a:r>
            <a:r>
              <a:rPr lang="en-US" sz="1200" b="1" dirty="0">
                <a:solidFill>
                  <a:schemeClr val="tx1"/>
                </a:solidFill>
                <a:latin typeface="Courier New"/>
              </a:rPr>
              <a:t>(value="execution(* service..*.*(..))", returning="</a:t>
            </a:r>
            <a:r>
              <a:rPr lang="en-US" sz="1200" b="1" dirty="0" err="1">
                <a:solidFill>
                  <a:schemeClr val="tx1"/>
                </a:solidFill>
                <a:latin typeface="Courier New"/>
              </a:rPr>
              <a:t>unEvent</a:t>
            </a:r>
            <a:r>
              <a:rPr lang="en-US" sz="1200" b="1" dirty="0">
                <a:solidFill>
                  <a:schemeClr val="tx1"/>
                </a:solidFill>
                <a:latin typeface="Courier New"/>
              </a:rPr>
              <a:t>")</a:t>
            </a:r>
          </a:p>
          <a:p>
            <a:pPr>
              <a:defRPr/>
            </a:pPr>
            <a:r>
              <a:rPr lang="fr-FR" sz="1200" dirty="0">
                <a:solidFill>
                  <a:schemeClr val="tx1"/>
                </a:solidFill>
                <a:latin typeface="Courier New"/>
              </a:rPr>
              <a:t>public </a:t>
            </a:r>
            <a:r>
              <a:rPr lang="fr-FR" sz="1200" dirty="0" err="1">
                <a:solidFill>
                  <a:schemeClr val="tx1"/>
                </a:solidFill>
                <a:latin typeface="Courier New"/>
              </a:rPr>
              <a:t>void</a:t>
            </a:r>
            <a:r>
              <a:rPr lang="fr-FR" sz="1200" dirty="0">
                <a:solidFill>
                  <a:schemeClr val="tx1"/>
                </a:solidFill>
                <a:latin typeface="Courier New"/>
              </a:rPr>
              <a:t> </a:t>
            </a:r>
            <a:r>
              <a:rPr lang="fr-FR" sz="1200" dirty="0" err="1">
                <a:solidFill>
                  <a:schemeClr val="tx1"/>
                </a:solidFill>
                <a:latin typeface="Courier New"/>
              </a:rPr>
              <a:t>trackEvents</a:t>
            </a:r>
            <a:r>
              <a:rPr lang="fr-FR" sz="1200" dirty="0">
                <a:solidFill>
                  <a:schemeClr val="tx1"/>
                </a:solidFill>
                <a:latin typeface="Courier New"/>
              </a:rPr>
              <a:t>(</a:t>
            </a:r>
            <a:r>
              <a:rPr lang="fr-FR" sz="1200" dirty="0" err="1">
                <a:solidFill>
                  <a:schemeClr val="tx1"/>
                </a:solidFill>
                <a:latin typeface="Courier New"/>
              </a:rPr>
              <a:t>JoinPoint</a:t>
            </a:r>
            <a:r>
              <a:rPr lang="fr-FR" sz="1200" dirty="0">
                <a:solidFill>
                  <a:schemeClr val="tx1"/>
                </a:solidFill>
                <a:latin typeface="Courier New"/>
              </a:rPr>
              <a:t> </a:t>
            </a:r>
            <a:r>
              <a:rPr lang="fr-FR" sz="1200" dirty="0" err="1">
                <a:solidFill>
                  <a:schemeClr val="tx1"/>
                </a:solidFill>
                <a:latin typeface="Courier New"/>
              </a:rPr>
              <a:t>jp</a:t>
            </a:r>
            <a:r>
              <a:rPr lang="fr-FR" sz="1200" dirty="0">
                <a:solidFill>
                  <a:schemeClr val="tx1"/>
                </a:solidFill>
                <a:latin typeface="Courier New"/>
              </a:rPr>
              <a:t>, Event </a:t>
            </a:r>
            <a:r>
              <a:rPr lang="fr-FR" sz="1200" b="1" dirty="0" err="1">
                <a:solidFill>
                  <a:schemeClr val="tx1"/>
                </a:solidFill>
                <a:latin typeface="Courier New"/>
              </a:rPr>
              <a:t>unEvent</a:t>
            </a:r>
            <a:r>
              <a:rPr lang="fr-FR" sz="1200" dirty="0">
                <a:solidFill>
                  <a:schemeClr val="tx1"/>
                </a:solidFill>
                <a:latin typeface="Courier New"/>
              </a:rPr>
              <a:t>) {</a:t>
            </a:r>
          </a:p>
          <a:p>
            <a:pPr>
              <a:defRPr/>
            </a:pPr>
            <a:r>
              <a:rPr lang="fr-FR" sz="1200" dirty="0">
                <a:solidFill>
                  <a:schemeClr val="tx1"/>
                </a:solidFill>
                <a:latin typeface="Courier New"/>
              </a:rPr>
              <a:t>  logger.info(</a:t>
            </a:r>
            <a:r>
              <a:rPr lang="fr-FR" sz="1200" dirty="0" err="1">
                <a:solidFill>
                  <a:schemeClr val="tx1"/>
                </a:solidFill>
                <a:latin typeface="Courier New"/>
              </a:rPr>
              <a:t>jp.getSignature</a:t>
            </a:r>
            <a:r>
              <a:rPr lang="fr-FR" sz="1200" dirty="0">
                <a:solidFill>
                  <a:schemeClr val="tx1"/>
                </a:solidFill>
                <a:latin typeface="Courier New"/>
              </a:rPr>
              <a:t>() + " retourne l'instance " + </a:t>
            </a:r>
            <a:r>
              <a:rPr lang="fr-FR" sz="1200" dirty="0" err="1">
                <a:solidFill>
                  <a:schemeClr val="tx1"/>
                </a:solidFill>
                <a:latin typeface="Courier New"/>
              </a:rPr>
              <a:t>unEvent.toString</a:t>
            </a:r>
            <a:r>
              <a:rPr lang="fr-FR" sz="1200" dirty="0">
                <a:solidFill>
                  <a:schemeClr val="tx1"/>
                </a:solidFill>
                <a:latin typeface="Courier New"/>
              </a:rPr>
              <a:t>());</a:t>
            </a:r>
          </a:p>
          <a:p>
            <a:pPr>
              <a:defRPr/>
            </a:pPr>
            <a:r>
              <a:rPr lang="fr-FR" sz="1200" dirty="0">
                <a:solidFill>
                  <a:schemeClr val="tx1"/>
                </a:solidFill>
                <a:latin typeface="Courier New"/>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154</a:t>
            </a:fld>
            <a:endParaRPr lang="fr-FR"/>
          </a:p>
        </p:txBody>
      </p:sp>
      <p:sp>
        <p:nvSpPr>
          <p:cNvPr id="5" name="Espace réservé du pied de page 4">
            <a:extLst>
              <a:ext uri="{FF2B5EF4-FFF2-40B4-BE49-F238E27FC236}">
                <a16:creationId xmlns:a16="http://schemas.microsoft.com/office/drawing/2014/main" id="{E493F558-810A-42C2-92FF-6FA58CD1B8D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27927690"/>
      </p:ext>
    </p:extLst>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After Throwing (1/2)</a:t>
            </a:r>
            <a:endParaRPr lang="fr-FR" dirty="0"/>
          </a:p>
        </p:txBody>
      </p:sp>
      <p:sp>
        <p:nvSpPr>
          <p:cNvPr id="208899" name="Espace réservé du contenu 2"/>
          <p:cNvSpPr>
            <a:spLocks noGrp="1"/>
          </p:cNvSpPr>
          <p:nvPr>
            <p:ph idx="1"/>
          </p:nvPr>
        </p:nvSpPr>
        <p:spPr>
          <a:xfrm>
            <a:off x="1427755" y="1704974"/>
            <a:ext cx="10559198" cy="4895365"/>
          </a:xfrm>
        </p:spPr>
        <p:txBody>
          <a:bodyPr/>
          <a:lstStyle/>
          <a:p>
            <a:r>
              <a:rPr lang="fr-FR" altLang="en-US" dirty="0"/>
              <a:t>Exécute l’</a:t>
            </a:r>
            <a:r>
              <a:rPr lang="fr-FR" altLang="en-US" dirty="0" err="1"/>
              <a:t>advice</a:t>
            </a:r>
            <a:r>
              <a:rPr lang="fr-FR" altLang="en-US" dirty="0"/>
              <a:t> si la méthode cible lève une exception</a:t>
            </a:r>
          </a:p>
        </p:txBody>
      </p:sp>
      <p:pic>
        <p:nvPicPr>
          <p:cNvPr id="2089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623037"/>
            <a:ext cx="5429250" cy="346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155</a:t>
            </a:fld>
            <a:endParaRPr lang="fr-FR"/>
          </a:p>
        </p:txBody>
      </p:sp>
      <p:sp>
        <p:nvSpPr>
          <p:cNvPr id="4" name="Espace réservé du pied de page 3">
            <a:extLst>
              <a:ext uri="{FF2B5EF4-FFF2-40B4-BE49-F238E27FC236}">
                <a16:creationId xmlns:a16="http://schemas.microsoft.com/office/drawing/2014/main" id="{391A2BC4-2DFD-48B8-8FF2-D5F385A85B7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22406327"/>
      </p:ext>
    </p:extLst>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After Throwing (2/2)</a:t>
            </a:r>
            <a:endParaRPr lang="fr-FR" dirty="0"/>
          </a:p>
        </p:txBody>
      </p:sp>
      <p:sp>
        <p:nvSpPr>
          <p:cNvPr id="177155" name="Espace réservé du contenu 2"/>
          <p:cNvSpPr>
            <a:spLocks noGrp="1"/>
          </p:cNvSpPr>
          <p:nvPr>
            <p:ph idx="1"/>
          </p:nvPr>
        </p:nvSpPr>
        <p:spPr>
          <a:xfrm>
            <a:off x="1427755" y="1704974"/>
            <a:ext cx="10559198" cy="4895365"/>
          </a:xfrm>
        </p:spPr>
        <p:txBody>
          <a:bodyPr>
            <a:normAutofit/>
          </a:bodyPr>
          <a:lstStyle/>
          <a:p>
            <a:r>
              <a:rPr lang="fr-FR" altLang="en-US" sz="2400" dirty="0"/>
              <a:t>Exemple : envoi d’un email lors de la levée d’une exception de type « </a:t>
            </a:r>
            <a:r>
              <a:rPr lang="fr-FR" altLang="en-US" sz="2400" dirty="0" err="1"/>
              <a:t>DataAccessException</a:t>
            </a:r>
            <a:r>
              <a:rPr lang="fr-FR" altLang="en-US" sz="2400" dirty="0"/>
              <a:t> »</a:t>
            </a:r>
          </a:p>
          <a:p>
            <a:endParaRPr lang="fr-FR" altLang="en-US" sz="2400" dirty="0"/>
          </a:p>
          <a:p>
            <a:pPr marL="0" indent="0">
              <a:buNone/>
            </a:pPr>
            <a:br>
              <a:rPr lang="fr-FR" altLang="en-US" sz="2400" dirty="0"/>
            </a:br>
            <a:endParaRPr lang="fr-FR" altLang="en-US" sz="2400" dirty="0"/>
          </a:p>
          <a:p>
            <a:pPr lvl="1"/>
            <a:r>
              <a:rPr lang="fr-FR" altLang="en-US" sz="2000" dirty="0"/>
              <a:t>Il est possible de définir une même méthode en indiquant un autre type d’exception.</a:t>
            </a:r>
          </a:p>
          <a:p>
            <a:r>
              <a:rPr lang="fr-FR" altLang="en-US" sz="2400" dirty="0"/>
              <a:t>L’</a:t>
            </a:r>
            <a:r>
              <a:rPr lang="fr-FR" altLang="en-US" sz="2400" dirty="0" err="1"/>
              <a:t>advice</a:t>
            </a:r>
            <a:r>
              <a:rPr lang="fr-FR" altLang="en-US" sz="2400" dirty="0"/>
              <a:t> ne peut arrêter la propagation de l’exception</a:t>
            </a:r>
          </a:p>
          <a:p>
            <a:pPr lvl="1"/>
            <a:r>
              <a:rPr lang="fr-FR" altLang="en-US" sz="2000" dirty="0"/>
              <a:t>En revanche, il peut substituer le type d’exception.</a:t>
            </a:r>
          </a:p>
        </p:txBody>
      </p:sp>
      <p:sp>
        <p:nvSpPr>
          <p:cNvPr id="6" name="ZoneTexte 5"/>
          <p:cNvSpPr txBox="1"/>
          <p:nvPr/>
        </p:nvSpPr>
        <p:spPr>
          <a:xfrm>
            <a:off x="1981200" y="2742406"/>
            <a:ext cx="8305800" cy="9540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b="1" dirty="0">
                <a:solidFill>
                  <a:schemeClr val="tx1"/>
                </a:solidFill>
                <a:latin typeface="Courier New"/>
              </a:rPr>
              <a:t>@</a:t>
            </a:r>
            <a:r>
              <a:rPr lang="en-US" sz="1400" b="1" dirty="0" err="1">
                <a:solidFill>
                  <a:schemeClr val="tx1"/>
                </a:solidFill>
                <a:latin typeface="Courier New"/>
              </a:rPr>
              <a:t>AfterThrowing</a:t>
            </a:r>
            <a:r>
              <a:rPr lang="en-US" sz="1400" b="1" dirty="0">
                <a:solidFill>
                  <a:schemeClr val="tx1"/>
                </a:solidFill>
                <a:latin typeface="Courier New"/>
              </a:rPr>
              <a:t>(value="execution(* *..Repository+.*(..))", throwing="e")</a:t>
            </a:r>
          </a:p>
          <a:p>
            <a:pPr>
              <a:defRPr/>
            </a:pPr>
            <a:r>
              <a:rPr lang="fr-FR" sz="1400" dirty="0">
                <a:solidFill>
                  <a:schemeClr val="tx1"/>
                </a:solidFill>
                <a:latin typeface="Courier New"/>
              </a:rPr>
              <a:t>public </a:t>
            </a:r>
            <a:r>
              <a:rPr lang="fr-FR" sz="1400" dirty="0" err="1">
                <a:solidFill>
                  <a:schemeClr val="tx1"/>
                </a:solidFill>
                <a:latin typeface="Courier New"/>
              </a:rPr>
              <a:t>void</a:t>
            </a:r>
            <a:r>
              <a:rPr lang="fr-FR" sz="1400" dirty="0">
                <a:solidFill>
                  <a:schemeClr val="tx1"/>
                </a:solidFill>
                <a:latin typeface="Courier New"/>
              </a:rPr>
              <a:t> report(</a:t>
            </a:r>
            <a:r>
              <a:rPr lang="fr-FR" sz="1400" dirty="0" err="1">
                <a:solidFill>
                  <a:schemeClr val="tx1"/>
                </a:solidFill>
                <a:latin typeface="Courier New"/>
              </a:rPr>
              <a:t>DataAccessException</a:t>
            </a:r>
            <a:r>
              <a:rPr lang="fr-FR" sz="1400" dirty="0">
                <a:solidFill>
                  <a:schemeClr val="tx1"/>
                </a:solidFill>
                <a:latin typeface="Courier New"/>
              </a:rPr>
              <a:t> </a:t>
            </a:r>
            <a:r>
              <a:rPr lang="fr-FR" sz="1400" b="1" dirty="0">
                <a:solidFill>
                  <a:schemeClr val="tx1"/>
                </a:solidFill>
                <a:latin typeface="Courier New"/>
              </a:rPr>
              <a:t>e</a:t>
            </a:r>
            <a:r>
              <a:rPr lang="fr-FR" sz="1400" dirty="0">
                <a:solidFill>
                  <a:schemeClr val="tx1"/>
                </a:solidFill>
                <a:latin typeface="Courier New"/>
              </a:rPr>
              <a:t>) {</a:t>
            </a:r>
          </a:p>
          <a:p>
            <a:pPr>
              <a:defRPr/>
            </a:pPr>
            <a:r>
              <a:rPr lang="en-US" sz="1400" dirty="0">
                <a:solidFill>
                  <a:schemeClr val="tx1"/>
                </a:solidFill>
                <a:latin typeface="Courier New"/>
              </a:rPr>
              <a:t>	</a:t>
            </a:r>
            <a:r>
              <a:rPr lang="en-US" sz="1400" dirty="0" err="1">
                <a:solidFill>
                  <a:schemeClr val="tx1"/>
                </a:solidFill>
                <a:latin typeface="Courier New"/>
              </a:rPr>
              <a:t>mailService.sendFailureEmail</a:t>
            </a:r>
            <a:r>
              <a:rPr lang="en-US" sz="1400" dirty="0">
                <a:solidFill>
                  <a:schemeClr val="tx1"/>
                </a:solidFill>
                <a:latin typeface="Courier New"/>
              </a:rPr>
              <a:t>("Exception in database " + e);</a:t>
            </a:r>
          </a:p>
          <a:p>
            <a:pPr>
              <a:defRPr/>
            </a:pPr>
            <a:r>
              <a:rPr lang="fr-FR" sz="1400" dirty="0">
                <a:solidFill>
                  <a:schemeClr val="tx1"/>
                </a:solidFill>
                <a:latin typeface="Courier New"/>
              </a:rPr>
              <a:t>}</a:t>
            </a:r>
          </a:p>
        </p:txBody>
      </p:sp>
      <p:sp>
        <p:nvSpPr>
          <p:cNvPr id="7" name="ZoneTexte 6"/>
          <p:cNvSpPr txBox="1"/>
          <p:nvPr/>
        </p:nvSpPr>
        <p:spPr>
          <a:xfrm>
            <a:off x="1914525" y="5431941"/>
            <a:ext cx="8305800" cy="1169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400" b="1" dirty="0">
                <a:solidFill>
                  <a:schemeClr val="tx1"/>
                </a:solidFill>
                <a:latin typeface="Courier New"/>
              </a:rPr>
              <a:t> @</a:t>
            </a:r>
            <a:r>
              <a:rPr lang="en-US" sz="1400" b="1" dirty="0" err="1">
                <a:solidFill>
                  <a:schemeClr val="tx1"/>
                </a:solidFill>
                <a:latin typeface="Courier New"/>
              </a:rPr>
              <a:t>AfterThrowing</a:t>
            </a:r>
            <a:r>
              <a:rPr lang="en-US" sz="1400" b="1" dirty="0">
                <a:solidFill>
                  <a:schemeClr val="tx1"/>
                </a:solidFill>
                <a:latin typeface="Courier New"/>
              </a:rPr>
              <a:t>(value="execution(* *..Repository+.*(..))", throwing="e")</a:t>
            </a: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report(</a:t>
            </a:r>
            <a:r>
              <a:rPr lang="fr-FR" sz="1400" dirty="0" err="1">
                <a:solidFill>
                  <a:schemeClr val="tx1"/>
                </a:solidFill>
                <a:latin typeface="Courier New"/>
              </a:rPr>
              <a:t>DataAccessException</a:t>
            </a:r>
            <a:r>
              <a:rPr lang="fr-FR" sz="1400" dirty="0">
                <a:solidFill>
                  <a:schemeClr val="tx1"/>
                </a:solidFill>
                <a:latin typeface="Courier New"/>
              </a:rPr>
              <a:t> </a:t>
            </a:r>
            <a:r>
              <a:rPr lang="fr-FR" sz="1400" b="1" dirty="0">
                <a:solidFill>
                  <a:schemeClr val="tx1"/>
                </a:solidFill>
                <a:latin typeface="Courier New"/>
              </a:rPr>
              <a:t>e</a:t>
            </a:r>
            <a:r>
              <a:rPr lang="fr-FR" sz="1400" dirty="0">
                <a:solidFill>
                  <a:schemeClr val="tx1"/>
                </a:solidFill>
                <a:latin typeface="Courier New"/>
              </a:rPr>
              <a:t>) {</a:t>
            </a:r>
          </a:p>
          <a:p>
            <a:pPr>
              <a:defRPr/>
            </a:pPr>
            <a:r>
              <a:rPr lang="en-US" sz="1400" dirty="0">
                <a:solidFill>
                  <a:schemeClr val="tx1"/>
                </a:solidFill>
                <a:latin typeface="Courier New"/>
              </a:rPr>
              <a:t> 	</a:t>
            </a:r>
            <a:r>
              <a:rPr lang="en-US" sz="1400" dirty="0" err="1">
                <a:solidFill>
                  <a:schemeClr val="tx1"/>
                </a:solidFill>
                <a:latin typeface="Courier New"/>
              </a:rPr>
              <a:t>mailService.sendFailureEmail</a:t>
            </a:r>
            <a:r>
              <a:rPr lang="en-US" sz="1400" dirty="0">
                <a:solidFill>
                  <a:schemeClr val="tx1"/>
                </a:solidFill>
                <a:latin typeface="Courier New"/>
              </a:rPr>
              <a:t>("Exception in database " + e);</a:t>
            </a:r>
          </a:p>
          <a:p>
            <a:pPr>
              <a:defRPr/>
            </a:pPr>
            <a:r>
              <a:rPr lang="fr-FR" sz="1400" dirty="0">
                <a:solidFill>
                  <a:schemeClr val="tx1"/>
                </a:solidFill>
                <a:latin typeface="Courier New"/>
              </a:rPr>
              <a:t>	</a:t>
            </a:r>
            <a:r>
              <a:rPr lang="fr-FR" sz="1400" dirty="0" err="1">
                <a:solidFill>
                  <a:schemeClr val="tx1"/>
                </a:solidFill>
                <a:latin typeface="Courier New"/>
              </a:rPr>
              <a:t>throw</a:t>
            </a:r>
            <a:r>
              <a:rPr lang="fr-FR" sz="1400" dirty="0">
                <a:solidFill>
                  <a:schemeClr val="tx1"/>
                </a:solidFill>
                <a:latin typeface="Courier New"/>
              </a:rPr>
              <a:t> new </a:t>
            </a:r>
            <a:r>
              <a:rPr lang="fr-FR" sz="1400" dirty="0" err="1">
                <a:solidFill>
                  <a:schemeClr val="tx1"/>
                </a:solidFill>
                <a:latin typeface="Courier New"/>
              </a:rPr>
              <a:t>GenericDatabaseException</a:t>
            </a:r>
            <a:r>
              <a:rPr lang="fr-FR" sz="1400" dirty="0">
                <a:solidFill>
                  <a:schemeClr val="tx1"/>
                </a:solidFill>
                <a:latin typeface="Courier New"/>
              </a:rPr>
              <a:t>(e);</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156</a:t>
            </a:fld>
            <a:endParaRPr lang="fr-FR"/>
          </a:p>
        </p:txBody>
      </p:sp>
      <p:sp>
        <p:nvSpPr>
          <p:cNvPr id="4" name="Espace réservé du pied de page 3">
            <a:extLst>
              <a:ext uri="{FF2B5EF4-FFF2-40B4-BE49-F238E27FC236}">
                <a16:creationId xmlns:a16="http://schemas.microsoft.com/office/drawing/2014/main" id="{42DEFDBF-A469-42F7-BDA9-562B3E076B7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27809341"/>
      </p:ext>
    </p:extLst>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After</a:t>
            </a:r>
            <a:endParaRPr lang="fr-FR" dirty="0"/>
          </a:p>
        </p:txBody>
      </p:sp>
      <p:sp>
        <p:nvSpPr>
          <p:cNvPr id="211971" name="Espace réservé du contenu 2"/>
          <p:cNvSpPr>
            <a:spLocks noGrp="1"/>
          </p:cNvSpPr>
          <p:nvPr>
            <p:ph idx="1"/>
          </p:nvPr>
        </p:nvSpPr>
        <p:spPr>
          <a:xfrm>
            <a:off x="1427755" y="1581150"/>
            <a:ext cx="10559198" cy="5019190"/>
          </a:xfrm>
        </p:spPr>
        <p:txBody>
          <a:bodyPr>
            <a:normAutofit/>
          </a:bodyPr>
          <a:lstStyle/>
          <a:p>
            <a:r>
              <a:rPr lang="fr-FR" altLang="en-US" sz="2000" dirty="0"/>
              <a:t>L’</a:t>
            </a:r>
            <a:r>
              <a:rPr lang="fr-FR" altLang="en-US" sz="2000" dirty="0" err="1"/>
              <a:t>advice</a:t>
            </a:r>
            <a:r>
              <a:rPr lang="fr-FR" altLang="en-US" sz="2000" dirty="0"/>
              <a:t> est appelé même si la méthode cible a levée une exception</a:t>
            </a:r>
            <a:br>
              <a:rPr lang="fr-FR" altLang="en-US" sz="2000" dirty="0"/>
            </a:br>
            <a:br>
              <a:rPr lang="fr-FR" altLang="en-US" sz="2000" dirty="0"/>
            </a:br>
            <a:br>
              <a:rPr lang="fr-FR" altLang="en-US" sz="2000" dirty="0"/>
            </a:br>
            <a:endParaRPr lang="fr-FR" altLang="en-US" sz="2000" dirty="0"/>
          </a:p>
          <a:p>
            <a:endParaRPr lang="fr-FR" altLang="en-US" sz="2000" dirty="0"/>
          </a:p>
          <a:p>
            <a:pPr marL="0" indent="0">
              <a:buNone/>
            </a:pPr>
            <a:endParaRPr lang="fr-FR" altLang="en-US" sz="2000" dirty="0"/>
          </a:p>
          <a:p>
            <a:endParaRPr lang="fr-FR" altLang="en-US" sz="2000" dirty="0"/>
          </a:p>
          <a:p>
            <a:endParaRPr lang="fr-FR" altLang="en-US" sz="2000" dirty="0"/>
          </a:p>
          <a:p>
            <a:endParaRPr lang="fr-FR" altLang="en-US" sz="2000" dirty="0"/>
          </a:p>
          <a:p>
            <a:r>
              <a:rPr lang="fr-FR" altLang="en-US" sz="2000" dirty="0"/>
              <a:t>Exemple : trace toutes les mises à jours</a:t>
            </a:r>
          </a:p>
          <a:p>
            <a:endParaRPr lang="fr-FR" altLang="en-US" sz="2000" dirty="0"/>
          </a:p>
        </p:txBody>
      </p:sp>
      <p:pic>
        <p:nvPicPr>
          <p:cNvPr id="2119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5" y="2150601"/>
            <a:ext cx="4343400"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1685925" y="5629276"/>
            <a:ext cx="7391400" cy="10779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b="1" dirty="0">
                <a:solidFill>
                  <a:schemeClr val="tx1"/>
                </a:solidFill>
                <a:latin typeface="Courier New"/>
              </a:rPr>
              <a:t>@</a:t>
            </a:r>
            <a:r>
              <a:rPr lang="fr-FR" sz="1600" b="1" dirty="0" err="1">
                <a:solidFill>
                  <a:schemeClr val="tx1"/>
                </a:solidFill>
                <a:latin typeface="Courier New"/>
              </a:rPr>
              <a:t>After</a:t>
            </a:r>
            <a:r>
              <a:rPr lang="fr-FR" sz="1600" b="1" dirty="0">
                <a:solidFill>
                  <a:schemeClr val="tx1"/>
                </a:solidFill>
                <a:latin typeface="Courier New"/>
              </a:rPr>
              <a:t>("</a:t>
            </a:r>
            <a:r>
              <a:rPr lang="fr-FR" sz="1600" b="1" dirty="0" err="1">
                <a:solidFill>
                  <a:schemeClr val="tx1"/>
                </a:solidFill>
                <a:latin typeface="Courier New"/>
              </a:rPr>
              <a:t>execution</a:t>
            </a:r>
            <a:r>
              <a:rPr lang="fr-FR" sz="1600" b="1" dirty="0">
                <a:solidFill>
                  <a:schemeClr val="tx1"/>
                </a:solidFill>
                <a:latin typeface="Courier New"/>
              </a:rPr>
              <a:t>(</a:t>
            </a:r>
            <a:r>
              <a:rPr lang="fr-FR" sz="1600" b="1" dirty="0" err="1">
                <a:solidFill>
                  <a:schemeClr val="tx1"/>
                </a:solidFill>
                <a:latin typeface="Courier New"/>
              </a:rPr>
              <a:t>void</a:t>
            </a:r>
            <a:r>
              <a:rPr lang="fr-FR" sz="1600" b="1" dirty="0">
                <a:solidFill>
                  <a:schemeClr val="tx1"/>
                </a:solidFill>
                <a:latin typeface="Courier New"/>
              </a:rPr>
              <a:t> </a:t>
            </a:r>
            <a:r>
              <a:rPr lang="fr-FR" sz="1600" b="1" dirty="0" err="1">
                <a:solidFill>
                  <a:schemeClr val="tx1"/>
                </a:solidFill>
                <a:latin typeface="Courier New"/>
              </a:rPr>
              <a:t>com.MaClasse.update</a:t>
            </a:r>
            <a:r>
              <a:rPr lang="fr-FR" sz="1600" b="1" dirty="0">
                <a:solidFill>
                  <a:schemeClr val="tx1"/>
                </a:solidFill>
                <a:latin typeface="Courier New"/>
              </a:rPr>
              <a:t>*(*))")</a:t>
            </a:r>
          </a:p>
          <a:p>
            <a:pPr>
              <a:defRPr/>
            </a:pPr>
            <a:r>
              <a:rPr lang="fr-FR" sz="1600" dirty="0">
                <a:solidFill>
                  <a:schemeClr val="tx1"/>
                </a:solidFill>
                <a:latin typeface="Courier New"/>
              </a:rPr>
              <a:t>public </a:t>
            </a:r>
            <a:r>
              <a:rPr lang="fr-FR" sz="1600" dirty="0" err="1">
                <a:solidFill>
                  <a:schemeClr val="tx1"/>
                </a:solidFill>
                <a:latin typeface="Courier New"/>
              </a:rPr>
              <a:t>void</a:t>
            </a:r>
            <a:r>
              <a:rPr lang="fr-FR" sz="1600" dirty="0">
                <a:solidFill>
                  <a:schemeClr val="tx1"/>
                </a:solidFill>
                <a:latin typeface="Courier New"/>
              </a:rPr>
              <a:t> </a:t>
            </a:r>
            <a:r>
              <a:rPr lang="fr-FR" sz="1600" dirty="0" err="1">
                <a:solidFill>
                  <a:schemeClr val="tx1"/>
                </a:solidFill>
                <a:latin typeface="Courier New"/>
              </a:rPr>
              <a:t>trackUpdates</a:t>
            </a:r>
            <a:r>
              <a:rPr lang="fr-FR" sz="1600" dirty="0">
                <a:solidFill>
                  <a:schemeClr val="tx1"/>
                </a:solidFill>
                <a:latin typeface="Courier New"/>
              </a:rPr>
              <a:t>() {</a:t>
            </a:r>
          </a:p>
          <a:p>
            <a:pPr>
              <a:defRPr/>
            </a:pPr>
            <a:r>
              <a:rPr lang="fr-FR" sz="1600" dirty="0">
                <a:solidFill>
                  <a:schemeClr val="tx1"/>
                </a:solidFill>
                <a:latin typeface="Courier New"/>
              </a:rPr>
              <a:t>	</a:t>
            </a:r>
            <a:r>
              <a:rPr lang="en-US" sz="1600" dirty="0">
                <a:solidFill>
                  <a:schemeClr val="tx1"/>
                </a:solidFill>
                <a:latin typeface="Courier New"/>
              </a:rPr>
              <a:t>logger.info("Database info has changed...");</a:t>
            </a:r>
          </a:p>
          <a:p>
            <a:pPr>
              <a:defRPr/>
            </a:pPr>
            <a:r>
              <a:rPr lang="fr-FR" sz="16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157</a:t>
            </a:fld>
            <a:endParaRPr lang="fr-FR"/>
          </a:p>
        </p:txBody>
      </p:sp>
      <p:sp>
        <p:nvSpPr>
          <p:cNvPr id="4" name="Espace réservé du pied de page 3">
            <a:extLst>
              <a:ext uri="{FF2B5EF4-FFF2-40B4-BE49-F238E27FC236}">
                <a16:creationId xmlns:a16="http://schemas.microsoft.com/office/drawing/2014/main" id="{401542E0-2FB2-4EF7-8CDB-41B899074E2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44011057"/>
      </p:ext>
    </p:extLst>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Around (1/3)</a:t>
            </a:r>
            <a:endParaRPr lang="fr-FR" dirty="0"/>
          </a:p>
        </p:txBody>
      </p:sp>
      <p:sp>
        <p:nvSpPr>
          <p:cNvPr id="214019" name="Espace réservé du contenu 2"/>
          <p:cNvSpPr>
            <a:spLocks noGrp="1"/>
          </p:cNvSpPr>
          <p:nvPr>
            <p:ph idx="1"/>
          </p:nvPr>
        </p:nvSpPr>
        <p:spPr>
          <a:xfrm>
            <a:off x="1427755" y="1562100"/>
            <a:ext cx="10559198" cy="5038240"/>
          </a:xfrm>
        </p:spPr>
        <p:txBody>
          <a:bodyPr/>
          <a:lstStyle/>
          <a:p>
            <a:r>
              <a:rPr lang="fr-FR" altLang="en-US" dirty="0"/>
              <a:t>« </a:t>
            </a:r>
            <a:r>
              <a:rPr lang="fr-FR" altLang="en-US" dirty="0" err="1"/>
              <a:t>Around</a:t>
            </a:r>
            <a:r>
              <a:rPr lang="fr-FR" altLang="en-US" dirty="0"/>
              <a:t> » s’insère dans le flux d’exécution</a:t>
            </a:r>
          </a:p>
          <a:p>
            <a:pPr lvl="1"/>
            <a:r>
              <a:rPr lang="fr-FR" altLang="en-US" dirty="0"/>
              <a:t>Permet de lancer des tâches avant et après l’exécution de la méthode cible.</a:t>
            </a:r>
          </a:p>
        </p:txBody>
      </p:sp>
      <p:pic>
        <p:nvPicPr>
          <p:cNvPr id="2140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975" y="3216096"/>
            <a:ext cx="5305425" cy="33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158</a:t>
            </a:fld>
            <a:endParaRPr lang="fr-FR"/>
          </a:p>
        </p:txBody>
      </p:sp>
      <p:sp>
        <p:nvSpPr>
          <p:cNvPr id="4" name="Espace réservé du pied de page 3">
            <a:extLst>
              <a:ext uri="{FF2B5EF4-FFF2-40B4-BE49-F238E27FC236}">
                <a16:creationId xmlns:a16="http://schemas.microsoft.com/office/drawing/2014/main" id="{D826458B-7A11-4822-91F3-13FA6C69904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51608341"/>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Around (2/3)</a:t>
            </a:r>
            <a:endParaRPr lang="fr-FR" dirty="0"/>
          </a:p>
        </p:txBody>
      </p:sp>
      <p:sp>
        <p:nvSpPr>
          <p:cNvPr id="215043" name="Espace réservé du contenu 2"/>
          <p:cNvSpPr>
            <a:spLocks noGrp="1"/>
          </p:cNvSpPr>
          <p:nvPr>
            <p:ph idx="1"/>
          </p:nvPr>
        </p:nvSpPr>
        <p:spPr>
          <a:xfrm>
            <a:off x="1427755" y="1666874"/>
            <a:ext cx="10559198" cy="4933465"/>
          </a:xfrm>
        </p:spPr>
        <p:txBody>
          <a:bodyPr/>
          <a:lstStyle/>
          <a:p>
            <a:r>
              <a:rPr lang="fr-FR" altLang="en-US" dirty="0"/>
              <a:t>Exemple :</a:t>
            </a:r>
          </a:p>
        </p:txBody>
      </p:sp>
      <p:sp>
        <p:nvSpPr>
          <p:cNvPr id="6" name="ZoneTexte 5"/>
          <p:cNvSpPr txBox="1"/>
          <p:nvPr/>
        </p:nvSpPr>
        <p:spPr>
          <a:xfrm>
            <a:off x="1562100" y="2419106"/>
            <a:ext cx="8382000" cy="28003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b="1" dirty="0">
                <a:solidFill>
                  <a:schemeClr val="tx1"/>
                </a:solidFill>
                <a:latin typeface="Courier New"/>
              </a:rPr>
              <a:t>@</a:t>
            </a:r>
            <a:r>
              <a:rPr lang="fr-FR" sz="1600" b="1" dirty="0" err="1">
                <a:solidFill>
                  <a:schemeClr val="tx1"/>
                </a:solidFill>
                <a:latin typeface="Courier New"/>
              </a:rPr>
              <a:t>Around</a:t>
            </a:r>
            <a:r>
              <a:rPr lang="fr-FR" sz="1600" b="1" dirty="0">
                <a:solidFill>
                  <a:schemeClr val="tx1"/>
                </a:solidFill>
                <a:latin typeface="Courier New"/>
              </a:rPr>
              <a:t>("</a:t>
            </a:r>
            <a:r>
              <a:rPr lang="fr-FR" sz="1600" b="1" dirty="0" err="1">
                <a:solidFill>
                  <a:schemeClr val="tx1"/>
                </a:solidFill>
                <a:latin typeface="Courier New"/>
              </a:rPr>
              <a:t>execution</a:t>
            </a:r>
            <a:r>
              <a:rPr lang="fr-FR" sz="1600" b="1" dirty="0">
                <a:solidFill>
                  <a:schemeClr val="tx1"/>
                </a:solidFill>
                <a:latin typeface="Courier New"/>
              </a:rPr>
              <a:t>(* </a:t>
            </a:r>
            <a:r>
              <a:rPr lang="fr-FR" sz="1600" b="1" dirty="0" err="1">
                <a:solidFill>
                  <a:schemeClr val="tx1"/>
                </a:solidFill>
                <a:latin typeface="Courier New"/>
              </a:rPr>
              <a:t>exemple.service</a:t>
            </a:r>
            <a:r>
              <a:rPr lang="fr-FR" sz="1600" b="1" dirty="0">
                <a:solidFill>
                  <a:schemeClr val="tx1"/>
                </a:solidFill>
                <a:latin typeface="Courier New"/>
              </a:rPr>
              <a:t>.*.*(..))")</a:t>
            </a:r>
          </a:p>
          <a:p>
            <a:pPr>
              <a:defRPr/>
            </a:pPr>
            <a:r>
              <a:rPr lang="en-US" sz="1600" dirty="0">
                <a:solidFill>
                  <a:schemeClr val="tx1"/>
                </a:solidFill>
                <a:latin typeface="Courier New"/>
              </a:rPr>
              <a:t>public Object cache(</a:t>
            </a:r>
            <a:r>
              <a:rPr lang="en-US" sz="1600" b="1" dirty="0" err="1">
                <a:solidFill>
                  <a:schemeClr val="tx1"/>
                </a:solidFill>
                <a:latin typeface="Courier New"/>
              </a:rPr>
              <a:t>ProceedingJoinPoint</a:t>
            </a:r>
            <a:r>
              <a:rPr lang="en-US" sz="1600" dirty="0">
                <a:solidFill>
                  <a:schemeClr val="tx1"/>
                </a:solidFill>
                <a:latin typeface="Courier New"/>
              </a:rPr>
              <a:t> </a:t>
            </a:r>
            <a:r>
              <a:rPr lang="en-US" sz="1600" dirty="0" err="1">
                <a:solidFill>
                  <a:schemeClr val="tx1"/>
                </a:solidFill>
                <a:latin typeface="Courier New"/>
              </a:rPr>
              <a:t>pj</a:t>
            </a:r>
            <a:r>
              <a:rPr lang="en-US" sz="1600" dirty="0">
                <a:solidFill>
                  <a:schemeClr val="tx1"/>
                </a:solidFill>
                <a:latin typeface="Courier New"/>
              </a:rPr>
              <a:t>) throws </a:t>
            </a:r>
            <a:r>
              <a:rPr lang="en-US" sz="1600" dirty="0" err="1">
                <a:solidFill>
                  <a:schemeClr val="tx1"/>
                </a:solidFill>
                <a:latin typeface="Courier New"/>
              </a:rPr>
              <a:t>Throwable</a:t>
            </a:r>
            <a:r>
              <a:rPr lang="en-US" sz="1600" dirty="0">
                <a:solidFill>
                  <a:schemeClr val="tx1"/>
                </a:solidFill>
                <a:latin typeface="Courier New"/>
              </a:rPr>
              <a:t> {</a:t>
            </a:r>
          </a:p>
          <a:p>
            <a:pPr>
              <a:defRPr/>
            </a:pPr>
            <a:r>
              <a:rPr lang="fr-FR" sz="1600" dirty="0">
                <a:solidFill>
                  <a:schemeClr val="tx1"/>
                </a:solidFill>
                <a:latin typeface="Courier New"/>
              </a:rPr>
              <a:t>  // Code avant votre méthode</a:t>
            </a:r>
          </a:p>
          <a:p>
            <a:pPr>
              <a:defRPr/>
            </a:pPr>
            <a:r>
              <a:rPr lang="fr-FR" sz="1600" dirty="0">
                <a:solidFill>
                  <a:schemeClr val="tx1"/>
                </a:solidFill>
                <a:latin typeface="Courier New"/>
              </a:rPr>
              <a:t>  // ...</a:t>
            </a:r>
          </a:p>
          <a:p>
            <a:pPr>
              <a:defRPr/>
            </a:pPr>
            <a:r>
              <a:rPr lang="fr-FR" sz="1600" dirty="0">
                <a:solidFill>
                  <a:schemeClr val="tx1"/>
                </a:solidFill>
                <a:latin typeface="Courier New"/>
              </a:rPr>
              <a:t>  </a:t>
            </a:r>
            <a:r>
              <a:rPr lang="fr-FR" sz="1600" b="1" dirty="0">
                <a:solidFill>
                  <a:schemeClr val="tx1"/>
                </a:solidFill>
                <a:latin typeface="Courier New"/>
              </a:rPr>
              <a:t>// Exécution de la vraie méthode et récupération du résultat</a:t>
            </a:r>
          </a:p>
          <a:p>
            <a:pPr>
              <a:defRPr/>
            </a:pPr>
            <a:r>
              <a:rPr lang="fr-FR" sz="1600" dirty="0">
                <a:solidFill>
                  <a:schemeClr val="tx1"/>
                </a:solidFill>
                <a:latin typeface="Courier New"/>
              </a:rPr>
              <a:t>  Object value = </a:t>
            </a:r>
            <a:r>
              <a:rPr lang="fr-FR" sz="1600" b="1" dirty="0" err="1">
                <a:solidFill>
                  <a:schemeClr val="tx1"/>
                </a:solidFill>
                <a:latin typeface="Courier New"/>
              </a:rPr>
              <a:t>pj.proceed</a:t>
            </a:r>
            <a:r>
              <a:rPr lang="fr-FR" sz="1600" b="1" dirty="0">
                <a:solidFill>
                  <a:schemeClr val="tx1"/>
                </a:solidFill>
                <a:latin typeface="Courier New"/>
              </a:rPr>
              <a:t>();</a:t>
            </a:r>
          </a:p>
          <a:p>
            <a:pPr>
              <a:defRPr/>
            </a:pPr>
            <a:r>
              <a:rPr lang="fr-FR" sz="1600" dirty="0">
                <a:solidFill>
                  <a:schemeClr val="tx1"/>
                </a:solidFill>
                <a:latin typeface="Courier New"/>
              </a:rPr>
              <a:t>  // Code après votre méthode</a:t>
            </a:r>
          </a:p>
          <a:p>
            <a:pPr>
              <a:defRPr/>
            </a:pPr>
            <a:r>
              <a:rPr lang="fr-FR" sz="1600" dirty="0">
                <a:solidFill>
                  <a:schemeClr val="tx1"/>
                </a:solidFill>
                <a:latin typeface="Courier New"/>
              </a:rPr>
              <a:t>  // ...</a:t>
            </a:r>
          </a:p>
          <a:p>
            <a:pPr>
              <a:defRPr/>
            </a:pPr>
            <a:r>
              <a:rPr lang="fr-FR" sz="1600" dirty="0">
                <a:solidFill>
                  <a:schemeClr val="tx1"/>
                </a:solidFill>
                <a:latin typeface="Courier New"/>
              </a:rPr>
              <a:t>  // Il faut retourner le résultat</a:t>
            </a:r>
          </a:p>
          <a:p>
            <a:pPr>
              <a:defRPr/>
            </a:pPr>
            <a:r>
              <a:rPr lang="en-US" sz="1600" dirty="0">
                <a:solidFill>
                  <a:schemeClr val="tx1"/>
                </a:solidFill>
                <a:latin typeface="Courier New"/>
              </a:rPr>
              <a:t>  return value;</a:t>
            </a:r>
          </a:p>
          <a:p>
            <a:pPr>
              <a:defRPr/>
            </a:pPr>
            <a:r>
              <a:rPr lang="fr-FR" sz="16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159</a:t>
            </a:fld>
            <a:endParaRPr lang="fr-FR"/>
          </a:p>
        </p:txBody>
      </p:sp>
      <p:sp>
        <p:nvSpPr>
          <p:cNvPr id="4" name="Espace réservé du pied de page 3">
            <a:extLst>
              <a:ext uri="{FF2B5EF4-FFF2-40B4-BE49-F238E27FC236}">
                <a16:creationId xmlns:a16="http://schemas.microsoft.com/office/drawing/2014/main" id="{2061658A-3451-4A6C-840F-060C89EC4D7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3636092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Injection de dépendances (1/2)</a:t>
            </a:r>
            <a:endParaRPr lang="fr-FR" dirty="0"/>
          </a:p>
        </p:txBody>
      </p:sp>
      <p:sp>
        <p:nvSpPr>
          <p:cNvPr id="50179" name="Espace réservé du contenu 2"/>
          <p:cNvSpPr>
            <a:spLocks noGrp="1"/>
          </p:cNvSpPr>
          <p:nvPr>
            <p:ph idx="1"/>
          </p:nvPr>
        </p:nvSpPr>
        <p:spPr>
          <a:xfrm>
            <a:off x="1427755" y="1535836"/>
            <a:ext cx="10559198" cy="5064503"/>
          </a:xfrm>
        </p:spPr>
        <p:txBody>
          <a:bodyPr>
            <a:normAutofit fontScale="70000" lnSpcReduction="20000"/>
          </a:bodyPr>
          <a:lstStyle/>
          <a:p>
            <a:r>
              <a:rPr lang="fr-FR" altLang="fr-FR" dirty="0"/>
              <a:t>Dépendance sur la classe concrète</a:t>
            </a:r>
            <a:br>
              <a:rPr lang="fr-FR" altLang="fr-FR" dirty="0"/>
            </a:br>
            <a:endParaRPr lang="fr-FR" altLang="fr-FR" dirty="0"/>
          </a:p>
          <a:p>
            <a:endParaRPr lang="fr-FR" altLang="fr-FR" dirty="0"/>
          </a:p>
          <a:p>
            <a:endParaRPr lang="fr-FR" altLang="fr-FR" dirty="0"/>
          </a:p>
          <a:p>
            <a:endParaRPr lang="fr-FR" altLang="fr-FR" dirty="0"/>
          </a:p>
          <a:p>
            <a:pPr lvl="1"/>
            <a:r>
              <a:rPr lang="fr-FR" altLang="fr-FR" dirty="0"/>
              <a:t>Utilisation de l’opérateur « </a:t>
            </a:r>
            <a:r>
              <a:rPr lang="fr-FR" altLang="fr-FR" b="1" dirty="0"/>
              <a:t>new</a:t>
            </a:r>
            <a:r>
              <a:rPr lang="fr-FR" altLang="fr-FR" dirty="0"/>
              <a:t> ».</a:t>
            </a:r>
          </a:p>
          <a:p>
            <a:pPr lvl="1"/>
            <a:r>
              <a:rPr lang="fr-FR" altLang="fr-FR" dirty="0"/>
              <a:t>La classe « </a:t>
            </a:r>
            <a:r>
              <a:rPr lang="fr-FR" altLang="fr-FR" dirty="0" err="1"/>
              <a:t>Order</a:t>
            </a:r>
            <a:r>
              <a:rPr lang="fr-FR" altLang="fr-FR" dirty="0"/>
              <a:t> » est directement dépendante de l’implémentation du « Writer ».</a:t>
            </a:r>
          </a:p>
          <a:p>
            <a:pPr lvl="1"/>
            <a:r>
              <a:rPr lang="fr-FR" altLang="fr-FR" dirty="0"/>
              <a:t>Couplage fort entre classes</a:t>
            </a:r>
          </a:p>
          <a:p>
            <a:pPr lvl="2"/>
            <a:r>
              <a:rPr lang="fr-FR" altLang="fr-FR" dirty="0" err="1"/>
              <a:t>Refactoring</a:t>
            </a:r>
            <a:r>
              <a:rPr lang="fr-FR" altLang="fr-FR" dirty="0"/>
              <a:t> systématique si l’on désire modifier l’implémentation ou le mécanisme d’instanciation.</a:t>
            </a:r>
          </a:p>
          <a:p>
            <a:pPr lvl="2"/>
            <a:r>
              <a:rPr lang="fr-FR" altLang="fr-FR" dirty="0"/>
              <a:t>Impossible de choisir l’implémentation en cours d’exécution de l’application.</a:t>
            </a:r>
          </a:p>
          <a:p>
            <a:pPr lvl="1"/>
            <a:r>
              <a:rPr lang="fr-FR" altLang="fr-FR" dirty="0"/>
              <a:t>Emploi de solutions alternatives</a:t>
            </a:r>
          </a:p>
          <a:p>
            <a:pPr lvl="2"/>
            <a:r>
              <a:rPr lang="fr-FR" altLang="fr-FR" dirty="0"/>
              <a:t>Utilisation de classes de type « </a:t>
            </a:r>
            <a:r>
              <a:rPr lang="fr-FR" altLang="fr-FR" dirty="0" err="1"/>
              <a:t>Factory</a:t>
            </a:r>
            <a:r>
              <a:rPr lang="fr-FR" altLang="fr-FR" dirty="0"/>
              <a:t> ».</a:t>
            </a:r>
          </a:p>
          <a:p>
            <a:pPr lvl="2"/>
            <a:r>
              <a:rPr lang="fr-FR" altLang="fr-FR" dirty="0"/>
              <a:t>Emploi du mécanisme de « </a:t>
            </a:r>
            <a:r>
              <a:rPr lang="fr-FR" altLang="fr-FR" dirty="0" err="1"/>
              <a:t>lookup</a:t>
            </a:r>
            <a:r>
              <a:rPr lang="fr-FR" altLang="fr-FR" dirty="0"/>
              <a:t> » (JNDI ou non).</a:t>
            </a:r>
          </a:p>
        </p:txBody>
      </p:sp>
      <p:sp>
        <p:nvSpPr>
          <p:cNvPr id="6" name="ZoneTexte 5"/>
          <p:cNvSpPr txBox="1"/>
          <p:nvPr/>
        </p:nvSpPr>
        <p:spPr>
          <a:xfrm>
            <a:off x="2438399" y="1924051"/>
            <a:ext cx="6954175"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rgbClr val="7F0055"/>
                </a:solidFill>
                <a:latin typeface="Courier New"/>
              </a:rPr>
              <a:t>public</a:t>
            </a:r>
            <a:r>
              <a:rPr lang="fr-FR" sz="1400" dirty="0">
                <a:solidFill>
                  <a:srgbClr val="000000"/>
                </a:solidFill>
                <a:latin typeface="Courier New"/>
              </a:rPr>
              <a:t> </a:t>
            </a:r>
            <a:r>
              <a:rPr lang="fr-FR" sz="1400" dirty="0">
                <a:solidFill>
                  <a:srgbClr val="7F0055"/>
                </a:solidFill>
                <a:latin typeface="Courier New"/>
              </a:rPr>
              <a:t>class</a:t>
            </a:r>
            <a:r>
              <a:rPr lang="fr-FR" sz="1400" dirty="0">
                <a:solidFill>
                  <a:srgbClr val="000000"/>
                </a:solidFill>
                <a:latin typeface="Courier New"/>
              </a:rPr>
              <a:t> </a:t>
            </a:r>
            <a:r>
              <a:rPr lang="fr-FR" sz="1400" dirty="0" err="1">
                <a:solidFill>
                  <a:srgbClr val="000000"/>
                </a:solidFill>
                <a:latin typeface="Courier New"/>
              </a:rPr>
              <a:t>Order</a:t>
            </a:r>
            <a:r>
              <a:rPr lang="fr-FR" sz="1400" dirty="0">
                <a:solidFill>
                  <a:srgbClr val="000000"/>
                </a:solidFill>
                <a:latin typeface="Courier New"/>
              </a:rPr>
              <a:t> {</a:t>
            </a:r>
            <a:endParaRPr lang="fr-FR" sz="1400" dirty="0">
              <a:latin typeface="Courier New"/>
            </a:endParaRPr>
          </a:p>
          <a:p>
            <a:pPr>
              <a:defRPr/>
            </a:pPr>
            <a:r>
              <a:rPr lang="fr-FR" sz="1400" dirty="0">
                <a:solidFill>
                  <a:srgbClr val="7F0055"/>
                </a:solidFill>
                <a:latin typeface="Courier New"/>
              </a:rPr>
              <a:t> public</a:t>
            </a:r>
            <a:r>
              <a:rPr lang="fr-FR" sz="1400" dirty="0">
                <a:solidFill>
                  <a:srgbClr val="000000"/>
                </a:solidFill>
                <a:latin typeface="Courier New"/>
              </a:rPr>
              <a:t> </a:t>
            </a:r>
            <a:r>
              <a:rPr lang="fr-FR" sz="1400" dirty="0" err="1">
                <a:solidFill>
                  <a:srgbClr val="7F0055"/>
                </a:solidFill>
                <a:latin typeface="Courier New"/>
              </a:rPr>
              <a:t>void</a:t>
            </a:r>
            <a:r>
              <a:rPr lang="fr-FR" sz="1400" dirty="0">
                <a:solidFill>
                  <a:srgbClr val="000000"/>
                </a:solidFill>
                <a:latin typeface="Courier New"/>
              </a:rPr>
              <a:t> </a:t>
            </a:r>
            <a:r>
              <a:rPr lang="fr-FR" sz="1400" dirty="0" err="1">
                <a:solidFill>
                  <a:srgbClr val="000000"/>
                </a:solidFill>
                <a:latin typeface="Courier New"/>
              </a:rPr>
              <a:t>write</a:t>
            </a:r>
            <a:r>
              <a:rPr lang="fr-FR" sz="1400" dirty="0">
                <a:solidFill>
                  <a:srgbClr val="000000"/>
                </a:solidFill>
                <a:latin typeface="Courier New"/>
              </a:rPr>
              <a:t>() {</a:t>
            </a:r>
          </a:p>
          <a:p>
            <a:pPr>
              <a:defRPr/>
            </a:pPr>
            <a:r>
              <a:rPr lang="fr-FR" sz="1400" dirty="0">
                <a:solidFill>
                  <a:srgbClr val="000000"/>
                </a:solidFill>
                <a:latin typeface="Courier New"/>
              </a:rPr>
              <a:t>  </a:t>
            </a:r>
            <a:r>
              <a:rPr lang="fr-FR" sz="1400" dirty="0" err="1">
                <a:solidFill>
                  <a:srgbClr val="000000"/>
                </a:solidFill>
                <a:latin typeface="Courier New"/>
              </a:rPr>
              <a:t>OrderStateXMLWriter</a:t>
            </a:r>
            <a:r>
              <a:rPr lang="fr-FR" sz="1400" dirty="0">
                <a:solidFill>
                  <a:srgbClr val="000000"/>
                </a:solidFill>
                <a:latin typeface="Courier New"/>
              </a:rPr>
              <a:t> w = </a:t>
            </a:r>
            <a:r>
              <a:rPr lang="fr-FR" sz="1400" dirty="0">
                <a:solidFill>
                  <a:srgbClr val="7F0055"/>
                </a:solidFill>
                <a:latin typeface="Courier New"/>
              </a:rPr>
              <a:t>new</a:t>
            </a:r>
            <a:r>
              <a:rPr lang="fr-FR" sz="1400" dirty="0">
                <a:solidFill>
                  <a:srgbClr val="000000"/>
                </a:solidFill>
                <a:latin typeface="Courier New"/>
              </a:rPr>
              <a:t> </a:t>
            </a:r>
            <a:r>
              <a:rPr lang="fr-FR" sz="1400" dirty="0" err="1">
                <a:solidFill>
                  <a:srgbClr val="000000"/>
                </a:solidFill>
                <a:latin typeface="Courier New"/>
              </a:rPr>
              <a:t>OrderStateXMLWriter</a:t>
            </a:r>
            <a:r>
              <a:rPr lang="fr-FR" sz="1400" dirty="0">
                <a:solidFill>
                  <a:srgbClr val="000000"/>
                </a:solidFill>
                <a:latin typeface="Courier New"/>
              </a:rPr>
              <a:t>();</a:t>
            </a:r>
          </a:p>
          <a:p>
            <a:pPr>
              <a:defRPr/>
            </a:pPr>
            <a:r>
              <a:rPr lang="fr-FR" sz="1400" dirty="0">
                <a:solidFill>
                  <a:srgbClr val="000000"/>
                </a:solidFill>
                <a:latin typeface="Courier New"/>
              </a:rPr>
              <a:t>  </a:t>
            </a:r>
            <a:r>
              <a:rPr lang="fr-FR" sz="1400" dirty="0" err="1">
                <a:solidFill>
                  <a:srgbClr val="000000"/>
                </a:solidFill>
                <a:latin typeface="Courier New"/>
              </a:rPr>
              <a:t>w.write</a:t>
            </a:r>
            <a:r>
              <a:rPr lang="fr-FR" sz="1400" dirty="0">
                <a:solidFill>
                  <a:srgbClr val="000000"/>
                </a:solidFill>
                <a:latin typeface="Courier New"/>
              </a:rPr>
              <a:t>(</a:t>
            </a:r>
            <a:r>
              <a:rPr lang="fr-FR" sz="1400" dirty="0" err="1">
                <a:solidFill>
                  <a:srgbClr val="7F0055"/>
                </a:solidFill>
                <a:latin typeface="Courier New"/>
              </a:rPr>
              <a:t>this</a:t>
            </a:r>
            <a:r>
              <a:rPr lang="fr-FR" sz="1400" dirty="0" err="1">
                <a:solidFill>
                  <a:srgbClr val="000000"/>
                </a:solidFill>
                <a:latin typeface="Courier New"/>
              </a:rPr>
              <a:t>.getState</a:t>
            </a:r>
            <a:r>
              <a:rPr lang="fr-FR" sz="1400" dirty="0">
                <a:solidFill>
                  <a:srgbClr val="000000"/>
                </a:solidFill>
                <a:latin typeface="Courier New"/>
              </a:rPr>
              <a:t>());</a:t>
            </a:r>
          </a:p>
          <a:p>
            <a:pPr>
              <a:defRPr/>
            </a:pPr>
            <a:r>
              <a:rPr lang="fr-FR" sz="1400" dirty="0">
                <a:solidFill>
                  <a:srgbClr val="000000"/>
                </a:solidFill>
                <a:latin typeface="Courier New"/>
              </a:rPr>
              <a:t> }</a:t>
            </a:r>
            <a:endParaRPr lang="fr-FR" sz="1400" dirty="0">
              <a:latin typeface="Courier New"/>
            </a:endParaRPr>
          </a:p>
          <a:p>
            <a:pPr>
              <a:defRPr/>
            </a:pPr>
            <a:r>
              <a:rPr lang="fr-FR" sz="1400" dirty="0">
                <a:solidFill>
                  <a:srgbClr val="000000"/>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16</a:t>
            </a:fld>
            <a:endParaRPr lang="fr-FR"/>
          </a:p>
        </p:txBody>
      </p:sp>
      <p:sp>
        <p:nvSpPr>
          <p:cNvPr id="4" name="Espace réservé du pied de page 3">
            <a:extLst>
              <a:ext uri="{FF2B5EF4-FFF2-40B4-BE49-F238E27FC236}">
                <a16:creationId xmlns:a16="http://schemas.microsoft.com/office/drawing/2014/main" id="{8770F862-FF23-4318-A6A7-AEB9CA6B3CC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98156749"/>
      </p:ext>
    </p:extLst>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types de d’advices</a:t>
            </a:r>
            <a:br>
              <a:rPr lang="fr-FR"/>
            </a:br>
            <a:r>
              <a:rPr lang="fr-FR"/>
              <a:t>Around (3/3)</a:t>
            </a:r>
            <a:endParaRPr lang="fr-FR" dirty="0"/>
          </a:p>
        </p:txBody>
      </p:sp>
      <p:sp>
        <p:nvSpPr>
          <p:cNvPr id="217091" name="Espace réservé du contenu 2"/>
          <p:cNvSpPr>
            <a:spLocks noGrp="1"/>
          </p:cNvSpPr>
          <p:nvPr>
            <p:ph idx="1"/>
          </p:nvPr>
        </p:nvSpPr>
        <p:spPr>
          <a:xfrm>
            <a:off x="1427755" y="1762124"/>
            <a:ext cx="10559198" cy="4838215"/>
          </a:xfrm>
        </p:spPr>
        <p:txBody>
          <a:bodyPr>
            <a:normAutofit fontScale="92500" lnSpcReduction="10000"/>
          </a:bodyPr>
          <a:lstStyle/>
          <a:p>
            <a:r>
              <a:rPr lang="fr-FR" altLang="en-US" dirty="0"/>
              <a:t>Passage de paramètres à l'</a:t>
            </a:r>
            <a:r>
              <a:rPr lang="fr-FR" altLang="en-US" dirty="0" err="1"/>
              <a:t>advice</a:t>
            </a:r>
            <a:endParaRPr lang="fr-FR" altLang="en-US" dirty="0"/>
          </a:p>
          <a:p>
            <a:pPr lvl="1"/>
            <a:r>
              <a:rPr lang="fr-FR" altLang="en-US" dirty="0"/>
              <a:t>Préciser dans la déclaration de l'</a:t>
            </a:r>
            <a:r>
              <a:rPr lang="fr-FR" altLang="en-US" dirty="0" err="1"/>
              <a:t>advice</a:t>
            </a:r>
            <a:r>
              <a:rPr lang="fr-FR" altLang="en-US" dirty="0"/>
              <a:t> : </a:t>
            </a:r>
            <a:r>
              <a:rPr lang="fr-FR" altLang="en-US" dirty="0" err="1"/>
              <a:t>args</a:t>
            </a:r>
            <a:r>
              <a:rPr lang="fr-FR" altLang="en-US" dirty="0"/>
              <a:t>() et dans la signature du </a:t>
            </a:r>
            <a:r>
              <a:rPr lang="fr-FR" altLang="en-US" dirty="0" err="1"/>
              <a:t>pointcut</a:t>
            </a:r>
            <a:r>
              <a:rPr lang="fr-FR" altLang="en-US" dirty="0"/>
              <a:t> le type de l'argument</a:t>
            </a:r>
          </a:p>
          <a:p>
            <a:pPr lvl="1"/>
            <a:endParaRPr lang="fr-FR" altLang="en-US" dirty="0"/>
          </a:p>
          <a:p>
            <a:pPr lvl="1"/>
            <a:endParaRPr lang="fr-FR" altLang="en-US" dirty="0"/>
          </a:p>
          <a:p>
            <a:pPr lvl="1"/>
            <a:endParaRPr lang="fr-FR" altLang="en-US" dirty="0"/>
          </a:p>
          <a:p>
            <a:pPr lvl="1"/>
            <a:endParaRPr lang="fr-FR" altLang="en-US" dirty="0"/>
          </a:p>
          <a:p>
            <a:pPr lvl="1"/>
            <a:r>
              <a:rPr lang="fr-FR" altLang="en-US" dirty="0"/>
              <a:t>Vous pouvez ainsi modifier les paramètres et appeler la ‘vraie’ méthode via la méthode </a:t>
            </a:r>
            <a:r>
              <a:rPr lang="fr-FR" altLang="en-US" dirty="0" err="1"/>
              <a:t>proceed</a:t>
            </a:r>
            <a:r>
              <a:rPr lang="fr-FR" altLang="en-US" dirty="0"/>
              <a:t>(Object[]) de </a:t>
            </a:r>
            <a:r>
              <a:rPr lang="fr-FR" altLang="en-US" dirty="0" err="1"/>
              <a:t>ProceedingJoinPoint</a:t>
            </a:r>
            <a:endParaRPr lang="fr-FR" altLang="en-US" dirty="0"/>
          </a:p>
          <a:p>
            <a:endParaRPr lang="fr-FR" altLang="en-US" dirty="0"/>
          </a:p>
        </p:txBody>
      </p:sp>
      <p:sp>
        <p:nvSpPr>
          <p:cNvPr id="6" name="ZoneTexte 5"/>
          <p:cNvSpPr txBox="1"/>
          <p:nvPr/>
        </p:nvSpPr>
        <p:spPr>
          <a:xfrm>
            <a:off x="851006" y="3277380"/>
            <a:ext cx="11135946"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b="1" dirty="0">
                <a:solidFill>
                  <a:schemeClr val="tx1"/>
                </a:solidFill>
                <a:latin typeface="Courier New"/>
              </a:rPr>
              <a:t>@</a:t>
            </a:r>
            <a:r>
              <a:rPr lang="fr-FR" sz="1400" b="1" dirty="0" err="1">
                <a:solidFill>
                  <a:schemeClr val="tx1"/>
                </a:solidFill>
                <a:latin typeface="Courier New"/>
              </a:rPr>
              <a:t>Around</a:t>
            </a:r>
            <a:r>
              <a:rPr lang="fr-FR" sz="1400" b="1" dirty="0">
                <a:solidFill>
                  <a:schemeClr val="tx1"/>
                </a:solidFill>
                <a:latin typeface="Courier New"/>
              </a:rPr>
              <a:t>("</a:t>
            </a:r>
            <a:r>
              <a:rPr lang="fr-FR" sz="1400" b="1" dirty="0" err="1">
                <a:solidFill>
                  <a:schemeClr val="tx1"/>
                </a:solidFill>
                <a:latin typeface="Courier New"/>
              </a:rPr>
              <a:t>execution</a:t>
            </a:r>
            <a:r>
              <a:rPr lang="fr-FR" sz="1400" b="1" dirty="0">
                <a:solidFill>
                  <a:schemeClr val="tx1"/>
                </a:solidFill>
                <a:latin typeface="Courier New"/>
              </a:rPr>
              <a:t>(</a:t>
            </a:r>
            <a:r>
              <a:rPr lang="fr-FR" sz="1400" b="1" dirty="0" err="1">
                <a:solidFill>
                  <a:schemeClr val="tx1"/>
                </a:solidFill>
                <a:latin typeface="Courier New"/>
              </a:rPr>
              <a:t>int</a:t>
            </a:r>
            <a:r>
              <a:rPr lang="fr-FR" sz="1400" b="1" dirty="0">
                <a:solidFill>
                  <a:schemeClr val="tx1"/>
                </a:solidFill>
                <a:latin typeface="Courier New"/>
              </a:rPr>
              <a:t> </a:t>
            </a:r>
            <a:r>
              <a:rPr lang="fr-FR" sz="1400" b="1" dirty="0" err="1">
                <a:solidFill>
                  <a:schemeClr val="tx1"/>
                </a:solidFill>
                <a:latin typeface="Courier New"/>
              </a:rPr>
              <a:t>exemple.service.MonService.maMethode</a:t>
            </a:r>
            <a:r>
              <a:rPr lang="fr-FR" sz="1400" b="1" dirty="0">
                <a:solidFill>
                  <a:schemeClr val="tx1"/>
                </a:solidFill>
                <a:latin typeface="Courier New"/>
              </a:rPr>
              <a:t>(String, String)) &amp;&amp; args(param1, param2)")</a:t>
            </a:r>
          </a:p>
          <a:p>
            <a:pPr>
              <a:defRPr/>
            </a:pPr>
            <a:r>
              <a:rPr lang="en-US" sz="1400" dirty="0">
                <a:solidFill>
                  <a:schemeClr val="tx1"/>
                </a:solidFill>
                <a:latin typeface="Courier New"/>
              </a:rPr>
              <a:t>public </a:t>
            </a:r>
            <a:r>
              <a:rPr lang="en-US" sz="1400" dirty="0" err="1">
                <a:solidFill>
                  <a:schemeClr val="tx1"/>
                </a:solidFill>
                <a:latin typeface="Courier New"/>
              </a:rPr>
              <a:t>int</a:t>
            </a:r>
            <a:r>
              <a:rPr lang="en-US" sz="1400" dirty="0">
                <a:solidFill>
                  <a:schemeClr val="tx1"/>
                </a:solidFill>
                <a:latin typeface="Courier New"/>
              </a:rPr>
              <a:t> cache(</a:t>
            </a:r>
            <a:r>
              <a:rPr lang="en-US" sz="1400" dirty="0" err="1">
                <a:solidFill>
                  <a:schemeClr val="tx1"/>
                </a:solidFill>
                <a:latin typeface="Courier New"/>
              </a:rPr>
              <a:t>ProceedingJoinPoint</a:t>
            </a:r>
            <a:r>
              <a:rPr lang="en-US" sz="1400" dirty="0">
                <a:solidFill>
                  <a:schemeClr val="tx1"/>
                </a:solidFill>
                <a:latin typeface="Courier New"/>
              </a:rPr>
              <a:t> </a:t>
            </a:r>
            <a:r>
              <a:rPr lang="en-US" sz="1400" dirty="0" err="1">
                <a:solidFill>
                  <a:schemeClr val="tx1"/>
                </a:solidFill>
                <a:latin typeface="Courier New"/>
              </a:rPr>
              <a:t>pj</a:t>
            </a:r>
            <a:r>
              <a:rPr lang="en-US" sz="1400" dirty="0">
                <a:solidFill>
                  <a:schemeClr val="tx1"/>
                </a:solidFill>
                <a:latin typeface="Courier New"/>
              </a:rPr>
              <a:t>, String </a:t>
            </a:r>
            <a:r>
              <a:rPr lang="en-US" sz="1400" b="1" dirty="0">
                <a:solidFill>
                  <a:schemeClr val="tx1"/>
                </a:solidFill>
                <a:latin typeface="Courier New"/>
              </a:rPr>
              <a:t>param1</a:t>
            </a:r>
            <a:r>
              <a:rPr lang="en-US" sz="1400" dirty="0">
                <a:solidFill>
                  <a:schemeClr val="tx1"/>
                </a:solidFill>
                <a:latin typeface="Courier New"/>
              </a:rPr>
              <a:t>, String </a:t>
            </a:r>
            <a:r>
              <a:rPr lang="en-US" sz="1400" b="1" dirty="0">
                <a:solidFill>
                  <a:schemeClr val="tx1"/>
                </a:solidFill>
                <a:latin typeface="Courier New"/>
              </a:rPr>
              <a:t>param2</a:t>
            </a:r>
            <a:r>
              <a:rPr lang="en-US" sz="1400" dirty="0">
                <a:solidFill>
                  <a:schemeClr val="tx1"/>
                </a:solidFill>
                <a:latin typeface="Courier New"/>
              </a:rPr>
              <a:t>) throws </a:t>
            </a:r>
            <a:r>
              <a:rPr lang="en-US" sz="1400" dirty="0" err="1">
                <a:solidFill>
                  <a:schemeClr val="tx1"/>
                </a:solidFill>
                <a:latin typeface="Courier New"/>
              </a:rPr>
              <a:t>Throwable</a:t>
            </a:r>
            <a:r>
              <a:rPr lang="en-US" sz="1400" dirty="0">
                <a:solidFill>
                  <a:schemeClr val="tx1"/>
                </a:solidFill>
                <a:latin typeface="Courier New"/>
              </a:rPr>
              <a:t> {</a:t>
            </a:r>
          </a:p>
          <a:p>
            <a:pPr>
              <a:defRPr/>
            </a:pPr>
            <a:r>
              <a:rPr lang="en-US" sz="1400" dirty="0">
                <a:solidFill>
                  <a:schemeClr val="tx1"/>
                </a:solidFill>
                <a:latin typeface="Courier New"/>
              </a:rPr>
              <a:t>  </a:t>
            </a:r>
            <a:r>
              <a:rPr lang="en-US" sz="1400" dirty="0" err="1">
                <a:solidFill>
                  <a:schemeClr val="tx1"/>
                </a:solidFill>
                <a:latin typeface="Courier New"/>
              </a:rPr>
              <a:t>int</a:t>
            </a:r>
            <a:r>
              <a:rPr lang="en-US" sz="1400" dirty="0">
                <a:solidFill>
                  <a:schemeClr val="tx1"/>
                </a:solidFill>
                <a:latin typeface="Courier New"/>
              </a:rPr>
              <a:t> value = -1;</a:t>
            </a:r>
          </a:p>
          <a:p>
            <a:pPr>
              <a:defRPr/>
            </a:pPr>
            <a:r>
              <a:rPr lang="en-US" sz="1400" dirty="0">
                <a:solidFill>
                  <a:schemeClr val="tx1"/>
                </a:solidFill>
                <a:latin typeface="Courier New"/>
              </a:rPr>
              <a:t>  // ...</a:t>
            </a:r>
          </a:p>
          <a:p>
            <a:pPr>
              <a:defRPr/>
            </a:pPr>
            <a:r>
              <a:rPr lang="en-US" sz="1400" dirty="0">
                <a:solidFill>
                  <a:schemeClr val="tx1"/>
                </a:solidFill>
                <a:latin typeface="Courier New"/>
              </a:rPr>
              <a:t>  return value;</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160</a:t>
            </a:fld>
            <a:endParaRPr lang="fr-FR"/>
          </a:p>
        </p:txBody>
      </p:sp>
      <p:sp>
        <p:nvSpPr>
          <p:cNvPr id="4" name="Espace réservé du pied de page 3">
            <a:extLst>
              <a:ext uri="{FF2B5EF4-FFF2-40B4-BE49-F238E27FC236}">
                <a16:creationId xmlns:a16="http://schemas.microsoft.com/office/drawing/2014/main" id="{A962A6EA-1780-41AE-98AA-6BDC3765675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89095417"/>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09 : Un aspect de log</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161</a:t>
            </a:fld>
            <a:endParaRPr lang="fr-FR"/>
          </a:p>
        </p:txBody>
      </p:sp>
      <p:sp>
        <p:nvSpPr>
          <p:cNvPr id="3" name="Espace réservé du pied de page 2">
            <a:extLst>
              <a:ext uri="{FF2B5EF4-FFF2-40B4-BE49-F238E27FC236}">
                <a16:creationId xmlns:a16="http://schemas.microsoft.com/office/drawing/2014/main" id="{A2C24D6F-22B5-4263-A6FD-1B56C6EDB4A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9E1C7509-FB1A-42D2-A712-DF62448F66C3}"/>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13368042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Accès aux données et JDBC avec Spring</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Problématiques</a:t>
            </a:r>
          </a:p>
          <a:p>
            <a:pPr marL="285750" indent="-285750" algn="l">
              <a:buFont typeface="Wingdings" panose="05000000000000000000" pitchFamily="2" charset="2"/>
              <a:buChar char="ü"/>
            </a:pPr>
            <a:r>
              <a:rPr lang="fr-FR" altLang="en-US" dirty="0"/>
              <a:t>Solutions apportées par le Spring</a:t>
            </a:r>
          </a:p>
          <a:p>
            <a:pPr marL="285750" indent="-285750" algn="l">
              <a:buFont typeface="Wingdings" panose="05000000000000000000" pitchFamily="2" charset="2"/>
              <a:buChar char="ü"/>
            </a:pPr>
            <a:r>
              <a:rPr lang="fr-FR" altLang="en-US" dirty="0"/>
              <a:t>Présentation et usage du </a:t>
            </a:r>
            <a:r>
              <a:rPr lang="fr-FR" altLang="en-US" dirty="0" err="1"/>
              <a:t>namespace</a:t>
            </a:r>
            <a:r>
              <a:rPr lang="fr-FR" altLang="en-US" dirty="0"/>
              <a:t> JDBC</a:t>
            </a:r>
          </a:p>
          <a:p>
            <a:pPr marL="285750" indent="-285750" algn="l">
              <a:buFont typeface="Wingdings" panose="05000000000000000000" pitchFamily="2" charset="2"/>
              <a:buChar char="ü"/>
            </a:pPr>
            <a:r>
              <a:rPr lang="fr-FR" altLang="en-US" dirty="0"/>
              <a:t>La </a:t>
            </a:r>
            <a:r>
              <a:rPr lang="fr-FR" altLang="en-US" dirty="0" err="1"/>
              <a:t>DataSource</a:t>
            </a:r>
            <a:endParaRPr lang="fr-FR" altLang="en-US" dirty="0"/>
          </a:p>
          <a:p>
            <a:pPr marL="285750" indent="-285750" algn="l">
              <a:buFont typeface="Wingdings" panose="05000000000000000000" pitchFamily="2" charset="2"/>
              <a:buChar char="ü"/>
            </a:pPr>
            <a:r>
              <a:rPr lang="fr-FR" altLang="en-US" dirty="0"/>
              <a:t>Le </a:t>
            </a:r>
            <a:r>
              <a:rPr lang="fr-FR" altLang="en-US" dirty="0" err="1"/>
              <a:t>JdbcTemplate</a:t>
            </a:r>
            <a:endParaRPr lang="fr-FR" altLang="en-US" dirty="0"/>
          </a:p>
          <a:p>
            <a:pPr marL="285750" indent="-285750" algn="l">
              <a:buFont typeface="Wingdings" panose="05000000000000000000" pitchFamily="2" charset="2"/>
              <a:buChar char="ü"/>
            </a:pPr>
            <a:r>
              <a:rPr lang="fr-FR" altLang="en-US" dirty="0"/>
              <a:t>Les différents Mapper</a:t>
            </a:r>
          </a:p>
          <a:p>
            <a:pPr marL="285750" indent="-285750" algn="l">
              <a:buFont typeface="Wingdings" panose="05000000000000000000" pitchFamily="2" charset="2"/>
              <a:buChar char="ü"/>
            </a:pP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162</a:t>
            </a:fld>
            <a:endParaRPr lang="fr-FR"/>
          </a:p>
        </p:txBody>
      </p:sp>
      <p:sp>
        <p:nvSpPr>
          <p:cNvPr id="3" name="Espace réservé du pied de page 2">
            <a:extLst>
              <a:ext uri="{FF2B5EF4-FFF2-40B4-BE49-F238E27FC236}">
                <a16:creationId xmlns:a16="http://schemas.microsoft.com/office/drawing/2014/main" id="{0AA51063-2880-4B19-A462-EE2BDE508E7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06832847"/>
      </p:ext>
    </p:extLst>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Intégration de Spring</a:t>
            </a:r>
            <a:br>
              <a:rPr lang="fr-FR"/>
            </a:br>
            <a:r>
              <a:rPr lang="fr-FR"/>
              <a:t>Problématiques des accès en base de données</a:t>
            </a:r>
            <a:endParaRPr lang="fr-FR" dirty="0"/>
          </a:p>
        </p:txBody>
      </p:sp>
      <p:sp>
        <p:nvSpPr>
          <p:cNvPr id="184323" name="Espace réservé du contenu 2"/>
          <p:cNvSpPr>
            <a:spLocks noGrp="1"/>
          </p:cNvSpPr>
          <p:nvPr>
            <p:ph idx="1"/>
          </p:nvPr>
        </p:nvSpPr>
        <p:spPr>
          <a:xfrm>
            <a:off x="1427755" y="2400300"/>
            <a:ext cx="10559198" cy="4200040"/>
          </a:xfrm>
        </p:spPr>
        <p:txBody>
          <a:bodyPr>
            <a:normAutofit fontScale="70000" lnSpcReduction="20000"/>
          </a:bodyPr>
          <a:lstStyle/>
          <a:p>
            <a:r>
              <a:rPr lang="fr-FR" altLang="en-US" dirty="0"/>
              <a:t>Les accès aux bases de données requièrent une gestion des ressources souvent délicates</a:t>
            </a:r>
          </a:p>
          <a:p>
            <a:pPr lvl="1"/>
            <a:r>
              <a:rPr lang="fr-FR" altLang="en-US" dirty="0"/>
              <a:t>L’application doit systématiquement</a:t>
            </a:r>
          </a:p>
          <a:p>
            <a:pPr lvl="2"/>
            <a:r>
              <a:rPr lang="fr-FR" altLang="en-US" dirty="0"/>
              <a:t>Etablir une connexion</a:t>
            </a:r>
          </a:p>
          <a:p>
            <a:pPr lvl="2"/>
            <a:r>
              <a:rPr lang="fr-FR" altLang="en-US" dirty="0"/>
              <a:t>Initier une transaction</a:t>
            </a:r>
          </a:p>
          <a:p>
            <a:pPr lvl="2"/>
            <a:r>
              <a:rPr lang="fr-FR" altLang="en-US" dirty="0"/>
              <a:t>Effectuer un commit ou rollback de la transaction</a:t>
            </a:r>
          </a:p>
          <a:p>
            <a:pPr lvl="2"/>
            <a:r>
              <a:rPr lang="fr-FR" altLang="en-US" dirty="0"/>
              <a:t>Fermer la connexion</a:t>
            </a:r>
          </a:p>
          <a:p>
            <a:endParaRPr lang="fr-FR" altLang="en-US" dirty="0"/>
          </a:p>
          <a:p>
            <a:r>
              <a:rPr lang="fr-FR" altLang="en-US" dirty="0"/>
              <a:t>Cette gestion des ressources vient polluer le code applicatif</a:t>
            </a:r>
          </a:p>
          <a:p>
            <a:endParaRPr lang="fr-FR" altLang="en-US" dirty="0"/>
          </a:p>
          <a:p>
            <a:r>
              <a:rPr lang="fr-FR" altLang="en-US" dirty="0"/>
              <a:t>Elles n’apportent aucune valeur ajoutée métier</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163</a:t>
            </a:fld>
            <a:endParaRPr lang="fr-FR"/>
          </a:p>
        </p:txBody>
      </p:sp>
      <p:sp>
        <p:nvSpPr>
          <p:cNvPr id="4" name="Espace réservé du pied de page 3">
            <a:extLst>
              <a:ext uri="{FF2B5EF4-FFF2-40B4-BE49-F238E27FC236}">
                <a16:creationId xmlns:a16="http://schemas.microsoft.com/office/drawing/2014/main" id="{51D5E6B3-2192-4601-A9E1-026AF1F8A65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76881191"/>
      </p:ext>
    </p:extLst>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Intégration de Spring</a:t>
            </a:r>
            <a:br>
              <a:rPr lang="fr-FR"/>
            </a:br>
            <a:r>
              <a:rPr lang="fr-FR"/>
              <a:t>Problématiques des accès en base de données</a:t>
            </a:r>
            <a:endParaRPr lang="fr-FR" dirty="0"/>
          </a:p>
        </p:txBody>
      </p:sp>
      <p:sp>
        <p:nvSpPr>
          <p:cNvPr id="185347" name="Espace réservé du contenu 2"/>
          <p:cNvSpPr>
            <a:spLocks noGrp="1"/>
          </p:cNvSpPr>
          <p:nvPr>
            <p:ph idx="1"/>
          </p:nvPr>
        </p:nvSpPr>
        <p:spPr>
          <a:xfrm>
            <a:off x="1427755" y="2181225"/>
            <a:ext cx="10559198" cy="4419114"/>
          </a:xfrm>
        </p:spPr>
        <p:txBody>
          <a:bodyPr>
            <a:normAutofit fontScale="85000" lnSpcReduction="20000"/>
          </a:bodyPr>
          <a:lstStyle/>
          <a:p>
            <a:r>
              <a:rPr lang="fr-FR" altLang="en-US" dirty="0"/>
              <a:t>La solution consiste à apporter une couche d’abstraction</a:t>
            </a:r>
          </a:p>
          <a:p>
            <a:pPr lvl="1"/>
            <a:r>
              <a:rPr lang="fr-FR" altLang="en-US" dirty="0"/>
              <a:t>Automatiser la gestion des connections</a:t>
            </a:r>
          </a:p>
          <a:p>
            <a:pPr lvl="2"/>
            <a:r>
              <a:rPr lang="fr-FR" altLang="en-US" dirty="0"/>
              <a:t>Acquisitions/libérations des connections automatique</a:t>
            </a:r>
          </a:p>
          <a:p>
            <a:pPr lvl="2"/>
            <a:r>
              <a:rPr lang="fr-FR" altLang="en-US" dirty="0"/>
              <a:t>Eviter les fuites mémoires</a:t>
            </a:r>
          </a:p>
          <a:p>
            <a:pPr lvl="1"/>
            <a:r>
              <a:rPr lang="fr-FR" altLang="en-US" dirty="0"/>
              <a:t>Faciliter la gestion des transactions</a:t>
            </a:r>
          </a:p>
          <a:p>
            <a:pPr lvl="2"/>
            <a:r>
              <a:rPr lang="fr-FR" altLang="en-US" dirty="0"/>
              <a:t>Configuration des transactions externalisées</a:t>
            </a:r>
          </a:p>
          <a:p>
            <a:pPr lvl="2"/>
            <a:r>
              <a:rPr lang="fr-FR" altLang="en-US" dirty="0"/>
              <a:t>Utilisation d’un gestionnaire de transaction (pas forcément Java EE)</a:t>
            </a:r>
          </a:p>
          <a:p>
            <a:pPr lvl="1"/>
            <a:r>
              <a:rPr lang="fr-FR" altLang="en-US" dirty="0"/>
              <a:t>Simplifier la gestion des erreurs</a:t>
            </a:r>
          </a:p>
          <a:p>
            <a:endParaRPr lang="fr-FR" altLang="en-US" dirty="0"/>
          </a:p>
          <a:p>
            <a:r>
              <a:rPr lang="fr-FR" altLang="en-US" dirty="0"/>
              <a:t>Considérer les accès aux ressources comme de bas niveau</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164</a:t>
            </a:fld>
            <a:endParaRPr lang="fr-FR"/>
          </a:p>
        </p:txBody>
      </p:sp>
      <p:sp>
        <p:nvSpPr>
          <p:cNvPr id="4" name="Espace réservé du pied de page 3">
            <a:extLst>
              <a:ext uri="{FF2B5EF4-FFF2-40B4-BE49-F238E27FC236}">
                <a16:creationId xmlns:a16="http://schemas.microsoft.com/office/drawing/2014/main" id="{862370AE-BF60-4B35-8D51-ACE535D66E8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07982582"/>
      </p:ext>
    </p:extLst>
  </p:cSld>
  <p:clrMapOvr>
    <a:masterClrMapping/>
  </p:clrMapOvr>
  <p:transition spd="slow"/>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Intégration de Spring</a:t>
            </a:r>
            <a:br>
              <a:rPr lang="fr-FR"/>
            </a:br>
            <a:r>
              <a:rPr lang="fr-FR"/>
              <a:t>Solutions apportées (1/2)</a:t>
            </a:r>
            <a:endParaRPr lang="fr-FR" dirty="0"/>
          </a:p>
        </p:txBody>
      </p:sp>
      <p:sp>
        <p:nvSpPr>
          <p:cNvPr id="223235" name="Espace réservé du contenu 2"/>
          <p:cNvSpPr>
            <a:spLocks noGrp="1"/>
          </p:cNvSpPr>
          <p:nvPr>
            <p:ph idx="1"/>
          </p:nvPr>
        </p:nvSpPr>
        <p:spPr>
          <a:xfrm>
            <a:off x="1427755" y="1914524"/>
            <a:ext cx="10559198" cy="4685815"/>
          </a:xfrm>
        </p:spPr>
        <p:txBody>
          <a:bodyPr>
            <a:normAutofit fontScale="62500" lnSpcReduction="20000"/>
          </a:bodyPr>
          <a:lstStyle/>
          <a:p>
            <a:r>
              <a:rPr lang="fr-FR" altLang="fr-FR" dirty="0"/>
              <a:t>Une intégration avec les outils de persistance suivants :</a:t>
            </a:r>
          </a:p>
          <a:p>
            <a:pPr lvl="1"/>
            <a:r>
              <a:rPr lang="fr-FR" altLang="fr-FR" dirty="0"/>
              <a:t>JDBC et Hibernate</a:t>
            </a:r>
          </a:p>
          <a:p>
            <a:pPr lvl="1"/>
            <a:r>
              <a:rPr lang="fr-FR" altLang="fr-FR" dirty="0" err="1"/>
              <a:t>Ibatis</a:t>
            </a:r>
            <a:r>
              <a:rPr lang="fr-FR" altLang="fr-FR" dirty="0"/>
              <a:t>, EJB, JPA.</a:t>
            </a:r>
          </a:p>
          <a:p>
            <a:endParaRPr lang="fr-FR" altLang="fr-FR" dirty="0"/>
          </a:p>
          <a:p>
            <a:r>
              <a:rPr lang="fr-FR" altLang="fr-FR" dirty="0"/>
              <a:t>Utilisation du design pattern « Template Method » pour effectuer les accès des données</a:t>
            </a:r>
          </a:p>
          <a:p>
            <a:pPr lvl="1"/>
            <a:r>
              <a:rPr lang="fr-FR" altLang="fr-FR" dirty="0"/>
              <a:t>Fournit un « patron » spécifique pour chaque technologie.</a:t>
            </a:r>
          </a:p>
          <a:p>
            <a:pPr lvl="1"/>
            <a:r>
              <a:rPr lang="fr-FR" altLang="fr-FR" dirty="0"/>
              <a:t>Masque les détails technique au développeur.</a:t>
            </a:r>
          </a:p>
          <a:p>
            <a:endParaRPr lang="fr-FR" altLang="fr-FR" dirty="0"/>
          </a:p>
          <a:p>
            <a:r>
              <a:rPr lang="fr-FR" altLang="fr-FR" dirty="0"/>
              <a:t>Définition d’une hiérarchie d’exception générique</a:t>
            </a:r>
          </a:p>
          <a:p>
            <a:pPr lvl="1"/>
            <a:r>
              <a:rPr lang="fr-FR" altLang="fr-FR" dirty="0"/>
              <a:t>Encapsule les exceptions spécifiques des outils de persistance.</a:t>
            </a:r>
          </a:p>
          <a:p>
            <a:endParaRPr lang="fr-FR" altLang="fr-FR" dirty="0"/>
          </a:p>
          <a:p>
            <a:r>
              <a:rPr lang="fr-FR" altLang="fr-FR" dirty="0"/>
              <a:t>Les transactions sont configurables par XML/annotations et déléguées automatiquement au gestionnaire de transactions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165</a:t>
            </a:fld>
            <a:endParaRPr lang="fr-FR"/>
          </a:p>
        </p:txBody>
      </p:sp>
      <p:sp>
        <p:nvSpPr>
          <p:cNvPr id="4" name="Espace réservé du pied de page 3">
            <a:extLst>
              <a:ext uri="{FF2B5EF4-FFF2-40B4-BE49-F238E27FC236}">
                <a16:creationId xmlns:a16="http://schemas.microsoft.com/office/drawing/2014/main" id="{8D6EC322-707D-46FB-9C6F-0598485D29E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48422767"/>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Intégration de Spring</a:t>
            </a:r>
            <a:br>
              <a:rPr lang="fr-FR"/>
            </a:br>
            <a:r>
              <a:rPr lang="fr-FR"/>
              <a:t>Solutions apportées (2/2)</a:t>
            </a:r>
            <a:endParaRPr lang="fr-FR" dirty="0"/>
          </a:p>
        </p:txBody>
      </p:sp>
      <p:sp>
        <p:nvSpPr>
          <p:cNvPr id="224259" name="Espace réservé du contenu 2"/>
          <p:cNvSpPr>
            <a:spLocks noGrp="1"/>
          </p:cNvSpPr>
          <p:nvPr>
            <p:ph idx="1"/>
          </p:nvPr>
        </p:nvSpPr>
        <p:spPr>
          <a:xfrm>
            <a:off x="1427755" y="1685924"/>
            <a:ext cx="10559198" cy="4914415"/>
          </a:xfrm>
        </p:spPr>
        <p:txBody>
          <a:bodyPr/>
          <a:lstStyle/>
          <a:p>
            <a:r>
              <a:rPr lang="fr-FR" altLang="en-US" dirty="0"/>
              <a:t>Synoptique du pattern « Template Method »</a:t>
            </a:r>
          </a:p>
        </p:txBody>
      </p:sp>
      <p:pic>
        <p:nvPicPr>
          <p:cNvPr id="2242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4" y="2767014"/>
            <a:ext cx="8277225"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166</a:t>
            </a:fld>
            <a:endParaRPr lang="fr-FR"/>
          </a:p>
        </p:txBody>
      </p:sp>
      <p:sp>
        <p:nvSpPr>
          <p:cNvPr id="4" name="Espace réservé du pied de page 3">
            <a:extLst>
              <a:ext uri="{FF2B5EF4-FFF2-40B4-BE49-F238E27FC236}">
                <a16:creationId xmlns:a16="http://schemas.microsoft.com/office/drawing/2014/main" id="{E26CB9D4-14AE-4A7A-8468-32FB00A2D44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39591859"/>
      </p:ext>
    </p:extLst>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Hiérarchie d'exceptions d'accès aux données</a:t>
            </a:r>
            <a:endParaRPr lang="fr-FR" dirty="0"/>
          </a:p>
        </p:txBody>
      </p:sp>
      <p:sp>
        <p:nvSpPr>
          <p:cNvPr id="3" name="Espace réservé du contenu 2"/>
          <p:cNvSpPr>
            <a:spLocks noGrp="1"/>
          </p:cNvSpPr>
          <p:nvPr>
            <p:ph idx="1"/>
          </p:nvPr>
        </p:nvSpPr>
        <p:spPr>
          <a:xfrm>
            <a:off x="1427755" y="1834768"/>
            <a:ext cx="10559198" cy="4765571"/>
          </a:xfrm>
        </p:spPr>
        <p:txBody>
          <a:bodyPr>
            <a:normAutofit fontScale="70000" lnSpcReduction="20000"/>
          </a:bodyPr>
          <a:lstStyle/>
          <a:p>
            <a:r>
              <a:rPr lang="fr-FR" dirty="0"/>
              <a:t>Les exceptions de type « </a:t>
            </a:r>
            <a:r>
              <a:rPr lang="fr-FR" dirty="0" err="1"/>
              <a:t>checked</a:t>
            </a:r>
            <a:r>
              <a:rPr lang="fr-FR" dirty="0"/>
              <a:t> »</a:t>
            </a:r>
          </a:p>
          <a:p>
            <a:pPr lvl="1"/>
            <a:r>
              <a:rPr lang="fr-FR" dirty="0"/>
              <a:t>Oblige les développeurs à gérer ces exceptions.</a:t>
            </a:r>
          </a:p>
          <a:p>
            <a:pPr lvl="1"/>
            <a:r>
              <a:rPr lang="fr-FR" dirty="0"/>
              <a:t>Les développeurs ne savent pas quoi en faire.</a:t>
            </a:r>
          </a:p>
          <a:p>
            <a:pPr lvl="1"/>
            <a:r>
              <a:rPr lang="fr-FR" dirty="0"/>
              <a:t>Considéré comme mauvaise pratique</a:t>
            </a:r>
          </a:p>
          <a:p>
            <a:pPr lvl="2"/>
            <a:r>
              <a:rPr lang="fr-FR" dirty="0"/>
              <a:t>Les méthodes de niveau intermédiaires doivent déclarer les exceptions des couches inférieures.</a:t>
            </a:r>
          </a:p>
          <a:p>
            <a:pPr lvl="2"/>
            <a:r>
              <a:rPr lang="fr-FR" dirty="0"/>
              <a:t>Couplage fort avec les briques techniques de couches inférieures.</a:t>
            </a:r>
          </a:p>
          <a:p>
            <a:endParaRPr lang="fr-FR" dirty="0"/>
          </a:p>
          <a:p>
            <a:r>
              <a:rPr lang="fr-FR" dirty="0"/>
              <a:t>Les exception de type « </a:t>
            </a:r>
            <a:r>
              <a:rPr lang="fr-FR" dirty="0" err="1"/>
              <a:t>unchecked</a:t>
            </a:r>
            <a:r>
              <a:rPr lang="fr-FR" dirty="0"/>
              <a:t> »</a:t>
            </a:r>
          </a:p>
          <a:p>
            <a:pPr lvl="1"/>
            <a:r>
              <a:rPr lang="fr-FR" dirty="0"/>
              <a:t>Les exceptions sont levées et interceptées aux endroits les mieux indiqués.</a:t>
            </a:r>
          </a:p>
          <a:p>
            <a:pPr lvl="1"/>
            <a:r>
              <a:rPr lang="fr-FR" dirty="0"/>
              <a:t>Les méthodes intermédiaires n’ont pas à gérer les exceptions.</a:t>
            </a:r>
          </a:p>
          <a:p>
            <a:endParaRPr lang="fr-FR" dirty="0"/>
          </a:p>
          <a:p>
            <a:r>
              <a:rPr lang="fr-FR" dirty="0"/>
              <a:t>Spring lève des exceptions de type « Runtime » (</a:t>
            </a:r>
            <a:r>
              <a:rPr lang="fr-FR" dirty="0" err="1"/>
              <a:t>unchecked</a:t>
            </a:r>
            <a:r>
              <a:rPr lang="fr-FR" dirty="0"/>
              <a: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167</a:t>
            </a:fld>
            <a:endParaRPr lang="fr-FR"/>
          </a:p>
        </p:txBody>
      </p:sp>
      <p:sp>
        <p:nvSpPr>
          <p:cNvPr id="4" name="Espace réservé du pied de page 3">
            <a:extLst>
              <a:ext uri="{FF2B5EF4-FFF2-40B4-BE49-F238E27FC236}">
                <a16:creationId xmlns:a16="http://schemas.microsoft.com/office/drawing/2014/main" id="{5B346CF6-5A1B-4490-8512-B49CFED53DD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02494904"/>
      </p:ext>
    </p:extLst>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Hiérarchie d'exceptions d'accès aux données</a:t>
            </a:r>
            <a:endParaRPr lang="fr-FR" dirty="0"/>
          </a:p>
        </p:txBody>
      </p:sp>
      <p:sp>
        <p:nvSpPr>
          <p:cNvPr id="189443" name="Espace réservé du contenu 2"/>
          <p:cNvSpPr>
            <a:spLocks noGrp="1"/>
          </p:cNvSpPr>
          <p:nvPr>
            <p:ph idx="1"/>
          </p:nvPr>
        </p:nvSpPr>
        <p:spPr>
          <a:xfrm>
            <a:off x="1427755" y="1905000"/>
            <a:ext cx="10559198" cy="4695340"/>
          </a:xfrm>
        </p:spPr>
        <p:txBody>
          <a:bodyPr>
            <a:normAutofit fontScale="62500" lnSpcReduction="20000"/>
          </a:bodyPr>
          <a:lstStyle/>
          <a:p>
            <a:r>
              <a:rPr lang="fr-FR" altLang="en-US" dirty="0"/>
              <a:t>L’objectif est de pouvoir s’abstraire des exceptions spécifiques aux implémentations</a:t>
            </a:r>
          </a:p>
          <a:p>
            <a:pPr lvl="1"/>
            <a:r>
              <a:rPr lang="fr-FR" altLang="en-US" dirty="0" err="1"/>
              <a:t>SQLException</a:t>
            </a:r>
            <a:r>
              <a:rPr lang="fr-FR" altLang="en-US" dirty="0"/>
              <a:t> ou </a:t>
            </a:r>
            <a:r>
              <a:rPr lang="fr-FR" altLang="en-US" dirty="0" err="1"/>
              <a:t>HibernateException</a:t>
            </a:r>
            <a:r>
              <a:rPr lang="fr-FR" altLang="en-US" dirty="0"/>
              <a:t>.</a:t>
            </a:r>
          </a:p>
          <a:p>
            <a:r>
              <a:rPr lang="fr-FR" altLang="en-US" dirty="0"/>
              <a:t>Spring fournit la hiérarchie « </a:t>
            </a:r>
            <a:r>
              <a:rPr lang="fr-FR" altLang="en-US" dirty="0" err="1"/>
              <a:t>DataAccessException</a:t>
            </a:r>
            <a:r>
              <a:rPr lang="fr-FR" altLang="en-US" dirty="0"/>
              <a:t> »</a:t>
            </a:r>
          </a:p>
          <a:p>
            <a:pPr lvl="1"/>
            <a:r>
              <a:rPr lang="fr-FR" altLang="en-US" dirty="0"/>
              <a:t>Type « Runtime » </a:t>
            </a:r>
            <a:r>
              <a:rPr lang="fr-FR" altLang="en-US" dirty="0" err="1"/>
              <a:t>unchecked</a:t>
            </a:r>
            <a:r>
              <a:rPr lang="fr-FR" altLang="en-US" dirty="0"/>
              <a:t>.</a:t>
            </a:r>
          </a:p>
          <a:p>
            <a:pPr lvl="1"/>
            <a:r>
              <a:rPr lang="fr-FR" altLang="en-US" dirty="0"/>
              <a:t>Encapsule les types d’exceptions quelque soit la technologie.</a:t>
            </a:r>
          </a:p>
          <a:p>
            <a:r>
              <a:rPr lang="fr-FR" altLang="en-US" dirty="0"/>
              <a:t>Quelques exceptions</a:t>
            </a:r>
          </a:p>
          <a:p>
            <a:pPr lvl="1"/>
            <a:r>
              <a:rPr lang="fr-FR" altLang="en-US" dirty="0" err="1"/>
              <a:t>CleanupFailureDataAccessException</a:t>
            </a:r>
            <a:endParaRPr lang="fr-FR" altLang="en-US" dirty="0"/>
          </a:p>
          <a:p>
            <a:pPr lvl="2"/>
            <a:r>
              <a:rPr lang="fr-FR" altLang="en-US" dirty="0"/>
              <a:t>Une exception a été levée pendant la libération de ressources (exemple méthode close() sur une connexion)</a:t>
            </a:r>
          </a:p>
          <a:p>
            <a:pPr lvl="1"/>
            <a:r>
              <a:rPr lang="fr-FR" altLang="en-US" dirty="0" err="1"/>
              <a:t>DataRetrievalFailureException</a:t>
            </a:r>
            <a:endParaRPr lang="fr-FR" altLang="en-US" dirty="0"/>
          </a:p>
          <a:p>
            <a:pPr lvl="2"/>
            <a:r>
              <a:rPr lang="fr-FR" altLang="en-US" dirty="0"/>
              <a:t>Une erreur s’est produite lors d’une requête de sélection</a:t>
            </a:r>
          </a:p>
          <a:p>
            <a:pPr lvl="1"/>
            <a:r>
              <a:rPr lang="fr-FR" altLang="en-US" dirty="0" err="1"/>
              <a:t>DeadlockLoserDataAccessException</a:t>
            </a:r>
            <a:endParaRPr lang="fr-FR" altLang="en-US" dirty="0"/>
          </a:p>
          <a:p>
            <a:pPr lvl="2"/>
            <a:r>
              <a:rPr lang="fr-FR" altLang="en-US" dirty="0"/>
              <a:t>Problème d’accès concurrents, processus bloqué par un lock</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168</a:t>
            </a:fld>
            <a:endParaRPr lang="fr-FR"/>
          </a:p>
        </p:txBody>
      </p:sp>
      <p:sp>
        <p:nvSpPr>
          <p:cNvPr id="3" name="Espace réservé du pied de page 2">
            <a:extLst>
              <a:ext uri="{FF2B5EF4-FFF2-40B4-BE49-F238E27FC236}">
                <a16:creationId xmlns:a16="http://schemas.microsoft.com/office/drawing/2014/main" id="{F4041D26-0E79-4E7B-BF7D-12491E1D614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41493355"/>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Hiérarchie d'exceptions d'accès aux données</a:t>
            </a:r>
            <a:endParaRPr lang="fr-FR" dirty="0"/>
          </a:p>
        </p:txBody>
      </p:sp>
      <p:sp>
        <p:nvSpPr>
          <p:cNvPr id="227331" name="Espace réservé du contenu 2"/>
          <p:cNvSpPr>
            <a:spLocks noGrp="1"/>
          </p:cNvSpPr>
          <p:nvPr>
            <p:ph idx="1"/>
          </p:nvPr>
        </p:nvSpPr>
        <p:spPr>
          <a:xfrm>
            <a:off x="1427755" y="1619250"/>
            <a:ext cx="10559198" cy="4981090"/>
          </a:xfrm>
        </p:spPr>
        <p:txBody>
          <a:bodyPr/>
          <a:lstStyle/>
          <a:p>
            <a:r>
              <a:rPr lang="fr-FR" altLang="en-US" dirty="0"/>
              <a:t>Diagramme UML de la hiérarchie d’exception Spring</a:t>
            </a:r>
          </a:p>
        </p:txBody>
      </p:sp>
      <p:pic>
        <p:nvPicPr>
          <p:cNvPr id="227334" name="Picture 2" descr="C:\Users\dan\Desktop\DataAccessExcep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0" y="2398713"/>
            <a:ext cx="8993188"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3"/>
          <p:cNvSpPr>
            <a:spLocks noGrp="1"/>
          </p:cNvSpPr>
          <p:nvPr>
            <p:ph type="sldNum" sz="quarter" idx="12"/>
          </p:nvPr>
        </p:nvSpPr>
        <p:spPr/>
        <p:txBody>
          <a:bodyPr/>
          <a:lstStyle/>
          <a:p>
            <a:fld id="{27DD2850-4166-4114-B1C5-40990753D8A0}" type="slidenum">
              <a:rPr lang="fr-FR" smtClean="0"/>
              <a:t>169</a:t>
            </a:fld>
            <a:endParaRPr lang="fr-FR"/>
          </a:p>
        </p:txBody>
      </p:sp>
      <p:sp>
        <p:nvSpPr>
          <p:cNvPr id="3" name="Espace réservé du pied de page 2">
            <a:extLst>
              <a:ext uri="{FF2B5EF4-FFF2-40B4-BE49-F238E27FC236}">
                <a16:creationId xmlns:a16="http://schemas.microsoft.com/office/drawing/2014/main" id="{E03C77DE-C719-48ED-A565-70E391C7A57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8893817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Injection de dépendances (2/2)</a:t>
            </a:r>
            <a:endParaRPr lang="fr-FR" dirty="0"/>
          </a:p>
        </p:txBody>
      </p:sp>
      <p:sp>
        <p:nvSpPr>
          <p:cNvPr id="51203" name="Espace réservé du contenu 2"/>
          <p:cNvSpPr>
            <a:spLocks noGrp="1"/>
          </p:cNvSpPr>
          <p:nvPr>
            <p:ph idx="1"/>
          </p:nvPr>
        </p:nvSpPr>
        <p:spPr>
          <a:xfrm>
            <a:off x="1427755" y="1526958"/>
            <a:ext cx="10559198" cy="5073381"/>
          </a:xfrm>
        </p:spPr>
        <p:txBody>
          <a:bodyPr>
            <a:normAutofit fontScale="70000" lnSpcReduction="20000"/>
          </a:bodyPr>
          <a:lstStyle/>
          <a:p>
            <a:r>
              <a:rPr lang="fr-FR" altLang="en-US" dirty="0"/>
              <a:t>Dépendance uniquement par l’interface</a:t>
            </a:r>
            <a:br>
              <a:rPr lang="fr-FR" altLang="en-US" dirty="0"/>
            </a:br>
            <a:endParaRPr lang="fr-FR" altLang="en-US" dirty="0"/>
          </a:p>
          <a:p>
            <a:endParaRPr lang="fr-FR" altLang="en-US" dirty="0"/>
          </a:p>
          <a:p>
            <a:endParaRPr lang="fr-FR" altLang="en-US" dirty="0"/>
          </a:p>
          <a:p>
            <a:endParaRPr lang="fr-FR" altLang="en-US" dirty="0"/>
          </a:p>
          <a:p>
            <a:endParaRPr lang="fr-FR" altLang="en-US" dirty="0"/>
          </a:p>
          <a:p>
            <a:endParaRPr lang="fr-FR" altLang="en-US" dirty="0"/>
          </a:p>
          <a:p>
            <a:pPr lvl="1"/>
            <a:r>
              <a:rPr lang="fr-FR" altLang="en-US" dirty="0"/>
              <a:t>La classe « </a:t>
            </a:r>
            <a:r>
              <a:rPr lang="fr-FR" altLang="en-US" dirty="0" err="1"/>
              <a:t>Order</a:t>
            </a:r>
            <a:r>
              <a:rPr lang="fr-FR" altLang="en-US" dirty="0"/>
              <a:t> » travaille uniquement sur l’interface</a:t>
            </a:r>
          </a:p>
          <a:p>
            <a:pPr lvl="2"/>
            <a:r>
              <a:rPr lang="fr-FR" altLang="en-US" dirty="0"/>
              <a:t>Elle n’a pas connaissance de l’implémentation de « </a:t>
            </a:r>
            <a:r>
              <a:rPr lang="fr-FR" altLang="en-US" dirty="0" err="1"/>
              <a:t>IWriter</a:t>
            </a:r>
            <a:r>
              <a:rPr lang="fr-FR" altLang="en-US" dirty="0"/>
              <a:t> ».</a:t>
            </a:r>
          </a:p>
          <a:p>
            <a:pPr lvl="2"/>
            <a:r>
              <a:rPr lang="fr-FR" altLang="en-US" dirty="0"/>
              <a:t>Elle ne doit pas connaître le mécanisme d’instanciation de « </a:t>
            </a:r>
            <a:r>
              <a:rPr lang="fr-FR" altLang="en-US" dirty="0" err="1"/>
              <a:t>IWriter</a:t>
            </a:r>
            <a:r>
              <a:rPr lang="fr-FR" altLang="en-US" dirty="0"/>
              <a:t> ».</a:t>
            </a:r>
          </a:p>
          <a:p>
            <a:r>
              <a:rPr lang="fr-FR" altLang="en-US" dirty="0"/>
              <a:t>Comment fournir l’implémentation ?</a:t>
            </a:r>
          </a:p>
          <a:p>
            <a:pPr lvl="1"/>
            <a:r>
              <a:rPr lang="fr-FR" altLang="en-US" dirty="0"/>
              <a:t>Nous avons besoin d’une entité externe pour gérer les dépendances.</a:t>
            </a:r>
          </a:p>
          <a:p>
            <a:pPr lvl="1"/>
            <a:r>
              <a:rPr lang="fr-FR" altLang="en-US" dirty="0"/>
              <a:t>Plus précisément, d’un outil réalisant l’injection de dépendances.</a:t>
            </a:r>
          </a:p>
        </p:txBody>
      </p:sp>
      <p:sp>
        <p:nvSpPr>
          <p:cNvPr id="6" name="ZoneTexte 5"/>
          <p:cNvSpPr txBox="1"/>
          <p:nvPr/>
        </p:nvSpPr>
        <p:spPr>
          <a:xfrm>
            <a:off x="2285999" y="1949450"/>
            <a:ext cx="7035553" cy="21236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rgbClr val="7F0055"/>
                </a:solidFill>
                <a:latin typeface="Courier New"/>
              </a:rPr>
              <a:t>public</a:t>
            </a:r>
            <a:r>
              <a:rPr lang="fr-FR" sz="1200" dirty="0">
                <a:solidFill>
                  <a:srgbClr val="000000"/>
                </a:solidFill>
                <a:latin typeface="Courier New"/>
              </a:rPr>
              <a:t> </a:t>
            </a:r>
            <a:r>
              <a:rPr lang="fr-FR" sz="1200" dirty="0">
                <a:solidFill>
                  <a:srgbClr val="7F0055"/>
                </a:solidFill>
                <a:latin typeface="Courier New"/>
              </a:rPr>
              <a:t>class</a:t>
            </a:r>
            <a:r>
              <a:rPr lang="fr-FR" sz="1200" dirty="0">
                <a:solidFill>
                  <a:srgbClr val="000000"/>
                </a:solidFill>
                <a:latin typeface="Courier New"/>
              </a:rPr>
              <a:t> </a:t>
            </a:r>
            <a:r>
              <a:rPr lang="fr-FR" sz="1200" dirty="0" err="1">
                <a:solidFill>
                  <a:srgbClr val="000000"/>
                </a:solidFill>
                <a:latin typeface="Courier New"/>
              </a:rPr>
              <a:t>Order</a:t>
            </a:r>
            <a:r>
              <a:rPr lang="fr-FR" sz="1200" dirty="0">
                <a:solidFill>
                  <a:srgbClr val="000000"/>
                </a:solidFill>
                <a:latin typeface="Courier New"/>
              </a:rPr>
              <a:t> {</a:t>
            </a:r>
          </a:p>
          <a:p>
            <a:pPr>
              <a:defRPr/>
            </a:pPr>
            <a:endParaRPr lang="fr-FR" sz="1200" dirty="0">
              <a:latin typeface="Courier New"/>
            </a:endParaRPr>
          </a:p>
          <a:p>
            <a:pPr>
              <a:defRPr/>
            </a:pPr>
            <a:r>
              <a:rPr lang="fr-FR" sz="1200" dirty="0">
                <a:solidFill>
                  <a:srgbClr val="7F0055"/>
                </a:solidFill>
                <a:latin typeface="Courier New"/>
              </a:rPr>
              <a:t> </a:t>
            </a:r>
            <a:r>
              <a:rPr lang="fr-FR" sz="1200" dirty="0" err="1">
                <a:solidFill>
                  <a:srgbClr val="7F0055"/>
                </a:solidFill>
                <a:latin typeface="Courier New"/>
              </a:rPr>
              <a:t>private</a:t>
            </a:r>
            <a:r>
              <a:rPr lang="fr-FR" sz="1200" dirty="0">
                <a:solidFill>
                  <a:srgbClr val="000000"/>
                </a:solidFill>
                <a:latin typeface="Courier New"/>
              </a:rPr>
              <a:t> </a:t>
            </a:r>
            <a:r>
              <a:rPr lang="fr-FR" sz="1200" dirty="0" err="1">
                <a:solidFill>
                  <a:srgbClr val="000000"/>
                </a:solidFill>
                <a:latin typeface="Courier New"/>
              </a:rPr>
              <a:t>IWriter</a:t>
            </a:r>
            <a:r>
              <a:rPr lang="fr-FR" sz="1200" dirty="0">
                <a:solidFill>
                  <a:srgbClr val="000000"/>
                </a:solidFill>
                <a:latin typeface="Courier New"/>
              </a:rPr>
              <a:t> </a:t>
            </a:r>
            <a:r>
              <a:rPr lang="fr-FR" sz="1200" dirty="0" err="1">
                <a:solidFill>
                  <a:srgbClr val="0000C0"/>
                </a:solidFill>
                <a:latin typeface="Courier New"/>
              </a:rPr>
              <a:t>writer</a:t>
            </a:r>
            <a:r>
              <a:rPr lang="fr-FR" sz="1200" dirty="0">
                <a:solidFill>
                  <a:srgbClr val="000000"/>
                </a:solidFill>
                <a:latin typeface="Courier New"/>
              </a:rPr>
              <a:t>;</a:t>
            </a:r>
          </a:p>
          <a:p>
            <a:pPr>
              <a:defRPr/>
            </a:pPr>
            <a:endParaRPr lang="fr-FR" sz="1200" dirty="0">
              <a:latin typeface="Courier New"/>
            </a:endParaRPr>
          </a:p>
          <a:p>
            <a:pPr>
              <a:defRPr/>
            </a:pPr>
            <a:r>
              <a:rPr lang="fr-FR" sz="1200" dirty="0">
                <a:solidFill>
                  <a:srgbClr val="7F0055"/>
                </a:solidFill>
                <a:latin typeface="Courier New"/>
              </a:rPr>
              <a:t> public</a:t>
            </a:r>
            <a:r>
              <a:rPr lang="fr-FR" sz="1200" dirty="0">
                <a:solidFill>
                  <a:srgbClr val="000000"/>
                </a:solidFill>
                <a:latin typeface="Courier New"/>
              </a:rPr>
              <a:t> </a:t>
            </a:r>
            <a:r>
              <a:rPr lang="fr-FR" sz="1200" dirty="0" err="1">
                <a:solidFill>
                  <a:srgbClr val="000000"/>
                </a:solidFill>
                <a:latin typeface="Courier New"/>
              </a:rPr>
              <a:t>IWriter</a:t>
            </a:r>
            <a:r>
              <a:rPr lang="fr-FR" sz="1200" dirty="0">
                <a:solidFill>
                  <a:srgbClr val="000000"/>
                </a:solidFill>
                <a:latin typeface="Courier New"/>
              </a:rPr>
              <a:t> </a:t>
            </a:r>
            <a:r>
              <a:rPr lang="fr-FR" sz="1200" dirty="0" err="1">
                <a:solidFill>
                  <a:srgbClr val="000000"/>
                </a:solidFill>
                <a:latin typeface="Courier New"/>
              </a:rPr>
              <a:t>getWriter</a:t>
            </a:r>
            <a:r>
              <a:rPr lang="fr-FR" sz="1200" dirty="0">
                <a:solidFill>
                  <a:srgbClr val="000000"/>
                </a:solidFill>
                <a:latin typeface="Courier New"/>
              </a:rPr>
              <a:t>() {</a:t>
            </a:r>
          </a:p>
          <a:p>
            <a:pPr>
              <a:defRPr/>
            </a:pPr>
            <a:r>
              <a:rPr lang="fr-FR" sz="1200" dirty="0">
                <a:solidFill>
                  <a:srgbClr val="7F0055"/>
                </a:solidFill>
                <a:latin typeface="Courier New"/>
              </a:rPr>
              <a:t>  return</a:t>
            </a:r>
            <a:r>
              <a:rPr lang="fr-FR" sz="1200" dirty="0">
                <a:solidFill>
                  <a:srgbClr val="000000"/>
                </a:solidFill>
                <a:latin typeface="Courier New"/>
              </a:rPr>
              <a:t> </a:t>
            </a:r>
            <a:r>
              <a:rPr lang="fr-FR" sz="1200" dirty="0" err="1">
                <a:solidFill>
                  <a:srgbClr val="0000C0"/>
                </a:solidFill>
                <a:latin typeface="Courier New"/>
              </a:rPr>
              <a:t>writer</a:t>
            </a:r>
            <a:r>
              <a:rPr lang="fr-FR" sz="1200" dirty="0">
                <a:solidFill>
                  <a:srgbClr val="000000"/>
                </a:solidFill>
                <a:latin typeface="Courier New"/>
              </a:rPr>
              <a:t>;</a:t>
            </a:r>
          </a:p>
          <a:p>
            <a:pPr>
              <a:defRPr/>
            </a:pPr>
            <a:r>
              <a:rPr lang="fr-FR" sz="1200" dirty="0">
                <a:solidFill>
                  <a:srgbClr val="000000"/>
                </a:solidFill>
                <a:latin typeface="Courier New"/>
              </a:rPr>
              <a:t> }</a:t>
            </a:r>
            <a:endParaRPr lang="fr-FR" sz="1200" dirty="0">
              <a:latin typeface="Courier New"/>
            </a:endParaRPr>
          </a:p>
          <a:p>
            <a:pPr>
              <a:defRPr/>
            </a:pPr>
            <a:r>
              <a:rPr lang="fr-FR" sz="1200" dirty="0">
                <a:solidFill>
                  <a:srgbClr val="7F0055"/>
                </a:solidFill>
                <a:latin typeface="Courier New"/>
              </a:rPr>
              <a:t> public</a:t>
            </a:r>
            <a:r>
              <a:rPr lang="fr-FR" sz="1200" dirty="0">
                <a:solidFill>
                  <a:srgbClr val="000000"/>
                </a:solidFill>
                <a:latin typeface="Courier New"/>
              </a:rPr>
              <a:t> </a:t>
            </a:r>
            <a:r>
              <a:rPr lang="fr-FR" sz="1200" dirty="0" err="1">
                <a:solidFill>
                  <a:srgbClr val="7F0055"/>
                </a:solidFill>
                <a:latin typeface="Courier New"/>
              </a:rPr>
              <a:t>void</a:t>
            </a:r>
            <a:r>
              <a:rPr lang="fr-FR" sz="1200" dirty="0">
                <a:solidFill>
                  <a:srgbClr val="000000"/>
                </a:solidFill>
                <a:latin typeface="Courier New"/>
              </a:rPr>
              <a:t> </a:t>
            </a:r>
            <a:r>
              <a:rPr lang="fr-FR" sz="1200" dirty="0" err="1">
                <a:solidFill>
                  <a:srgbClr val="000000"/>
                </a:solidFill>
                <a:latin typeface="Courier New"/>
              </a:rPr>
              <a:t>setWriter</a:t>
            </a:r>
            <a:r>
              <a:rPr lang="fr-FR" sz="1200" dirty="0">
                <a:solidFill>
                  <a:srgbClr val="000000"/>
                </a:solidFill>
                <a:latin typeface="Courier New"/>
              </a:rPr>
              <a:t>(</a:t>
            </a:r>
            <a:r>
              <a:rPr lang="fr-FR" sz="1200" dirty="0" err="1">
                <a:solidFill>
                  <a:srgbClr val="000000"/>
                </a:solidFill>
                <a:latin typeface="Courier New"/>
              </a:rPr>
              <a:t>IWriter</a:t>
            </a:r>
            <a:r>
              <a:rPr lang="fr-FR" sz="1200" dirty="0">
                <a:solidFill>
                  <a:srgbClr val="000000"/>
                </a:solidFill>
                <a:latin typeface="Courier New"/>
              </a:rPr>
              <a:t> </a:t>
            </a:r>
            <a:r>
              <a:rPr lang="fr-FR" sz="1200" dirty="0" err="1">
                <a:solidFill>
                  <a:srgbClr val="000000"/>
                </a:solidFill>
                <a:latin typeface="Courier New"/>
              </a:rPr>
              <a:t>writer</a:t>
            </a:r>
            <a:r>
              <a:rPr lang="fr-FR" sz="1200" dirty="0">
                <a:solidFill>
                  <a:srgbClr val="000000"/>
                </a:solidFill>
                <a:latin typeface="Courier New"/>
              </a:rPr>
              <a:t>) { </a:t>
            </a:r>
            <a:r>
              <a:rPr lang="fr-FR" sz="1200" dirty="0" err="1">
                <a:solidFill>
                  <a:srgbClr val="7F0055"/>
                </a:solidFill>
                <a:latin typeface="Courier New"/>
              </a:rPr>
              <a:t>this</a:t>
            </a:r>
            <a:r>
              <a:rPr lang="fr-FR" sz="1200" dirty="0" err="1">
                <a:solidFill>
                  <a:srgbClr val="000000"/>
                </a:solidFill>
                <a:latin typeface="Courier New"/>
              </a:rPr>
              <a:t>.</a:t>
            </a:r>
            <a:r>
              <a:rPr lang="fr-FR" sz="1200" dirty="0" err="1">
                <a:solidFill>
                  <a:srgbClr val="0000C0"/>
                </a:solidFill>
                <a:latin typeface="Courier New"/>
              </a:rPr>
              <a:t>writer</a:t>
            </a:r>
            <a:r>
              <a:rPr lang="fr-FR" sz="1200" dirty="0">
                <a:solidFill>
                  <a:srgbClr val="000000"/>
                </a:solidFill>
                <a:latin typeface="Courier New"/>
              </a:rPr>
              <a:t> = </a:t>
            </a:r>
            <a:r>
              <a:rPr lang="fr-FR" sz="1200" dirty="0" err="1">
                <a:solidFill>
                  <a:srgbClr val="000000"/>
                </a:solidFill>
                <a:latin typeface="Courier New"/>
              </a:rPr>
              <a:t>writer</a:t>
            </a:r>
            <a:r>
              <a:rPr lang="fr-FR" sz="1200" dirty="0">
                <a:solidFill>
                  <a:srgbClr val="000000"/>
                </a:solidFill>
                <a:latin typeface="Courier New"/>
              </a:rPr>
              <a:t>; }</a:t>
            </a:r>
          </a:p>
          <a:p>
            <a:pPr>
              <a:defRPr/>
            </a:pPr>
            <a:endParaRPr lang="fr-FR" sz="1200" dirty="0">
              <a:latin typeface="Courier New"/>
            </a:endParaRPr>
          </a:p>
          <a:p>
            <a:pPr>
              <a:defRPr/>
            </a:pPr>
            <a:r>
              <a:rPr lang="fr-FR" sz="1200" dirty="0">
                <a:solidFill>
                  <a:srgbClr val="7F0055"/>
                </a:solidFill>
                <a:latin typeface="Courier New"/>
              </a:rPr>
              <a:t> public</a:t>
            </a:r>
            <a:r>
              <a:rPr lang="fr-FR" sz="1200" dirty="0">
                <a:solidFill>
                  <a:srgbClr val="000000"/>
                </a:solidFill>
                <a:latin typeface="Courier New"/>
              </a:rPr>
              <a:t> </a:t>
            </a:r>
            <a:r>
              <a:rPr lang="fr-FR" sz="1200" dirty="0" err="1">
                <a:solidFill>
                  <a:srgbClr val="7F0055"/>
                </a:solidFill>
                <a:latin typeface="Courier New"/>
              </a:rPr>
              <a:t>void</a:t>
            </a:r>
            <a:r>
              <a:rPr lang="fr-FR" sz="1200" dirty="0">
                <a:solidFill>
                  <a:srgbClr val="000000"/>
                </a:solidFill>
                <a:latin typeface="Courier New"/>
              </a:rPr>
              <a:t> </a:t>
            </a:r>
            <a:r>
              <a:rPr lang="fr-FR" sz="1200" dirty="0" err="1">
                <a:solidFill>
                  <a:srgbClr val="000000"/>
                </a:solidFill>
                <a:latin typeface="Courier New"/>
              </a:rPr>
              <a:t>write</a:t>
            </a:r>
            <a:r>
              <a:rPr lang="fr-FR" sz="1200" dirty="0">
                <a:solidFill>
                  <a:srgbClr val="000000"/>
                </a:solidFill>
                <a:latin typeface="Courier New"/>
              </a:rPr>
              <a:t>() { </a:t>
            </a:r>
            <a:r>
              <a:rPr lang="fr-FR" sz="1200" dirty="0" err="1">
                <a:solidFill>
                  <a:srgbClr val="7F0055"/>
                </a:solidFill>
                <a:latin typeface="Courier New"/>
              </a:rPr>
              <a:t>this</a:t>
            </a:r>
            <a:r>
              <a:rPr lang="fr-FR" sz="1200" dirty="0" err="1">
                <a:solidFill>
                  <a:srgbClr val="000000"/>
                </a:solidFill>
                <a:latin typeface="Courier New"/>
              </a:rPr>
              <a:t>.</a:t>
            </a:r>
            <a:r>
              <a:rPr lang="fr-FR" sz="1200" dirty="0" err="1">
                <a:solidFill>
                  <a:srgbClr val="0000C0"/>
                </a:solidFill>
                <a:latin typeface="Courier New"/>
              </a:rPr>
              <a:t>writer</a:t>
            </a:r>
            <a:r>
              <a:rPr lang="fr-FR" sz="1200" dirty="0" err="1">
                <a:solidFill>
                  <a:srgbClr val="000000"/>
                </a:solidFill>
                <a:latin typeface="Courier New"/>
              </a:rPr>
              <a:t>.write</a:t>
            </a:r>
            <a:r>
              <a:rPr lang="fr-FR" sz="1200" dirty="0">
                <a:solidFill>
                  <a:srgbClr val="000000"/>
                </a:solidFill>
                <a:latin typeface="Courier New"/>
              </a:rPr>
              <a:t>(</a:t>
            </a:r>
            <a:r>
              <a:rPr lang="fr-FR" sz="1200" dirty="0" err="1">
                <a:solidFill>
                  <a:srgbClr val="7F0055"/>
                </a:solidFill>
                <a:latin typeface="Courier New"/>
              </a:rPr>
              <a:t>this</a:t>
            </a:r>
            <a:r>
              <a:rPr lang="fr-FR" sz="1200" dirty="0" err="1">
                <a:solidFill>
                  <a:srgbClr val="000000"/>
                </a:solidFill>
                <a:latin typeface="Courier New"/>
              </a:rPr>
              <a:t>.getState</a:t>
            </a:r>
            <a:r>
              <a:rPr lang="fr-FR" sz="1200" dirty="0">
                <a:solidFill>
                  <a:srgbClr val="000000"/>
                </a:solidFill>
                <a:latin typeface="Courier New"/>
              </a:rPr>
              <a:t>()); }</a:t>
            </a:r>
            <a:endParaRPr lang="fr-FR" sz="1200" dirty="0">
              <a:latin typeface="Courier New"/>
            </a:endParaRPr>
          </a:p>
          <a:p>
            <a:pPr>
              <a:defRPr/>
            </a:pPr>
            <a:r>
              <a:rPr lang="fr-FR" sz="1200" dirty="0">
                <a:solidFill>
                  <a:srgbClr val="000000"/>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a:t>
            </a:fld>
            <a:endParaRPr lang="fr-FR"/>
          </a:p>
        </p:txBody>
      </p:sp>
      <p:sp>
        <p:nvSpPr>
          <p:cNvPr id="4" name="Espace réservé du pied de page 3">
            <a:extLst>
              <a:ext uri="{FF2B5EF4-FFF2-40B4-BE49-F238E27FC236}">
                <a16:creationId xmlns:a16="http://schemas.microsoft.com/office/drawing/2014/main" id="{44964A14-C98F-44A9-980F-F9195459913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63474961"/>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Namespace JDBC</a:t>
            </a:r>
            <a:br>
              <a:rPr lang="fr-FR"/>
            </a:br>
            <a:r>
              <a:rPr lang="fr-FR"/>
              <a:t>(1/2)</a:t>
            </a:r>
            <a:endParaRPr lang="fr-FR" dirty="0"/>
          </a:p>
        </p:txBody>
      </p:sp>
      <p:sp>
        <p:nvSpPr>
          <p:cNvPr id="228355" name="Espace réservé du contenu 2"/>
          <p:cNvSpPr>
            <a:spLocks noGrp="1"/>
          </p:cNvSpPr>
          <p:nvPr>
            <p:ph idx="1"/>
          </p:nvPr>
        </p:nvSpPr>
        <p:spPr>
          <a:xfrm>
            <a:off x="1427755" y="1771650"/>
            <a:ext cx="10559198" cy="4828690"/>
          </a:xfrm>
        </p:spPr>
        <p:txBody>
          <a:bodyPr>
            <a:normAutofit fontScale="85000" lnSpcReduction="10000"/>
          </a:bodyPr>
          <a:lstStyle/>
          <a:p>
            <a:r>
              <a:rPr lang="fr-FR" altLang="en-US" dirty="0"/>
              <a:t>L’espace de nom JDBC apparait avec la version 3 de Spring</a:t>
            </a:r>
          </a:p>
          <a:p>
            <a:endParaRPr lang="fr-FR" altLang="en-US" dirty="0"/>
          </a:p>
          <a:p>
            <a:r>
              <a:rPr lang="fr-FR" altLang="en-US" dirty="0"/>
              <a:t>Spring propose deux tags XML</a:t>
            </a:r>
          </a:p>
          <a:p>
            <a:pPr lvl="1"/>
            <a:r>
              <a:rPr lang="fr-FR" altLang="en-US" dirty="0"/>
              <a:t>&lt;</a:t>
            </a:r>
            <a:r>
              <a:rPr lang="fr-FR" altLang="en-US" dirty="0" err="1"/>
              <a:t>jdbc:embedded-database</a:t>
            </a:r>
            <a:r>
              <a:rPr lang="fr-FR" altLang="en-US" dirty="0"/>
              <a:t>&gt; - met à disposition d’une </a:t>
            </a:r>
            <a:r>
              <a:rPr lang="fr-FR" altLang="en-US" dirty="0" err="1"/>
              <a:t>datasource</a:t>
            </a:r>
            <a:r>
              <a:rPr lang="fr-FR" altLang="en-US" dirty="0"/>
              <a:t> embarquée.</a:t>
            </a:r>
          </a:p>
          <a:p>
            <a:pPr lvl="1"/>
            <a:r>
              <a:rPr lang="fr-FR" altLang="en-US" dirty="0"/>
              <a:t>&lt;</a:t>
            </a:r>
            <a:r>
              <a:rPr lang="fr-FR" altLang="en-US" dirty="0" err="1"/>
              <a:t>jdbc:initialize-database</a:t>
            </a:r>
            <a:r>
              <a:rPr lang="fr-FR" altLang="en-US" dirty="0"/>
              <a:t>&gt; - initialise une base de données.</a:t>
            </a:r>
          </a:p>
          <a:p>
            <a:endParaRPr lang="fr-FR" altLang="en-US" dirty="0"/>
          </a:p>
          <a:p>
            <a:r>
              <a:rPr lang="fr-FR" altLang="en-US" dirty="0"/>
              <a:t>Adapté pour la réalisation de tests unitaires automatisés ou non</a:t>
            </a:r>
          </a:p>
          <a:p>
            <a:pPr lvl="1"/>
            <a:r>
              <a:rPr lang="fr-FR" altLang="en-US" dirty="0"/>
              <a:t>S’intègre avec les bases de données intégrées.</a:t>
            </a:r>
          </a:p>
          <a:p>
            <a:pPr lvl="1"/>
            <a:r>
              <a:rPr lang="fr-FR" altLang="en-US" dirty="0"/>
              <a:t>Supporte nativement les outils HSQL (par défaut), H2 et Derby.</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170</a:t>
            </a:fld>
            <a:endParaRPr lang="fr-FR"/>
          </a:p>
        </p:txBody>
      </p:sp>
      <p:sp>
        <p:nvSpPr>
          <p:cNvPr id="4" name="Espace réservé du pied de page 3">
            <a:extLst>
              <a:ext uri="{FF2B5EF4-FFF2-40B4-BE49-F238E27FC236}">
                <a16:creationId xmlns:a16="http://schemas.microsoft.com/office/drawing/2014/main" id="{69AB27ED-C727-4297-AE48-3F242A3B2C0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55070434"/>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Namespace JDBC</a:t>
            </a:r>
            <a:br>
              <a:rPr lang="fr-FR"/>
            </a:br>
            <a:r>
              <a:rPr lang="fr-FR"/>
              <a:t>(2/2)</a:t>
            </a:r>
            <a:endParaRPr lang="fr-FR" dirty="0"/>
          </a:p>
        </p:txBody>
      </p:sp>
      <p:sp>
        <p:nvSpPr>
          <p:cNvPr id="192515" name="Espace réservé du contenu 2"/>
          <p:cNvSpPr>
            <a:spLocks noGrp="1"/>
          </p:cNvSpPr>
          <p:nvPr>
            <p:ph idx="1"/>
          </p:nvPr>
        </p:nvSpPr>
        <p:spPr>
          <a:xfrm>
            <a:off x="1427755" y="1819274"/>
            <a:ext cx="10559198" cy="4781065"/>
          </a:xfrm>
        </p:spPr>
        <p:txBody>
          <a:bodyPr>
            <a:normAutofit fontScale="55000" lnSpcReduction="20000"/>
          </a:bodyPr>
          <a:lstStyle/>
          <a:p>
            <a:r>
              <a:rPr lang="fr-FR" altLang="en-US" dirty="0"/>
              <a:t>Création d’une source de données avec HSQL</a:t>
            </a:r>
          </a:p>
          <a:p>
            <a:pPr marL="0" indent="0">
              <a:buNone/>
            </a:pPr>
            <a:br>
              <a:rPr lang="fr-FR" altLang="en-US" dirty="0"/>
            </a:br>
            <a:endParaRPr lang="fr-FR" altLang="en-US" dirty="0"/>
          </a:p>
          <a:p>
            <a:endParaRPr lang="fr-FR" altLang="en-US" dirty="0"/>
          </a:p>
          <a:p>
            <a:endParaRPr lang="fr-FR" altLang="en-US" dirty="0"/>
          </a:p>
          <a:p>
            <a:pPr lvl="1"/>
            <a:r>
              <a:rPr lang="fr-FR" altLang="en-US" dirty="0"/>
              <a:t>Source de données est utilisable de façon habituelle.</a:t>
            </a:r>
          </a:p>
          <a:p>
            <a:pPr lvl="1"/>
            <a:r>
              <a:rPr lang="fr-FR" altLang="en-US" dirty="0"/>
              <a:t>Pour changer de base de données, renseigner l’attribut « type ».</a:t>
            </a:r>
          </a:p>
          <a:p>
            <a:endParaRPr lang="fr-FR" altLang="en-US" dirty="0"/>
          </a:p>
          <a:p>
            <a:r>
              <a:rPr lang="fr-FR" altLang="en-US" dirty="0"/>
              <a:t>Initialiser une base de données en indiquant les scripts SQL à exécuter</a:t>
            </a:r>
          </a:p>
          <a:p>
            <a:endParaRPr lang="fr-FR" altLang="en-US" dirty="0"/>
          </a:p>
          <a:p>
            <a:endParaRPr lang="fr-FR" altLang="en-US" dirty="0"/>
          </a:p>
          <a:p>
            <a:pPr lvl="1"/>
            <a:endParaRPr lang="fr-FR" altLang="en-US" dirty="0"/>
          </a:p>
          <a:p>
            <a:pPr lvl="1"/>
            <a:r>
              <a:rPr lang="fr-FR" altLang="en-US" dirty="0"/>
              <a:t>L’attribut « data-source » fait référence à une source de données quelconque.</a:t>
            </a:r>
          </a:p>
          <a:p>
            <a:pPr lvl="1"/>
            <a:r>
              <a:rPr lang="fr-FR" altLang="en-US" dirty="0"/>
              <a:t>L’attribut « </a:t>
            </a:r>
            <a:r>
              <a:rPr lang="fr-FR" altLang="en-US" dirty="0" err="1"/>
              <a:t>enabled</a:t>
            </a:r>
            <a:r>
              <a:rPr lang="fr-FR" altLang="en-US" dirty="0"/>
              <a:t> » active/désactive l’initialisation (utilisable avec </a:t>
            </a:r>
            <a:r>
              <a:rPr lang="fr-FR" altLang="en-US" dirty="0" err="1"/>
              <a:t>SpEL</a:t>
            </a:r>
            <a:r>
              <a:rPr lang="fr-FR" altLang="en-US" dirty="0"/>
              <a:t>).</a:t>
            </a:r>
          </a:p>
          <a:p>
            <a:endParaRPr lang="fr-FR" altLang="en-US" dirty="0"/>
          </a:p>
        </p:txBody>
      </p:sp>
      <p:sp>
        <p:nvSpPr>
          <p:cNvPr id="7" name="ZoneTexte 6"/>
          <p:cNvSpPr txBox="1"/>
          <p:nvPr/>
        </p:nvSpPr>
        <p:spPr>
          <a:xfrm>
            <a:off x="2133600" y="2195205"/>
            <a:ext cx="7924800"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jdbc:embedded-database</a:t>
            </a:r>
            <a:r>
              <a:rPr lang="fr-FR" sz="1400" dirty="0">
                <a:solidFill>
                  <a:schemeClr val="tx1"/>
                </a:solidFill>
                <a:latin typeface="Courier New"/>
              </a:rPr>
              <a:t> id="</a:t>
            </a:r>
            <a:r>
              <a:rPr lang="fr-FR" sz="1400" dirty="0" err="1">
                <a:solidFill>
                  <a:schemeClr val="tx1"/>
                </a:solidFill>
                <a:latin typeface="Courier New"/>
              </a:rPr>
              <a:t>dataSource</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jdbc:script</a:t>
            </a:r>
            <a:r>
              <a:rPr lang="fr-FR" sz="1400" dirty="0">
                <a:solidFill>
                  <a:schemeClr val="tx1"/>
                </a:solidFill>
                <a:latin typeface="Courier New"/>
              </a:rPr>
              <a:t> location="</a:t>
            </a:r>
            <a:r>
              <a:rPr lang="fr-FR" sz="1400" dirty="0" err="1">
                <a:solidFill>
                  <a:schemeClr val="tx1"/>
                </a:solidFill>
                <a:latin typeface="Courier New"/>
              </a:rPr>
              <a:t>classpath:db</a:t>
            </a:r>
            <a:r>
              <a:rPr lang="fr-FR" sz="1400" dirty="0">
                <a:solidFill>
                  <a:schemeClr val="tx1"/>
                </a:solidFill>
                <a:latin typeface="Courier New"/>
              </a:rPr>
              <a:t>/schema.sql" /&gt;</a:t>
            </a:r>
          </a:p>
          <a:p>
            <a:pPr>
              <a:defRPr/>
            </a:pPr>
            <a:r>
              <a:rPr lang="fr-FR" sz="1400" dirty="0">
                <a:solidFill>
                  <a:schemeClr val="tx1"/>
                </a:solidFill>
                <a:latin typeface="Courier New"/>
              </a:rPr>
              <a:t>  &lt;</a:t>
            </a:r>
            <a:r>
              <a:rPr lang="fr-FR" sz="1400" dirty="0" err="1">
                <a:solidFill>
                  <a:schemeClr val="tx1"/>
                </a:solidFill>
                <a:latin typeface="Courier New"/>
              </a:rPr>
              <a:t>jdbc:script</a:t>
            </a:r>
            <a:r>
              <a:rPr lang="fr-FR" sz="1400" dirty="0">
                <a:solidFill>
                  <a:schemeClr val="tx1"/>
                </a:solidFill>
                <a:latin typeface="Courier New"/>
              </a:rPr>
              <a:t> location="</a:t>
            </a:r>
            <a:r>
              <a:rPr lang="fr-FR" sz="1400" dirty="0" err="1">
                <a:solidFill>
                  <a:schemeClr val="tx1"/>
                </a:solidFill>
                <a:latin typeface="Courier New"/>
              </a:rPr>
              <a:t>classpath:db</a:t>
            </a:r>
            <a:r>
              <a:rPr lang="fr-FR" sz="1400" dirty="0">
                <a:solidFill>
                  <a:schemeClr val="tx1"/>
                </a:solidFill>
                <a:latin typeface="Courier New"/>
              </a:rPr>
              <a:t>/init-data.sql" /&gt;</a:t>
            </a:r>
          </a:p>
          <a:p>
            <a:pPr>
              <a:defRPr/>
            </a:pPr>
            <a:r>
              <a:rPr lang="fr-FR" sz="1400" dirty="0">
                <a:solidFill>
                  <a:schemeClr val="tx1"/>
                </a:solidFill>
                <a:latin typeface="Courier New"/>
              </a:rPr>
              <a:t>&lt;/</a:t>
            </a:r>
            <a:r>
              <a:rPr lang="fr-FR" sz="1400" dirty="0" err="1">
                <a:solidFill>
                  <a:schemeClr val="tx1"/>
                </a:solidFill>
                <a:latin typeface="Courier New"/>
              </a:rPr>
              <a:t>jdbc:embedded-database</a:t>
            </a:r>
            <a:r>
              <a:rPr lang="fr-FR" sz="1400" dirty="0">
                <a:solidFill>
                  <a:schemeClr val="tx1"/>
                </a:solidFill>
                <a:latin typeface="Courier New"/>
              </a:rPr>
              <a:t>&gt;</a:t>
            </a:r>
          </a:p>
        </p:txBody>
      </p:sp>
      <p:sp>
        <p:nvSpPr>
          <p:cNvPr id="8" name="ZoneTexte 7"/>
          <p:cNvSpPr txBox="1"/>
          <p:nvPr/>
        </p:nvSpPr>
        <p:spPr>
          <a:xfrm>
            <a:off x="2133600" y="4772025"/>
            <a:ext cx="7924800" cy="7381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jdbc:initialize-database</a:t>
            </a:r>
            <a:r>
              <a:rPr lang="fr-FR" sz="1400" dirty="0">
                <a:solidFill>
                  <a:schemeClr val="tx1"/>
                </a:solidFill>
                <a:latin typeface="Courier New"/>
              </a:rPr>
              <a:t> data-source="</a:t>
            </a:r>
            <a:r>
              <a:rPr lang="fr-FR" sz="1400" dirty="0" err="1">
                <a:solidFill>
                  <a:schemeClr val="tx1"/>
                </a:solidFill>
                <a:latin typeface="Courier New"/>
              </a:rPr>
              <a:t>dataSource</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jdbc:script</a:t>
            </a:r>
            <a:r>
              <a:rPr lang="fr-FR" sz="1400" dirty="0">
                <a:solidFill>
                  <a:schemeClr val="tx1"/>
                </a:solidFill>
                <a:latin typeface="Courier New"/>
              </a:rPr>
              <a:t> location="</a:t>
            </a:r>
            <a:r>
              <a:rPr lang="fr-FR" sz="1400" dirty="0" err="1">
                <a:solidFill>
                  <a:schemeClr val="tx1"/>
                </a:solidFill>
                <a:latin typeface="Courier New"/>
              </a:rPr>
              <a:t>classpath:db</a:t>
            </a:r>
            <a:r>
              <a:rPr lang="fr-FR" sz="1400" dirty="0">
                <a:solidFill>
                  <a:schemeClr val="tx1"/>
                </a:solidFill>
                <a:latin typeface="Courier New"/>
              </a:rPr>
              <a:t>/init-db.sql" /&gt;</a:t>
            </a:r>
          </a:p>
          <a:p>
            <a:pPr>
              <a:defRPr/>
            </a:pPr>
            <a:r>
              <a:rPr lang="fr-FR" sz="1400" dirty="0">
                <a:solidFill>
                  <a:schemeClr val="tx1"/>
                </a:solidFill>
                <a:latin typeface="Courier New"/>
              </a:rPr>
              <a:t>&lt;/</a:t>
            </a:r>
            <a:r>
              <a:rPr lang="fr-FR" sz="1400" dirty="0" err="1">
                <a:solidFill>
                  <a:schemeClr val="tx1"/>
                </a:solidFill>
                <a:latin typeface="Courier New"/>
              </a:rPr>
              <a:t>jdbc:initialize-database</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171</a:t>
            </a:fld>
            <a:endParaRPr lang="fr-FR"/>
          </a:p>
        </p:txBody>
      </p:sp>
      <p:sp>
        <p:nvSpPr>
          <p:cNvPr id="4" name="Espace réservé du pied de page 3">
            <a:extLst>
              <a:ext uri="{FF2B5EF4-FFF2-40B4-BE49-F238E27FC236}">
                <a16:creationId xmlns:a16="http://schemas.microsoft.com/office/drawing/2014/main" id="{C31402A4-B89F-4274-A7D0-F2471E7D063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55770703"/>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La Data source (1/4)</a:t>
            </a:r>
            <a:endParaRPr lang="fr-FR" dirty="0"/>
          </a:p>
        </p:txBody>
      </p:sp>
      <p:sp>
        <p:nvSpPr>
          <p:cNvPr id="230403" name="Espace réservé du contenu 2"/>
          <p:cNvSpPr>
            <a:spLocks noGrp="1"/>
          </p:cNvSpPr>
          <p:nvPr>
            <p:ph idx="1"/>
          </p:nvPr>
        </p:nvSpPr>
        <p:spPr/>
        <p:txBody>
          <a:bodyPr>
            <a:normAutofit fontScale="92500" lnSpcReduction="20000"/>
          </a:bodyPr>
          <a:lstStyle/>
          <a:p>
            <a:r>
              <a:rPr lang="fr-FR" altLang="en-US" dirty="0"/>
              <a:t>Objet qui sera lié</a:t>
            </a:r>
          </a:p>
          <a:p>
            <a:pPr lvl="1"/>
            <a:r>
              <a:rPr lang="fr-FR" altLang="en-US" dirty="0"/>
              <a:t>Au </a:t>
            </a:r>
            <a:r>
              <a:rPr lang="fr-FR" altLang="en-US" dirty="0" err="1"/>
              <a:t>JdbcTemplate</a:t>
            </a:r>
            <a:r>
              <a:rPr lang="fr-FR" altLang="en-US" dirty="0"/>
              <a:t> (Spring JDBC)</a:t>
            </a:r>
          </a:p>
          <a:p>
            <a:pPr lvl="1"/>
            <a:r>
              <a:rPr lang="fr-FR" altLang="en-US" dirty="0"/>
              <a:t>Au </a:t>
            </a:r>
            <a:r>
              <a:rPr lang="fr-FR" altLang="en-US" dirty="0" err="1"/>
              <a:t>TransactionManager</a:t>
            </a:r>
            <a:endParaRPr lang="fr-FR" altLang="en-US" dirty="0"/>
          </a:p>
          <a:p>
            <a:pPr lvl="1"/>
            <a:r>
              <a:rPr lang="fr-FR" altLang="en-US" dirty="0"/>
              <a:t>A la </a:t>
            </a:r>
            <a:r>
              <a:rPr lang="fr-FR" altLang="en-US" dirty="0" err="1"/>
              <a:t>SessionFactory</a:t>
            </a:r>
            <a:r>
              <a:rPr lang="fr-FR" altLang="en-US" dirty="0"/>
              <a:t> , </a:t>
            </a:r>
            <a:r>
              <a:rPr lang="fr-FR" altLang="en-US" dirty="0" err="1"/>
              <a:t>EntityManagerFactory</a:t>
            </a:r>
            <a:r>
              <a:rPr lang="fr-FR" altLang="en-US" dirty="0"/>
              <a:t> (Spring Hibernate, JPA)</a:t>
            </a:r>
          </a:p>
          <a:p>
            <a:pPr lvl="1"/>
            <a:r>
              <a:rPr lang="fr-FR" altLang="en-US" dirty="0"/>
              <a:t>… tout ce qui touche à l’accès aux données.</a:t>
            </a:r>
          </a:p>
          <a:p>
            <a:pPr lvl="1"/>
            <a:endParaRPr lang="fr-FR" altLang="en-US" dirty="0"/>
          </a:p>
          <a:p>
            <a:r>
              <a:rPr lang="fr-FR" altLang="en-US" dirty="0"/>
              <a:t>L’implémentation de cette objet (son attribut class) aura un impact très important sur les performances de vos projets</a:t>
            </a:r>
          </a:p>
          <a:p>
            <a:pPr lvl="1"/>
            <a:endParaRPr lang="fr-FR" altLang="en-US" dirty="0"/>
          </a:p>
          <a:p>
            <a:r>
              <a:rPr lang="fr-FR" altLang="en-US" dirty="0"/>
              <a:t>Tous les implémentations doivent respecter l’interface standard </a:t>
            </a:r>
            <a:r>
              <a:rPr lang="fr-FR" altLang="en-US" dirty="0" err="1"/>
              <a:t>javax.sql.DataSource</a:t>
            </a:r>
            <a:endParaRPr lang="fr-FR" altLang="en-US"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172</a:t>
            </a:fld>
            <a:endParaRPr lang="fr-FR"/>
          </a:p>
        </p:txBody>
      </p:sp>
      <p:sp>
        <p:nvSpPr>
          <p:cNvPr id="4" name="Espace réservé du pied de page 3">
            <a:extLst>
              <a:ext uri="{FF2B5EF4-FFF2-40B4-BE49-F238E27FC236}">
                <a16:creationId xmlns:a16="http://schemas.microsoft.com/office/drawing/2014/main" id="{D3D74A5B-D1E6-4702-A9DF-5D64CB2C870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30790235"/>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La Data source (2/4)</a:t>
            </a:r>
            <a:endParaRPr lang="fr-FR" dirty="0"/>
          </a:p>
        </p:txBody>
      </p:sp>
      <p:sp>
        <p:nvSpPr>
          <p:cNvPr id="194563" name="Espace réservé du contenu 2"/>
          <p:cNvSpPr>
            <a:spLocks noGrp="1"/>
          </p:cNvSpPr>
          <p:nvPr>
            <p:ph idx="1"/>
          </p:nvPr>
        </p:nvSpPr>
        <p:spPr/>
        <p:txBody>
          <a:bodyPr>
            <a:normAutofit fontScale="77500" lnSpcReduction="20000"/>
          </a:bodyPr>
          <a:lstStyle/>
          <a:p>
            <a:r>
              <a:rPr lang="fr-FR" altLang="en-US"/>
              <a:t>Quelques implémentations</a:t>
            </a:r>
          </a:p>
          <a:p>
            <a:pPr lvl="1"/>
            <a:r>
              <a:rPr lang="fr-FR" altLang="en-US"/>
              <a:t>org.apache.commons.dbcp.BasicDataSource</a:t>
            </a:r>
          </a:p>
          <a:p>
            <a:pPr lvl="2"/>
            <a:r>
              <a:rPr lang="fr-FR" altLang="en-US"/>
              <a:t>Data source commons-dbcp Apache (Java &lt; 7)</a:t>
            </a:r>
          </a:p>
          <a:p>
            <a:pPr lvl="2"/>
            <a:r>
              <a:rPr lang="fr-FR" altLang="en-US"/>
              <a:t>https://commons.apache.org/proper/commons-dbcp/</a:t>
            </a:r>
          </a:p>
          <a:p>
            <a:pPr lvl="1"/>
            <a:endParaRPr lang="fr-FR" altLang="en-US"/>
          </a:p>
          <a:p>
            <a:pPr lvl="1"/>
            <a:r>
              <a:rPr lang="fr-FR" altLang="en-US"/>
              <a:t>org.apache.commons.dbcp2.BasicDataSource</a:t>
            </a:r>
          </a:p>
          <a:p>
            <a:pPr lvl="2"/>
            <a:r>
              <a:rPr lang="fr-FR" altLang="en-US"/>
              <a:t>Data source commons-dbcp2 Apache (Java &gt;= 7)</a:t>
            </a:r>
          </a:p>
          <a:p>
            <a:pPr lvl="2"/>
            <a:endParaRPr lang="fr-FR" altLang="en-US"/>
          </a:p>
          <a:p>
            <a:pPr lvl="1"/>
            <a:r>
              <a:rPr lang="fr-FR" altLang="fr-FR"/>
              <a:t>org.springframework.jdbc.datasource.DriverManagerDataSource</a:t>
            </a:r>
          </a:p>
          <a:p>
            <a:pPr lvl="2"/>
            <a:r>
              <a:rPr lang="fr-FR" altLang="fr-FR"/>
              <a:t>Data source du Spring. A ne pas utiliser en production.</a:t>
            </a:r>
          </a:p>
          <a:p>
            <a:pPr lvl="2"/>
            <a:endParaRPr lang="fr-FR" altLang="fr-FR"/>
          </a:p>
          <a:p>
            <a:pPr lvl="1"/>
            <a:r>
              <a:rPr lang="fr-FR" altLang="fr-FR"/>
              <a:t>com.mchange.v2.c3p0.ComboPooledDataSource</a:t>
            </a:r>
          </a:p>
          <a:p>
            <a:pPr lvl="2"/>
            <a:r>
              <a:rPr lang="fr-FR" altLang="fr-FR"/>
              <a:t>Data source ultra configurable</a:t>
            </a:r>
          </a:p>
          <a:p>
            <a:pPr lvl="2"/>
            <a:r>
              <a:rPr lang="fr-FR" altLang="fr-FR"/>
              <a:t>http://www.mchange.com/projects/c3p0/</a:t>
            </a:r>
            <a:endParaRPr lang="fr-FR" altLang="en-US"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173</a:t>
            </a:fld>
            <a:endParaRPr lang="fr-FR"/>
          </a:p>
        </p:txBody>
      </p:sp>
      <p:sp>
        <p:nvSpPr>
          <p:cNvPr id="4" name="Espace réservé du pied de page 3">
            <a:extLst>
              <a:ext uri="{FF2B5EF4-FFF2-40B4-BE49-F238E27FC236}">
                <a16:creationId xmlns:a16="http://schemas.microsoft.com/office/drawing/2014/main" id="{BB266D40-FB0B-41B2-89AE-3E79027D65F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95379374"/>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La Data source (3/4)</a:t>
            </a:r>
            <a:endParaRPr lang="fr-FR" dirty="0"/>
          </a:p>
        </p:txBody>
      </p:sp>
      <p:sp>
        <p:nvSpPr>
          <p:cNvPr id="233475" name="Espace réservé du contenu 2"/>
          <p:cNvSpPr>
            <a:spLocks noGrp="1"/>
          </p:cNvSpPr>
          <p:nvPr>
            <p:ph idx="1"/>
          </p:nvPr>
        </p:nvSpPr>
        <p:spPr/>
        <p:txBody>
          <a:bodyPr>
            <a:normAutofit fontScale="77500" lnSpcReduction="20000"/>
          </a:bodyPr>
          <a:lstStyle/>
          <a:p>
            <a:r>
              <a:rPr lang="fr-FR" altLang="en-US" dirty="0"/>
              <a:t>Exemples</a:t>
            </a:r>
          </a:p>
          <a:p>
            <a:pPr lvl="1"/>
            <a:r>
              <a:rPr lang="fr-FR" altLang="en-US" dirty="0"/>
              <a:t>Ne pas oublier d’ajouter les dépendances nécessaires</a:t>
            </a:r>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r>
              <a:rPr lang="fr-FR" altLang="en-US" dirty="0"/>
              <a:t>Rappel : </a:t>
            </a:r>
            <a:r>
              <a:rPr lang="fr-FR" altLang="en-US" dirty="0" err="1"/>
              <a:t>name</a:t>
            </a:r>
            <a:r>
              <a:rPr lang="fr-FR" altLang="en-US" dirty="0"/>
              <a:t>="url" =&gt; il existe une méthode </a:t>
            </a:r>
            <a:r>
              <a:rPr lang="fr-FR" altLang="en-US" dirty="0" err="1"/>
              <a:t>setUrl</a:t>
            </a:r>
            <a:r>
              <a:rPr lang="fr-FR" altLang="en-US" dirty="0"/>
              <a:t> dans la classe</a:t>
            </a:r>
          </a:p>
          <a:p>
            <a:pPr lvl="1"/>
            <a:r>
              <a:rPr lang="fr-FR" altLang="en-US" dirty="0"/>
              <a:t>http://commons.apache.org/proper/commons-dbcp/api-1.4/org/apache/commons/dbcp/BasicDataSource.html</a:t>
            </a:r>
          </a:p>
        </p:txBody>
      </p:sp>
      <p:sp>
        <p:nvSpPr>
          <p:cNvPr id="5" name="ZoneTexte 4"/>
          <p:cNvSpPr txBox="1"/>
          <p:nvPr/>
        </p:nvSpPr>
        <p:spPr>
          <a:xfrm>
            <a:off x="2209800" y="2362201"/>
            <a:ext cx="7924800" cy="22463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dataSource</a:t>
            </a:r>
            <a:r>
              <a:rPr lang="fr-FR" sz="1400" dirty="0">
                <a:solidFill>
                  <a:schemeClr val="tx1"/>
                </a:solidFill>
                <a:latin typeface="Courier New"/>
              </a:rPr>
              <a:t>" </a:t>
            </a:r>
            <a:br>
              <a:rPr lang="fr-FR" sz="1400" dirty="0">
                <a:solidFill>
                  <a:schemeClr val="tx1"/>
                </a:solidFill>
                <a:latin typeface="Courier New"/>
              </a:rPr>
            </a:br>
            <a:r>
              <a:rPr lang="fr-FR" sz="1400" dirty="0">
                <a:solidFill>
                  <a:schemeClr val="tx1"/>
                </a:solidFill>
                <a:latin typeface="Courier New"/>
              </a:rPr>
              <a:t>		class="</a:t>
            </a:r>
            <a:r>
              <a:rPr lang="fr-FR" sz="1400" dirty="0" err="1">
                <a:solidFill>
                  <a:schemeClr val="tx1"/>
                </a:solidFill>
                <a:latin typeface="Courier New"/>
              </a:rPr>
              <a:t>org.apache.commons.dbcp.BasicDataSource</a:t>
            </a:r>
            <a:r>
              <a:rPr lang="fr-FR" sz="1400" dirty="0">
                <a:solidFill>
                  <a:schemeClr val="tx1"/>
                </a:solidFill>
                <a:latin typeface="Courier New"/>
              </a:rPr>
              <a:t>" </a:t>
            </a:r>
          </a:p>
          <a:p>
            <a:pPr>
              <a:defRPr/>
            </a:pPr>
            <a:r>
              <a:rPr lang="fr-FR" sz="1400" dirty="0">
                <a:solidFill>
                  <a:schemeClr val="tx1"/>
                </a:solidFill>
                <a:latin typeface="Courier New"/>
              </a:rPr>
              <a:t>		destroy-</a:t>
            </a:r>
            <a:r>
              <a:rPr lang="fr-FR" sz="1400" dirty="0" err="1">
                <a:solidFill>
                  <a:schemeClr val="tx1"/>
                </a:solidFill>
                <a:latin typeface="Courier New"/>
              </a:rPr>
              <a:t>method</a:t>
            </a:r>
            <a:r>
              <a:rPr lang="fr-FR" sz="1400" dirty="0">
                <a:solidFill>
                  <a:schemeClr val="tx1"/>
                </a:solidFill>
                <a:latin typeface="Courier New"/>
              </a:rPr>
              <a:t>="close"&gt;</a:t>
            </a:r>
          </a:p>
          <a:p>
            <a:pPr>
              <a:defRPr/>
            </a:pPr>
            <a:endParaRPr lang="fr-FR" sz="1400" dirty="0">
              <a:solidFill>
                <a:schemeClr val="tx1"/>
              </a:solidFill>
              <a:latin typeface="Courier New"/>
            </a:endParaRP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driverClassName</a:t>
            </a:r>
            <a:r>
              <a:rPr lang="fr-FR" sz="1400" dirty="0">
                <a:solidFill>
                  <a:schemeClr val="tx1"/>
                </a:solidFill>
                <a:latin typeface="Courier New"/>
              </a:rPr>
              <a:t>" value="${</a:t>
            </a:r>
            <a:r>
              <a:rPr lang="fr-FR" sz="1400" dirty="0" err="1">
                <a:solidFill>
                  <a:schemeClr val="tx1"/>
                </a:solidFill>
                <a:latin typeface="Courier New"/>
              </a:rPr>
              <a:t>jdbc.driverClassName</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="url" value="${jdbc.url}"/&gt;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username</a:t>
            </a:r>
            <a:r>
              <a:rPr lang="fr-FR" sz="1400" dirty="0">
                <a:solidFill>
                  <a:schemeClr val="tx1"/>
                </a:solidFill>
                <a:latin typeface="Courier New"/>
              </a:rPr>
              <a:t>" value="${</a:t>
            </a:r>
            <a:r>
              <a:rPr lang="fr-FR" sz="1400" dirty="0" err="1">
                <a:solidFill>
                  <a:schemeClr val="tx1"/>
                </a:solidFill>
                <a:latin typeface="Courier New"/>
              </a:rPr>
              <a:t>jdbc.username</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password</a:t>
            </a:r>
            <a:r>
              <a:rPr lang="fr-FR" sz="1400" dirty="0">
                <a:solidFill>
                  <a:schemeClr val="tx1"/>
                </a:solidFill>
                <a:latin typeface="Courier New"/>
              </a:rPr>
              <a:t>" value="${</a:t>
            </a:r>
            <a:r>
              <a:rPr lang="fr-FR" sz="1400" dirty="0" err="1">
                <a:solidFill>
                  <a:schemeClr val="tx1"/>
                </a:solidFill>
                <a:latin typeface="Courier New"/>
              </a:rPr>
              <a:t>jdbc.password</a:t>
            </a:r>
            <a:r>
              <a:rPr lang="fr-FR" sz="1400" dirty="0">
                <a:solidFill>
                  <a:schemeClr val="tx1"/>
                </a:solidFill>
                <a:latin typeface="Courier New"/>
              </a:rPr>
              <a:t>}"/&gt;</a:t>
            </a:r>
          </a:p>
          <a:p>
            <a:pPr>
              <a:defRPr/>
            </a:pPr>
            <a:endParaRPr lang="fr-FR" sz="1400" dirty="0">
              <a:solidFill>
                <a:schemeClr val="tx1"/>
              </a:solidFill>
              <a:latin typeface="Courier New"/>
            </a:endParaRP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174</a:t>
            </a:fld>
            <a:endParaRPr lang="fr-FR"/>
          </a:p>
        </p:txBody>
      </p:sp>
      <p:sp>
        <p:nvSpPr>
          <p:cNvPr id="4" name="Espace réservé du pied de page 3">
            <a:extLst>
              <a:ext uri="{FF2B5EF4-FFF2-40B4-BE49-F238E27FC236}">
                <a16:creationId xmlns:a16="http://schemas.microsoft.com/office/drawing/2014/main" id="{8F63F584-0976-4FA9-92FB-21A61976566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78799170"/>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La Data source (4/4)</a:t>
            </a:r>
            <a:endParaRPr lang="fr-FR" dirty="0"/>
          </a:p>
        </p:txBody>
      </p:sp>
      <p:sp>
        <p:nvSpPr>
          <p:cNvPr id="191491" name="Espace réservé du contenu 2"/>
          <p:cNvSpPr>
            <a:spLocks noGrp="1"/>
          </p:cNvSpPr>
          <p:nvPr>
            <p:ph idx="1"/>
          </p:nvPr>
        </p:nvSpPr>
        <p:spPr/>
        <p:txBody>
          <a:bodyPr/>
          <a:lstStyle/>
          <a:p>
            <a:r>
              <a:rPr lang="fr-FR" altLang="en-US"/>
              <a:t>Projet Web</a:t>
            </a:r>
          </a:p>
          <a:p>
            <a:pPr lvl="1"/>
            <a:r>
              <a:rPr lang="fr-FR" altLang="en-US"/>
              <a:t>Il n’est pas rare que la data source soit déclarée au niveau du serveur J2EE</a:t>
            </a:r>
          </a:p>
          <a:p>
            <a:pPr lvl="1"/>
            <a:r>
              <a:rPr lang="fr-FR" altLang="en-US"/>
              <a:t>Dans ce cas, il faut simplement brancher sa data source Spring sur la data source du serveur</a:t>
            </a:r>
          </a:p>
          <a:p>
            <a:pPr lvl="2"/>
            <a:r>
              <a:rPr lang="fr-FR" altLang="en-US"/>
              <a:t>Utilisation du name space jee</a:t>
            </a:r>
          </a:p>
          <a:p>
            <a:pPr lvl="2"/>
            <a:endParaRPr lang="fr-FR" altLang="en-US" dirty="0"/>
          </a:p>
        </p:txBody>
      </p:sp>
      <p:sp>
        <p:nvSpPr>
          <p:cNvPr id="6" name="ZoneTexte 5"/>
          <p:cNvSpPr txBox="1"/>
          <p:nvPr/>
        </p:nvSpPr>
        <p:spPr>
          <a:xfrm>
            <a:off x="2266950" y="4502150"/>
            <a:ext cx="7924800" cy="138499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jee:jndi-lookup</a:t>
            </a:r>
            <a:endParaRPr lang="fr-FR" sz="1400" dirty="0">
              <a:solidFill>
                <a:schemeClr val="tx1"/>
              </a:solidFill>
              <a:latin typeface="Courier New"/>
            </a:endParaRPr>
          </a:p>
          <a:p>
            <a:pPr>
              <a:defRPr/>
            </a:pPr>
            <a:r>
              <a:rPr lang="fr-FR" sz="1400" dirty="0">
                <a:solidFill>
                  <a:schemeClr val="tx1"/>
                </a:solidFill>
                <a:latin typeface="Courier New"/>
              </a:rPr>
              <a:t>		id="</a:t>
            </a:r>
            <a:r>
              <a:rPr lang="fr-FR" sz="1400" dirty="0" err="1">
                <a:solidFill>
                  <a:schemeClr val="tx1"/>
                </a:solidFill>
                <a:latin typeface="Courier New"/>
              </a:rPr>
              <a:t>dataSource</a:t>
            </a:r>
            <a:r>
              <a:rPr lang="fr-FR" sz="1400" dirty="0">
                <a:solidFill>
                  <a:schemeClr val="tx1"/>
                </a:solidFill>
                <a:latin typeface="Courier New"/>
              </a:rPr>
              <a:t>"</a:t>
            </a:r>
          </a:p>
          <a:p>
            <a:pPr>
              <a:defRPr/>
            </a:pPr>
            <a:r>
              <a:rPr lang="fr-FR" sz="1400" dirty="0">
                <a:solidFill>
                  <a:schemeClr val="tx1"/>
                </a:solidFill>
                <a:latin typeface="Courier New"/>
              </a:rPr>
              <a:t>		</a:t>
            </a:r>
            <a:r>
              <a:rPr lang="fr-FR" sz="1400" dirty="0" err="1">
                <a:solidFill>
                  <a:schemeClr val="tx1"/>
                </a:solidFill>
                <a:latin typeface="Courier New"/>
              </a:rPr>
              <a:t>jndi-name</a:t>
            </a:r>
            <a:r>
              <a:rPr lang="fr-FR" sz="1400" dirty="0">
                <a:solidFill>
                  <a:schemeClr val="tx1"/>
                </a:solidFill>
                <a:latin typeface="Courier New"/>
              </a:rPr>
              <a:t>="</a:t>
            </a:r>
            <a:r>
              <a:rPr lang="fr-FR" sz="1400" dirty="0" err="1">
                <a:solidFill>
                  <a:schemeClr val="tx1"/>
                </a:solidFill>
                <a:latin typeface="Courier New"/>
              </a:rPr>
              <a:t>jdbc</a:t>
            </a:r>
            <a:r>
              <a:rPr lang="fr-FR" sz="1400" dirty="0">
                <a:solidFill>
                  <a:schemeClr val="tx1"/>
                </a:solidFill>
                <a:latin typeface="Courier New"/>
              </a:rPr>
              <a:t>/</a:t>
            </a:r>
            <a:r>
              <a:rPr lang="fr-FR" sz="1400" dirty="0" err="1">
                <a:solidFill>
                  <a:schemeClr val="tx1"/>
                </a:solidFill>
                <a:latin typeface="Courier New"/>
              </a:rPr>
              <a:t>NomDuPool</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resource-ref</a:t>
            </a:r>
            <a:r>
              <a:rPr lang="fr-FR" sz="1400" dirty="0">
                <a:solidFill>
                  <a:schemeClr val="tx1"/>
                </a:solidFill>
                <a:latin typeface="Courier New"/>
              </a:rPr>
              <a:t>="</a:t>
            </a:r>
            <a:r>
              <a:rPr lang="fr-FR" sz="1400" dirty="0" err="1">
                <a:solidFill>
                  <a:schemeClr val="tx1"/>
                </a:solidFill>
                <a:latin typeface="Courier New"/>
              </a:rPr>
              <a:t>true</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lookup</a:t>
            </a:r>
            <a:r>
              <a:rPr lang="fr-FR" sz="1400" dirty="0">
                <a:solidFill>
                  <a:schemeClr val="tx1"/>
                </a:solidFill>
                <a:latin typeface="Courier New"/>
              </a:rPr>
              <a:t>-on-startup="</a:t>
            </a:r>
            <a:r>
              <a:rPr lang="fr-FR" sz="1400" dirty="0" err="1">
                <a:solidFill>
                  <a:schemeClr val="tx1"/>
                </a:solidFill>
                <a:latin typeface="Courier New"/>
              </a:rPr>
              <a:t>true</a:t>
            </a:r>
            <a:r>
              <a:rPr lang="fr-FR" sz="1400" dirty="0">
                <a:solidFill>
                  <a:schemeClr val="tx1"/>
                </a:solidFill>
                <a:latin typeface="Courier New"/>
              </a:rPr>
              <a:t>"             </a:t>
            </a:r>
          </a:p>
          <a:p>
            <a:pPr>
              <a:defRPr/>
            </a:pPr>
            <a:r>
              <a:rPr lang="fr-FR" sz="1400" dirty="0">
                <a:solidFill>
                  <a:schemeClr val="tx1"/>
                </a:solidFill>
                <a:latin typeface="Courier New"/>
              </a:rPr>
              <a:t>		proxy-interface="</a:t>
            </a:r>
            <a:r>
              <a:rPr lang="fr-FR" sz="1400" dirty="0" err="1">
                <a:solidFill>
                  <a:schemeClr val="tx1"/>
                </a:solidFill>
                <a:latin typeface="Courier New"/>
              </a:rPr>
              <a:t>javax.sql.DataSource</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175</a:t>
            </a:fld>
            <a:endParaRPr lang="fr-FR"/>
          </a:p>
        </p:txBody>
      </p:sp>
      <p:sp>
        <p:nvSpPr>
          <p:cNvPr id="4" name="Espace réservé du pied de page 3">
            <a:extLst>
              <a:ext uri="{FF2B5EF4-FFF2-40B4-BE49-F238E27FC236}">
                <a16:creationId xmlns:a16="http://schemas.microsoft.com/office/drawing/2014/main" id="{D297612E-3398-4BA0-A025-F8D36CD4426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43287842"/>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Problématiques JDBC</a:t>
            </a:r>
            <a:endParaRPr lang="fr-FR" dirty="0"/>
          </a:p>
        </p:txBody>
      </p:sp>
      <p:sp>
        <p:nvSpPr>
          <p:cNvPr id="237571" name="Espace réservé du contenu 2"/>
          <p:cNvSpPr>
            <a:spLocks noGrp="1"/>
          </p:cNvSpPr>
          <p:nvPr>
            <p:ph idx="1"/>
          </p:nvPr>
        </p:nvSpPr>
        <p:spPr>
          <a:xfrm>
            <a:off x="1427755" y="1485900"/>
            <a:ext cx="10559198" cy="5114440"/>
          </a:xfrm>
        </p:spPr>
        <p:txBody>
          <a:bodyPr>
            <a:normAutofit/>
          </a:bodyPr>
          <a:lstStyle/>
          <a:p>
            <a:r>
              <a:rPr lang="fr-FR" altLang="en-US" sz="2400" dirty="0"/>
              <a:t>Un code récurrent très souvent source d’erreurs.</a:t>
            </a:r>
          </a:p>
          <a:p>
            <a:r>
              <a:rPr lang="fr-FR" altLang="en-US" sz="2400" dirty="0"/>
              <a:t>Une gestion laborieuse des exceptions</a:t>
            </a:r>
          </a:p>
        </p:txBody>
      </p:sp>
      <p:sp>
        <p:nvSpPr>
          <p:cNvPr id="6" name="ZoneTexte 5"/>
          <p:cNvSpPr txBox="1"/>
          <p:nvPr/>
        </p:nvSpPr>
        <p:spPr>
          <a:xfrm>
            <a:off x="2362200" y="2439988"/>
            <a:ext cx="7239000" cy="38084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050" dirty="0" err="1">
                <a:solidFill>
                  <a:srgbClr val="7F0055"/>
                </a:solidFill>
                <a:latin typeface="Courier New"/>
              </a:rPr>
              <a:t>try</a:t>
            </a:r>
            <a:r>
              <a:rPr lang="fr-FR" sz="1050" dirty="0">
                <a:solidFill>
                  <a:srgbClr val="000000"/>
                </a:solidFill>
                <a:latin typeface="Courier New"/>
              </a:rPr>
              <a:t> {</a:t>
            </a:r>
            <a:endParaRPr lang="fr-FR" sz="1050" dirty="0">
              <a:latin typeface="Courier New"/>
            </a:endParaRPr>
          </a:p>
          <a:p>
            <a:pPr>
              <a:defRPr/>
            </a:pPr>
            <a:r>
              <a:rPr lang="fr-FR" sz="1050" dirty="0">
                <a:solidFill>
                  <a:srgbClr val="000000"/>
                </a:solidFill>
                <a:latin typeface="Courier New"/>
              </a:rPr>
              <a:t> </a:t>
            </a:r>
            <a:r>
              <a:rPr lang="fr-FR" sz="1050" dirty="0" err="1">
                <a:solidFill>
                  <a:srgbClr val="000000"/>
                </a:solidFill>
                <a:latin typeface="Courier New"/>
              </a:rPr>
              <a:t>conn</a:t>
            </a:r>
            <a:r>
              <a:rPr lang="fr-FR" sz="1050" dirty="0">
                <a:solidFill>
                  <a:srgbClr val="000000"/>
                </a:solidFill>
                <a:latin typeface="Courier New"/>
              </a:rPr>
              <a:t> = </a:t>
            </a:r>
            <a:r>
              <a:rPr lang="fr-FR" sz="1050" dirty="0" err="1">
                <a:solidFill>
                  <a:srgbClr val="7F0055"/>
                </a:solidFill>
                <a:latin typeface="Courier New"/>
              </a:rPr>
              <a:t>this</a:t>
            </a:r>
            <a:r>
              <a:rPr lang="fr-FR" sz="1050" dirty="0" err="1">
                <a:solidFill>
                  <a:srgbClr val="000000"/>
                </a:solidFill>
                <a:latin typeface="Courier New"/>
              </a:rPr>
              <a:t>.</a:t>
            </a:r>
            <a:r>
              <a:rPr lang="fr-FR" sz="1050" dirty="0" err="1">
                <a:solidFill>
                  <a:srgbClr val="0000C0"/>
                </a:solidFill>
                <a:latin typeface="Courier New"/>
              </a:rPr>
              <a:t>datasource</a:t>
            </a:r>
            <a:r>
              <a:rPr lang="fr-FR" sz="1050" dirty="0" err="1">
                <a:solidFill>
                  <a:srgbClr val="000000"/>
                </a:solidFill>
                <a:latin typeface="Courier New"/>
              </a:rPr>
              <a:t>.getConnection</a:t>
            </a:r>
            <a:r>
              <a:rPr lang="fr-FR" sz="1050" dirty="0">
                <a:solidFill>
                  <a:srgbClr val="000000"/>
                </a:solidFill>
                <a:latin typeface="Courier New"/>
              </a:rPr>
              <a:t>();</a:t>
            </a:r>
          </a:p>
          <a:p>
            <a:pPr>
              <a:defRPr/>
            </a:pPr>
            <a:r>
              <a:rPr lang="en-US" sz="1050" dirty="0">
                <a:solidFill>
                  <a:srgbClr val="000000"/>
                </a:solidFill>
                <a:latin typeface="Courier New"/>
              </a:rPr>
              <a:t> stmt = </a:t>
            </a:r>
            <a:r>
              <a:rPr lang="en-US" sz="1050" dirty="0" err="1">
                <a:solidFill>
                  <a:srgbClr val="000000"/>
                </a:solidFill>
                <a:latin typeface="Courier New"/>
              </a:rPr>
              <a:t>conn.prepareStatement</a:t>
            </a:r>
            <a:r>
              <a:rPr lang="en-US" sz="1050" dirty="0">
                <a:solidFill>
                  <a:srgbClr val="000000"/>
                </a:solidFill>
                <a:latin typeface="Courier New"/>
              </a:rPr>
              <a:t>(</a:t>
            </a:r>
            <a:r>
              <a:rPr lang="en-US" sz="1050" dirty="0">
                <a:solidFill>
                  <a:srgbClr val="2A00FF"/>
                </a:solidFill>
                <a:latin typeface="Courier New"/>
              </a:rPr>
              <a:t>"select ID, FNAME, LNAME from person where LNAME = ?"</a:t>
            </a:r>
            <a:r>
              <a:rPr lang="en-US" sz="1050" dirty="0">
                <a:solidFill>
                  <a:srgbClr val="000000"/>
                </a:solidFill>
                <a:latin typeface="Courier New"/>
              </a:rPr>
              <a:t>);</a:t>
            </a:r>
          </a:p>
          <a:p>
            <a:pPr>
              <a:defRPr/>
            </a:pPr>
            <a:r>
              <a:rPr lang="fr-FR" sz="1050" dirty="0">
                <a:solidFill>
                  <a:srgbClr val="000000"/>
                </a:solidFill>
                <a:latin typeface="Courier New"/>
              </a:rPr>
              <a:t> </a:t>
            </a:r>
            <a:r>
              <a:rPr lang="fr-FR" sz="1050" dirty="0" err="1">
                <a:solidFill>
                  <a:srgbClr val="000000"/>
                </a:solidFill>
                <a:latin typeface="Courier New"/>
              </a:rPr>
              <a:t>stmt.setString</a:t>
            </a:r>
            <a:r>
              <a:rPr lang="fr-FR" sz="1050" dirty="0">
                <a:solidFill>
                  <a:srgbClr val="000000"/>
                </a:solidFill>
                <a:latin typeface="Courier New"/>
              </a:rPr>
              <a:t>(1, </a:t>
            </a:r>
            <a:r>
              <a:rPr lang="fr-FR" sz="1050" dirty="0" err="1">
                <a:solidFill>
                  <a:srgbClr val="000000"/>
                </a:solidFill>
                <a:latin typeface="Courier New"/>
              </a:rPr>
              <a:t>lname</a:t>
            </a:r>
            <a:r>
              <a:rPr lang="fr-FR" sz="1050" dirty="0">
                <a:solidFill>
                  <a:srgbClr val="000000"/>
                </a:solidFill>
                <a:latin typeface="Courier New"/>
              </a:rPr>
              <a:t>);</a:t>
            </a:r>
            <a:endParaRPr lang="fr-FR" sz="1050" dirty="0">
              <a:latin typeface="Courier New"/>
            </a:endParaRPr>
          </a:p>
          <a:p>
            <a:pPr>
              <a:defRPr/>
            </a:pPr>
            <a:r>
              <a:rPr lang="fr-FR" sz="1050" dirty="0">
                <a:solidFill>
                  <a:srgbClr val="000000"/>
                </a:solidFill>
                <a:latin typeface="Courier New"/>
              </a:rPr>
              <a:t> </a:t>
            </a:r>
            <a:r>
              <a:rPr lang="fr-FR" sz="1050" dirty="0" err="1">
                <a:solidFill>
                  <a:srgbClr val="000000"/>
                </a:solidFill>
                <a:latin typeface="Courier New"/>
              </a:rPr>
              <a:t>ResultSet</a:t>
            </a:r>
            <a:r>
              <a:rPr lang="fr-FR" sz="1050" dirty="0">
                <a:solidFill>
                  <a:srgbClr val="000000"/>
                </a:solidFill>
                <a:latin typeface="Courier New"/>
              </a:rPr>
              <a:t> </a:t>
            </a:r>
            <a:r>
              <a:rPr lang="fr-FR" sz="1050" dirty="0" err="1">
                <a:solidFill>
                  <a:srgbClr val="000000"/>
                </a:solidFill>
                <a:latin typeface="Courier New"/>
              </a:rPr>
              <a:t>rs</a:t>
            </a:r>
            <a:r>
              <a:rPr lang="fr-FR" sz="1050" dirty="0">
                <a:solidFill>
                  <a:srgbClr val="000000"/>
                </a:solidFill>
                <a:latin typeface="Courier New"/>
              </a:rPr>
              <a:t> = </a:t>
            </a:r>
            <a:r>
              <a:rPr lang="fr-FR" sz="1050" dirty="0" err="1">
                <a:solidFill>
                  <a:srgbClr val="000000"/>
                </a:solidFill>
                <a:latin typeface="Courier New"/>
              </a:rPr>
              <a:t>stmt.executeQuery</a:t>
            </a:r>
            <a:r>
              <a:rPr lang="fr-FR" sz="1050" dirty="0">
                <a:solidFill>
                  <a:srgbClr val="000000"/>
                </a:solidFill>
                <a:latin typeface="Courier New"/>
              </a:rPr>
              <a:t>();</a:t>
            </a:r>
            <a:endParaRPr lang="fr-FR" sz="1050" dirty="0">
              <a:latin typeface="Courier New"/>
            </a:endParaRPr>
          </a:p>
          <a:p>
            <a:pPr>
              <a:defRPr/>
            </a:pPr>
            <a:r>
              <a:rPr lang="fr-FR" sz="1050" dirty="0">
                <a:solidFill>
                  <a:srgbClr val="7F0055"/>
                </a:solidFill>
                <a:latin typeface="Courier New"/>
              </a:rPr>
              <a:t> </a:t>
            </a:r>
            <a:r>
              <a:rPr lang="fr-FR" sz="1050" dirty="0" err="1">
                <a:solidFill>
                  <a:srgbClr val="7F0055"/>
                </a:solidFill>
                <a:latin typeface="Courier New"/>
              </a:rPr>
              <a:t>while</a:t>
            </a:r>
            <a:r>
              <a:rPr lang="fr-FR" sz="1050" dirty="0">
                <a:solidFill>
                  <a:srgbClr val="000000"/>
                </a:solidFill>
                <a:latin typeface="Courier New"/>
              </a:rPr>
              <a:t> (</a:t>
            </a:r>
            <a:r>
              <a:rPr lang="fr-FR" sz="1050" dirty="0" err="1">
                <a:solidFill>
                  <a:srgbClr val="000000"/>
                </a:solidFill>
                <a:latin typeface="Courier New"/>
              </a:rPr>
              <a:t>rs.next</a:t>
            </a:r>
            <a:r>
              <a:rPr lang="fr-FR" sz="1050" dirty="0">
                <a:solidFill>
                  <a:srgbClr val="000000"/>
                </a:solidFill>
                <a:latin typeface="Courier New"/>
              </a:rPr>
              <a:t>()) {</a:t>
            </a:r>
          </a:p>
          <a:p>
            <a:pPr>
              <a:defRPr/>
            </a:pPr>
            <a:r>
              <a:rPr lang="fr-FR" sz="1050" dirty="0">
                <a:solidFill>
                  <a:srgbClr val="000000"/>
                </a:solidFill>
                <a:latin typeface="Courier New"/>
              </a:rPr>
              <a:t>  p = </a:t>
            </a:r>
            <a:r>
              <a:rPr lang="fr-FR" sz="1050" dirty="0">
                <a:solidFill>
                  <a:srgbClr val="7F0055"/>
                </a:solidFill>
                <a:latin typeface="Courier New"/>
              </a:rPr>
              <a:t>new</a:t>
            </a:r>
            <a:r>
              <a:rPr lang="fr-FR" sz="1050" dirty="0">
                <a:solidFill>
                  <a:srgbClr val="000000"/>
                </a:solidFill>
                <a:latin typeface="Courier New"/>
              </a:rPr>
              <a:t> Person();</a:t>
            </a:r>
          </a:p>
          <a:p>
            <a:pPr>
              <a:defRPr/>
            </a:pPr>
            <a:r>
              <a:rPr lang="fr-FR" sz="1050" dirty="0">
                <a:solidFill>
                  <a:srgbClr val="000000"/>
                </a:solidFill>
                <a:latin typeface="Courier New"/>
              </a:rPr>
              <a:t>  </a:t>
            </a:r>
            <a:r>
              <a:rPr lang="fr-FR" sz="1050" dirty="0" err="1">
                <a:solidFill>
                  <a:srgbClr val="000000"/>
                </a:solidFill>
                <a:latin typeface="Courier New"/>
              </a:rPr>
              <a:t>p.setId</a:t>
            </a:r>
            <a:r>
              <a:rPr lang="fr-FR" sz="1050" dirty="0">
                <a:solidFill>
                  <a:srgbClr val="000000"/>
                </a:solidFill>
                <a:latin typeface="Courier New"/>
              </a:rPr>
              <a:t>(</a:t>
            </a:r>
            <a:r>
              <a:rPr lang="fr-FR" sz="1050" dirty="0" err="1">
                <a:solidFill>
                  <a:srgbClr val="000000"/>
                </a:solidFill>
                <a:latin typeface="Courier New"/>
              </a:rPr>
              <a:t>rs.getInt</a:t>
            </a:r>
            <a:r>
              <a:rPr lang="fr-FR" sz="1050" dirty="0">
                <a:solidFill>
                  <a:srgbClr val="000000"/>
                </a:solidFill>
                <a:latin typeface="Courier New"/>
              </a:rPr>
              <a:t>(</a:t>
            </a:r>
            <a:r>
              <a:rPr lang="fr-FR" sz="1050" dirty="0">
                <a:solidFill>
                  <a:srgbClr val="2A00FF"/>
                </a:solidFill>
                <a:latin typeface="Courier New"/>
              </a:rPr>
              <a:t>"ID"</a:t>
            </a:r>
            <a:r>
              <a:rPr lang="fr-FR" sz="1050" dirty="0">
                <a:solidFill>
                  <a:srgbClr val="000000"/>
                </a:solidFill>
                <a:latin typeface="Courier New"/>
              </a:rPr>
              <a:t>));</a:t>
            </a:r>
          </a:p>
          <a:p>
            <a:pPr>
              <a:defRPr/>
            </a:pPr>
            <a:r>
              <a:rPr lang="fr-FR" sz="1050" dirty="0">
                <a:solidFill>
                  <a:srgbClr val="000000"/>
                </a:solidFill>
                <a:latin typeface="Courier New"/>
              </a:rPr>
              <a:t>  </a:t>
            </a:r>
            <a:r>
              <a:rPr lang="fr-FR" sz="1050" dirty="0" err="1">
                <a:solidFill>
                  <a:srgbClr val="000000"/>
                </a:solidFill>
                <a:latin typeface="Courier New"/>
              </a:rPr>
              <a:t>p.setFirstName</a:t>
            </a:r>
            <a:r>
              <a:rPr lang="fr-FR" sz="1050" dirty="0">
                <a:solidFill>
                  <a:srgbClr val="000000"/>
                </a:solidFill>
                <a:latin typeface="Courier New"/>
              </a:rPr>
              <a:t>(</a:t>
            </a:r>
            <a:r>
              <a:rPr lang="fr-FR" sz="1050" dirty="0" err="1">
                <a:solidFill>
                  <a:srgbClr val="000000"/>
                </a:solidFill>
                <a:latin typeface="Courier New"/>
              </a:rPr>
              <a:t>rs.getString</a:t>
            </a:r>
            <a:r>
              <a:rPr lang="fr-FR" sz="1050" dirty="0">
                <a:solidFill>
                  <a:srgbClr val="000000"/>
                </a:solidFill>
                <a:latin typeface="Courier New"/>
              </a:rPr>
              <a:t>(</a:t>
            </a:r>
            <a:r>
              <a:rPr lang="fr-FR" sz="1050" dirty="0">
                <a:solidFill>
                  <a:srgbClr val="2A00FF"/>
                </a:solidFill>
                <a:latin typeface="Courier New"/>
              </a:rPr>
              <a:t>"FNAME"</a:t>
            </a:r>
            <a:r>
              <a:rPr lang="fr-FR" sz="1050" dirty="0">
                <a:solidFill>
                  <a:srgbClr val="000000"/>
                </a:solidFill>
                <a:latin typeface="Courier New"/>
              </a:rPr>
              <a:t>));</a:t>
            </a:r>
          </a:p>
          <a:p>
            <a:pPr>
              <a:defRPr/>
            </a:pPr>
            <a:r>
              <a:rPr lang="fr-FR" sz="1050" dirty="0">
                <a:solidFill>
                  <a:srgbClr val="000000"/>
                </a:solidFill>
                <a:latin typeface="Courier New"/>
              </a:rPr>
              <a:t>  </a:t>
            </a:r>
            <a:r>
              <a:rPr lang="fr-FR" sz="1050" dirty="0" err="1">
                <a:solidFill>
                  <a:srgbClr val="000000"/>
                </a:solidFill>
                <a:latin typeface="Courier New"/>
              </a:rPr>
              <a:t>p.setLastName</a:t>
            </a:r>
            <a:r>
              <a:rPr lang="fr-FR" sz="1050" dirty="0">
                <a:solidFill>
                  <a:srgbClr val="000000"/>
                </a:solidFill>
                <a:latin typeface="Courier New"/>
              </a:rPr>
              <a:t>(</a:t>
            </a:r>
            <a:r>
              <a:rPr lang="fr-FR" sz="1050" dirty="0" err="1">
                <a:solidFill>
                  <a:srgbClr val="000000"/>
                </a:solidFill>
                <a:latin typeface="Courier New"/>
              </a:rPr>
              <a:t>rs.getString</a:t>
            </a:r>
            <a:r>
              <a:rPr lang="fr-FR" sz="1050" dirty="0">
                <a:solidFill>
                  <a:srgbClr val="000000"/>
                </a:solidFill>
                <a:latin typeface="Courier New"/>
              </a:rPr>
              <a:t>(</a:t>
            </a:r>
            <a:r>
              <a:rPr lang="fr-FR" sz="1050" dirty="0">
                <a:solidFill>
                  <a:srgbClr val="2A00FF"/>
                </a:solidFill>
                <a:latin typeface="Courier New"/>
              </a:rPr>
              <a:t>"LNAME"</a:t>
            </a:r>
            <a:r>
              <a:rPr lang="fr-FR" sz="1050" dirty="0">
                <a:solidFill>
                  <a:srgbClr val="000000"/>
                </a:solidFill>
                <a:latin typeface="Courier New"/>
              </a:rPr>
              <a:t>));</a:t>
            </a:r>
          </a:p>
          <a:p>
            <a:pPr>
              <a:defRPr/>
            </a:pPr>
            <a:r>
              <a:rPr lang="fr-FR" sz="1050" dirty="0">
                <a:solidFill>
                  <a:srgbClr val="000000"/>
                </a:solidFill>
                <a:latin typeface="Courier New"/>
              </a:rPr>
              <a:t> }</a:t>
            </a:r>
            <a:endParaRPr lang="fr-FR" sz="1050" dirty="0">
              <a:latin typeface="Courier New"/>
            </a:endParaRPr>
          </a:p>
          <a:p>
            <a:pPr>
              <a:defRPr/>
            </a:pPr>
            <a:r>
              <a:rPr lang="fr-FR" sz="1050" dirty="0">
                <a:solidFill>
                  <a:srgbClr val="000000"/>
                </a:solidFill>
                <a:latin typeface="Courier New"/>
              </a:rPr>
              <a:t>} </a:t>
            </a:r>
            <a:r>
              <a:rPr lang="fr-FR" sz="1050" dirty="0">
                <a:solidFill>
                  <a:srgbClr val="7F0055"/>
                </a:solidFill>
                <a:latin typeface="Courier New"/>
              </a:rPr>
              <a:t>catch</a:t>
            </a:r>
            <a:r>
              <a:rPr lang="fr-FR" sz="1050" dirty="0">
                <a:solidFill>
                  <a:srgbClr val="000000"/>
                </a:solidFill>
                <a:latin typeface="Courier New"/>
              </a:rPr>
              <a:t> (</a:t>
            </a:r>
            <a:r>
              <a:rPr lang="fr-FR" sz="1050" dirty="0" err="1">
                <a:solidFill>
                  <a:srgbClr val="000000"/>
                </a:solidFill>
                <a:latin typeface="Courier New"/>
              </a:rPr>
              <a:t>SQLException</a:t>
            </a:r>
            <a:r>
              <a:rPr lang="fr-FR" sz="1050" dirty="0">
                <a:solidFill>
                  <a:srgbClr val="000000"/>
                </a:solidFill>
                <a:latin typeface="Courier New"/>
              </a:rPr>
              <a:t> e) {</a:t>
            </a:r>
          </a:p>
          <a:p>
            <a:pPr>
              <a:defRPr/>
            </a:pPr>
            <a:r>
              <a:rPr lang="fr-FR" sz="1050" i="1" dirty="0">
                <a:solidFill>
                  <a:srgbClr val="000000"/>
                </a:solidFill>
                <a:latin typeface="Courier New"/>
              </a:rPr>
              <a:t> </a:t>
            </a:r>
            <a:r>
              <a:rPr lang="fr-FR" sz="1050" i="1" dirty="0" err="1">
                <a:solidFill>
                  <a:srgbClr val="0000C0"/>
                </a:solidFill>
                <a:latin typeface="Courier New"/>
              </a:rPr>
              <a:t>LOGGER</a:t>
            </a:r>
            <a:r>
              <a:rPr lang="fr-FR" sz="1050" i="1" dirty="0" err="1">
                <a:solidFill>
                  <a:srgbClr val="000000"/>
                </a:solidFill>
                <a:latin typeface="Courier New"/>
              </a:rPr>
              <a:t>.error</a:t>
            </a:r>
            <a:r>
              <a:rPr lang="fr-FR" sz="1050" i="1" dirty="0">
                <a:solidFill>
                  <a:srgbClr val="000000"/>
                </a:solidFill>
                <a:latin typeface="Courier New"/>
              </a:rPr>
              <a:t>(e);</a:t>
            </a:r>
            <a:endParaRPr lang="fr-FR" sz="1050" dirty="0">
              <a:latin typeface="Courier New"/>
            </a:endParaRPr>
          </a:p>
          <a:p>
            <a:pPr>
              <a:defRPr/>
            </a:pPr>
            <a:r>
              <a:rPr lang="fr-FR" sz="1050" dirty="0">
                <a:solidFill>
                  <a:srgbClr val="000000"/>
                </a:solidFill>
                <a:latin typeface="Courier New"/>
              </a:rPr>
              <a:t>} </a:t>
            </a:r>
            <a:r>
              <a:rPr lang="fr-FR" sz="1050" dirty="0" err="1">
                <a:solidFill>
                  <a:srgbClr val="7F0055"/>
                </a:solidFill>
                <a:latin typeface="Courier New"/>
              </a:rPr>
              <a:t>finally</a:t>
            </a:r>
            <a:r>
              <a:rPr lang="fr-FR" sz="1050" dirty="0">
                <a:solidFill>
                  <a:srgbClr val="000000"/>
                </a:solidFill>
                <a:latin typeface="Courier New"/>
              </a:rPr>
              <a:t> {</a:t>
            </a:r>
          </a:p>
          <a:p>
            <a:pPr>
              <a:defRPr/>
            </a:pPr>
            <a:r>
              <a:rPr lang="fr-FR" sz="1050" dirty="0">
                <a:solidFill>
                  <a:srgbClr val="7F0055"/>
                </a:solidFill>
                <a:latin typeface="Courier New"/>
              </a:rPr>
              <a:t> </a:t>
            </a:r>
            <a:r>
              <a:rPr lang="fr-FR" sz="1050" dirty="0" err="1">
                <a:solidFill>
                  <a:srgbClr val="7F0055"/>
                </a:solidFill>
                <a:latin typeface="Courier New"/>
              </a:rPr>
              <a:t>try</a:t>
            </a:r>
            <a:r>
              <a:rPr lang="fr-FR" sz="1050" dirty="0">
                <a:solidFill>
                  <a:srgbClr val="000000"/>
                </a:solidFill>
                <a:latin typeface="Courier New"/>
              </a:rPr>
              <a:t> {</a:t>
            </a:r>
          </a:p>
          <a:p>
            <a:pPr>
              <a:defRPr/>
            </a:pPr>
            <a:r>
              <a:rPr lang="fr-FR" sz="1050" dirty="0">
                <a:solidFill>
                  <a:srgbClr val="7F0055"/>
                </a:solidFill>
                <a:latin typeface="Courier New"/>
              </a:rPr>
              <a:t>  if</a:t>
            </a:r>
            <a:r>
              <a:rPr lang="fr-FR" sz="1050" dirty="0">
                <a:solidFill>
                  <a:srgbClr val="000000"/>
                </a:solidFill>
                <a:latin typeface="Courier New"/>
              </a:rPr>
              <a:t> (</a:t>
            </a:r>
            <a:r>
              <a:rPr lang="fr-FR" sz="1050" dirty="0" err="1">
                <a:solidFill>
                  <a:srgbClr val="000000"/>
                </a:solidFill>
                <a:latin typeface="Courier New"/>
              </a:rPr>
              <a:t>stmt</a:t>
            </a:r>
            <a:r>
              <a:rPr lang="fr-FR" sz="1050" dirty="0">
                <a:solidFill>
                  <a:srgbClr val="000000"/>
                </a:solidFill>
                <a:latin typeface="Courier New"/>
              </a:rPr>
              <a:t> != </a:t>
            </a:r>
            <a:r>
              <a:rPr lang="fr-FR" sz="1050" dirty="0" err="1">
                <a:solidFill>
                  <a:srgbClr val="7F0055"/>
                </a:solidFill>
                <a:latin typeface="Courier New"/>
              </a:rPr>
              <a:t>null</a:t>
            </a:r>
            <a:r>
              <a:rPr lang="fr-FR" sz="1050" dirty="0">
                <a:solidFill>
                  <a:srgbClr val="000000"/>
                </a:solidFill>
                <a:latin typeface="Courier New"/>
              </a:rPr>
              <a:t>)</a:t>
            </a:r>
          </a:p>
          <a:p>
            <a:pPr>
              <a:defRPr/>
            </a:pPr>
            <a:r>
              <a:rPr lang="fr-FR" sz="1050" dirty="0">
                <a:solidFill>
                  <a:srgbClr val="000000"/>
                </a:solidFill>
                <a:latin typeface="Courier New"/>
              </a:rPr>
              <a:t>  </a:t>
            </a:r>
            <a:r>
              <a:rPr lang="fr-FR" sz="1050" dirty="0" err="1">
                <a:solidFill>
                  <a:srgbClr val="000000"/>
                </a:solidFill>
                <a:latin typeface="Courier New"/>
              </a:rPr>
              <a:t>stmt.close</a:t>
            </a:r>
            <a:r>
              <a:rPr lang="fr-FR" sz="1050" dirty="0">
                <a:solidFill>
                  <a:srgbClr val="000000"/>
                </a:solidFill>
                <a:latin typeface="Courier New"/>
              </a:rPr>
              <a:t>();</a:t>
            </a:r>
          </a:p>
          <a:p>
            <a:pPr>
              <a:defRPr/>
            </a:pPr>
            <a:r>
              <a:rPr lang="fr-FR" sz="1050" dirty="0">
                <a:solidFill>
                  <a:srgbClr val="000000"/>
                </a:solidFill>
                <a:latin typeface="Courier New"/>
              </a:rPr>
              <a:t> } </a:t>
            </a:r>
            <a:r>
              <a:rPr lang="fr-FR" sz="1050" dirty="0">
                <a:solidFill>
                  <a:srgbClr val="7F0055"/>
                </a:solidFill>
                <a:latin typeface="Courier New"/>
              </a:rPr>
              <a:t>catch</a:t>
            </a:r>
            <a:r>
              <a:rPr lang="fr-FR" sz="1050" dirty="0">
                <a:solidFill>
                  <a:srgbClr val="000000"/>
                </a:solidFill>
                <a:latin typeface="Courier New"/>
              </a:rPr>
              <a:t> (</a:t>
            </a:r>
            <a:r>
              <a:rPr lang="fr-FR" sz="1050" dirty="0" err="1">
                <a:solidFill>
                  <a:srgbClr val="000000"/>
                </a:solidFill>
                <a:latin typeface="Courier New"/>
              </a:rPr>
              <a:t>SQLException</a:t>
            </a:r>
            <a:r>
              <a:rPr lang="fr-FR" sz="1050" dirty="0">
                <a:solidFill>
                  <a:srgbClr val="000000"/>
                </a:solidFill>
                <a:latin typeface="Courier New"/>
              </a:rPr>
              <a:t> e) { </a:t>
            </a:r>
            <a:r>
              <a:rPr lang="fr-FR" sz="1050" i="1" dirty="0" err="1">
                <a:solidFill>
                  <a:srgbClr val="0000C0"/>
                </a:solidFill>
                <a:latin typeface="Courier New"/>
              </a:rPr>
              <a:t>LOGGER</a:t>
            </a:r>
            <a:r>
              <a:rPr lang="fr-FR" sz="1050" i="1" dirty="0" err="1">
                <a:solidFill>
                  <a:srgbClr val="000000"/>
                </a:solidFill>
                <a:latin typeface="Courier New"/>
              </a:rPr>
              <a:t>.warn</a:t>
            </a:r>
            <a:r>
              <a:rPr lang="fr-FR" sz="1050" i="1" dirty="0">
                <a:solidFill>
                  <a:srgbClr val="000000"/>
                </a:solidFill>
                <a:latin typeface="Courier New"/>
              </a:rPr>
              <a:t>(e); </a:t>
            </a:r>
            <a:r>
              <a:rPr lang="fr-FR" sz="1050" dirty="0">
                <a:solidFill>
                  <a:srgbClr val="000000"/>
                </a:solidFill>
                <a:latin typeface="Courier New"/>
              </a:rPr>
              <a:t>}</a:t>
            </a:r>
          </a:p>
          <a:p>
            <a:pPr>
              <a:defRPr/>
            </a:pPr>
            <a:r>
              <a:rPr lang="fr-FR" sz="1050" dirty="0">
                <a:solidFill>
                  <a:srgbClr val="7F0055"/>
                </a:solidFill>
                <a:latin typeface="Courier New"/>
              </a:rPr>
              <a:t> </a:t>
            </a:r>
            <a:r>
              <a:rPr lang="fr-FR" sz="1050" dirty="0" err="1">
                <a:solidFill>
                  <a:srgbClr val="7F0055"/>
                </a:solidFill>
                <a:latin typeface="Courier New"/>
              </a:rPr>
              <a:t>try</a:t>
            </a:r>
            <a:r>
              <a:rPr lang="fr-FR" sz="1050" dirty="0">
                <a:solidFill>
                  <a:srgbClr val="000000"/>
                </a:solidFill>
                <a:latin typeface="Courier New"/>
              </a:rPr>
              <a:t> {</a:t>
            </a:r>
          </a:p>
          <a:p>
            <a:pPr>
              <a:defRPr/>
            </a:pPr>
            <a:r>
              <a:rPr lang="fr-FR" sz="1050" dirty="0">
                <a:solidFill>
                  <a:srgbClr val="7F0055"/>
                </a:solidFill>
                <a:latin typeface="Courier New"/>
              </a:rPr>
              <a:t>  if</a:t>
            </a:r>
            <a:r>
              <a:rPr lang="fr-FR" sz="1050" dirty="0">
                <a:solidFill>
                  <a:srgbClr val="000000"/>
                </a:solidFill>
                <a:latin typeface="Courier New"/>
              </a:rPr>
              <a:t> (</a:t>
            </a:r>
            <a:r>
              <a:rPr lang="fr-FR" sz="1050" dirty="0" err="1">
                <a:solidFill>
                  <a:srgbClr val="000000"/>
                </a:solidFill>
                <a:latin typeface="Courier New"/>
              </a:rPr>
              <a:t>conn</a:t>
            </a:r>
            <a:r>
              <a:rPr lang="fr-FR" sz="1050" dirty="0">
                <a:solidFill>
                  <a:srgbClr val="000000"/>
                </a:solidFill>
                <a:latin typeface="Courier New"/>
              </a:rPr>
              <a:t> != </a:t>
            </a:r>
            <a:r>
              <a:rPr lang="fr-FR" sz="1050" dirty="0" err="1">
                <a:solidFill>
                  <a:srgbClr val="7F0055"/>
                </a:solidFill>
                <a:latin typeface="Courier New"/>
              </a:rPr>
              <a:t>null</a:t>
            </a:r>
            <a:r>
              <a:rPr lang="fr-FR" sz="1050" dirty="0">
                <a:solidFill>
                  <a:srgbClr val="000000"/>
                </a:solidFill>
                <a:latin typeface="Courier New"/>
              </a:rPr>
              <a:t>)</a:t>
            </a:r>
          </a:p>
          <a:p>
            <a:pPr>
              <a:defRPr/>
            </a:pPr>
            <a:r>
              <a:rPr lang="fr-FR" sz="1050" dirty="0">
                <a:solidFill>
                  <a:srgbClr val="000000"/>
                </a:solidFill>
                <a:latin typeface="Courier New"/>
              </a:rPr>
              <a:t>  </a:t>
            </a:r>
            <a:r>
              <a:rPr lang="fr-FR" sz="1050" dirty="0" err="1">
                <a:solidFill>
                  <a:srgbClr val="000000"/>
                </a:solidFill>
                <a:latin typeface="Courier New"/>
              </a:rPr>
              <a:t>conn.close</a:t>
            </a:r>
            <a:r>
              <a:rPr lang="fr-FR" sz="1050" dirty="0">
                <a:solidFill>
                  <a:srgbClr val="000000"/>
                </a:solidFill>
                <a:latin typeface="Courier New"/>
              </a:rPr>
              <a:t>();</a:t>
            </a:r>
          </a:p>
          <a:p>
            <a:pPr>
              <a:defRPr/>
            </a:pPr>
            <a:r>
              <a:rPr lang="fr-FR" sz="1050" dirty="0">
                <a:solidFill>
                  <a:srgbClr val="000000"/>
                </a:solidFill>
                <a:latin typeface="Courier New"/>
              </a:rPr>
              <a:t> } </a:t>
            </a:r>
            <a:r>
              <a:rPr lang="fr-FR" sz="1050" dirty="0">
                <a:solidFill>
                  <a:srgbClr val="7F0055"/>
                </a:solidFill>
                <a:latin typeface="Courier New"/>
              </a:rPr>
              <a:t>catch</a:t>
            </a:r>
            <a:r>
              <a:rPr lang="fr-FR" sz="1050" dirty="0">
                <a:solidFill>
                  <a:srgbClr val="000000"/>
                </a:solidFill>
                <a:latin typeface="Courier New"/>
              </a:rPr>
              <a:t> (</a:t>
            </a:r>
            <a:r>
              <a:rPr lang="fr-FR" sz="1050" dirty="0" err="1">
                <a:solidFill>
                  <a:srgbClr val="000000"/>
                </a:solidFill>
                <a:latin typeface="Courier New"/>
              </a:rPr>
              <a:t>SQLException</a:t>
            </a:r>
            <a:r>
              <a:rPr lang="fr-FR" sz="1050" dirty="0">
                <a:solidFill>
                  <a:srgbClr val="000000"/>
                </a:solidFill>
                <a:latin typeface="Courier New"/>
              </a:rPr>
              <a:t> e) { </a:t>
            </a:r>
            <a:r>
              <a:rPr lang="fr-FR" sz="1050" i="1" dirty="0" err="1">
                <a:solidFill>
                  <a:srgbClr val="0000C0"/>
                </a:solidFill>
                <a:latin typeface="Courier New"/>
              </a:rPr>
              <a:t>LOGGER</a:t>
            </a:r>
            <a:r>
              <a:rPr lang="fr-FR" sz="1050" i="1" dirty="0" err="1">
                <a:solidFill>
                  <a:srgbClr val="000000"/>
                </a:solidFill>
                <a:latin typeface="Courier New"/>
              </a:rPr>
              <a:t>.warn</a:t>
            </a:r>
            <a:r>
              <a:rPr lang="fr-FR" sz="1050" i="1" dirty="0">
                <a:solidFill>
                  <a:srgbClr val="000000"/>
                </a:solidFill>
                <a:latin typeface="Courier New"/>
              </a:rPr>
              <a:t>(e); </a:t>
            </a:r>
            <a:r>
              <a:rPr lang="fr-FR" sz="1050" dirty="0">
                <a:solidFill>
                  <a:srgbClr val="000000"/>
                </a:solidFill>
                <a:latin typeface="Courier New"/>
              </a:rPr>
              <a:t>}</a:t>
            </a:r>
          </a:p>
          <a:p>
            <a:pPr>
              <a:defRPr/>
            </a:pPr>
            <a:r>
              <a:rPr lang="fr-FR" sz="1050" dirty="0">
                <a:solidFill>
                  <a:srgbClr val="000000"/>
                </a:solidFill>
                <a:latin typeface="Courier New"/>
              </a:rPr>
              <a:t>}</a:t>
            </a:r>
            <a:endParaRPr lang="fr-FR" sz="1050" dirty="0">
              <a:solidFill>
                <a:srgbClr val="008080"/>
              </a:solidFill>
              <a:latin typeface="Courier New"/>
            </a:endParaRPr>
          </a:p>
        </p:txBody>
      </p:sp>
      <p:sp>
        <p:nvSpPr>
          <p:cNvPr id="10" name="ZoneTexte 9"/>
          <p:cNvSpPr txBox="1"/>
          <p:nvPr/>
        </p:nvSpPr>
        <p:spPr>
          <a:xfrm>
            <a:off x="6934200" y="5514976"/>
            <a:ext cx="2427268" cy="276999"/>
          </a:xfrm>
          <a:prstGeom prst="rect">
            <a:avLst/>
          </a:prstGeom>
          <a:solidFill>
            <a:schemeClr val="bg2">
              <a:lumMod val="60000"/>
              <a:lumOff val="40000"/>
            </a:schemeClr>
          </a:solidFill>
        </p:spPr>
        <p:txBody>
          <a:bodyPr wrap="none">
            <a:spAutoFit/>
          </a:bodyPr>
          <a:lstStyle/>
          <a:p>
            <a:pPr>
              <a:defRPr/>
            </a:pPr>
            <a:r>
              <a:rPr lang="fr-FR" sz="1200" dirty="0"/>
              <a:t>Que faire de ces exceptions ?</a:t>
            </a:r>
          </a:p>
        </p:txBody>
      </p:sp>
      <p:cxnSp>
        <p:nvCxnSpPr>
          <p:cNvPr id="237576" name="Connecteur droit avec flèche 11"/>
          <p:cNvCxnSpPr>
            <a:cxnSpLocks noChangeShapeType="1"/>
          </p:cNvCxnSpPr>
          <p:nvPr/>
        </p:nvCxnSpPr>
        <p:spPr bwMode="auto">
          <a:xfrm flipH="1" flipV="1">
            <a:off x="6172200" y="5334000"/>
            <a:ext cx="7620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7577" name="Connecteur droit avec flèche 13"/>
          <p:cNvCxnSpPr>
            <a:cxnSpLocks noChangeShapeType="1"/>
          </p:cNvCxnSpPr>
          <p:nvPr/>
        </p:nvCxnSpPr>
        <p:spPr bwMode="auto">
          <a:xfrm flipH="1">
            <a:off x="6172200" y="5638800"/>
            <a:ext cx="762000" cy="228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 name="Espace réservé du numéro de diapositive 2"/>
          <p:cNvSpPr>
            <a:spLocks noGrp="1"/>
          </p:cNvSpPr>
          <p:nvPr>
            <p:ph type="sldNum" sz="quarter" idx="12"/>
          </p:nvPr>
        </p:nvSpPr>
        <p:spPr/>
        <p:txBody>
          <a:bodyPr/>
          <a:lstStyle/>
          <a:p>
            <a:fld id="{27DD2850-4166-4114-B1C5-40990753D8A0}" type="slidenum">
              <a:rPr lang="fr-FR" smtClean="0"/>
              <a:t>176</a:t>
            </a:fld>
            <a:endParaRPr lang="fr-FR"/>
          </a:p>
        </p:txBody>
      </p:sp>
      <p:sp>
        <p:nvSpPr>
          <p:cNvPr id="4" name="Espace réservé du pied de page 3">
            <a:extLst>
              <a:ext uri="{FF2B5EF4-FFF2-40B4-BE49-F238E27FC236}">
                <a16:creationId xmlns:a16="http://schemas.microsoft.com/office/drawing/2014/main" id="{3C32BF3D-7CEE-4D22-97CA-34CE4D0E927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40862265"/>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Créer un template JDBC (1/2)</a:t>
            </a:r>
            <a:endParaRPr lang="fr-FR" dirty="0"/>
          </a:p>
        </p:txBody>
      </p:sp>
      <p:sp>
        <p:nvSpPr>
          <p:cNvPr id="238595" name="Espace réservé du contenu 2"/>
          <p:cNvSpPr>
            <a:spLocks noGrp="1"/>
          </p:cNvSpPr>
          <p:nvPr>
            <p:ph idx="1"/>
          </p:nvPr>
        </p:nvSpPr>
        <p:spPr>
          <a:xfrm>
            <a:off x="1427755" y="1704974"/>
            <a:ext cx="10559198" cy="4895365"/>
          </a:xfrm>
        </p:spPr>
        <p:txBody>
          <a:bodyPr>
            <a:normAutofit/>
          </a:bodyPr>
          <a:lstStyle/>
          <a:p>
            <a:r>
              <a:rPr lang="fr-FR" altLang="en-US" sz="2800" dirty="0" err="1"/>
              <a:t>JdcbTemplate</a:t>
            </a:r>
            <a:r>
              <a:rPr lang="fr-FR" altLang="en-US" sz="2800" dirty="0"/>
              <a:t> s’appuie sur une source de de données</a:t>
            </a:r>
          </a:p>
          <a:p>
            <a:endParaRPr lang="fr-FR" altLang="en-US" sz="2800" dirty="0"/>
          </a:p>
          <a:p>
            <a:r>
              <a:rPr lang="fr-FR" altLang="en-US" sz="2800" dirty="0" err="1"/>
              <a:t>JdbcTemplate</a:t>
            </a:r>
            <a:r>
              <a:rPr lang="fr-FR" altLang="en-US" sz="2800" dirty="0"/>
              <a:t> est  « thread </a:t>
            </a:r>
            <a:r>
              <a:rPr lang="fr-FR" altLang="en-US" sz="2800" dirty="0" err="1"/>
              <a:t>safe</a:t>
            </a:r>
            <a:r>
              <a:rPr lang="fr-FR" altLang="en-US" sz="2800" dirty="0"/>
              <a:t> » et donc réutilisable</a:t>
            </a:r>
          </a:p>
        </p:txBody>
      </p:sp>
      <p:sp>
        <p:nvSpPr>
          <p:cNvPr id="6" name="ZoneTexte 5"/>
          <p:cNvSpPr txBox="1"/>
          <p:nvPr/>
        </p:nvSpPr>
        <p:spPr>
          <a:xfrm>
            <a:off x="1876425" y="2349237"/>
            <a:ext cx="6553200" cy="30777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err="1">
                <a:solidFill>
                  <a:schemeClr val="tx1"/>
                </a:solidFill>
                <a:latin typeface="Courier New"/>
              </a:rPr>
              <a:t>this.jdbcTemplate</a:t>
            </a:r>
            <a:r>
              <a:rPr lang="fr-FR" sz="1400" dirty="0">
                <a:solidFill>
                  <a:schemeClr val="tx1"/>
                </a:solidFill>
                <a:latin typeface="Courier New"/>
              </a:rPr>
              <a:t> = new </a:t>
            </a:r>
            <a:r>
              <a:rPr lang="fr-FR" sz="1400" dirty="0" err="1">
                <a:solidFill>
                  <a:schemeClr val="tx1"/>
                </a:solidFill>
                <a:latin typeface="Courier New"/>
              </a:rPr>
              <a:t>JdbcTemplate</a:t>
            </a:r>
            <a:r>
              <a:rPr lang="fr-FR" sz="1400" dirty="0">
                <a:solidFill>
                  <a:schemeClr val="tx1"/>
                </a:solidFill>
                <a:latin typeface="Courier New"/>
              </a:rPr>
              <a:t>(</a:t>
            </a:r>
            <a:r>
              <a:rPr lang="fr-FR" sz="1400" dirty="0" err="1">
                <a:solidFill>
                  <a:schemeClr val="tx1"/>
                </a:solidFill>
                <a:latin typeface="Courier New"/>
              </a:rPr>
              <a:t>datasource</a:t>
            </a:r>
            <a:r>
              <a:rPr lang="fr-FR" sz="1400" dirty="0">
                <a:solidFill>
                  <a:schemeClr val="tx1"/>
                </a:solidFill>
                <a:latin typeface="Courier New"/>
              </a:rPr>
              <a:t>);</a:t>
            </a:r>
          </a:p>
        </p:txBody>
      </p:sp>
      <p:sp>
        <p:nvSpPr>
          <p:cNvPr id="7" name="ZoneTexte 6"/>
          <p:cNvSpPr txBox="1"/>
          <p:nvPr/>
        </p:nvSpPr>
        <p:spPr>
          <a:xfrm>
            <a:off x="1876425" y="3553351"/>
            <a:ext cx="6553200" cy="304698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b="1" dirty="0">
                <a:solidFill>
                  <a:schemeClr val="tx1"/>
                </a:solidFill>
                <a:latin typeface="Courier New"/>
              </a:rPr>
              <a:t>@Repository</a:t>
            </a:r>
          </a:p>
          <a:p>
            <a:pPr>
              <a:defRPr/>
            </a:pPr>
            <a:r>
              <a:rPr lang="fr-FR" sz="1200" dirty="0">
                <a:solidFill>
                  <a:schemeClr val="tx1"/>
                </a:solidFill>
                <a:latin typeface="Courier New"/>
              </a:rPr>
              <a:t>public class </a:t>
            </a:r>
            <a:r>
              <a:rPr lang="fr-FR" sz="1200" dirty="0" err="1">
                <a:solidFill>
                  <a:schemeClr val="tx1"/>
                </a:solidFill>
                <a:latin typeface="Courier New"/>
              </a:rPr>
              <a:t>SpringJdbcPersonDaoImpl</a:t>
            </a:r>
            <a:r>
              <a:rPr lang="fr-FR" sz="1200" dirty="0">
                <a:solidFill>
                  <a:schemeClr val="tx1"/>
                </a:solidFill>
                <a:latin typeface="Courier New"/>
              </a:rPr>
              <a:t> </a:t>
            </a:r>
            <a:r>
              <a:rPr lang="fr-FR" sz="1200" dirty="0" err="1">
                <a:solidFill>
                  <a:schemeClr val="tx1"/>
                </a:solidFill>
                <a:latin typeface="Courier New"/>
              </a:rPr>
              <a:t>implements</a:t>
            </a:r>
            <a:r>
              <a:rPr lang="fr-FR" sz="1200" dirty="0">
                <a:solidFill>
                  <a:schemeClr val="tx1"/>
                </a:solidFill>
                <a:latin typeface="Courier New"/>
              </a:rPr>
              <a:t> </a:t>
            </a:r>
            <a:r>
              <a:rPr lang="fr-FR" sz="1200" dirty="0" err="1">
                <a:solidFill>
                  <a:schemeClr val="tx1"/>
                </a:solidFill>
                <a:latin typeface="Courier New"/>
              </a:rPr>
              <a:t>IPersonDao</a:t>
            </a:r>
            <a:r>
              <a:rPr lang="fr-FR" sz="1200" dirty="0">
                <a:solidFill>
                  <a:schemeClr val="tx1"/>
                </a:solidFill>
                <a:latin typeface="Courier New"/>
              </a:rPr>
              <a:t> {</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private</a:t>
            </a:r>
            <a:r>
              <a:rPr lang="fr-FR" sz="1200" dirty="0">
                <a:solidFill>
                  <a:schemeClr val="tx1"/>
                </a:solidFill>
                <a:latin typeface="Courier New"/>
              </a:rPr>
              <a:t> </a:t>
            </a:r>
            <a:r>
              <a:rPr lang="fr-FR" sz="1200" dirty="0" err="1">
                <a:solidFill>
                  <a:schemeClr val="tx1"/>
                </a:solidFill>
                <a:latin typeface="Courier New"/>
              </a:rPr>
              <a:t>JdbcTemplate</a:t>
            </a:r>
            <a:r>
              <a:rPr lang="fr-FR" sz="1200" dirty="0">
                <a:solidFill>
                  <a:schemeClr val="tx1"/>
                </a:solidFill>
                <a:latin typeface="Courier New"/>
              </a:rPr>
              <a:t> </a:t>
            </a:r>
            <a:r>
              <a:rPr lang="fr-FR" sz="1200" dirty="0" err="1">
                <a:solidFill>
                  <a:schemeClr val="tx1"/>
                </a:solidFill>
                <a:latin typeface="Courier New"/>
              </a:rPr>
              <a:t>jdbcTemplate</a:t>
            </a:r>
            <a:r>
              <a:rPr lang="fr-FR" sz="1200" dirty="0">
                <a:solidFill>
                  <a:schemeClr val="tx1"/>
                </a:solidFill>
                <a:latin typeface="Courier New"/>
              </a:rPr>
              <a:t>;</a:t>
            </a:r>
          </a:p>
          <a:p>
            <a:pPr>
              <a:defRPr/>
            </a:pPr>
            <a:endParaRPr lang="fr-FR" sz="1200" dirty="0">
              <a:solidFill>
                <a:schemeClr val="tx1"/>
              </a:solidFill>
              <a:latin typeface="Courier New"/>
            </a:endParaRPr>
          </a:p>
          <a:p>
            <a:pPr>
              <a:defRPr/>
            </a:pPr>
            <a:r>
              <a:rPr lang="fr-FR" sz="1200" b="1" dirty="0">
                <a:solidFill>
                  <a:schemeClr val="tx1"/>
                </a:solidFill>
                <a:latin typeface="Courier New"/>
              </a:rPr>
              <a:t> @</a:t>
            </a:r>
            <a:r>
              <a:rPr lang="fr-FR" sz="1200" b="1" dirty="0" err="1">
                <a:solidFill>
                  <a:schemeClr val="tx1"/>
                </a:solidFill>
                <a:latin typeface="Courier New"/>
              </a:rPr>
              <a:t>Autowired</a:t>
            </a:r>
            <a:endParaRPr lang="fr-FR" sz="1200" b="1" dirty="0">
              <a:solidFill>
                <a:schemeClr val="tx1"/>
              </a:solidFill>
              <a:latin typeface="Courier New"/>
            </a:endParaRPr>
          </a:p>
          <a:p>
            <a:pPr>
              <a:defRPr/>
            </a:pPr>
            <a:r>
              <a:rPr lang="fr-FR" sz="1200" dirty="0">
                <a:solidFill>
                  <a:schemeClr val="tx1"/>
                </a:solidFill>
                <a:latin typeface="Courier New"/>
              </a:rPr>
              <a:t> public </a:t>
            </a:r>
            <a:r>
              <a:rPr lang="fr-FR" sz="1200" dirty="0" err="1">
                <a:solidFill>
                  <a:schemeClr val="tx1"/>
                </a:solidFill>
                <a:latin typeface="Courier New"/>
              </a:rPr>
              <a:t>SpringJdbcPersonDaoImpl</a:t>
            </a:r>
            <a:r>
              <a:rPr lang="fr-FR" sz="1200" dirty="0">
                <a:solidFill>
                  <a:schemeClr val="tx1"/>
                </a:solidFill>
                <a:latin typeface="Courier New"/>
              </a:rPr>
              <a:t>(</a:t>
            </a:r>
            <a:r>
              <a:rPr lang="fr-FR" sz="1200" dirty="0" err="1">
                <a:solidFill>
                  <a:schemeClr val="tx1"/>
                </a:solidFill>
                <a:latin typeface="Courier New"/>
              </a:rPr>
              <a:t>DataSource</a:t>
            </a:r>
            <a:r>
              <a:rPr lang="fr-FR" sz="1200" dirty="0">
                <a:solidFill>
                  <a:schemeClr val="tx1"/>
                </a:solidFill>
                <a:latin typeface="Courier New"/>
              </a:rPr>
              <a:t> </a:t>
            </a:r>
            <a:r>
              <a:rPr lang="fr-FR" sz="1200" b="1" dirty="0" err="1">
                <a:solidFill>
                  <a:schemeClr val="tx1"/>
                </a:solidFill>
                <a:latin typeface="Courier New"/>
              </a:rPr>
              <a:t>datasource</a:t>
            </a:r>
            <a:r>
              <a:rPr lang="fr-FR" sz="1200" dirty="0">
                <a:solidFill>
                  <a:schemeClr val="tx1"/>
                </a:solidFill>
                <a:latin typeface="Courier New"/>
              </a:rPr>
              <a:t>) {</a:t>
            </a:r>
          </a:p>
          <a:p>
            <a:pPr>
              <a:defRPr/>
            </a:pPr>
            <a:r>
              <a:rPr lang="fr-FR" sz="1200" dirty="0">
                <a:solidFill>
                  <a:schemeClr val="tx1"/>
                </a:solidFill>
                <a:latin typeface="Courier New"/>
              </a:rPr>
              <a:t>  </a:t>
            </a:r>
            <a:r>
              <a:rPr lang="fr-FR" sz="1200" dirty="0" err="1">
                <a:solidFill>
                  <a:schemeClr val="tx1"/>
                </a:solidFill>
                <a:latin typeface="Courier New"/>
              </a:rPr>
              <a:t>this.jdbcTemplate</a:t>
            </a:r>
            <a:r>
              <a:rPr lang="fr-FR" sz="1200" dirty="0">
                <a:solidFill>
                  <a:schemeClr val="tx1"/>
                </a:solidFill>
                <a:latin typeface="Courier New"/>
              </a:rPr>
              <a:t> = new </a:t>
            </a:r>
            <a:r>
              <a:rPr lang="fr-FR" sz="1200" dirty="0" err="1">
                <a:solidFill>
                  <a:schemeClr val="tx1"/>
                </a:solidFill>
                <a:latin typeface="Courier New"/>
              </a:rPr>
              <a:t>JdbcTemplate</a:t>
            </a:r>
            <a:r>
              <a:rPr lang="fr-FR" sz="1200" dirty="0">
                <a:solidFill>
                  <a:schemeClr val="tx1"/>
                </a:solidFill>
                <a:latin typeface="Courier New"/>
              </a:rPr>
              <a:t>(</a:t>
            </a:r>
            <a:r>
              <a:rPr lang="fr-FR" sz="1200" dirty="0" err="1">
                <a:solidFill>
                  <a:schemeClr val="tx1"/>
                </a:solidFill>
                <a:latin typeface="Courier New"/>
              </a:rPr>
              <a:t>datasource</a:t>
            </a:r>
            <a:r>
              <a:rPr lang="fr-FR" sz="1200" dirty="0">
                <a:solidFill>
                  <a:schemeClr val="tx1"/>
                </a:solidFill>
                <a:latin typeface="Courier New"/>
              </a:rPr>
              <a:t>);</a:t>
            </a:r>
          </a:p>
          <a:p>
            <a:pPr>
              <a:defRPr/>
            </a:pPr>
            <a:r>
              <a:rPr lang="fr-FR" sz="1200" dirty="0">
                <a:solidFill>
                  <a:schemeClr val="tx1"/>
                </a:solidFill>
                <a:latin typeface="Courier New"/>
              </a:rPr>
              <a:t> }</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Override</a:t>
            </a:r>
            <a:endParaRPr lang="fr-FR" sz="1200" dirty="0">
              <a:solidFill>
                <a:schemeClr val="tx1"/>
              </a:solidFill>
              <a:latin typeface="Courier New"/>
            </a:endParaRPr>
          </a:p>
          <a:p>
            <a:pPr>
              <a:defRPr/>
            </a:pPr>
            <a:r>
              <a:rPr lang="fr-FR" sz="1200" dirty="0">
                <a:solidFill>
                  <a:schemeClr val="tx1"/>
                </a:solidFill>
                <a:latin typeface="Courier New"/>
              </a:rPr>
              <a:t> public </a:t>
            </a:r>
            <a:r>
              <a:rPr lang="fr-FR" sz="1200" dirty="0" err="1">
                <a:solidFill>
                  <a:schemeClr val="tx1"/>
                </a:solidFill>
                <a:latin typeface="Courier New"/>
              </a:rPr>
              <a:t>int</a:t>
            </a:r>
            <a:r>
              <a:rPr lang="fr-FR" sz="1200" dirty="0">
                <a:solidFill>
                  <a:schemeClr val="tx1"/>
                </a:solidFill>
                <a:latin typeface="Courier New"/>
              </a:rPr>
              <a:t> </a:t>
            </a:r>
            <a:r>
              <a:rPr lang="fr-FR" sz="1200" dirty="0" err="1">
                <a:solidFill>
                  <a:schemeClr val="tx1"/>
                </a:solidFill>
                <a:latin typeface="Courier New"/>
              </a:rPr>
              <a:t>fetchPersonCount</a:t>
            </a:r>
            <a:r>
              <a:rPr lang="fr-FR" sz="1200" dirty="0">
                <a:solidFill>
                  <a:schemeClr val="tx1"/>
                </a:solidFill>
                <a:latin typeface="Courier New"/>
              </a:rPr>
              <a:t>() {</a:t>
            </a:r>
          </a:p>
          <a:p>
            <a:pPr>
              <a:defRPr/>
            </a:pPr>
            <a:r>
              <a:rPr lang="en-US" sz="1200" dirty="0">
                <a:solidFill>
                  <a:schemeClr val="tx1"/>
                </a:solidFill>
                <a:latin typeface="Courier New"/>
              </a:rPr>
              <a:t>  String </a:t>
            </a:r>
            <a:r>
              <a:rPr lang="en-US" sz="1200" dirty="0" err="1">
                <a:solidFill>
                  <a:schemeClr val="tx1"/>
                </a:solidFill>
                <a:latin typeface="Courier New"/>
              </a:rPr>
              <a:t>sql</a:t>
            </a:r>
            <a:r>
              <a:rPr lang="en-US" sz="1200" dirty="0">
                <a:solidFill>
                  <a:schemeClr val="tx1"/>
                </a:solidFill>
                <a:latin typeface="Courier New"/>
              </a:rPr>
              <a:t> = "SELECT COUNT(*) FROM PERSON";</a:t>
            </a:r>
          </a:p>
          <a:p>
            <a:pPr>
              <a:defRPr/>
            </a:pPr>
            <a:r>
              <a:rPr lang="fr-FR" sz="1200" b="1" dirty="0">
                <a:solidFill>
                  <a:schemeClr val="tx1"/>
                </a:solidFill>
                <a:latin typeface="Courier New"/>
              </a:rPr>
              <a:t>  return </a:t>
            </a:r>
            <a:r>
              <a:rPr lang="fr-FR" sz="1200" b="1" dirty="0" err="1">
                <a:solidFill>
                  <a:schemeClr val="tx1"/>
                </a:solidFill>
                <a:latin typeface="Courier New"/>
              </a:rPr>
              <a:t>this.jdbcTemplate.queryForInt</a:t>
            </a:r>
            <a:r>
              <a:rPr lang="fr-FR" sz="1200" b="1" dirty="0">
                <a:solidFill>
                  <a:schemeClr val="tx1"/>
                </a:solidFill>
                <a:latin typeface="Courier New"/>
              </a:rPr>
              <a:t>(</a:t>
            </a:r>
            <a:r>
              <a:rPr lang="fr-FR" sz="1200" b="1" dirty="0" err="1">
                <a:solidFill>
                  <a:schemeClr val="tx1"/>
                </a:solidFill>
                <a:latin typeface="Courier New"/>
              </a:rPr>
              <a:t>sql</a:t>
            </a:r>
            <a:r>
              <a:rPr lang="fr-FR" sz="1200" b="1" dirty="0">
                <a:solidFill>
                  <a:schemeClr val="tx1"/>
                </a:solidFill>
                <a:latin typeface="Courier New"/>
              </a:rPr>
              <a:t>);</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177</a:t>
            </a:fld>
            <a:endParaRPr lang="fr-FR"/>
          </a:p>
        </p:txBody>
      </p:sp>
      <p:sp>
        <p:nvSpPr>
          <p:cNvPr id="4" name="Espace réservé du pied de page 3">
            <a:extLst>
              <a:ext uri="{FF2B5EF4-FFF2-40B4-BE49-F238E27FC236}">
                <a16:creationId xmlns:a16="http://schemas.microsoft.com/office/drawing/2014/main" id="{45FE75EE-5891-4A33-A7C9-8C9C81A171E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63044922"/>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Créer un template JDBC (2/2)</a:t>
            </a:r>
            <a:endParaRPr lang="fr-FR" dirty="0"/>
          </a:p>
        </p:txBody>
      </p:sp>
      <p:sp>
        <p:nvSpPr>
          <p:cNvPr id="239619" name="Espace réservé du contenu 2"/>
          <p:cNvSpPr>
            <a:spLocks noGrp="1"/>
          </p:cNvSpPr>
          <p:nvPr>
            <p:ph idx="1"/>
          </p:nvPr>
        </p:nvSpPr>
        <p:spPr>
          <a:xfrm>
            <a:off x="1427755" y="1666874"/>
            <a:ext cx="10559198" cy="4933465"/>
          </a:xfrm>
        </p:spPr>
        <p:txBody>
          <a:bodyPr/>
          <a:lstStyle/>
          <a:p>
            <a:r>
              <a:rPr lang="fr-FR" altLang="en-US" dirty="0"/>
              <a:t>Le DAO peut être intégré au sein d’une application</a:t>
            </a:r>
          </a:p>
        </p:txBody>
      </p:sp>
      <p:sp>
        <p:nvSpPr>
          <p:cNvPr id="6" name="ZoneTexte 5"/>
          <p:cNvSpPr txBox="1"/>
          <p:nvPr/>
        </p:nvSpPr>
        <p:spPr>
          <a:xfrm>
            <a:off x="1819275" y="2438400"/>
            <a:ext cx="7467600" cy="138499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context:component-scan</a:t>
            </a:r>
            <a:r>
              <a:rPr lang="fr-FR" sz="1200" dirty="0">
                <a:solidFill>
                  <a:schemeClr val="tx1"/>
                </a:solidFill>
                <a:latin typeface="Courier New"/>
              </a:rPr>
              <a:t> base-package="</a:t>
            </a:r>
            <a:r>
              <a:rPr lang="fr-FR" sz="1200" dirty="0" err="1">
                <a:solidFill>
                  <a:schemeClr val="tx1"/>
                </a:solidFill>
                <a:latin typeface="Courier New"/>
              </a:rPr>
              <a:t>com.fspring</a:t>
            </a:r>
            <a:r>
              <a:rPr lang="fr-FR" sz="1200" dirty="0">
                <a:solidFill>
                  <a:schemeClr val="tx1"/>
                </a:solidFill>
                <a:latin typeface="Courier New"/>
              </a:rPr>
              <a:t>" /&gt;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jdbc:embedded-database</a:t>
            </a:r>
            <a:r>
              <a:rPr lang="fr-FR" sz="1200" dirty="0">
                <a:solidFill>
                  <a:schemeClr val="tx1"/>
                </a:solidFill>
                <a:latin typeface="Courier New"/>
              </a:rPr>
              <a:t> id="</a:t>
            </a:r>
            <a:r>
              <a:rPr lang="fr-FR" sz="1200" dirty="0" err="1">
                <a:solidFill>
                  <a:schemeClr val="tx1"/>
                </a:solidFill>
                <a:latin typeface="Courier New"/>
              </a:rPr>
              <a:t>dataSource</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jdbc:initialize-database</a:t>
            </a:r>
            <a:r>
              <a:rPr lang="fr-FR" sz="1200" dirty="0">
                <a:solidFill>
                  <a:schemeClr val="tx1"/>
                </a:solidFill>
                <a:latin typeface="Courier New"/>
              </a:rPr>
              <a:t> data-source="</a:t>
            </a:r>
            <a:r>
              <a:rPr lang="fr-FR" sz="1200" dirty="0" err="1">
                <a:solidFill>
                  <a:schemeClr val="tx1"/>
                </a:solidFill>
                <a:latin typeface="Courier New"/>
              </a:rPr>
              <a:t>dataSource</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jdbc:script</a:t>
            </a:r>
            <a:r>
              <a:rPr lang="fr-FR" sz="1200" dirty="0">
                <a:solidFill>
                  <a:schemeClr val="tx1"/>
                </a:solidFill>
                <a:latin typeface="Courier New"/>
              </a:rPr>
              <a:t> location="</a:t>
            </a:r>
            <a:r>
              <a:rPr lang="fr-FR" sz="1200" dirty="0" err="1">
                <a:solidFill>
                  <a:schemeClr val="tx1"/>
                </a:solidFill>
                <a:latin typeface="Courier New"/>
              </a:rPr>
              <a:t>classpath:db</a:t>
            </a:r>
            <a:r>
              <a:rPr lang="fr-FR" sz="1200" dirty="0">
                <a:solidFill>
                  <a:schemeClr val="tx1"/>
                </a:solidFill>
                <a:latin typeface="Courier New"/>
              </a:rPr>
              <a:t>/init-db.sql" /&gt;</a:t>
            </a:r>
          </a:p>
          <a:p>
            <a:pPr>
              <a:defRPr/>
            </a:pPr>
            <a:r>
              <a:rPr lang="fr-FR" sz="1200" dirty="0">
                <a:solidFill>
                  <a:schemeClr val="tx1"/>
                </a:solidFill>
                <a:latin typeface="Courier New"/>
              </a:rPr>
              <a:t>&lt;/</a:t>
            </a:r>
            <a:r>
              <a:rPr lang="fr-FR" sz="1200" dirty="0" err="1">
                <a:solidFill>
                  <a:schemeClr val="tx1"/>
                </a:solidFill>
                <a:latin typeface="Courier New"/>
              </a:rPr>
              <a:t>jdbc:initialize-database</a:t>
            </a:r>
            <a:r>
              <a:rPr lang="fr-FR" sz="1200" dirty="0">
                <a:solidFill>
                  <a:schemeClr val="tx1"/>
                </a:solidFill>
                <a:latin typeface="Courier New"/>
              </a:rPr>
              <a:t>&gt;</a:t>
            </a:r>
          </a:p>
        </p:txBody>
      </p:sp>
      <p:sp>
        <p:nvSpPr>
          <p:cNvPr id="7" name="ZoneTexte 6"/>
          <p:cNvSpPr txBox="1"/>
          <p:nvPr/>
        </p:nvSpPr>
        <p:spPr>
          <a:xfrm>
            <a:off x="1819275" y="4179888"/>
            <a:ext cx="7467600" cy="212365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@Service</a:t>
            </a:r>
          </a:p>
          <a:p>
            <a:pPr>
              <a:defRPr/>
            </a:pPr>
            <a:r>
              <a:rPr lang="fr-FR" sz="1200" dirty="0">
                <a:solidFill>
                  <a:schemeClr val="tx1"/>
                </a:solidFill>
                <a:latin typeface="Courier New"/>
              </a:rPr>
              <a:t>public class </a:t>
            </a:r>
            <a:r>
              <a:rPr lang="fr-FR" sz="1200" dirty="0" err="1">
                <a:solidFill>
                  <a:schemeClr val="tx1"/>
                </a:solidFill>
                <a:latin typeface="Courier New"/>
              </a:rPr>
              <a:t>PersonServiceImpl</a:t>
            </a:r>
            <a:r>
              <a:rPr lang="fr-FR" sz="1200" dirty="0">
                <a:solidFill>
                  <a:schemeClr val="tx1"/>
                </a:solidFill>
                <a:latin typeface="Courier New"/>
              </a:rPr>
              <a:t> </a:t>
            </a:r>
            <a:r>
              <a:rPr lang="fr-FR" sz="1200" dirty="0" err="1">
                <a:solidFill>
                  <a:schemeClr val="tx1"/>
                </a:solidFill>
                <a:latin typeface="Courier New"/>
              </a:rPr>
              <a:t>implements</a:t>
            </a:r>
            <a:r>
              <a:rPr lang="fr-FR" sz="1200" dirty="0">
                <a:solidFill>
                  <a:schemeClr val="tx1"/>
                </a:solidFill>
                <a:latin typeface="Courier New"/>
              </a:rPr>
              <a:t> </a:t>
            </a:r>
            <a:r>
              <a:rPr lang="fr-FR" sz="1200" dirty="0" err="1">
                <a:solidFill>
                  <a:schemeClr val="tx1"/>
                </a:solidFill>
                <a:latin typeface="Courier New"/>
              </a:rPr>
              <a:t>IPersonService</a:t>
            </a:r>
            <a:r>
              <a:rPr lang="fr-FR" sz="1200" dirty="0">
                <a:solidFill>
                  <a:schemeClr val="tx1"/>
                </a:solidFill>
                <a:latin typeface="Courier New"/>
              </a:rPr>
              <a:t> {</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Autowired</a:t>
            </a: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private</a:t>
            </a:r>
            <a:r>
              <a:rPr lang="fr-FR" sz="1200" dirty="0">
                <a:solidFill>
                  <a:schemeClr val="tx1"/>
                </a:solidFill>
                <a:latin typeface="Courier New"/>
              </a:rPr>
              <a:t> </a:t>
            </a:r>
            <a:r>
              <a:rPr lang="fr-FR" sz="1200" dirty="0" err="1">
                <a:solidFill>
                  <a:schemeClr val="tx1"/>
                </a:solidFill>
                <a:latin typeface="Courier New"/>
              </a:rPr>
              <a:t>IPersonDao</a:t>
            </a:r>
            <a:r>
              <a:rPr lang="fr-FR" sz="1200" dirty="0">
                <a:solidFill>
                  <a:schemeClr val="tx1"/>
                </a:solidFill>
                <a:latin typeface="Courier New"/>
              </a:rPr>
              <a:t> </a:t>
            </a:r>
            <a:r>
              <a:rPr lang="fr-FR" sz="1200" dirty="0" err="1">
                <a:solidFill>
                  <a:schemeClr val="tx1"/>
                </a:solidFill>
                <a:latin typeface="Courier New"/>
              </a:rPr>
              <a:t>personDao</a:t>
            </a:r>
            <a:r>
              <a:rPr lang="fr-FR" sz="1200" dirty="0">
                <a:solidFill>
                  <a:schemeClr val="tx1"/>
                </a:solidFill>
                <a:latin typeface="Courier New"/>
              </a:rPr>
              <a:t>;</a:t>
            </a:r>
          </a:p>
          <a:p>
            <a:pPr>
              <a:defRPr/>
            </a:pP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Override</a:t>
            </a:r>
            <a:endParaRPr lang="fr-FR" sz="1200" dirty="0">
              <a:solidFill>
                <a:schemeClr val="tx1"/>
              </a:solidFill>
              <a:latin typeface="Courier New"/>
            </a:endParaRPr>
          </a:p>
          <a:p>
            <a:pPr>
              <a:defRPr/>
            </a:pPr>
            <a:r>
              <a:rPr lang="fr-FR" sz="1200" dirty="0">
                <a:solidFill>
                  <a:schemeClr val="tx1"/>
                </a:solidFill>
                <a:latin typeface="Courier New"/>
              </a:rPr>
              <a:t> public </a:t>
            </a:r>
            <a:r>
              <a:rPr lang="fr-FR" sz="1200" dirty="0" err="1">
                <a:solidFill>
                  <a:schemeClr val="tx1"/>
                </a:solidFill>
                <a:latin typeface="Courier New"/>
              </a:rPr>
              <a:t>int</a:t>
            </a:r>
            <a:r>
              <a:rPr lang="fr-FR" sz="1200" dirty="0">
                <a:solidFill>
                  <a:schemeClr val="tx1"/>
                </a:solidFill>
                <a:latin typeface="Courier New"/>
              </a:rPr>
              <a:t> </a:t>
            </a:r>
            <a:r>
              <a:rPr lang="fr-FR" sz="1200" dirty="0" err="1">
                <a:solidFill>
                  <a:schemeClr val="tx1"/>
                </a:solidFill>
                <a:latin typeface="Courier New"/>
              </a:rPr>
              <a:t>getPersonCount</a:t>
            </a:r>
            <a:r>
              <a:rPr lang="fr-FR" sz="1200" dirty="0">
                <a:solidFill>
                  <a:schemeClr val="tx1"/>
                </a:solidFill>
                <a:latin typeface="Courier New"/>
              </a:rPr>
              <a:t>() {</a:t>
            </a:r>
          </a:p>
          <a:p>
            <a:pPr>
              <a:defRPr/>
            </a:pPr>
            <a:r>
              <a:rPr lang="fr-FR" sz="1200" dirty="0">
                <a:solidFill>
                  <a:schemeClr val="tx1"/>
                </a:solidFill>
                <a:latin typeface="Courier New"/>
              </a:rPr>
              <a:t>  return </a:t>
            </a:r>
            <a:r>
              <a:rPr lang="fr-FR" sz="1200" dirty="0" err="1">
                <a:solidFill>
                  <a:schemeClr val="tx1"/>
                </a:solidFill>
                <a:latin typeface="Courier New"/>
              </a:rPr>
              <a:t>this.personDao.fetchPersonCount</a:t>
            </a:r>
            <a:r>
              <a:rPr lang="fr-FR" sz="1200" dirty="0">
                <a:solidFill>
                  <a:schemeClr val="tx1"/>
                </a:solidFill>
                <a:latin typeface="Courier New"/>
              </a:rPr>
              <a:t>();</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178</a:t>
            </a:fld>
            <a:endParaRPr lang="fr-FR"/>
          </a:p>
        </p:txBody>
      </p:sp>
      <p:sp>
        <p:nvSpPr>
          <p:cNvPr id="4" name="Espace réservé du pied de page 3">
            <a:extLst>
              <a:ext uri="{FF2B5EF4-FFF2-40B4-BE49-F238E27FC236}">
                <a16:creationId xmlns:a16="http://schemas.microsoft.com/office/drawing/2014/main" id="{E3FBA5BF-8D79-426C-8D88-5760955FDEF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36744670"/>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Les requêtes simples</a:t>
            </a:r>
            <a:endParaRPr lang="fr-FR" dirty="0"/>
          </a:p>
        </p:txBody>
      </p:sp>
      <p:sp>
        <p:nvSpPr>
          <p:cNvPr id="240643" name="Espace réservé du contenu 2"/>
          <p:cNvSpPr>
            <a:spLocks noGrp="1"/>
          </p:cNvSpPr>
          <p:nvPr>
            <p:ph idx="1"/>
          </p:nvPr>
        </p:nvSpPr>
        <p:spPr>
          <a:xfrm>
            <a:off x="1427755" y="1724024"/>
            <a:ext cx="10559198" cy="4876315"/>
          </a:xfrm>
        </p:spPr>
        <p:txBody>
          <a:bodyPr>
            <a:normAutofit/>
          </a:bodyPr>
          <a:lstStyle/>
          <a:p>
            <a:r>
              <a:rPr lang="fr-FR" altLang="en-US" dirty="0" err="1"/>
              <a:t>JdbcTemplate</a:t>
            </a:r>
            <a:r>
              <a:rPr lang="fr-FR" altLang="en-US" dirty="0"/>
              <a:t> permet de faire des requêtes sur :</a:t>
            </a:r>
          </a:p>
          <a:p>
            <a:pPr lvl="1"/>
            <a:r>
              <a:rPr lang="fr-FR" altLang="en-US" dirty="0"/>
              <a:t>Des collections (</a:t>
            </a:r>
            <a:r>
              <a:rPr lang="fr-FR" altLang="en-US" dirty="0" err="1"/>
              <a:t>Map</a:t>
            </a:r>
            <a:r>
              <a:rPr lang="fr-FR" altLang="en-US" dirty="0"/>
              <a:t>, List, etc…).</a:t>
            </a:r>
          </a:p>
          <a:p>
            <a:pPr lvl="1"/>
            <a:r>
              <a:rPr lang="fr-FR" altLang="en-US" dirty="0"/>
              <a:t>Des </a:t>
            </a:r>
            <a:r>
              <a:rPr lang="fr-FR" altLang="en-US" dirty="0" err="1"/>
              <a:t>objects</a:t>
            </a:r>
            <a:r>
              <a:rPr lang="fr-FR" altLang="en-US" dirty="0"/>
              <a:t> Métiers.</a:t>
            </a:r>
          </a:p>
          <a:p>
            <a:endParaRPr lang="fr-FR" altLang="en-US" dirty="0"/>
          </a:p>
          <a:p>
            <a:endParaRPr lang="fr-FR" altLang="en-US" dirty="0"/>
          </a:p>
        </p:txBody>
      </p:sp>
      <p:sp>
        <p:nvSpPr>
          <p:cNvPr id="6" name="ZoneTexte 5"/>
          <p:cNvSpPr txBox="1"/>
          <p:nvPr/>
        </p:nvSpPr>
        <p:spPr>
          <a:xfrm>
            <a:off x="1562100" y="3731112"/>
            <a:ext cx="8839200" cy="10779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public </a:t>
            </a:r>
            <a:r>
              <a:rPr lang="fr-FR" sz="1600" dirty="0" err="1">
                <a:solidFill>
                  <a:schemeClr val="tx1"/>
                </a:solidFill>
                <a:latin typeface="Courier New"/>
              </a:rPr>
              <a:t>int</a:t>
            </a:r>
            <a:r>
              <a:rPr lang="fr-FR" sz="1600" dirty="0">
                <a:solidFill>
                  <a:schemeClr val="tx1"/>
                </a:solidFill>
                <a:latin typeface="Courier New"/>
              </a:rPr>
              <a:t> </a:t>
            </a:r>
            <a:r>
              <a:rPr lang="fr-FR" sz="1600" dirty="0" err="1">
                <a:solidFill>
                  <a:schemeClr val="tx1"/>
                </a:solidFill>
                <a:latin typeface="Courier New"/>
              </a:rPr>
              <a:t>fetchPersonCount</a:t>
            </a:r>
            <a:r>
              <a:rPr lang="fr-FR" sz="1600" dirty="0">
                <a:solidFill>
                  <a:schemeClr val="tx1"/>
                </a:solidFill>
                <a:latin typeface="Courier New"/>
              </a:rPr>
              <a:t>() {</a:t>
            </a:r>
          </a:p>
          <a:p>
            <a:pPr>
              <a:defRPr/>
            </a:pPr>
            <a:r>
              <a:rPr lang="en-US" sz="1600" dirty="0">
                <a:solidFill>
                  <a:schemeClr val="tx1"/>
                </a:solidFill>
                <a:latin typeface="Courier New"/>
              </a:rPr>
              <a:t> String </a:t>
            </a:r>
            <a:r>
              <a:rPr lang="en-US" sz="1600" dirty="0" err="1">
                <a:solidFill>
                  <a:schemeClr val="tx1"/>
                </a:solidFill>
                <a:latin typeface="Courier New"/>
              </a:rPr>
              <a:t>sql</a:t>
            </a:r>
            <a:r>
              <a:rPr lang="en-US" sz="1600" dirty="0">
                <a:solidFill>
                  <a:schemeClr val="tx1"/>
                </a:solidFill>
                <a:latin typeface="Courier New"/>
              </a:rPr>
              <a:t> = "SELECT COUNT(*) FROM PERSON";</a:t>
            </a:r>
          </a:p>
          <a:p>
            <a:pPr>
              <a:defRPr/>
            </a:pPr>
            <a:r>
              <a:rPr lang="fr-FR" sz="1600" b="1" dirty="0">
                <a:solidFill>
                  <a:schemeClr val="tx1"/>
                </a:solidFill>
                <a:latin typeface="Courier New"/>
              </a:rPr>
              <a:t> return </a:t>
            </a:r>
            <a:r>
              <a:rPr lang="fr-FR" sz="1600" b="1" dirty="0" err="1">
                <a:solidFill>
                  <a:schemeClr val="tx1"/>
                </a:solidFill>
                <a:latin typeface="Courier New"/>
              </a:rPr>
              <a:t>this.jdbcTemplate.queryForObject</a:t>
            </a:r>
            <a:r>
              <a:rPr lang="fr-FR" sz="1600" b="1" dirty="0">
                <a:solidFill>
                  <a:schemeClr val="tx1"/>
                </a:solidFill>
                <a:latin typeface="Courier New"/>
              </a:rPr>
              <a:t>(</a:t>
            </a:r>
            <a:r>
              <a:rPr lang="fr-FR" sz="1600" b="1" dirty="0" err="1">
                <a:solidFill>
                  <a:schemeClr val="tx1"/>
                </a:solidFill>
                <a:latin typeface="Courier New"/>
              </a:rPr>
              <a:t>sql</a:t>
            </a:r>
            <a:r>
              <a:rPr lang="fr-FR" sz="1600" b="1" dirty="0">
                <a:solidFill>
                  <a:schemeClr val="tx1"/>
                </a:solidFill>
                <a:latin typeface="Courier New"/>
              </a:rPr>
              <a:t>, </a:t>
            </a:r>
            <a:r>
              <a:rPr lang="fr-FR" sz="1600" b="1" dirty="0" err="1">
                <a:solidFill>
                  <a:schemeClr val="tx1"/>
                </a:solidFill>
                <a:latin typeface="Courier New"/>
              </a:rPr>
              <a:t>Integer.class</a:t>
            </a:r>
            <a:r>
              <a:rPr lang="fr-FR" sz="1600" b="1" dirty="0">
                <a:solidFill>
                  <a:schemeClr val="tx1"/>
                </a:solidFill>
                <a:latin typeface="Courier New"/>
              </a:rPr>
              <a:t>);</a:t>
            </a:r>
          </a:p>
          <a:p>
            <a:pPr>
              <a:defRPr/>
            </a:pPr>
            <a:r>
              <a:rPr lang="fr-FR" sz="1600" dirty="0">
                <a:solidFill>
                  <a:schemeClr val="tx1"/>
                </a:solidFill>
                <a:latin typeface="Courier New"/>
              </a:rPr>
              <a:t>}</a:t>
            </a:r>
          </a:p>
        </p:txBody>
      </p:sp>
      <p:sp>
        <p:nvSpPr>
          <p:cNvPr id="7" name="ZoneTexte 6"/>
          <p:cNvSpPr txBox="1"/>
          <p:nvPr/>
        </p:nvSpPr>
        <p:spPr>
          <a:xfrm>
            <a:off x="1562100" y="5372718"/>
            <a:ext cx="8839200" cy="10779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a:rPr>
              <a:t>public </a:t>
            </a:r>
            <a:r>
              <a:rPr lang="fr-FR" sz="1600" dirty="0" err="1">
                <a:solidFill>
                  <a:schemeClr val="tx1"/>
                </a:solidFill>
                <a:latin typeface="Courier New"/>
              </a:rPr>
              <a:t>int</a:t>
            </a:r>
            <a:r>
              <a:rPr lang="fr-FR" sz="1600" dirty="0">
                <a:solidFill>
                  <a:schemeClr val="tx1"/>
                </a:solidFill>
                <a:latin typeface="Courier New"/>
              </a:rPr>
              <a:t> </a:t>
            </a:r>
            <a:r>
              <a:rPr lang="fr-FR" sz="1600" dirty="0" err="1">
                <a:solidFill>
                  <a:schemeClr val="tx1"/>
                </a:solidFill>
                <a:latin typeface="Courier New"/>
              </a:rPr>
              <a:t>fetchPersonCountByFirstName</a:t>
            </a:r>
            <a:r>
              <a:rPr lang="fr-FR" sz="1600" dirty="0">
                <a:solidFill>
                  <a:schemeClr val="tx1"/>
                </a:solidFill>
                <a:latin typeface="Courier New"/>
              </a:rPr>
              <a:t>(String </a:t>
            </a:r>
            <a:r>
              <a:rPr lang="fr-FR" sz="1600" b="1" dirty="0" err="1">
                <a:solidFill>
                  <a:schemeClr val="tx1"/>
                </a:solidFill>
                <a:latin typeface="Courier New"/>
              </a:rPr>
              <a:t>fname</a:t>
            </a:r>
            <a:r>
              <a:rPr lang="fr-FR" sz="1600" dirty="0">
                <a:solidFill>
                  <a:schemeClr val="tx1"/>
                </a:solidFill>
                <a:latin typeface="Courier New"/>
              </a:rPr>
              <a:t>) {</a:t>
            </a:r>
          </a:p>
          <a:p>
            <a:pPr>
              <a:defRPr/>
            </a:pPr>
            <a:r>
              <a:rPr lang="en-US" sz="1600" dirty="0">
                <a:solidFill>
                  <a:schemeClr val="tx1"/>
                </a:solidFill>
                <a:latin typeface="Courier New"/>
              </a:rPr>
              <a:t> String </a:t>
            </a:r>
            <a:r>
              <a:rPr lang="en-US" sz="1600" dirty="0" err="1">
                <a:solidFill>
                  <a:schemeClr val="tx1"/>
                </a:solidFill>
                <a:latin typeface="Courier New"/>
              </a:rPr>
              <a:t>sql</a:t>
            </a:r>
            <a:r>
              <a:rPr lang="en-US" sz="1600" dirty="0">
                <a:solidFill>
                  <a:schemeClr val="tx1"/>
                </a:solidFill>
                <a:latin typeface="Courier New"/>
              </a:rPr>
              <a:t> = "SELECT COUNT(*) FROM PERSON </a:t>
            </a:r>
            <a:r>
              <a:rPr lang="en-US" sz="1600" b="1" dirty="0">
                <a:solidFill>
                  <a:schemeClr val="tx1"/>
                </a:solidFill>
                <a:latin typeface="Courier New"/>
              </a:rPr>
              <a:t>WHERE FNAME = ?</a:t>
            </a:r>
            <a:r>
              <a:rPr lang="en-US" sz="1600" dirty="0">
                <a:solidFill>
                  <a:schemeClr val="tx1"/>
                </a:solidFill>
                <a:latin typeface="Courier New"/>
              </a:rPr>
              <a:t>";</a:t>
            </a:r>
          </a:p>
          <a:p>
            <a:pPr>
              <a:defRPr/>
            </a:pPr>
            <a:r>
              <a:rPr lang="fr-FR" sz="1600" b="1" dirty="0">
                <a:solidFill>
                  <a:schemeClr val="tx1"/>
                </a:solidFill>
                <a:latin typeface="Courier New"/>
              </a:rPr>
              <a:t> return </a:t>
            </a:r>
            <a:r>
              <a:rPr lang="fr-FR" sz="1600" b="1" dirty="0" err="1">
                <a:solidFill>
                  <a:schemeClr val="tx1"/>
                </a:solidFill>
                <a:latin typeface="Courier New"/>
              </a:rPr>
              <a:t>this.jdbcTemplate</a:t>
            </a:r>
            <a:r>
              <a:rPr lang="fr-FR" sz="1600" b="1" dirty="0">
                <a:solidFill>
                  <a:schemeClr val="tx1"/>
                </a:solidFill>
                <a:latin typeface="Courier New"/>
              </a:rPr>
              <a:t>. </a:t>
            </a:r>
            <a:r>
              <a:rPr lang="fr-FR" sz="1600" b="1" dirty="0" err="1">
                <a:solidFill>
                  <a:schemeClr val="tx1"/>
                </a:solidFill>
                <a:latin typeface="Courier New"/>
              </a:rPr>
              <a:t>queryForObject</a:t>
            </a:r>
            <a:r>
              <a:rPr lang="fr-FR" sz="1600" b="1" dirty="0">
                <a:solidFill>
                  <a:schemeClr val="tx1"/>
                </a:solidFill>
                <a:latin typeface="Courier New"/>
              </a:rPr>
              <a:t>(</a:t>
            </a:r>
            <a:r>
              <a:rPr lang="fr-FR" sz="1600" b="1" dirty="0" err="1">
                <a:solidFill>
                  <a:schemeClr val="tx1"/>
                </a:solidFill>
                <a:latin typeface="Courier New"/>
              </a:rPr>
              <a:t>sql</a:t>
            </a:r>
            <a:r>
              <a:rPr lang="fr-FR" sz="1600" b="1" dirty="0">
                <a:solidFill>
                  <a:schemeClr val="tx1"/>
                </a:solidFill>
                <a:latin typeface="Courier New"/>
              </a:rPr>
              <a:t>, </a:t>
            </a:r>
            <a:r>
              <a:rPr lang="fr-FR" sz="1600" b="1" dirty="0" err="1">
                <a:solidFill>
                  <a:schemeClr val="tx1"/>
                </a:solidFill>
                <a:latin typeface="Courier New"/>
              </a:rPr>
              <a:t>Integer.class</a:t>
            </a:r>
            <a:r>
              <a:rPr lang="fr-FR" sz="1600" b="1" dirty="0">
                <a:solidFill>
                  <a:schemeClr val="tx1"/>
                </a:solidFill>
                <a:latin typeface="Courier New"/>
              </a:rPr>
              <a:t>, </a:t>
            </a:r>
            <a:r>
              <a:rPr lang="fr-FR" sz="1600" b="1" dirty="0" err="1">
                <a:solidFill>
                  <a:schemeClr val="tx1"/>
                </a:solidFill>
                <a:latin typeface="Courier New"/>
              </a:rPr>
              <a:t>fname</a:t>
            </a:r>
            <a:r>
              <a:rPr lang="fr-FR" sz="1600" b="1" dirty="0">
                <a:solidFill>
                  <a:schemeClr val="tx1"/>
                </a:solidFill>
                <a:latin typeface="Courier New"/>
              </a:rPr>
              <a:t>);</a:t>
            </a:r>
          </a:p>
          <a:p>
            <a:pPr>
              <a:defRPr/>
            </a:pPr>
            <a:r>
              <a:rPr lang="fr-FR" sz="16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179</a:t>
            </a:fld>
            <a:endParaRPr lang="fr-FR"/>
          </a:p>
        </p:txBody>
      </p:sp>
      <p:sp>
        <p:nvSpPr>
          <p:cNvPr id="4" name="Espace réservé du pied de page 3">
            <a:extLst>
              <a:ext uri="{FF2B5EF4-FFF2-40B4-BE49-F238E27FC236}">
                <a16:creationId xmlns:a16="http://schemas.microsoft.com/office/drawing/2014/main" id="{2E2CC9BC-7BF3-4323-A5B8-1BC4D3B782D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53699674"/>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Les apports de Spring (1/3)</a:t>
            </a:r>
            <a:endParaRPr lang="fr-FR" dirty="0"/>
          </a:p>
        </p:txBody>
      </p:sp>
      <p:sp>
        <p:nvSpPr>
          <p:cNvPr id="52227" name="Espace réservé du contenu 2"/>
          <p:cNvSpPr>
            <a:spLocks noGrp="1"/>
          </p:cNvSpPr>
          <p:nvPr>
            <p:ph idx="1"/>
          </p:nvPr>
        </p:nvSpPr>
        <p:spPr>
          <a:xfrm>
            <a:off x="1427755" y="1580224"/>
            <a:ext cx="10559198" cy="5020115"/>
          </a:xfrm>
        </p:spPr>
        <p:txBody>
          <a:bodyPr>
            <a:normAutofit fontScale="62500" lnSpcReduction="20000"/>
          </a:bodyPr>
          <a:lstStyle/>
          <a:p>
            <a:r>
              <a:rPr lang="fr-FR" altLang="fr-FR" dirty="0"/>
              <a:t>Spring est un outil permettant de satisfaire les dépendances entres objets par injection</a:t>
            </a:r>
          </a:p>
          <a:p>
            <a:pPr lvl="1"/>
            <a:r>
              <a:rPr lang="fr-FR" altLang="fr-FR" dirty="0"/>
              <a:t>Configuration centralisée – programmation déclarative des dépendances.</a:t>
            </a:r>
          </a:p>
          <a:p>
            <a:pPr lvl="1"/>
            <a:r>
              <a:rPr lang="fr-FR" altLang="fr-FR" dirty="0"/>
              <a:t>Spring est non intrusif via à vis du code.</a:t>
            </a:r>
          </a:p>
          <a:p>
            <a:pPr lvl="1"/>
            <a:r>
              <a:rPr lang="fr-FR" altLang="fr-FR" dirty="0"/>
              <a:t>Une application est un assemblage de composants.</a:t>
            </a:r>
          </a:p>
          <a:p>
            <a:endParaRPr lang="fr-FR" altLang="fr-FR" dirty="0"/>
          </a:p>
          <a:p>
            <a:r>
              <a:rPr lang="fr-FR" altLang="fr-FR" dirty="0"/>
              <a:t>Tout objet géré par Spring devient un </a:t>
            </a:r>
            <a:r>
              <a:rPr lang="fr-FR" altLang="fr-FR" dirty="0" err="1"/>
              <a:t>bean</a:t>
            </a:r>
            <a:endParaRPr lang="fr-FR" altLang="fr-FR" dirty="0"/>
          </a:p>
          <a:p>
            <a:endParaRPr lang="fr-FR" altLang="fr-FR" dirty="0"/>
          </a:p>
          <a:p>
            <a:r>
              <a:rPr lang="fr-FR" altLang="fr-FR" dirty="0"/>
              <a:t>Spring gère automatiquement le cycle de vie des tout les </a:t>
            </a:r>
            <a:r>
              <a:rPr lang="fr-FR" altLang="fr-FR" dirty="0" err="1"/>
              <a:t>beans</a:t>
            </a:r>
            <a:endParaRPr lang="fr-FR" altLang="fr-FR" dirty="0"/>
          </a:p>
          <a:p>
            <a:pPr lvl="1"/>
            <a:r>
              <a:rPr lang="fr-FR" altLang="fr-FR" dirty="0"/>
              <a:t>Instanciation automatique des </a:t>
            </a:r>
            <a:r>
              <a:rPr lang="fr-FR" altLang="fr-FR" dirty="0" err="1"/>
              <a:t>beans</a:t>
            </a:r>
            <a:r>
              <a:rPr lang="fr-FR" altLang="fr-FR" dirty="0"/>
              <a:t> quelque soit l’ordre de déclaration.</a:t>
            </a:r>
          </a:p>
          <a:p>
            <a:pPr lvl="1"/>
            <a:r>
              <a:rPr lang="fr-FR" altLang="fr-FR" dirty="0"/>
              <a:t>Destruction des </a:t>
            </a:r>
            <a:r>
              <a:rPr lang="fr-FR" altLang="fr-FR" dirty="0" err="1"/>
              <a:t>beans</a:t>
            </a:r>
            <a:r>
              <a:rPr lang="fr-FR" altLang="fr-FR" dirty="0"/>
              <a:t> selon la configuration.</a:t>
            </a:r>
          </a:p>
          <a:p>
            <a:endParaRPr lang="fr-FR" altLang="fr-FR" dirty="0"/>
          </a:p>
          <a:p>
            <a:r>
              <a:rPr lang="fr-FR" altLang="fr-FR" dirty="0"/>
              <a:t>Spring respecte le principe Hollywood –  Ne nous appelez pas, nous vous appellerons (« </a:t>
            </a:r>
            <a:r>
              <a:rPr lang="fr-FR" altLang="fr-FR" dirty="0" err="1"/>
              <a:t>Don’t</a:t>
            </a:r>
            <a:r>
              <a:rPr lang="fr-FR" altLang="fr-FR" dirty="0"/>
              <a:t> call us, </a:t>
            </a:r>
            <a:r>
              <a:rPr lang="fr-FR" altLang="fr-FR" dirty="0" err="1"/>
              <a:t>we’ll</a:t>
            </a:r>
            <a:r>
              <a:rPr lang="fr-FR" altLang="fr-FR" dirty="0"/>
              <a:t> call </a:t>
            </a:r>
            <a:r>
              <a:rPr lang="fr-FR" altLang="fr-FR" dirty="0" err="1"/>
              <a:t>you</a:t>
            </a:r>
            <a:r>
              <a:rPr lang="fr-FR" altLang="fr-FR" dirty="0"/>
              <a:t> ! »)</a:t>
            </a:r>
          </a:p>
          <a:p>
            <a:pPr lvl="1"/>
            <a:endParaRPr lang="fr-FR" altLang="fr-FR"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a:t>
            </a:fld>
            <a:endParaRPr lang="fr-FR"/>
          </a:p>
        </p:txBody>
      </p:sp>
      <p:sp>
        <p:nvSpPr>
          <p:cNvPr id="4" name="Espace réservé du pied de page 3">
            <a:extLst>
              <a:ext uri="{FF2B5EF4-FFF2-40B4-BE49-F238E27FC236}">
                <a16:creationId xmlns:a16="http://schemas.microsoft.com/office/drawing/2014/main" id="{5EFBCA49-B636-4F85-91E0-E4F57DBDBD5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01942433"/>
      </p:ext>
    </p:extLst>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Les requêtes génériques (1/2)</a:t>
            </a:r>
            <a:endParaRPr lang="fr-FR" dirty="0"/>
          </a:p>
        </p:txBody>
      </p:sp>
      <p:sp>
        <p:nvSpPr>
          <p:cNvPr id="241667" name="Espace réservé du contenu 2"/>
          <p:cNvSpPr>
            <a:spLocks noGrp="1"/>
          </p:cNvSpPr>
          <p:nvPr>
            <p:ph idx="1"/>
          </p:nvPr>
        </p:nvSpPr>
        <p:spPr>
          <a:xfrm>
            <a:off x="1427755" y="1790700"/>
            <a:ext cx="10559198" cy="4809640"/>
          </a:xfrm>
        </p:spPr>
        <p:txBody>
          <a:bodyPr>
            <a:normAutofit fontScale="70000" lnSpcReduction="20000"/>
          </a:bodyPr>
          <a:lstStyle/>
          <a:p>
            <a:r>
              <a:rPr lang="fr-FR" altLang="en-US" dirty="0" err="1"/>
              <a:t>JdbcTemplate</a:t>
            </a:r>
            <a:r>
              <a:rPr lang="fr-FR" altLang="en-US" dirty="0"/>
              <a:t> est capable de retourner chaque ligne d’un « </a:t>
            </a:r>
            <a:r>
              <a:rPr lang="fr-FR" altLang="en-US" dirty="0" err="1"/>
              <a:t>ResultSet</a:t>
            </a:r>
            <a:r>
              <a:rPr lang="fr-FR" altLang="en-US" dirty="0"/>
              <a:t> » sous forme d’une </a:t>
            </a:r>
            <a:r>
              <a:rPr lang="fr-FR" altLang="en-US" dirty="0" err="1"/>
              <a:t>Map</a:t>
            </a:r>
            <a:endParaRPr lang="fr-FR" altLang="en-US" dirty="0"/>
          </a:p>
          <a:p>
            <a:pPr lvl="1"/>
            <a:r>
              <a:rPr lang="fr-FR" altLang="en-US" dirty="0"/>
              <a:t>Une seule ligne attendue – </a:t>
            </a:r>
            <a:r>
              <a:rPr lang="fr-FR" altLang="en-US" dirty="0" err="1"/>
              <a:t>queryForMap</a:t>
            </a:r>
            <a:endParaRPr lang="fr-FR" altLang="en-US" dirty="0"/>
          </a:p>
          <a:p>
            <a:pPr lvl="1"/>
            <a:r>
              <a:rPr lang="fr-FR" altLang="en-US" dirty="0"/>
              <a:t>Plusieurs lignes attendues – </a:t>
            </a:r>
            <a:r>
              <a:rPr lang="fr-FR" altLang="en-US" dirty="0" err="1"/>
              <a:t>queryForList</a:t>
            </a:r>
            <a:endParaRPr lang="fr-FR" altLang="en-US" dirty="0"/>
          </a:p>
          <a:p>
            <a:endParaRPr lang="fr-FR" altLang="en-US" dirty="0"/>
          </a:p>
          <a:p>
            <a:r>
              <a:rPr lang="fr-FR" altLang="en-US" dirty="0"/>
              <a:t>Résultats sur un seul tuple</a:t>
            </a:r>
          </a:p>
          <a:p>
            <a:endParaRPr lang="fr-FR" altLang="en-US" dirty="0"/>
          </a:p>
          <a:p>
            <a:endParaRPr lang="fr-FR" altLang="en-US" dirty="0"/>
          </a:p>
          <a:p>
            <a:endParaRPr lang="fr-FR" altLang="en-US" dirty="0"/>
          </a:p>
          <a:p>
            <a:endParaRPr lang="fr-FR" altLang="en-US" dirty="0"/>
          </a:p>
          <a:p>
            <a:pPr lvl="1"/>
            <a:r>
              <a:rPr lang="fr-FR" altLang="en-US" dirty="0"/>
              <a:t>Résultat obtenu : {ID=1, FNAME=Robert, LNAME=Durand}</a:t>
            </a:r>
          </a:p>
          <a:p>
            <a:pPr lvl="1"/>
            <a:r>
              <a:rPr lang="fr-FR" altLang="en-US" dirty="0"/>
              <a:t>Une </a:t>
            </a:r>
            <a:r>
              <a:rPr lang="fr-FR" altLang="en-US" dirty="0" err="1"/>
              <a:t>Map</a:t>
            </a:r>
            <a:r>
              <a:rPr lang="fr-FR" altLang="en-US" dirty="0"/>
              <a:t> de la forme d’un couple [Nom Colonne | Nom champ]</a:t>
            </a:r>
          </a:p>
          <a:p>
            <a:endParaRPr lang="fr-FR" altLang="en-US" dirty="0"/>
          </a:p>
        </p:txBody>
      </p:sp>
      <p:sp>
        <p:nvSpPr>
          <p:cNvPr id="6" name="ZoneTexte 5"/>
          <p:cNvSpPr txBox="1"/>
          <p:nvPr/>
        </p:nvSpPr>
        <p:spPr>
          <a:xfrm>
            <a:off x="1933575" y="4027488"/>
            <a:ext cx="80772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a:rPr>
              <a:t>public </a:t>
            </a:r>
            <a:r>
              <a:rPr lang="fr-FR" dirty="0" err="1">
                <a:solidFill>
                  <a:schemeClr val="tx1"/>
                </a:solidFill>
                <a:latin typeface="Courier New"/>
              </a:rPr>
              <a:t>Map</a:t>
            </a:r>
            <a:r>
              <a:rPr lang="fr-FR" dirty="0">
                <a:solidFill>
                  <a:schemeClr val="tx1"/>
                </a:solidFill>
                <a:latin typeface="Courier New"/>
              </a:rPr>
              <a:t> </a:t>
            </a:r>
            <a:r>
              <a:rPr lang="fr-FR" dirty="0" err="1">
                <a:solidFill>
                  <a:schemeClr val="tx1"/>
                </a:solidFill>
                <a:latin typeface="Courier New"/>
              </a:rPr>
              <a:t>fetchPersonByLastName</a:t>
            </a:r>
            <a:r>
              <a:rPr lang="fr-FR" dirty="0">
                <a:solidFill>
                  <a:schemeClr val="tx1"/>
                </a:solidFill>
                <a:latin typeface="Courier New"/>
              </a:rPr>
              <a:t>(String </a:t>
            </a:r>
            <a:r>
              <a:rPr lang="fr-FR" dirty="0" err="1">
                <a:solidFill>
                  <a:schemeClr val="tx1"/>
                </a:solidFill>
                <a:latin typeface="Courier New"/>
              </a:rPr>
              <a:t>lname</a:t>
            </a:r>
            <a:r>
              <a:rPr lang="fr-FR" dirty="0">
                <a:solidFill>
                  <a:schemeClr val="tx1"/>
                </a:solidFill>
                <a:latin typeface="Courier New"/>
              </a:rPr>
              <a:t>) {</a:t>
            </a:r>
          </a:p>
          <a:p>
            <a:pPr>
              <a:defRPr/>
            </a:pPr>
            <a:r>
              <a:rPr lang="en-US" dirty="0">
                <a:solidFill>
                  <a:schemeClr val="tx1"/>
                </a:solidFill>
                <a:latin typeface="Courier New"/>
              </a:rPr>
              <a:t> String </a:t>
            </a:r>
            <a:r>
              <a:rPr lang="en-US" dirty="0" err="1">
                <a:solidFill>
                  <a:schemeClr val="tx1"/>
                </a:solidFill>
                <a:latin typeface="Courier New"/>
              </a:rPr>
              <a:t>sql</a:t>
            </a:r>
            <a:r>
              <a:rPr lang="en-US" dirty="0">
                <a:solidFill>
                  <a:schemeClr val="tx1"/>
                </a:solidFill>
                <a:latin typeface="Courier New"/>
              </a:rPr>
              <a:t> = "SELECT * FROM PERSON WHERE LNAME = ?";</a:t>
            </a:r>
          </a:p>
          <a:p>
            <a:pPr>
              <a:defRPr/>
            </a:pPr>
            <a:r>
              <a:rPr lang="fr-FR" dirty="0">
                <a:solidFill>
                  <a:schemeClr val="tx1"/>
                </a:solidFill>
                <a:latin typeface="Courier New"/>
              </a:rPr>
              <a:t> return </a:t>
            </a:r>
            <a:r>
              <a:rPr lang="fr-FR" dirty="0" err="1">
                <a:solidFill>
                  <a:schemeClr val="tx1"/>
                </a:solidFill>
                <a:latin typeface="Courier New"/>
              </a:rPr>
              <a:t>this.jdbcTemplate.</a:t>
            </a:r>
            <a:r>
              <a:rPr lang="fr-FR" b="1" dirty="0" err="1">
                <a:solidFill>
                  <a:schemeClr val="tx1"/>
                </a:solidFill>
                <a:latin typeface="Courier New"/>
              </a:rPr>
              <a:t>queryForMap</a:t>
            </a:r>
            <a:r>
              <a:rPr lang="fr-FR" dirty="0">
                <a:solidFill>
                  <a:schemeClr val="tx1"/>
                </a:solidFill>
                <a:latin typeface="Courier New"/>
              </a:rPr>
              <a:t>(</a:t>
            </a:r>
            <a:r>
              <a:rPr lang="fr-FR" dirty="0" err="1">
                <a:solidFill>
                  <a:schemeClr val="tx1"/>
                </a:solidFill>
                <a:latin typeface="Courier New"/>
              </a:rPr>
              <a:t>sql</a:t>
            </a:r>
            <a:r>
              <a:rPr lang="fr-FR" dirty="0">
                <a:solidFill>
                  <a:schemeClr val="tx1"/>
                </a:solidFill>
                <a:latin typeface="Courier New"/>
              </a:rPr>
              <a:t>, </a:t>
            </a:r>
            <a:r>
              <a:rPr lang="fr-FR" dirty="0" err="1">
                <a:solidFill>
                  <a:schemeClr val="tx1"/>
                </a:solidFill>
                <a:latin typeface="Courier New"/>
              </a:rPr>
              <a:t>lname</a:t>
            </a:r>
            <a:r>
              <a:rPr lang="fr-FR" dirty="0">
                <a:solidFill>
                  <a:schemeClr val="tx1"/>
                </a:solidFill>
                <a:latin typeface="Courier New"/>
              </a:rPr>
              <a:t>);</a:t>
            </a:r>
          </a:p>
          <a:p>
            <a:pPr>
              <a:defRPr/>
            </a:pPr>
            <a:r>
              <a:rPr lang="fr-FR"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180</a:t>
            </a:fld>
            <a:endParaRPr lang="fr-FR"/>
          </a:p>
        </p:txBody>
      </p:sp>
      <p:sp>
        <p:nvSpPr>
          <p:cNvPr id="4" name="Espace réservé du pied de page 3">
            <a:extLst>
              <a:ext uri="{FF2B5EF4-FFF2-40B4-BE49-F238E27FC236}">
                <a16:creationId xmlns:a16="http://schemas.microsoft.com/office/drawing/2014/main" id="{49CEE641-5E1D-40D5-83AE-1C0541E11FA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5108944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accès JDBC avec le </a:t>
            </a:r>
            <a:r>
              <a:rPr lang="fr-FR" dirty="0" err="1"/>
              <a:t>JdbcTemplate</a:t>
            </a:r>
            <a:br>
              <a:rPr lang="fr-FR" dirty="0"/>
            </a:br>
            <a:r>
              <a:rPr lang="fr-FR" dirty="0"/>
              <a:t>Les requêtes génériques (2/2)</a:t>
            </a:r>
          </a:p>
        </p:txBody>
      </p:sp>
      <p:sp>
        <p:nvSpPr>
          <p:cNvPr id="202755" name="Espace réservé du contenu 2"/>
          <p:cNvSpPr>
            <a:spLocks noGrp="1"/>
          </p:cNvSpPr>
          <p:nvPr>
            <p:ph idx="1"/>
          </p:nvPr>
        </p:nvSpPr>
        <p:spPr>
          <a:xfrm>
            <a:off x="1427755" y="1762124"/>
            <a:ext cx="10559198" cy="4838215"/>
          </a:xfrm>
        </p:spPr>
        <p:txBody>
          <a:bodyPr/>
          <a:lstStyle/>
          <a:p>
            <a:r>
              <a:rPr lang="fr-FR" altLang="en-US" dirty="0"/>
              <a:t>Résultats sur plusieurs tuples</a:t>
            </a:r>
          </a:p>
          <a:p>
            <a:endParaRPr lang="fr-FR" altLang="en-US" dirty="0"/>
          </a:p>
          <a:p>
            <a:pPr marL="457200" lvl="1" indent="0">
              <a:buNone/>
            </a:pPr>
            <a:endParaRPr lang="fr-FR" altLang="en-US" dirty="0"/>
          </a:p>
          <a:p>
            <a:pPr lvl="1"/>
            <a:r>
              <a:rPr lang="fr-FR" altLang="en-US" dirty="0"/>
              <a:t>Résultat obtenu</a:t>
            </a:r>
          </a:p>
          <a:p>
            <a:pPr marL="914400" lvl="2" indent="0">
              <a:buNone/>
            </a:pPr>
            <a:r>
              <a:rPr lang="fr-FR" altLang="en-US" dirty="0"/>
              <a:t>List {</a:t>
            </a:r>
          </a:p>
          <a:p>
            <a:pPr marL="1371600" lvl="3" indent="0">
              <a:buNone/>
            </a:pPr>
            <a:r>
              <a:rPr lang="fr-FR" altLang="en-US" dirty="0"/>
              <a:t>0 – </a:t>
            </a:r>
            <a:r>
              <a:rPr lang="fr-FR" altLang="en-US" dirty="0" err="1"/>
              <a:t>Map</a:t>
            </a:r>
            <a:r>
              <a:rPr lang="fr-FR" altLang="en-US" dirty="0"/>
              <a:t> {ID=1, FNAME=Robert, LNAME=Durand}</a:t>
            </a:r>
          </a:p>
          <a:p>
            <a:pPr marL="1371600" lvl="3" indent="0">
              <a:buNone/>
            </a:pPr>
            <a:r>
              <a:rPr lang="fr-FR" altLang="en-US" dirty="0"/>
              <a:t>1 – </a:t>
            </a:r>
            <a:r>
              <a:rPr lang="fr-FR" altLang="en-US" dirty="0" err="1"/>
              <a:t>Map</a:t>
            </a:r>
            <a:r>
              <a:rPr lang="fr-FR" altLang="en-US" dirty="0"/>
              <a:t> {ID=2, FNAME=Jean, LNAME=Durant}</a:t>
            </a:r>
          </a:p>
          <a:p>
            <a:pPr marL="1371600" lvl="3" indent="0">
              <a:buNone/>
            </a:pPr>
            <a:r>
              <a:rPr lang="fr-FR" altLang="en-US" dirty="0"/>
              <a:t>}</a:t>
            </a:r>
          </a:p>
        </p:txBody>
      </p:sp>
      <p:sp>
        <p:nvSpPr>
          <p:cNvPr id="6" name="ZoneTexte 5"/>
          <p:cNvSpPr txBox="1"/>
          <p:nvPr/>
        </p:nvSpPr>
        <p:spPr>
          <a:xfrm>
            <a:off x="2028825" y="2419350"/>
            <a:ext cx="8305800" cy="9540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public </a:t>
            </a:r>
            <a:r>
              <a:rPr lang="fr-FR" sz="1400" b="1" dirty="0">
                <a:solidFill>
                  <a:schemeClr val="tx1"/>
                </a:solidFill>
                <a:latin typeface="Courier New"/>
              </a:rPr>
              <a:t>List&lt;</a:t>
            </a:r>
            <a:r>
              <a:rPr lang="fr-FR" sz="1400" b="1" dirty="0" err="1">
                <a:solidFill>
                  <a:schemeClr val="tx1"/>
                </a:solidFill>
                <a:latin typeface="Courier New"/>
              </a:rPr>
              <a:t>Map</a:t>
            </a:r>
            <a:r>
              <a:rPr lang="fr-FR" sz="1400" b="1" dirty="0">
                <a:solidFill>
                  <a:schemeClr val="tx1"/>
                </a:solidFill>
                <a:latin typeface="Courier New"/>
              </a:rPr>
              <a:t>&lt;</a:t>
            </a:r>
            <a:r>
              <a:rPr lang="fr-FR" sz="1400" b="1" dirty="0" err="1">
                <a:solidFill>
                  <a:schemeClr val="tx1"/>
                </a:solidFill>
                <a:latin typeface="Courier New"/>
              </a:rPr>
              <a:t>String,Object</a:t>
            </a:r>
            <a:r>
              <a:rPr lang="fr-FR" sz="1400" b="1" dirty="0">
                <a:solidFill>
                  <a:schemeClr val="tx1"/>
                </a:solidFill>
                <a:latin typeface="Courier New"/>
              </a:rPr>
              <a:t>&gt;&gt; </a:t>
            </a:r>
            <a:r>
              <a:rPr lang="fr-FR" sz="1400" dirty="0" err="1">
                <a:solidFill>
                  <a:schemeClr val="tx1"/>
                </a:solidFill>
                <a:latin typeface="Courier New"/>
              </a:rPr>
              <a:t>fetchPersonByLastName</a:t>
            </a:r>
            <a:r>
              <a:rPr lang="fr-FR" sz="1400" dirty="0">
                <a:solidFill>
                  <a:schemeClr val="tx1"/>
                </a:solidFill>
                <a:latin typeface="Courier New"/>
              </a:rPr>
              <a:t>(String </a:t>
            </a:r>
            <a:r>
              <a:rPr lang="fr-FR" sz="1400" dirty="0" err="1">
                <a:solidFill>
                  <a:schemeClr val="tx1"/>
                </a:solidFill>
                <a:latin typeface="Courier New"/>
              </a:rPr>
              <a:t>lname</a:t>
            </a:r>
            <a:r>
              <a:rPr lang="fr-FR" sz="1400" dirty="0">
                <a:solidFill>
                  <a:schemeClr val="tx1"/>
                </a:solidFill>
                <a:latin typeface="Courier New"/>
              </a:rPr>
              <a:t>) {</a:t>
            </a:r>
          </a:p>
          <a:p>
            <a:pPr>
              <a:defRPr/>
            </a:pPr>
            <a:r>
              <a:rPr lang="en-US" sz="1400" dirty="0">
                <a:solidFill>
                  <a:schemeClr val="tx1"/>
                </a:solidFill>
                <a:latin typeface="Courier New"/>
              </a:rPr>
              <a:t> String </a:t>
            </a:r>
            <a:r>
              <a:rPr lang="en-US" sz="1400" dirty="0" err="1">
                <a:solidFill>
                  <a:schemeClr val="tx1"/>
                </a:solidFill>
                <a:latin typeface="Courier New"/>
              </a:rPr>
              <a:t>sql</a:t>
            </a:r>
            <a:r>
              <a:rPr lang="en-US" sz="1400" dirty="0">
                <a:solidFill>
                  <a:schemeClr val="tx1"/>
                </a:solidFill>
                <a:latin typeface="Courier New"/>
              </a:rPr>
              <a:t> = "SELECT * FROM PERSON WHERE LNAME like ?%";</a:t>
            </a:r>
          </a:p>
          <a:p>
            <a:pPr>
              <a:defRPr/>
            </a:pPr>
            <a:r>
              <a:rPr lang="fr-FR" sz="1400" dirty="0">
                <a:solidFill>
                  <a:schemeClr val="tx1"/>
                </a:solidFill>
                <a:latin typeface="Courier New"/>
              </a:rPr>
              <a:t> return </a:t>
            </a:r>
            <a:r>
              <a:rPr lang="fr-FR" sz="1400" dirty="0" err="1">
                <a:solidFill>
                  <a:schemeClr val="tx1"/>
                </a:solidFill>
                <a:latin typeface="Courier New"/>
              </a:rPr>
              <a:t>this.jdbcTemplate.</a:t>
            </a:r>
            <a:r>
              <a:rPr lang="fr-FR" sz="1400" b="1" dirty="0" err="1">
                <a:solidFill>
                  <a:schemeClr val="tx1"/>
                </a:solidFill>
                <a:latin typeface="Courier New"/>
              </a:rPr>
              <a:t>queryForList</a:t>
            </a:r>
            <a:r>
              <a:rPr lang="fr-FR" sz="1400" dirty="0">
                <a:solidFill>
                  <a:schemeClr val="tx1"/>
                </a:solidFill>
                <a:latin typeface="Courier New"/>
              </a:rPr>
              <a:t>(</a:t>
            </a:r>
            <a:r>
              <a:rPr lang="fr-FR" sz="1400" dirty="0" err="1">
                <a:solidFill>
                  <a:schemeClr val="tx1"/>
                </a:solidFill>
                <a:latin typeface="Courier New"/>
              </a:rPr>
              <a:t>sql</a:t>
            </a:r>
            <a:r>
              <a:rPr lang="fr-FR" sz="1400" dirty="0">
                <a:solidFill>
                  <a:schemeClr val="tx1"/>
                </a:solidFill>
                <a:latin typeface="Courier New"/>
              </a:rPr>
              <a:t>, </a:t>
            </a:r>
            <a:r>
              <a:rPr lang="fr-FR" sz="1400" dirty="0" err="1">
                <a:solidFill>
                  <a:schemeClr val="tx1"/>
                </a:solidFill>
                <a:latin typeface="Courier New"/>
              </a:rPr>
              <a:t>lname</a:t>
            </a:r>
            <a:r>
              <a:rPr lang="fr-FR" sz="1400" dirty="0">
                <a:solidFill>
                  <a:schemeClr val="tx1"/>
                </a:solidFill>
                <a:latin typeface="Courier New"/>
              </a:rPr>
              <a:t>);</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181</a:t>
            </a:fld>
            <a:endParaRPr lang="fr-FR"/>
          </a:p>
        </p:txBody>
      </p:sp>
      <p:sp>
        <p:nvSpPr>
          <p:cNvPr id="4" name="Espace réservé du pied de page 3">
            <a:extLst>
              <a:ext uri="{FF2B5EF4-FFF2-40B4-BE49-F238E27FC236}">
                <a16:creationId xmlns:a16="http://schemas.microsoft.com/office/drawing/2014/main" id="{877BB3A9-8CEB-4BDD-ACED-C2B029B71CB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49111828"/>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callbacks – RowMapper (1/3)</a:t>
            </a:r>
            <a:endParaRPr lang="fr-FR" dirty="0"/>
          </a:p>
        </p:txBody>
      </p:sp>
      <p:sp>
        <p:nvSpPr>
          <p:cNvPr id="244739" name="Espace réservé du contenu 2"/>
          <p:cNvSpPr>
            <a:spLocks noGrp="1"/>
          </p:cNvSpPr>
          <p:nvPr>
            <p:ph idx="1"/>
          </p:nvPr>
        </p:nvSpPr>
        <p:spPr>
          <a:xfrm>
            <a:off x="1427755" y="1847850"/>
            <a:ext cx="10559198" cy="4752490"/>
          </a:xfrm>
        </p:spPr>
        <p:txBody>
          <a:bodyPr>
            <a:normAutofit/>
          </a:bodyPr>
          <a:lstStyle/>
          <a:p>
            <a:r>
              <a:rPr lang="fr-FR" altLang="en-US" sz="2000" dirty="0" err="1"/>
              <a:t>JdbcTemplate</a:t>
            </a:r>
            <a:r>
              <a:rPr lang="fr-FR" altLang="en-US" sz="2000" dirty="0"/>
              <a:t> permet d’associer les données sous forme d’objets métiers</a:t>
            </a:r>
          </a:p>
          <a:p>
            <a:endParaRPr lang="fr-FR" altLang="en-US" sz="2000" dirty="0"/>
          </a:p>
          <a:p>
            <a:r>
              <a:rPr lang="fr-FR" altLang="en-US" sz="2000" dirty="0" err="1"/>
              <a:t>JdbcTemplate</a:t>
            </a:r>
            <a:r>
              <a:rPr lang="fr-FR" altLang="en-US" sz="2000" dirty="0"/>
              <a:t> s’appuie sur la technique du « callback »</a:t>
            </a:r>
          </a:p>
          <a:p>
            <a:endParaRPr lang="fr-FR" altLang="en-US" sz="2000" dirty="0"/>
          </a:p>
          <a:p>
            <a:r>
              <a:rPr lang="fr-FR" altLang="en-US" sz="2000" dirty="0"/>
              <a:t>Ce mapping est équivalent à celui utilisé par les outils ORM tel que Hibernate</a:t>
            </a:r>
          </a:p>
          <a:p>
            <a:endParaRPr lang="fr-FR" altLang="en-US" sz="2000" dirty="0"/>
          </a:p>
          <a:p>
            <a:r>
              <a:rPr lang="fr-FR" altLang="en-US" sz="2000" dirty="0" err="1"/>
              <a:t>JdbcTemplate</a:t>
            </a:r>
            <a:r>
              <a:rPr lang="fr-FR" altLang="en-US" sz="2000" dirty="0"/>
              <a:t> met à disposition l’interface « </a:t>
            </a:r>
            <a:r>
              <a:rPr lang="fr-FR" altLang="en-US" sz="2000" dirty="0" err="1"/>
              <a:t>RowMapper</a:t>
            </a:r>
            <a:r>
              <a:rPr lang="fr-FR" altLang="en-US" sz="2000" dirty="0"/>
              <a:t> » pour associer les données</a:t>
            </a:r>
          </a:p>
          <a:p>
            <a:pPr lvl="1"/>
            <a:r>
              <a:rPr lang="fr-FR" altLang="en-US" sz="1800" dirty="0"/>
              <a:t>Peut être utilisé aussi pour des requêtes uniques ou sur des ensembles.</a:t>
            </a:r>
          </a:p>
          <a:p>
            <a:endParaRPr lang="fr-FR" altLang="en-US" sz="2000" dirty="0"/>
          </a:p>
        </p:txBody>
      </p:sp>
      <p:sp>
        <p:nvSpPr>
          <p:cNvPr id="7" name="ZoneTexte 6"/>
          <p:cNvSpPr txBox="1"/>
          <p:nvPr/>
        </p:nvSpPr>
        <p:spPr>
          <a:xfrm>
            <a:off x="1771649" y="5429250"/>
            <a:ext cx="850582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rgbClr val="7F0055"/>
                </a:solidFill>
                <a:latin typeface="Courier New"/>
              </a:rPr>
              <a:t>public</a:t>
            </a:r>
            <a:r>
              <a:rPr lang="fr-FR" sz="1600" dirty="0">
                <a:solidFill>
                  <a:srgbClr val="000000"/>
                </a:solidFill>
                <a:latin typeface="Courier New"/>
              </a:rPr>
              <a:t> </a:t>
            </a:r>
            <a:r>
              <a:rPr lang="fr-FR" sz="1600" dirty="0">
                <a:solidFill>
                  <a:srgbClr val="7F0055"/>
                </a:solidFill>
                <a:latin typeface="Courier New"/>
              </a:rPr>
              <a:t>interface</a:t>
            </a:r>
            <a:r>
              <a:rPr lang="fr-FR" sz="1600" dirty="0">
                <a:solidFill>
                  <a:srgbClr val="000000"/>
                </a:solidFill>
                <a:latin typeface="Courier New"/>
              </a:rPr>
              <a:t> </a:t>
            </a:r>
            <a:r>
              <a:rPr lang="fr-FR" sz="1600" dirty="0" err="1">
                <a:solidFill>
                  <a:srgbClr val="000000"/>
                </a:solidFill>
                <a:latin typeface="Courier New"/>
              </a:rPr>
              <a:t>RowMapper</a:t>
            </a:r>
            <a:r>
              <a:rPr lang="fr-FR" sz="1600" dirty="0">
                <a:solidFill>
                  <a:srgbClr val="000000"/>
                </a:solidFill>
                <a:latin typeface="Courier New"/>
              </a:rPr>
              <a:t>&lt;T&gt; {</a:t>
            </a:r>
          </a:p>
          <a:p>
            <a:pPr>
              <a:defRPr/>
            </a:pPr>
            <a:r>
              <a:rPr lang="en-US" sz="1600" dirty="0">
                <a:solidFill>
                  <a:srgbClr val="000000"/>
                </a:solidFill>
                <a:latin typeface="Courier New"/>
              </a:rPr>
              <a:t>  T </a:t>
            </a:r>
            <a:r>
              <a:rPr lang="en-US" sz="1600" dirty="0" err="1">
                <a:solidFill>
                  <a:srgbClr val="000000"/>
                </a:solidFill>
                <a:latin typeface="Courier New"/>
              </a:rPr>
              <a:t>mapRow</a:t>
            </a:r>
            <a:r>
              <a:rPr lang="en-US" sz="1600" dirty="0">
                <a:solidFill>
                  <a:srgbClr val="000000"/>
                </a:solidFill>
                <a:latin typeface="Courier New"/>
              </a:rPr>
              <a:t>(</a:t>
            </a:r>
            <a:r>
              <a:rPr lang="en-US" sz="1600" dirty="0" err="1">
                <a:solidFill>
                  <a:srgbClr val="000000"/>
                </a:solidFill>
                <a:latin typeface="Courier New"/>
              </a:rPr>
              <a:t>ResultSet</a:t>
            </a:r>
            <a:r>
              <a:rPr lang="en-US" sz="1600" dirty="0">
                <a:solidFill>
                  <a:srgbClr val="000000"/>
                </a:solidFill>
                <a:latin typeface="Courier New"/>
              </a:rPr>
              <a:t> </a:t>
            </a:r>
            <a:r>
              <a:rPr lang="en-US" sz="1600" dirty="0" err="1">
                <a:solidFill>
                  <a:srgbClr val="000000"/>
                </a:solidFill>
                <a:latin typeface="Courier New"/>
              </a:rPr>
              <a:t>rs</a:t>
            </a:r>
            <a:r>
              <a:rPr lang="en-US" sz="1600" dirty="0">
                <a:solidFill>
                  <a:srgbClr val="000000"/>
                </a:solidFill>
                <a:latin typeface="Courier New"/>
              </a:rPr>
              <a:t>, </a:t>
            </a:r>
            <a:r>
              <a:rPr lang="en-US" sz="1600" dirty="0" err="1">
                <a:solidFill>
                  <a:srgbClr val="7F0055"/>
                </a:solidFill>
                <a:latin typeface="Courier New"/>
              </a:rPr>
              <a:t>int</a:t>
            </a:r>
            <a:r>
              <a:rPr lang="en-US" sz="1600" dirty="0">
                <a:solidFill>
                  <a:srgbClr val="000000"/>
                </a:solidFill>
                <a:latin typeface="Courier New"/>
              </a:rPr>
              <a:t> </a:t>
            </a:r>
            <a:r>
              <a:rPr lang="en-US" sz="1600" dirty="0" err="1">
                <a:solidFill>
                  <a:srgbClr val="000000"/>
                </a:solidFill>
                <a:latin typeface="Courier New"/>
              </a:rPr>
              <a:t>rowNum</a:t>
            </a:r>
            <a:r>
              <a:rPr lang="en-US" sz="1600" dirty="0">
                <a:solidFill>
                  <a:srgbClr val="000000"/>
                </a:solidFill>
                <a:latin typeface="Courier New"/>
              </a:rPr>
              <a:t>) </a:t>
            </a:r>
            <a:r>
              <a:rPr lang="en-US" sz="1600" dirty="0">
                <a:solidFill>
                  <a:srgbClr val="7F0055"/>
                </a:solidFill>
                <a:latin typeface="Courier New"/>
              </a:rPr>
              <a:t>throws</a:t>
            </a:r>
            <a:r>
              <a:rPr lang="en-US" sz="1600" dirty="0">
                <a:solidFill>
                  <a:srgbClr val="000000"/>
                </a:solidFill>
                <a:latin typeface="Courier New"/>
              </a:rPr>
              <a:t> </a:t>
            </a:r>
            <a:r>
              <a:rPr lang="en-US" sz="1600" dirty="0" err="1">
                <a:solidFill>
                  <a:srgbClr val="000000"/>
                </a:solidFill>
                <a:latin typeface="Courier New"/>
              </a:rPr>
              <a:t>SQLException</a:t>
            </a:r>
            <a:r>
              <a:rPr lang="en-US" sz="1600" dirty="0">
                <a:solidFill>
                  <a:srgbClr val="000000"/>
                </a:solidFill>
                <a:latin typeface="Courier New"/>
              </a:rPr>
              <a:t>; </a:t>
            </a:r>
            <a:endParaRPr lang="fr-FR" sz="1600" dirty="0">
              <a:latin typeface="Courier New"/>
            </a:endParaRPr>
          </a:p>
          <a:p>
            <a:pPr>
              <a:defRPr/>
            </a:pPr>
            <a:r>
              <a:rPr lang="fr-FR" sz="1600" dirty="0">
                <a:solidFill>
                  <a:srgbClr val="000000"/>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182</a:t>
            </a:fld>
            <a:endParaRPr lang="fr-FR"/>
          </a:p>
        </p:txBody>
      </p:sp>
      <p:sp>
        <p:nvSpPr>
          <p:cNvPr id="4" name="Espace réservé du pied de page 3">
            <a:extLst>
              <a:ext uri="{FF2B5EF4-FFF2-40B4-BE49-F238E27FC236}">
                <a16:creationId xmlns:a16="http://schemas.microsoft.com/office/drawing/2014/main" id="{2ECF0E85-0325-40E9-81D6-66CF3CA3A9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68739096"/>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callbacks – RowMapper (2/3)</a:t>
            </a:r>
            <a:endParaRPr lang="fr-FR" dirty="0"/>
          </a:p>
        </p:txBody>
      </p:sp>
      <p:sp>
        <p:nvSpPr>
          <p:cNvPr id="245763" name="Espace réservé du contenu 2"/>
          <p:cNvSpPr>
            <a:spLocks noGrp="1"/>
          </p:cNvSpPr>
          <p:nvPr>
            <p:ph idx="1"/>
          </p:nvPr>
        </p:nvSpPr>
        <p:spPr>
          <a:xfrm>
            <a:off x="1427755" y="1581150"/>
            <a:ext cx="10559198" cy="5019190"/>
          </a:xfrm>
        </p:spPr>
        <p:txBody>
          <a:bodyPr/>
          <a:lstStyle/>
          <a:p>
            <a:r>
              <a:rPr lang="fr-FR" altLang="en-US" dirty="0"/>
              <a:t>Résultat sur </a:t>
            </a:r>
            <a:r>
              <a:rPr lang="fr-FR" altLang="en-US" b="1" u="sng" dirty="0"/>
              <a:t>un seul</a:t>
            </a:r>
            <a:r>
              <a:rPr lang="fr-FR" altLang="en-US" dirty="0"/>
              <a:t> tuple</a:t>
            </a:r>
          </a:p>
          <a:p>
            <a:endParaRPr lang="fr-FR" altLang="en-US" dirty="0"/>
          </a:p>
        </p:txBody>
      </p:sp>
      <p:sp>
        <p:nvSpPr>
          <p:cNvPr id="6" name="ZoneTexte 5"/>
          <p:cNvSpPr txBox="1"/>
          <p:nvPr/>
        </p:nvSpPr>
        <p:spPr>
          <a:xfrm>
            <a:off x="1835149" y="2305050"/>
            <a:ext cx="9956801"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public </a:t>
            </a:r>
            <a:r>
              <a:rPr lang="fr-FR" sz="1600" b="1" dirty="0">
                <a:solidFill>
                  <a:schemeClr val="tx1"/>
                </a:solidFill>
                <a:latin typeface="Courier New"/>
              </a:rPr>
              <a:t>Person</a:t>
            </a:r>
            <a:r>
              <a:rPr lang="fr-FR" sz="1600" dirty="0">
                <a:solidFill>
                  <a:schemeClr val="tx1"/>
                </a:solidFill>
                <a:latin typeface="Courier New"/>
              </a:rPr>
              <a:t> </a:t>
            </a:r>
            <a:r>
              <a:rPr lang="fr-FR" sz="1600" dirty="0" err="1">
                <a:solidFill>
                  <a:schemeClr val="tx1"/>
                </a:solidFill>
                <a:latin typeface="Courier New"/>
              </a:rPr>
              <a:t>fetchPersonByLastName</a:t>
            </a:r>
            <a:r>
              <a:rPr lang="fr-FR" sz="1600" dirty="0">
                <a:solidFill>
                  <a:schemeClr val="tx1"/>
                </a:solidFill>
                <a:latin typeface="Courier New"/>
              </a:rPr>
              <a:t>(String </a:t>
            </a:r>
            <a:r>
              <a:rPr lang="fr-FR" sz="1600" dirty="0" err="1">
                <a:solidFill>
                  <a:schemeClr val="tx1"/>
                </a:solidFill>
                <a:latin typeface="Courier New"/>
              </a:rPr>
              <a:t>lname</a:t>
            </a:r>
            <a:r>
              <a:rPr lang="fr-FR" sz="1600" dirty="0">
                <a:solidFill>
                  <a:schemeClr val="tx1"/>
                </a:solidFill>
                <a:latin typeface="Courier New"/>
              </a:rPr>
              <a:t>) {</a:t>
            </a:r>
          </a:p>
          <a:p>
            <a:pPr>
              <a:defRPr/>
            </a:pPr>
            <a:r>
              <a:rPr lang="en-US" sz="1600" dirty="0">
                <a:solidFill>
                  <a:schemeClr val="tx1"/>
                </a:solidFill>
                <a:latin typeface="Courier New"/>
              </a:rPr>
              <a:t> String </a:t>
            </a:r>
            <a:r>
              <a:rPr lang="en-US" sz="1600" dirty="0" err="1">
                <a:solidFill>
                  <a:schemeClr val="tx1"/>
                </a:solidFill>
                <a:latin typeface="Courier New"/>
              </a:rPr>
              <a:t>sql</a:t>
            </a:r>
            <a:r>
              <a:rPr lang="en-US" sz="1600" dirty="0">
                <a:solidFill>
                  <a:schemeClr val="tx1"/>
                </a:solidFill>
                <a:latin typeface="Courier New"/>
              </a:rPr>
              <a:t> = "SELECT * FROM PERSON WHERE LNAME = ?";</a:t>
            </a:r>
          </a:p>
          <a:p>
            <a:pPr>
              <a:defRPr/>
            </a:pPr>
            <a:r>
              <a:rPr lang="fr-FR" sz="1600" dirty="0">
                <a:solidFill>
                  <a:schemeClr val="tx1"/>
                </a:solidFill>
                <a:latin typeface="Courier New"/>
              </a:rPr>
              <a:t> return </a:t>
            </a:r>
            <a:r>
              <a:rPr lang="fr-FR" sz="1600" dirty="0" err="1">
                <a:solidFill>
                  <a:schemeClr val="tx1"/>
                </a:solidFill>
                <a:latin typeface="Courier New"/>
              </a:rPr>
              <a:t>this.jdbcTemplate.</a:t>
            </a:r>
            <a:r>
              <a:rPr lang="fr-FR" sz="1600" b="1" dirty="0" err="1">
                <a:solidFill>
                  <a:schemeClr val="tx1"/>
                </a:solidFill>
                <a:latin typeface="Courier New"/>
              </a:rPr>
              <a:t>queryForObject</a:t>
            </a:r>
            <a:r>
              <a:rPr lang="fr-FR" sz="1600" dirty="0">
                <a:solidFill>
                  <a:schemeClr val="tx1"/>
                </a:solidFill>
                <a:latin typeface="Courier New"/>
              </a:rPr>
              <a:t>(</a:t>
            </a:r>
            <a:r>
              <a:rPr lang="fr-FR" sz="1600" dirty="0" err="1">
                <a:solidFill>
                  <a:schemeClr val="tx1"/>
                </a:solidFill>
                <a:latin typeface="Courier New"/>
              </a:rPr>
              <a:t>sql</a:t>
            </a:r>
            <a:r>
              <a:rPr lang="fr-FR" sz="1600" dirty="0">
                <a:solidFill>
                  <a:schemeClr val="tx1"/>
                </a:solidFill>
                <a:latin typeface="Courier New"/>
              </a:rPr>
              <a:t>, new </a:t>
            </a:r>
            <a:r>
              <a:rPr lang="fr-FR" sz="1600" b="1" dirty="0" err="1">
                <a:solidFill>
                  <a:schemeClr val="tx1"/>
                </a:solidFill>
                <a:latin typeface="Courier New"/>
              </a:rPr>
              <a:t>PersonRowMapper</a:t>
            </a:r>
            <a:r>
              <a:rPr lang="fr-FR" sz="1600" dirty="0">
                <a:solidFill>
                  <a:schemeClr val="tx1"/>
                </a:solidFill>
                <a:latin typeface="Courier New"/>
              </a:rPr>
              <a:t>(), </a:t>
            </a:r>
            <a:r>
              <a:rPr lang="fr-FR" sz="1600" dirty="0" err="1">
                <a:solidFill>
                  <a:schemeClr val="tx1"/>
                </a:solidFill>
                <a:latin typeface="Courier New"/>
              </a:rPr>
              <a:t>lname</a:t>
            </a:r>
            <a:r>
              <a:rPr lang="fr-FR" sz="1600" dirty="0">
                <a:solidFill>
                  <a:schemeClr val="tx1"/>
                </a:solidFill>
                <a:latin typeface="Courier New"/>
              </a:rPr>
              <a:t>);</a:t>
            </a:r>
          </a:p>
          <a:p>
            <a:pPr>
              <a:defRPr/>
            </a:pPr>
            <a:r>
              <a:rPr lang="fr-FR" sz="1600" dirty="0">
                <a:solidFill>
                  <a:schemeClr val="tx1"/>
                </a:solidFill>
                <a:latin typeface="Courier New"/>
              </a:rPr>
              <a:t>}</a:t>
            </a:r>
          </a:p>
        </p:txBody>
      </p:sp>
      <p:sp>
        <p:nvSpPr>
          <p:cNvPr id="7" name="ZoneTexte 6"/>
          <p:cNvSpPr txBox="1"/>
          <p:nvPr/>
        </p:nvSpPr>
        <p:spPr>
          <a:xfrm>
            <a:off x="1835148" y="3602038"/>
            <a:ext cx="9956801"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public class </a:t>
            </a:r>
            <a:r>
              <a:rPr lang="fr-FR" sz="1600" b="1" dirty="0" err="1">
                <a:solidFill>
                  <a:schemeClr val="tx1"/>
                </a:solidFill>
                <a:latin typeface="Courier New"/>
              </a:rPr>
              <a:t>PersonRowMapper</a:t>
            </a:r>
            <a:r>
              <a:rPr lang="fr-FR" sz="1600" dirty="0">
                <a:solidFill>
                  <a:schemeClr val="tx1"/>
                </a:solidFill>
                <a:latin typeface="Courier New"/>
              </a:rPr>
              <a:t> </a:t>
            </a:r>
            <a:r>
              <a:rPr lang="fr-FR" sz="1600" dirty="0" err="1">
                <a:solidFill>
                  <a:schemeClr val="tx1"/>
                </a:solidFill>
                <a:latin typeface="Courier New"/>
              </a:rPr>
              <a:t>implements</a:t>
            </a:r>
            <a:r>
              <a:rPr lang="fr-FR" sz="1600" dirty="0">
                <a:solidFill>
                  <a:schemeClr val="tx1"/>
                </a:solidFill>
                <a:latin typeface="Courier New"/>
              </a:rPr>
              <a:t> </a:t>
            </a:r>
            <a:r>
              <a:rPr lang="fr-FR" sz="1600" dirty="0" err="1">
                <a:solidFill>
                  <a:schemeClr val="tx1"/>
                </a:solidFill>
                <a:latin typeface="Courier New"/>
              </a:rPr>
              <a:t>RowMapper</a:t>
            </a:r>
            <a:r>
              <a:rPr lang="fr-FR" sz="1600" dirty="0">
                <a:solidFill>
                  <a:schemeClr val="tx1"/>
                </a:solidFill>
                <a:latin typeface="Courier New"/>
              </a:rPr>
              <a:t>&lt;Person&gt; {</a:t>
            </a:r>
          </a:p>
          <a:p>
            <a:pPr>
              <a:defRPr/>
            </a:pPr>
            <a:endParaRPr lang="fr-FR" sz="1600" dirty="0">
              <a:solidFill>
                <a:schemeClr val="tx1"/>
              </a:solidFill>
              <a:latin typeface="Courier New"/>
            </a:endParaRPr>
          </a:p>
          <a:p>
            <a:pPr>
              <a:defRPr/>
            </a:pPr>
            <a:r>
              <a:rPr lang="en-US" sz="1600" dirty="0">
                <a:solidFill>
                  <a:schemeClr val="tx1"/>
                </a:solidFill>
                <a:latin typeface="Courier New"/>
              </a:rPr>
              <a:t> public Person </a:t>
            </a:r>
            <a:r>
              <a:rPr lang="en-US" sz="1600" dirty="0" err="1">
                <a:solidFill>
                  <a:schemeClr val="tx1"/>
                </a:solidFill>
                <a:latin typeface="Courier New"/>
              </a:rPr>
              <a:t>mapRow</a:t>
            </a:r>
            <a:r>
              <a:rPr lang="en-US" sz="1600" dirty="0">
                <a:solidFill>
                  <a:schemeClr val="tx1"/>
                </a:solidFill>
                <a:latin typeface="Courier New"/>
              </a:rPr>
              <a:t>(</a:t>
            </a:r>
            <a:r>
              <a:rPr lang="en-US" sz="1600" dirty="0" err="1">
                <a:solidFill>
                  <a:schemeClr val="tx1"/>
                </a:solidFill>
                <a:latin typeface="Courier New"/>
              </a:rPr>
              <a:t>ResultSet</a:t>
            </a:r>
            <a:r>
              <a:rPr lang="en-US" sz="1600" dirty="0">
                <a:solidFill>
                  <a:schemeClr val="tx1"/>
                </a:solidFill>
                <a:latin typeface="Courier New"/>
              </a:rPr>
              <a:t> </a:t>
            </a:r>
            <a:r>
              <a:rPr lang="en-US" sz="1600" dirty="0" err="1">
                <a:solidFill>
                  <a:schemeClr val="tx1"/>
                </a:solidFill>
                <a:latin typeface="Courier New"/>
              </a:rPr>
              <a:t>rs</a:t>
            </a:r>
            <a:r>
              <a:rPr lang="en-US" sz="1600" dirty="0">
                <a:solidFill>
                  <a:schemeClr val="tx1"/>
                </a:solidFill>
                <a:latin typeface="Courier New"/>
              </a:rPr>
              <a:t>, </a:t>
            </a:r>
            <a:r>
              <a:rPr lang="en-US" sz="1600" dirty="0" err="1">
                <a:solidFill>
                  <a:schemeClr val="tx1"/>
                </a:solidFill>
                <a:latin typeface="Courier New"/>
              </a:rPr>
              <a:t>int</a:t>
            </a:r>
            <a:r>
              <a:rPr lang="en-US" sz="1600" dirty="0">
                <a:solidFill>
                  <a:schemeClr val="tx1"/>
                </a:solidFill>
                <a:latin typeface="Courier New"/>
              </a:rPr>
              <a:t> </a:t>
            </a:r>
            <a:r>
              <a:rPr lang="en-US" sz="1600" dirty="0" err="1">
                <a:solidFill>
                  <a:schemeClr val="tx1"/>
                </a:solidFill>
                <a:latin typeface="Courier New"/>
              </a:rPr>
              <a:t>rowNum</a:t>
            </a:r>
            <a:r>
              <a:rPr lang="en-US" sz="1600" dirty="0">
                <a:solidFill>
                  <a:schemeClr val="tx1"/>
                </a:solidFill>
                <a:latin typeface="Courier New"/>
              </a:rPr>
              <a:t>)throws </a:t>
            </a:r>
            <a:r>
              <a:rPr lang="en-US" sz="1600" dirty="0" err="1">
                <a:solidFill>
                  <a:schemeClr val="tx1"/>
                </a:solidFill>
                <a:latin typeface="Courier New"/>
              </a:rPr>
              <a:t>SQLException</a:t>
            </a:r>
            <a:r>
              <a:rPr lang="en-US" sz="1600" dirty="0">
                <a:solidFill>
                  <a:schemeClr val="tx1"/>
                </a:solidFill>
                <a:latin typeface="Courier New"/>
              </a:rPr>
              <a:t> {</a:t>
            </a:r>
          </a:p>
          <a:p>
            <a:pPr>
              <a:defRPr/>
            </a:pPr>
            <a:r>
              <a:rPr lang="fr-FR" sz="1600" dirty="0">
                <a:solidFill>
                  <a:schemeClr val="tx1"/>
                </a:solidFill>
                <a:latin typeface="Courier New"/>
              </a:rPr>
              <a:t>  Person p = new Person();</a:t>
            </a:r>
          </a:p>
          <a:p>
            <a:pPr>
              <a:defRPr/>
            </a:pPr>
            <a:r>
              <a:rPr lang="fr-FR" sz="1600" dirty="0">
                <a:solidFill>
                  <a:schemeClr val="tx1"/>
                </a:solidFill>
                <a:latin typeface="Courier New"/>
              </a:rPr>
              <a:t>  </a:t>
            </a:r>
            <a:r>
              <a:rPr lang="fr-FR" sz="1600" dirty="0" err="1">
                <a:solidFill>
                  <a:schemeClr val="tx1"/>
                </a:solidFill>
                <a:latin typeface="Courier New"/>
              </a:rPr>
              <a:t>p.setId</a:t>
            </a:r>
            <a:r>
              <a:rPr lang="fr-FR" sz="1600" dirty="0">
                <a:solidFill>
                  <a:schemeClr val="tx1"/>
                </a:solidFill>
                <a:latin typeface="Courier New"/>
              </a:rPr>
              <a:t>(</a:t>
            </a:r>
            <a:r>
              <a:rPr lang="fr-FR" sz="1600" dirty="0" err="1">
                <a:solidFill>
                  <a:schemeClr val="tx1"/>
                </a:solidFill>
                <a:latin typeface="Courier New"/>
              </a:rPr>
              <a:t>rs.getInt</a:t>
            </a:r>
            <a:r>
              <a:rPr lang="fr-FR" sz="1600" dirty="0">
                <a:solidFill>
                  <a:schemeClr val="tx1"/>
                </a:solidFill>
                <a:latin typeface="Courier New"/>
              </a:rPr>
              <a:t>("ID"));</a:t>
            </a:r>
          </a:p>
          <a:p>
            <a:pPr>
              <a:defRPr/>
            </a:pPr>
            <a:r>
              <a:rPr lang="fr-FR" sz="1600" dirty="0">
                <a:solidFill>
                  <a:schemeClr val="tx1"/>
                </a:solidFill>
                <a:latin typeface="Courier New"/>
              </a:rPr>
              <a:t>  </a:t>
            </a:r>
            <a:r>
              <a:rPr lang="fr-FR" sz="1600" dirty="0" err="1">
                <a:solidFill>
                  <a:schemeClr val="tx1"/>
                </a:solidFill>
                <a:latin typeface="Courier New"/>
              </a:rPr>
              <a:t>p.setFirstName</a:t>
            </a:r>
            <a:r>
              <a:rPr lang="fr-FR" sz="1600" dirty="0">
                <a:solidFill>
                  <a:schemeClr val="tx1"/>
                </a:solidFill>
                <a:latin typeface="Courier New"/>
              </a:rPr>
              <a:t>(</a:t>
            </a:r>
            <a:r>
              <a:rPr lang="fr-FR" sz="1600" dirty="0" err="1">
                <a:solidFill>
                  <a:schemeClr val="tx1"/>
                </a:solidFill>
                <a:latin typeface="Courier New"/>
              </a:rPr>
              <a:t>rs.getString</a:t>
            </a:r>
            <a:r>
              <a:rPr lang="fr-FR" sz="1600" dirty="0">
                <a:solidFill>
                  <a:schemeClr val="tx1"/>
                </a:solidFill>
                <a:latin typeface="Courier New"/>
              </a:rPr>
              <a:t>("FNAME"));</a:t>
            </a:r>
          </a:p>
          <a:p>
            <a:pPr>
              <a:defRPr/>
            </a:pPr>
            <a:r>
              <a:rPr lang="fr-FR" sz="1600" dirty="0">
                <a:solidFill>
                  <a:schemeClr val="tx1"/>
                </a:solidFill>
                <a:latin typeface="Courier New"/>
              </a:rPr>
              <a:t>  </a:t>
            </a:r>
            <a:r>
              <a:rPr lang="fr-FR" sz="1600" dirty="0" err="1">
                <a:solidFill>
                  <a:schemeClr val="tx1"/>
                </a:solidFill>
                <a:latin typeface="Courier New"/>
              </a:rPr>
              <a:t>p.setLastName</a:t>
            </a:r>
            <a:r>
              <a:rPr lang="fr-FR" sz="1600" dirty="0">
                <a:solidFill>
                  <a:schemeClr val="tx1"/>
                </a:solidFill>
                <a:latin typeface="Courier New"/>
              </a:rPr>
              <a:t>(</a:t>
            </a:r>
            <a:r>
              <a:rPr lang="fr-FR" sz="1600" dirty="0" err="1">
                <a:solidFill>
                  <a:schemeClr val="tx1"/>
                </a:solidFill>
                <a:latin typeface="Courier New"/>
              </a:rPr>
              <a:t>rs.getString</a:t>
            </a:r>
            <a:r>
              <a:rPr lang="fr-FR" sz="1600" dirty="0">
                <a:solidFill>
                  <a:schemeClr val="tx1"/>
                </a:solidFill>
                <a:latin typeface="Courier New"/>
              </a:rPr>
              <a:t>("LNAME"));</a:t>
            </a:r>
          </a:p>
          <a:p>
            <a:pPr>
              <a:defRPr/>
            </a:pPr>
            <a:r>
              <a:rPr lang="fr-FR" sz="1600" dirty="0">
                <a:solidFill>
                  <a:schemeClr val="tx1"/>
                </a:solidFill>
                <a:latin typeface="Courier New"/>
              </a:rPr>
              <a:t>  return p;</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183</a:t>
            </a:fld>
            <a:endParaRPr lang="fr-FR"/>
          </a:p>
        </p:txBody>
      </p:sp>
      <p:sp>
        <p:nvSpPr>
          <p:cNvPr id="4" name="Espace réservé du pied de page 3">
            <a:extLst>
              <a:ext uri="{FF2B5EF4-FFF2-40B4-BE49-F238E27FC236}">
                <a16:creationId xmlns:a16="http://schemas.microsoft.com/office/drawing/2014/main" id="{D9F4C4CC-8835-4547-8194-E9313DDC47B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13309052"/>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callbacks – RowMapper (3/3)</a:t>
            </a:r>
            <a:endParaRPr lang="fr-FR" dirty="0"/>
          </a:p>
        </p:txBody>
      </p:sp>
      <p:sp>
        <p:nvSpPr>
          <p:cNvPr id="247811" name="Espace réservé du contenu 2"/>
          <p:cNvSpPr>
            <a:spLocks noGrp="1"/>
          </p:cNvSpPr>
          <p:nvPr>
            <p:ph idx="1"/>
          </p:nvPr>
        </p:nvSpPr>
        <p:spPr>
          <a:xfrm>
            <a:off x="1427755" y="1676400"/>
            <a:ext cx="10559198" cy="4923939"/>
          </a:xfrm>
        </p:spPr>
        <p:txBody>
          <a:bodyPr>
            <a:normAutofit/>
          </a:bodyPr>
          <a:lstStyle/>
          <a:p>
            <a:r>
              <a:rPr lang="fr-FR" altLang="en-US" sz="2800" dirty="0"/>
              <a:t>Résultats sur </a:t>
            </a:r>
            <a:r>
              <a:rPr lang="fr-FR" altLang="en-US" sz="2800" b="1" u="sng" dirty="0"/>
              <a:t>plusieurs</a:t>
            </a:r>
            <a:r>
              <a:rPr lang="fr-FR" altLang="en-US" sz="2800" dirty="0"/>
              <a:t> tuples (toujours avec le </a:t>
            </a:r>
            <a:r>
              <a:rPr lang="fr-FR" altLang="en-US" sz="2800" dirty="0" err="1"/>
              <a:t>RowMapper</a:t>
            </a:r>
            <a:r>
              <a:rPr lang="fr-FR" altLang="en-US" sz="2800" dirty="0"/>
              <a:t>)</a:t>
            </a:r>
          </a:p>
          <a:p>
            <a:endParaRPr lang="fr-FR" altLang="en-US" sz="2800" dirty="0"/>
          </a:p>
        </p:txBody>
      </p:sp>
      <p:sp>
        <p:nvSpPr>
          <p:cNvPr id="6" name="ZoneTexte 5"/>
          <p:cNvSpPr txBox="1"/>
          <p:nvPr/>
        </p:nvSpPr>
        <p:spPr>
          <a:xfrm>
            <a:off x="1809749" y="2322513"/>
            <a:ext cx="9982199" cy="10779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public </a:t>
            </a:r>
            <a:r>
              <a:rPr lang="fr-FR" sz="1600" b="1" dirty="0">
                <a:solidFill>
                  <a:schemeClr val="tx1"/>
                </a:solidFill>
                <a:latin typeface="Courier New"/>
              </a:rPr>
              <a:t>List&lt;Person&gt; </a:t>
            </a:r>
            <a:r>
              <a:rPr lang="fr-FR" sz="1600" dirty="0" err="1">
                <a:solidFill>
                  <a:schemeClr val="tx1"/>
                </a:solidFill>
                <a:latin typeface="Courier New"/>
              </a:rPr>
              <a:t>fetchAllPerson</a:t>
            </a:r>
            <a:r>
              <a:rPr lang="fr-FR" sz="1600" dirty="0">
                <a:solidFill>
                  <a:schemeClr val="tx1"/>
                </a:solidFill>
                <a:latin typeface="Courier New"/>
              </a:rPr>
              <a:t>() {</a:t>
            </a:r>
          </a:p>
          <a:p>
            <a:pPr>
              <a:defRPr/>
            </a:pPr>
            <a:r>
              <a:rPr lang="en-US" sz="1600" dirty="0">
                <a:solidFill>
                  <a:schemeClr val="tx1"/>
                </a:solidFill>
                <a:latin typeface="Courier New"/>
              </a:rPr>
              <a:t> String </a:t>
            </a:r>
            <a:r>
              <a:rPr lang="en-US" sz="1600" dirty="0" err="1">
                <a:solidFill>
                  <a:schemeClr val="tx1"/>
                </a:solidFill>
                <a:latin typeface="Courier New"/>
              </a:rPr>
              <a:t>sql</a:t>
            </a:r>
            <a:r>
              <a:rPr lang="en-US" sz="1600" dirty="0">
                <a:solidFill>
                  <a:schemeClr val="tx1"/>
                </a:solidFill>
                <a:latin typeface="Courier New"/>
              </a:rPr>
              <a:t> = "SELECT * FROM PERSON";</a:t>
            </a:r>
          </a:p>
          <a:p>
            <a:pPr>
              <a:defRPr/>
            </a:pPr>
            <a:r>
              <a:rPr lang="fr-FR" sz="1600" dirty="0">
                <a:solidFill>
                  <a:schemeClr val="tx1"/>
                </a:solidFill>
                <a:latin typeface="Courier New"/>
              </a:rPr>
              <a:t> return </a:t>
            </a:r>
            <a:r>
              <a:rPr lang="fr-FR" sz="1600" dirty="0" err="1">
                <a:solidFill>
                  <a:schemeClr val="tx1"/>
                </a:solidFill>
                <a:latin typeface="Courier New"/>
              </a:rPr>
              <a:t>this.jdbcTemplate.</a:t>
            </a:r>
            <a:r>
              <a:rPr lang="fr-FR" sz="1600" b="1" dirty="0" err="1">
                <a:solidFill>
                  <a:schemeClr val="tx1"/>
                </a:solidFill>
                <a:latin typeface="Courier New"/>
              </a:rPr>
              <a:t>query</a:t>
            </a:r>
            <a:r>
              <a:rPr lang="fr-FR" sz="1600" dirty="0">
                <a:solidFill>
                  <a:schemeClr val="tx1"/>
                </a:solidFill>
                <a:latin typeface="Courier New"/>
              </a:rPr>
              <a:t>(</a:t>
            </a:r>
            <a:r>
              <a:rPr lang="fr-FR" sz="1600" dirty="0" err="1">
                <a:solidFill>
                  <a:schemeClr val="tx1"/>
                </a:solidFill>
                <a:latin typeface="Courier New"/>
              </a:rPr>
              <a:t>sql</a:t>
            </a:r>
            <a:r>
              <a:rPr lang="fr-FR" sz="1600" dirty="0">
                <a:solidFill>
                  <a:schemeClr val="tx1"/>
                </a:solidFill>
                <a:latin typeface="Courier New"/>
              </a:rPr>
              <a:t>, new </a:t>
            </a:r>
            <a:r>
              <a:rPr lang="fr-FR" sz="1600" b="1" dirty="0" err="1">
                <a:solidFill>
                  <a:schemeClr val="tx1"/>
                </a:solidFill>
                <a:latin typeface="Courier New"/>
              </a:rPr>
              <a:t>PersonRowMapper</a:t>
            </a:r>
            <a:r>
              <a:rPr lang="fr-FR" sz="1600" dirty="0">
                <a:solidFill>
                  <a:schemeClr val="tx1"/>
                </a:solidFill>
                <a:latin typeface="Courier New"/>
              </a:rPr>
              <a:t>());</a:t>
            </a:r>
          </a:p>
          <a:p>
            <a:pPr>
              <a:defRPr/>
            </a:pPr>
            <a:r>
              <a:rPr lang="fr-FR" sz="16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184</a:t>
            </a:fld>
            <a:endParaRPr lang="fr-FR"/>
          </a:p>
        </p:txBody>
      </p:sp>
      <p:sp>
        <p:nvSpPr>
          <p:cNvPr id="11" name="ZoneTexte 10"/>
          <p:cNvSpPr txBox="1"/>
          <p:nvPr/>
        </p:nvSpPr>
        <p:spPr>
          <a:xfrm>
            <a:off x="1835148" y="3602038"/>
            <a:ext cx="9956801"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public class </a:t>
            </a:r>
            <a:r>
              <a:rPr lang="fr-FR" sz="1600" b="1" dirty="0" err="1">
                <a:solidFill>
                  <a:schemeClr val="tx1"/>
                </a:solidFill>
                <a:latin typeface="Courier New"/>
              </a:rPr>
              <a:t>PersonRowMapper</a:t>
            </a:r>
            <a:r>
              <a:rPr lang="fr-FR" sz="1600" dirty="0">
                <a:solidFill>
                  <a:schemeClr val="tx1"/>
                </a:solidFill>
                <a:latin typeface="Courier New"/>
              </a:rPr>
              <a:t> </a:t>
            </a:r>
            <a:r>
              <a:rPr lang="fr-FR" sz="1600" dirty="0" err="1">
                <a:solidFill>
                  <a:schemeClr val="tx1"/>
                </a:solidFill>
                <a:latin typeface="Courier New"/>
              </a:rPr>
              <a:t>implements</a:t>
            </a:r>
            <a:r>
              <a:rPr lang="fr-FR" sz="1600" dirty="0">
                <a:solidFill>
                  <a:schemeClr val="tx1"/>
                </a:solidFill>
                <a:latin typeface="Courier New"/>
              </a:rPr>
              <a:t> </a:t>
            </a:r>
            <a:r>
              <a:rPr lang="fr-FR" sz="1600" dirty="0" err="1">
                <a:solidFill>
                  <a:schemeClr val="tx1"/>
                </a:solidFill>
                <a:latin typeface="Courier New"/>
              </a:rPr>
              <a:t>RowMapper</a:t>
            </a:r>
            <a:r>
              <a:rPr lang="fr-FR" sz="1600" dirty="0">
                <a:solidFill>
                  <a:schemeClr val="tx1"/>
                </a:solidFill>
                <a:latin typeface="Courier New"/>
              </a:rPr>
              <a:t>&lt;Person&gt; {</a:t>
            </a:r>
          </a:p>
          <a:p>
            <a:pPr>
              <a:defRPr/>
            </a:pPr>
            <a:endParaRPr lang="fr-FR" sz="1600" dirty="0">
              <a:solidFill>
                <a:schemeClr val="tx1"/>
              </a:solidFill>
              <a:latin typeface="Courier New"/>
            </a:endParaRPr>
          </a:p>
          <a:p>
            <a:pPr>
              <a:defRPr/>
            </a:pPr>
            <a:r>
              <a:rPr lang="en-US" sz="1600" dirty="0">
                <a:solidFill>
                  <a:schemeClr val="tx1"/>
                </a:solidFill>
                <a:latin typeface="Courier New"/>
              </a:rPr>
              <a:t> public Person </a:t>
            </a:r>
            <a:r>
              <a:rPr lang="en-US" sz="1600" dirty="0" err="1">
                <a:solidFill>
                  <a:schemeClr val="tx1"/>
                </a:solidFill>
                <a:latin typeface="Courier New"/>
              </a:rPr>
              <a:t>mapRow</a:t>
            </a:r>
            <a:r>
              <a:rPr lang="en-US" sz="1600" dirty="0">
                <a:solidFill>
                  <a:schemeClr val="tx1"/>
                </a:solidFill>
                <a:latin typeface="Courier New"/>
              </a:rPr>
              <a:t>(</a:t>
            </a:r>
            <a:r>
              <a:rPr lang="en-US" sz="1600" dirty="0" err="1">
                <a:solidFill>
                  <a:schemeClr val="tx1"/>
                </a:solidFill>
                <a:latin typeface="Courier New"/>
              </a:rPr>
              <a:t>ResultSet</a:t>
            </a:r>
            <a:r>
              <a:rPr lang="en-US" sz="1600" dirty="0">
                <a:solidFill>
                  <a:schemeClr val="tx1"/>
                </a:solidFill>
                <a:latin typeface="Courier New"/>
              </a:rPr>
              <a:t> </a:t>
            </a:r>
            <a:r>
              <a:rPr lang="en-US" sz="1600" dirty="0" err="1">
                <a:solidFill>
                  <a:schemeClr val="tx1"/>
                </a:solidFill>
                <a:latin typeface="Courier New"/>
              </a:rPr>
              <a:t>rs</a:t>
            </a:r>
            <a:r>
              <a:rPr lang="en-US" sz="1600" dirty="0">
                <a:solidFill>
                  <a:schemeClr val="tx1"/>
                </a:solidFill>
                <a:latin typeface="Courier New"/>
              </a:rPr>
              <a:t>, </a:t>
            </a:r>
            <a:r>
              <a:rPr lang="en-US" sz="1600" dirty="0" err="1">
                <a:solidFill>
                  <a:schemeClr val="tx1"/>
                </a:solidFill>
                <a:latin typeface="Courier New"/>
              </a:rPr>
              <a:t>int</a:t>
            </a:r>
            <a:r>
              <a:rPr lang="en-US" sz="1600" dirty="0">
                <a:solidFill>
                  <a:schemeClr val="tx1"/>
                </a:solidFill>
                <a:latin typeface="Courier New"/>
              </a:rPr>
              <a:t> </a:t>
            </a:r>
            <a:r>
              <a:rPr lang="en-US" sz="1600" dirty="0" err="1">
                <a:solidFill>
                  <a:schemeClr val="tx1"/>
                </a:solidFill>
                <a:latin typeface="Courier New"/>
              </a:rPr>
              <a:t>rowNum</a:t>
            </a:r>
            <a:r>
              <a:rPr lang="en-US" sz="1600" dirty="0">
                <a:solidFill>
                  <a:schemeClr val="tx1"/>
                </a:solidFill>
                <a:latin typeface="Courier New"/>
              </a:rPr>
              <a:t>)throws </a:t>
            </a:r>
            <a:r>
              <a:rPr lang="en-US" sz="1600" dirty="0" err="1">
                <a:solidFill>
                  <a:schemeClr val="tx1"/>
                </a:solidFill>
                <a:latin typeface="Courier New"/>
              </a:rPr>
              <a:t>SQLException</a:t>
            </a:r>
            <a:r>
              <a:rPr lang="en-US" sz="1600" dirty="0">
                <a:solidFill>
                  <a:schemeClr val="tx1"/>
                </a:solidFill>
                <a:latin typeface="Courier New"/>
              </a:rPr>
              <a:t> {</a:t>
            </a:r>
          </a:p>
          <a:p>
            <a:pPr>
              <a:defRPr/>
            </a:pPr>
            <a:r>
              <a:rPr lang="fr-FR" sz="1600" dirty="0">
                <a:solidFill>
                  <a:schemeClr val="tx1"/>
                </a:solidFill>
                <a:latin typeface="Courier New"/>
              </a:rPr>
              <a:t>  Person p = new Person();</a:t>
            </a:r>
          </a:p>
          <a:p>
            <a:pPr>
              <a:defRPr/>
            </a:pPr>
            <a:r>
              <a:rPr lang="fr-FR" sz="1600" dirty="0">
                <a:solidFill>
                  <a:schemeClr val="tx1"/>
                </a:solidFill>
                <a:latin typeface="Courier New"/>
              </a:rPr>
              <a:t>  </a:t>
            </a:r>
            <a:r>
              <a:rPr lang="fr-FR" sz="1600" dirty="0" err="1">
                <a:solidFill>
                  <a:schemeClr val="tx1"/>
                </a:solidFill>
                <a:latin typeface="Courier New"/>
              </a:rPr>
              <a:t>p.setId</a:t>
            </a:r>
            <a:r>
              <a:rPr lang="fr-FR" sz="1600" dirty="0">
                <a:solidFill>
                  <a:schemeClr val="tx1"/>
                </a:solidFill>
                <a:latin typeface="Courier New"/>
              </a:rPr>
              <a:t>(</a:t>
            </a:r>
            <a:r>
              <a:rPr lang="fr-FR" sz="1600" dirty="0" err="1">
                <a:solidFill>
                  <a:schemeClr val="tx1"/>
                </a:solidFill>
                <a:latin typeface="Courier New"/>
              </a:rPr>
              <a:t>rs.getInt</a:t>
            </a:r>
            <a:r>
              <a:rPr lang="fr-FR" sz="1600" dirty="0">
                <a:solidFill>
                  <a:schemeClr val="tx1"/>
                </a:solidFill>
                <a:latin typeface="Courier New"/>
              </a:rPr>
              <a:t>("ID"));</a:t>
            </a:r>
          </a:p>
          <a:p>
            <a:pPr>
              <a:defRPr/>
            </a:pPr>
            <a:r>
              <a:rPr lang="fr-FR" sz="1600" dirty="0">
                <a:solidFill>
                  <a:schemeClr val="tx1"/>
                </a:solidFill>
                <a:latin typeface="Courier New"/>
              </a:rPr>
              <a:t>  </a:t>
            </a:r>
            <a:r>
              <a:rPr lang="fr-FR" sz="1600" dirty="0" err="1">
                <a:solidFill>
                  <a:schemeClr val="tx1"/>
                </a:solidFill>
                <a:latin typeface="Courier New"/>
              </a:rPr>
              <a:t>p.setFirstName</a:t>
            </a:r>
            <a:r>
              <a:rPr lang="fr-FR" sz="1600" dirty="0">
                <a:solidFill>
                  <a:schemeClr val="tx1"/>
                </a:solidFill>
                <a:latin typeface="Courier New"/>
              </a:rPr>
              <a:t>(</a:t>
            </a:r>
            <a:r>
              <a:rPr lang="fr-FR" sz="1600" dirty="0" err="1">
                <a:solidFill>
                  <a:schemeClr val="tx1"/>
                </a:solidFill>
                <a:latin typeface="Courier New"/>
              </a:rPr>
              <a:t>rs.getString</a:t>
            </a:r>
            <a:r>
              <a:rPr lang="fr-FR" sz="1600" dirty="0">
                <a:solidFill>
                  <a:schemeClr val="tx1"/>
                </a:solidFill>
                <a:latin typeface="Courier New"/>
              </a:rPr>
              <a:t>("FNAME"));</a:t>
            </a:r>
          </a:p>
          <a:p>
            <a:pPr>
              <a:defRPr/>
            </a:pPr>
            <a:r>
              <a:rPr lang="fr-FR" sz="1600" dirty="0">
                <a:solidFill>
                  <a:schemeClr val="tx1"/>
                </a:solidFill>
                <a:latin typeface="Courier New"/>
              </a:rPr>
              <a:t>  </a:t>
            </a:r>
            <a:r>
              <a:rPr lang="fr-FR" sz="1600" dirty="0" err="1">
                <a:solidFill>
                  <a:schemeClr val="tx1"/>
                </a:solidFill>
                <a:latin typeface="Courier New"/>
              </a:rPr>
              <a:t>p.setLastName</a:t>
            </a:r>
            <a:r>
              <a:rPr lang="fr-FR" sz="1600" dirty="0">
                <a:solidFill>
                  <a:schemeClr val="tx1"/>
                </a:solidFill>
                <a:latin typeface="Courier New"/>
              </a:rPr>
              <a:t>(</a:t>
            </a:r>
            <a:r>
              <a:rPr lang="fr-FR" sz="1600" dirty="0" err="1">
                <a:solidFill>
                  <a:schemeClr val="tx1"/>
                </a:solidFill>
                <a:latin typeface="Courier New"/>
              </a:rPr>
              <a:t>rs.getString</a:t>
            </a:r>
            <a:r>
              <a:rPr lang="fr-FR" sz="1600" dirty="0">
                <a:solidFill>
                  <a:schemeClr val="tx1"/>
                </a:solidFill>
                <a:latin typeface="Courier New"/>
              </a:rPr>
              <a:t>("LNAME"));</a:t>
            </a:r>
          </a:p>
          <a:p>
            <a:pPr>
              <a:defRPr/>
            </a:pPr>
            <a:r>
              <a:rPr lang="fr-FR" sz="1600" dirty="0">
                <a:solidFill>
                  <a:schemeClr val="tx1"/>
                </a:solidFill>
                <a:latin typeface="Courier New"/>
              </a:rPr>
              <a:t>  return p;</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4" name="Espace réservé du pied de page 3">
            <a:extLst>
              <a:ext uri="{FF2B5EF4-FFF2-40B4-BE49-F238E27FC236}">
                <a16:creationId xmlns:a16="http://schemas.microsoft.com/office/drawing/2014/main" id="{CE1ECFB6-3FB2-4EE9-96EB-E6580F1386E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90957302"/>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Les callbacks - RowCallbackHandler</a:t>
            </a:r>
            <a:endParaRPr lang="fr-FR" dirty="0"/>
          </a:p>
        </p:txBody>
      </p:sp>
      <p:sp>
        <p:nvSpPr>
          <p:cNvPr id="206851" name="Espace réservé du contenu 2"/>
          <p:cNvSpPr>
            <a:spLocks noGrp="1"/>
          </p:cNvSpPr>
          <p:nvPr>
            <p:ph idx="1"/>
          </p:nvPr>
        </p:nvSpPr>
        <p:spPr>
          <a:xfrm>
            <a:off x="1427755" y="1704974"/>
            <a:ext cx="10559198" cy="4895365"/>
          </a:xfrm>
        </p:spPr>
        <p:txBody>
          <a:bodyPr>
            <a:normAutofit/>
          </a:bodyPr>
          <a:lstStyle/>
          <a:p>
            <a:r>
              <a:rPr lang="fr-FR" altLang="en-US" sz="2000" dirty="0"/>
              <a:t>Spring fournit l’interface « </a:t>
            </a:r>
            <a:r>
              <a:rPr lang="fr-FR" altLang="en-US" sz="2000" dirty="0" err="1"/>
              <a:t>RowCallbackHandler</a:t>
            </a:r>
            <a:r>
              <a:rPr lang="fr-FR" altLang="en-US" sz="2000" dirty="0"/>
              <a:t> » dans le cas où </a:t>
            </a:r>
            <a:r>
              <a:rPr lang="fr-FR" altLang="en-US" sz="2000" u="sng" dirty="0"/>
              <a:t>aucun objet</a:t>
            </a:r>
            <a:r>
              <a:rPr lang="fr-FR" altLang="en-US" sz="2000" dirty="0"/>
              <a:t> ne doit être retourné</a:t>
            </a:r>
          </a:p>
          <a:p>
            <a:pPr lvl="1"/>
            <a:r>
              <a:rPr lang="fr-FR" altLang="en-US" sz="1800" dirty="0"/>
              <a:t>Stocker les données dans un fichier.</a:t>
            </a:r>
          </a:p>
          <a:p>
            <a:pPr lvl="1"/>
            <a:r>
              <a:rPr lang="fr-FR" altLang="en-US" sz="1800" dirty="0"/>
              <a:t>Convertir les tuples sous format XML.</a:t>
            </a:r>
          </a:p>
          <a:p>
            <a:pPr lvl="1"/>
            <a:r>
              <a:rPr lang="fr-FR" altLang="en-US" sz="1800" dirty="0"/>
              <a:t>Appliquer des règles de filtrage sur les données</a:t>
            </a:r>
          </a:p>
          <a:p>
            <a:pPr lvl="2"/>
            <a:r>
              <a:rPr lang="fr-FR" altLang="en-US" sz="1600" dirty="0"/>
              <a:t>Plus performant en SQL.</a:t>
            </a:r>
          </a:p>
          <a:p>
            <a:endParaRPr lang="fr-FR" altLang="en-US" sz="2000" dirty="0"/>
          </a:p>
        </p:txBody>
      </p:sp>
      <p:sp>
        <p:nvSpPr>
          <p:cNvPr id="7" name="ZoneTexte 6"/>
          <p:cNvSpPr txBox="1"/>
          <p:nvPr/>
        </p:nvSpPr>
        <p:spPr>
          <a:xfrm>
            <a:off x="2133600" y="3657600"/>
            <a:ext cx="7620000" cy="7381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public interface </a:t>
            </a:r>
            <a:r>
              <a:rPr lang="fr-FR" sz="1400" b="1" dirty="0" err="1">
                <a:solidFill>
                  <a:schemeClr val="tx1"/>
                </a:solidFill>
                <a:latin typeface="Courier New"/>
              </a:rPr>
              <a:t>RowCallbackHandler</a:t>
            </a:r>
            <a:r>
              <a:rPr lang="fr-FR" sz="1400" dirty="0">
                <a:solidFill>
                  <a:schemeClr val="tx1"/>
                </a:solidFill>
                <a:latin typeface="Courier New"/>
              </a:rPr>
              <a:t> {</a:t>
            </a:r>
          </a:p>
          <a:p>
            <a:pPr>
              <a:defRPr/>
            </a:pPr>
            <a:r>
              <a:rPr lang="fr-FR" sz="1400" dirty="0">
                <a:solidFill>
                  <a:schemeClr val="tx1"/>
                </a:solidFill>
                <a:latin typeface="Courier New"/>
              </a:rPr>
              <a:t> </a:t>
            </a:r>
            <a:r>
              <a:rPr lang="en-US" sz="1400" dirty="0">
                <a:solidFill>
                  <a:schemeClr val="tx1"/>
                </a:solidFill>
                <a:latin typeface="Courier New"/>
              </a:rPr>
              <a:t>void </a:t>
            </a:r>
            <a:r>
              <a:rPr lang="en-US" sz="1400" b="1" dirty="0" err="1">
                <a:solidFill>
                  <a:schemeClr val="tx1"/>
                </a:solidFill>
                <a:latin typeface="Courier New"/>
              </a:rPr>
              <a:t>processRow</a:t>
            </a:r>
            <a:r>
              <a:rPr lang="en-US" sz="1400" dirty="0">
                <a:solidFill>
                  <a:schemeClr val="tx1"/>
                </a:solidFill>
                <a:latin typeface="Courier New"/>
              </a:rPr>
              <a:t>(</a:t>
            </a:r>
            <a:r>
              <a:rPr lang="en-US" sz="1400" dirty="0" err="1">
                <a:solidFill>
                  <a:schemeClr val="tx1"/>
                </a:solidFill>
                <a:latin typeface="Courier New"/>
              </a:rPr>
              <a:t>ResultSet</a:t>
            </a:r>
            <a:r>
              <a:rPr lang="en-US" sz="1400" dirty="0">
                <a:solidFill>
                  <a:schemeClr val="tx1"/>
                </a:solidFill>
                <a:latin typeface="Courier New"/>
              </a:rPr>
              <a:t> </a:t>
            </a:r>
            <a:r>
              <a:rPr lang="en-US" sz="1400" dirty="0" err="1">
                <a:solidFill>
                  <a:schemeClr val="tx1"/>
                </a:solidFill>
                <a:latin typeface="Courier New"/>
              </a:rPr>
              <a:t>rs</a:t>
            </a:r>
            <a:r>
              <a:rPr lang="en-US" sz="1400" dirty="0">
                <a:solidFill>
                  <a:schemeClr val="tx1"/>
                </a:solidFill>
                <a:latin typeface="Courier New"/>
              </a:rPr>
              <a:t>) throws </a:t>
            </a:r>
            <a:r>
              <a:rPr lang="en-US" sz="1400" dirty="0" err="1">
                <a:solidFill>
                  <a:schemeClr val="tx1"/>
                </a:solidFill>
                <a:latin typeface="Courier New"/>
              </a:rPr>
              <a:t>SQLException</a:t>
            </a:r>
            <a:r>
              <a:rPr lang="en-US" sz="1400" dirty="0">
                <a:solidFill>
                  <a:schemeClr val="tx1"/>
                </a:solidFill>
                <a:latin typeface="Courier New"/>
              </a:rPr>
              <a:t>;</a:t>
            </a:r>
            <a:endParaRPr lang="fr-FR" sz="1400" dirty="0">
              <a:solidFill>
                <a:schemeClr val="tx1"/>
              </a:solidFill>
              <a:latin typeface="Courier New"/>
            </a:endParaRPr>
          </a:p>
          <a:p>
            <a:pPr>
              <a:defRPr/>
            </a:pPr>
            <a:r>
              <a:rPr lang="fr-FR" sz="1400" dirty="0">
                <a:solidFill>
                  <a:schemeClr val="tx1"/>
                </a:solidFill>
                <a:latin typeface="Courier New"/>
              </a:rPr>
              <a:t>}</a:t>
            </a:r>
          </a:p>
        </p:txBody>
      </p:sp>
      <p:sp>
        <p:nvSpPr>
          <p:cNvPr id="8" name="ZoneTexte 7"/>
          <p:cNvSpPr txBox="1"/>
          <p:nvPr/>
        </p:nvSpPr>
        <p:spPr>
          <a:xfrm>
            <a:off x="2133600" y="4475164"/>
            <a:ext cx="7620000"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public </a:t>
            </a:r>
            <a:r>
              <a:rPr lang="fr-FR" sz="1400" b="1"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processPersonAsXML</a:t>
            </a:r>
            <a:r>
              <a:rPr lang="fr-FR" sz="1400" dirty="0">
                <a:solidFill>
                  <a:schemeClr val="tx1"/>
                </a:solidFill>
                <a:latin typeface="Courier New"/>
              </a:rPr>
              <a:t>() {</a:t>
            </a:r>
          </a:p>
          <a:p>
            <a:pPr>
              <a:defRPr/>
            </a:pPr>
            <a:r>
              <a:rPr lang="en-US" sz="1400" dirty="0">
                <a:solidFill>
                  <a:schemeClr val="tx1"/>
                </a:solidFill>
                <a:latin typeface="Courier New"/>
              </a:rPr>
              <a:t> String </a:t>
            </a:r>
            <a:r>
              <a:rPr lang="en-US" sz="1400" dirty="0" err="1">
                <a:solidFill>
                  <a:schemeClr val="tx1"/>
                </a:solidFill>
                <a:latin typeface="Courier New"/>
              </a:rPr>
              <a:t>sql</a:t>
            </a:r>
            <a:r>
              <a:rPr lang="en-US" sz="1400" dirty="0">
                <a:solidFill>
                  <a:schemeClr val="tx1"/>
                </a:solidFill>
                <a:latin typeface="Courier New"/>
              </a:rPr>
              <a:t> = "SELECT * FROM PERSON";</a:t>
            </a:r>
          </a:p>
          <a:p>
            <a:pPr>
              <a:defRPr/>
            </a:pPr>
            <a:r>
              <a:rPr lang="fr-FR" sz="1400" dirty="0">
                <a:solidFill>
                  <a:schemeClr val="tx1"/>
                </a:solidFill>
                <a:latin typeface="Courier New"/>
              </a:rPr>
              <a:t> </a:t>
            </a:r>
            <a:r>
              <a:rPr lang="fr-FR" sz="1400" dirty="0" err="1">
                <a:solidFill>
                  <a:schemeClr val="tx1"/>
                </a:solidFill>
                <a:latin typeface="Courier New"/>
              </a:rPr>
              <a:t>this.jdbcTemplate.query</a:t>
            </a:r>
            <a:r>
              <a:rPr lang="fr-FR" sz="1400" dirty="0">
                <a:solidFill>
                  <a:schemeClr val="tx1"/>
                </a:solidFill>
                <a:latin typeface="Courier New"/>
              </a:rPr>
              <a:t>(</a:t>
            </a:r>
            <a:r>
              <a:rPr lang="fr-FR" sz="1400" dirty="0" err="1">
                <a:solidFill>
                  <a:schemeClr val="tx1"/>
                </a:solidFill>
                <a:latin typeface="Courier New"/>
              </a:rPr>
              <a:t>sql</a:t>
            </a:r>
            <a:r>
              <a:rPr lang="fr-FR" sz="1400" dirty="0">
                <a:solidFill>
                  <a:schemeClr val="tx1"/>
                </a:solidFill>
                <a:latin typeface="Courier New"/>
              </a:rPr>
              <a:t>, new </a:t>
            </a:r>
            <a:r>
              <a:rPr lang="fr-FR" sz="1400" b="1" dirty="0" err="1">
                <a:solidFill>
                  <a:schemeClr val="tx1"/>
                </a:solidFill>
                <a:latin typeface="Courier New"/>
              </a:rPr>
              <a:t>PersonXmlExporter</a:t>
            </a:r>
            <a:r>
              <a:rPr lang="fr-FR" sz="1400" dirty="0">
                <a:solidFill>
                  <a:schemeClr val="tx1"/>
                </a:solidFill>
                <a:latin typeface="Courier New"/>
              </a:rPr>
              <a:t>());</a:t>
            </a:r>
          </a:p>
          <a:p>
            <a:pPr>
              <a:defRPr/>
            </a:pPr>
            <a:r>
              <a:rPr lang="fr-FR" sz="1400" dirty="0">
                <a:solidFill>
                  <a:schemeClr val="tx1"/>
                </a:solidFill>
                <a:latin typeface="Courier New"/>
              </a:rPr>
              <a:t>}</a:t>
            </a:r>
          </a:p>
        </p:txBody>
      </p:sp>
      <p:sp>
        <p:nvSpPr>
          <p:cNvPr id="9" name="ZoneTexte 8"/>
          <p:cNvSpPr txBox="1"/>
          <p:nvPr/>
        </p:nvSpPr>
        <p:spPr>
          <a:xfrm>
            <a:off x="2133600" y="5511800"/>
            <a:ext cx="7620000" cy="11699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400" dirty="0">
                <a:solidFill>
                  <a:schemeClr val="tx1"/>
                </a:solidFill>
                <a:latin typeface="Courier New"/>
              </a:rPr>
              <a:t>public class </a:t>
            </a:r>
            <a:r>
              <a:rPr lang="en-US" sz="1400" b="1" dirty="0" err="1">
                <a:solidFill>
                  <a:schemeClr val="tx1"/>
                </a:solidFill>
                <a:latin typeface="Courier New"/>
              </a:rPr>
              <a:t>PersonXmlExporter</a:t>
            </a:r>
            <a:r>
              <a:rPr lang="en-US" sz="1400" dirty="0">
                <a:solidFill>
                  <a:schemeClr val="tx1"/>
                </a:solidFill>
                <a:latin typeface="Courier New"/>
              </a:rPr>
              <a:t> implements </a:t>
            </a:r>
            <a:r>
              <a:rPr lang="en-US" sz="1400" dirty="0" err="1">
                <a:solidFill>
                  <a:schemeClr val="tx1"/>
                </a:solidFill>
                <a:latin typeface="Courier New"/>
              </a:rPr>
              <a:t>RowCallbackHandler</a:t>
            </a:r>
            <a:r>
              <a:rPr lang="en-US" sz="1400" dirty="0">
                <a:solidFill>
                  <a:schemeClr val="tx1"/>
                </a:solidFill>
                <a:latin typeface="Courier New"/>
              </a:rPr>
              <a:t> {</a:t>
            </a:r>
          </a:p>
          <a:p>
            <a:pPr>
              <a:defRPr/>
            </a:pPr>
            <a:r>
              <a:rPr lang="en-US" sz="1400" dirty="0">
                <a:solidFill>
                  <a:schemeClr val="tx1"/>
                </a:solidFill>
                <a:latin typeface="Courier New"/>
              </a:rPr>
              <a:t> public void </a:t>
            </a:r>
            <a:r>
              <a:rPr lang="en-US" sz="1400" dirty="0" err="1">
                <a:solidFill>
                  <a:schemeClr val="tx1"/>
                </a:solidFill>
                <a:latin typeface="Courier New"/>
              </a:rPr>
              <a:t>processRow</a:t>
            </a:r>
            <a:r>
              <a:rPr lang="en-US" sz="1400" dirty="0">
                <a:solidFill>
                  <a:schemeClr val="tx1"/>
                </a:solidFill>
                <a:latin typeface="Courier New"/>
              </a:rPr>
              <a:t>(</a:t>
            </a:r>
            <a:r>
              <a:rPr lang="en-US" sz="1400" dirty="0" err="1">
                <a:solidFill>
                  <a:schemeClr val="tx1"/>
                </a:solidFill>
                <a:latin typeface="Courier New"/>
              </a:rPr>
              <a:t>ResultSet</a:t>
            </a:r>
            <a:r>
              <a:rPr lang="en-US" sz="1400" dirty="0">
                <a:solidFill>
                  <a:schemeClr val="tx1"/>
                </a:solidFill>
                <a:latin typeface="Courier New"/>
              </a:rPr>
              <a:t> </a:t>
            </a:r>
            <a:r>
              <a:rPr lang="en-US" sz="1400" dirty="0" err="1">
                <a:solidFill>
                  <a:schemeClr val="tx1"/>
                </a:solidFill>
                <a:latin typeface="Courier New"/>
              </a:rPr>
              <a:t>rs</a:t>
            </a:r>
            <a:r>
              <a:rPr lang="en-US" sz="1400" dirty="0">
                <a:solidFill>
                  <a:schemeClr val="tx1"/>
                </a:solidFill>
                <a:latin typeface="Courier New"/>
              </a:rPr>
              <a:t>) throws </a:t>
            </a:r>
            <a:r>
              <a:rPr lang="en-US" sz="1400" dirty="0" err="1">
                <a:solidFill>
                  <a:schemeClr val="tx1"/>
                </a:solidFill>
                <a:latin typeface="Courier New"/>
              </a:rPr>
              <a:t>SQLException</a:t>
            </a:r>
            <a:r>
              <a:rPr lang="en-US" sz="1400" dirty="0">
                <a:solidFill>
                  <a:schemeClr val="tx1"/>
                </a:solidFill>
                <a:latin typeface="Courier New"/>
              </a:rPr>
              <a:t> {</a:t>
            </a:r>
          </a:p>
          <a:p>
            <a:pPr>
              <a:defRPr/>
            </a:pPr>
            <a:r>
              <a:rPr lang="fr-FR" sz="1400" dirty="0">
                <a:solidFill>
                  <a:schemeClr val="tx1"/>
                </a:solidFill>
                <a:latin typeface="Courier New"/>
              </a:rPr>
              <a:t>  // Parcours le tuple pour l’export en XML</a:t>
            </a:r>
            <a:endParaRPr lang="fr-FR" sz="1400" u="sng" dirty="0">
              <a:solidFill>
                <a:schemeClr val="tx1"/>
              </a:solidFill>
              <a:latin typeface="Courier New"/>
            </a:endParaRP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185</a:t>
            </a:fld>
            <a:endParaRPr lang="fr-FR"/>
          </a:p>
        </p:txBody>
      </p:sp>
      <p:sp>
        <p:nvSpPr>
          <p:cNvPr id="4" name="Espace réservé du pied de page 3">
            <a:extLst>
              <a:ext uri="{FF2B5EF4-FFF2-40B4-BE49-F238E27FC236}">
                <a16:creationId xmlns:a16="http://schemas.microsoft.com/office/drawing/2014/main" id="{A52B8C06-E0EB-4F4A-99AF-DDF8405B511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88609483"/>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callbacks - ResultSetExtractor</a:t>
            </a:r>
            <a:endParaRPr lang="fr-FR" dirty="0"/>
          </a:p>
        </p:txBody>
      </p:sp>
      <p:sp>
        <p:nvSpPr>
          <p:cNvPr id="251907" name="Espace réservé du contenu 2"/>
          <p:cNvSpPr>
            <a:spLocks noGrp="1"/>
          </p:cNvSpPr>
          <p:nvPr>
            <p:ph idx="1"/>
          </p:nvPr>
        </p:nvSpPr>
        <p:spPr>
          <a:xfrm>
            <a:off x="1427755" y="1771650"/>
            <a:ext cx="10559198" cy="4828690"/>
          </a:xfrm>
        </p:spPr>
        <p:txBody>
          <a:bodyPr>
            <a:normAutofit/>
          </a:bodyPr>
          <a:lstStyle/>
          <a:p>
            <a:r>
              <a:rPr lang="fr-FR" altLang="en-US" sz="2800" dirty="0"/>
              <a:t>Spring fournit l’interface «  </a:t>
            </a:r>
            <a:r>
              <a:rPr lang="fr-FR" altLang="en-US" sz="2800" dirty="0" err="1"/>
              <a:t>ResultSetExtractor</a:t>
            </a:r>
            <a:r>
              <a:rPr lang="fr-FR" altLang="en-US" sz="2800" dirty="0"/>
              <a:t> » pour traiter un ensemble de tuples</a:t>
            </a:r>
          </a:p>
          <a:p>
            <a:pPr lvl="1"/>
            <a:r>
              <a:rPr lang="fr-FR" altLang="en-US" sz="2400" dirty="0"/>
              <a:t>La classe d’implémentation est chargé d’itérer sur les tuples.</a:t>
            </a:r>
          </a:p>
        </p:txBody>
      </p:sp>
      <p:sp>
        <p:nvSpPr>
          <p:cNvPr id="6" name="ZoneTexte 5"/>
          <p:cNvSpPr txBox="1"/>
          <p:nvPr/>
        </p:nvSpPr>
        <p:spPr>
          <a:xfrm>
            <a:off x="2647950" y="3210037"/>
            <a:ext cx="865822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public interface </a:t>
            </a:r>
            <a:r>
              <a:rPr lang="fr-FR" sz="1200" b="1" dirty="0" err="1">
                <a:solidFill>
                  <a:schemeClr val="tx1"/>
                </a:solidFill>
                <a:latin typeface="Courier New"/>
              </a:rPr>
              <a:t>ResultSetExtractor</a:t>
            </a:r>
            <a:r>
              <a:rPr lang="fr-FR" sz="1200" dirty="0">
                <a:solidFill>
                  <a:schemeClr val="tx1"/>
                </a:solidFill>
                <a:latin typeface="Courier New"/>
              </a:rPr>
              <a:t>&lt;T&gt; {</a:t>
            </a:r>
          </a:p>
          <a:p>
            <a:pPr>
              <a:defRPr/>
            </a:pPr>
            <a:r>
              <a:rPr lang="en-US" sz="1200" dirty="0">
                <a:solidFill>
                  <a:schemeClr val="tx1"/>
                </a:solidFill>
                <a:latin typeface="Courier New"/>
              </a:rPr>
              <a:t>    T </a:t>
            </a:r>
            <a:r>
              <a:rPr lang="en-US" sz="1200" b="1" dirty="0" err="1">
                <a:solidFill>
                  <a:schemeClr val="tx1"/>
                </a:solidFill>
                <a:latin typeface="Courier New"/>
              </a:rPr>
              <a:t>extractData</a:t>
            </a:r>
            <a:r>
              <a:rPr lang="en-US" sz="1200" dirty="0">
                <a:solidFill>
                  <a:schemeClr val="tx1"/>
                </a:solidFill>
                <a:latin typeface="Courier New"/>
              </a:rPr>
              <a:t>(</a:t>
            </a:r>
            <a:r>
              <a:rPr lang="en-US" sz="1200" dirty="0" err="1">
                <a:solidFill>
                  <a:schemeClr val="tx1"/>
                </a:solidFill>
                <a:latin typeface="Courier New"/>
              </a:rPr>
              <a:t>ResultSet</a:t>
            </a:r>
            <a:r>
              <a:rPr lang="en-US" sz="1200" dirty="0">
                <a:solidFill>
                  <a:schemeClr val="tx1"/>
                </a:solidFill>
                <a:latin typeface="Courier New"/>
              </a:rPr>
              <a:t> </a:t>
            </a:r>
            <a:r>
              <a:rPr lang="en-US" sz="1200" dirty="0" err="1">
                <a:solidFill>
                  <a:schemeClr val="tx1"/>
                </a:solidFill>
                <a:latin typeface="Courier New"/>
              </a:rPr>
              <a:t>rs</a:t>
            </a:r>
            <a:r>
              <a:rPr lang="en-US" sz="1200" dirty="0">
                <a:solidFill>
                  <a:schemeClr val="tx1"/>
                </a:solidFill>
                <a:latin typeface="Courier New"/>
              </a:rPr>
              <a:t>) throws </a:t>
            </a:r>
            <a:r>
              <a:rPr lang="en-US" sz="1200" dirty="0" err="1">
                <a:solidFill>
                  <a:schemeClr val="tx1"/>
                </a:solidFill>
                <a:latin typeface="Courier New"/>
              </a:rPr>
              <a:t>SQLException</a:t>
            </a:r>
            <a:r>
              <a:rPr lang="en-US" sz="1200" dirty="0">
                <a:solidFill>
                  <a:schemeClr val="tx1"/>
                </a:solidFill>
                <a:latin typeface="Courier New"/>
              </a:rPr>
              <a:t>, </a:t>
            </a:r>
            <a:r>
              <a:rPr lang="en-US" sz="1200" dirty="0" err="1">
                <a:solidFill>
                  <a:schemeClr val="tx1"/>
                </a:solidFill>
                <a:latin typeface="Courier New"/>
              </a:rPr>
              <a:t>DataAccessException</a:t>
            </a:r>
            <a:r>
              <a:rPr lang="en-US" sz="1200" dirty="0">
                <a:solidFill>
                  <a:schemeClr val="tx1"/>
                </a:solidFill>
                <a:latin typeface="Courier New"/>
              </a:rPr>
              <a:t>;</a:t>
            </a:r>
            <a:endParaRPr lang="fr-FR" sz="1200" dirty="0">
              <a:solidFill>
                <a:schemeClr val="tx1"/>
              </a:solidFill>
              <a:latin typeface="Courier New"/>
            </a:endParaRPr>
          </a:p>
          <a:p>
            <a:pPr>
              <a:defRPr/>
            </a:pPr>
            <a:r>
              <a:rPr lang="fr-FR" sz="1200" dirty="0">
                <a:solidFill>
                  <a:schemeClr val="tx1"/>
                </a:solidFill>
                <a:latin typeface="Courier New"/>
              </a:rPr>
              <a:t>}</a:t>
            </a:r>
          </a:p>
        </p:txBody>
      </p:sp>
      <p:sp>
        <p:nvSpPr>
          <p:cNvPr id="7" name="ZoneTexte 6"/>
          <p:cNvSpPr txBox="1"/>
          <p:nvPr/>
        </p:nvSpPr>
        <p:spPr>
          <a:xfrm>
            <a:off x="2647950" y="3892771"/>
            <a:ext cx="8658224" cy="83026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public </a:t>
            </a:r>
            <a:r>
              <a:rPr lang="fr-FR" sz="1200" b="1" dirty="0" err="1">
                <a:solidFill>
                  <a:schemeClr val="tx1"/>
                </a:solidFill>
                <a:latin typeface="Courier New"/>
              </a:rPr>
              <a:t>AdressBook</a:t>
            </a:r>
            <a:r>
              <a:rPr lang="fr-FR" sz="1200" dirty="0">
                <a:solidFill>
                  <a:schemeClr val="tx1"/>
                </a:solidFill>
                <a:latin typeface="Courier New"/>
              </a:rPr>
              <a:t> </a:t>
            </a:r>
            <a:r>
              <a:rPr lang="fr-FR" sz="1200" dirty="0" err="1">
                <a:solidFill>
                  <a:schemeClr val="tx1"/>
                </a:solidFill>
                <a:latin typeface="Courier New"/>
              </a:rPr>
              <a:t>generateAdressBook</a:t>
            </a:r>
            <a:r>
              <a:rPr lang="fr-FR" sz="1200" dirty="0">
                <a:solidFill>
                  <a:schemeClr val="tx1"/>
                </a:solidFill>
                <a:latin typeface="Courier New"/>
              </a:rPr>
              <a:t>() {</a:t>
            </a:r>
          </a:p>
          <a:p>
            <a:pPr>
              <a:defRPr/>
            </a:pPr>
            <a:r>
              <a:rPr lang="en-US" sz="1200" dirty="0">
                <a:solidFill>
                  <a:schemeClr val="tx1"/>
                </a:solidFill>
                <a:latin typeface="Courier New"/>
              </a:rPr>
              <a:t> String </a:t>
            </a:r>
            <a:r>
              <a:rPr lang="en-US" sz="1200" dirty="0" err="1">
                <a:solidFill>
                  <a:schemeClr val="tx1"/>
                </a:solidFill>
                <a:latin typeface="Courier New"/>
              </a:rPr>
              <a:t>sql</a:t>
            </a:r>
            <a:r>
              <a:rPr lang="en-US" sz="1200" dirty="0">
                <a:solidFill>
                  <a:schemeClr val="tx1"/>
                </a:solidFill>
                <a:latin typeface="Courier New"/>
              </a:rPr>
              <a:t> = "SELECT * FROM PERSON";</a:t>
            </a:r>
          </a:p>
          <a:p>
            <a:pPr>
              <a:defRPr/>
            </a:pPr>
            <a:r>
              <a:rPr lang="fr-FR" sz="1200" dirty="0">
                <a:solidFill>
                  <a:schemeClr val="tx1"/>
                </a:solidFill>
                <a:latin typeface="Courier New"/>
              </a:rPr>
              <a:t> return </a:t>
            </a:r>
            <a:r>
              <a:rPr lang="fr-FR" sz="1200" dirty="0" err="1">
                <a:solidFill>
                  <a:schemeClr val="tx1"/>
                </a:solidFill>
                <a:latin typeface="Courier New"/>
              </a:rPr>
              <a:t>this.jdbcTemplate.query</a:t>
            </a:r>
            <a:r>
              <a:rPr lang="fr-FR" sz="1200" dirty="0">
                <a:solidFill>
                  <a:schemeClr val="tx1"/>
                </a:solidFill>
                <a:latin typeface="Courier New"/>
              </a:rPr>
              <a:t>(</a:t>
            </a:r>
            <a:r>
              <a:rPr lang="fr-FR" sz="1200" dirty="0" err="1">
                <a:solidFill>
                  <a:schemeClr val="tx1"/>
                </a:solidFill>
                <a:latin typeface="Courier New"/>
              </a:rPr>
              <a:t>sql</a:t>
            </a:r>
            <a:r>
              <a:rPr lang="fr-FR" sz="1200" dirty="0">
                <a:solidFill>
                  <a:schemeClr val="tx1"/>
                </a:solidFill>
                <a:latin typeface="Courier New"/>
              </a:rPr>
              <a:t>, new </a:t>
            </a:r>
            <a:r>
              <a:rPr lang="fr-FR" sz="1200" b="1" dirty="0" err="1">
                <a:solidFill>
                  <a:schemeClr val="tx1"/>
                </a:solidFill>
                <a:latin typeface="Courier New"/>
              </a:rPr>
              <a:t>AdressBookExtrator</a:t>
            </a:r>
            <a:r>
              <a:rPr lang="fr-FR" sz="1200" dirty="0">
                <a:solidFill>
                  <a:schemeClr val="tx1"/>
                </a:solidFill>
                <a:latin typeface="Courier New"/>
              </a:rPr>
              <a:t>());</a:t>
            </a:r>
          </a:p>
          <a:p>
            <a:pPr>
              <a:defRPr/>
            </a:pPr>
            <a:r>
              <a:rPr lang="fr-FR" sz="1200" dirty="0">
                <a:solidFill>
                  <a:schemeClr val="tx1"/>
                </a:solidFill>
                <a:latin typeface="Courier New"/>
              </a:rPr>
              <a:t>}</a:t>
            </a:r>
          </a:p>
        </p:txBody>
      </p:sp>
      <p:sp>
        <p:nvSpPr>
          <p:cNvPr id="8" name="ZoneTexte 7"/>
          <p:cNvSpPr txBox="1"/>
          <p:nvPr/>
        </p:nvSpPr>
        <p:spPr>
          <a:xfrm>
            <a:off x="2647950" y="4795839"/>
            <a:ext cx="865822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200" dirty="0">
                <a:solidFill>
                  <a:schemeClr val="tx1"/>
                </a:solidFill>
                <a:latin typeface="Courier New"/>
              </a:rPr>
              <a:t>public class </a:t>
            </a:r>
            <a:r>
              <a:rPr lang="en-US" sz="1200" b="1" dirty="0" err="1">
                <a:solidFill>
                  <a:schemeClr val="tx1"/>
                </a:solidFill>
                <a:latin typeface="Courier New"/>
              </a:rPr>
              <a:t>AdressBookExtrator</a:t>
            </a:r>
            <a:r>
              <a:rPr lang="en-US" sz="1200" dirty="0">
                <a:solidFill>
                  <a:schemeClr val="tx1"/>
                </a:solidFill>
                <a:latin typeface="Courier New"/>
              </a:rPr>
              <a:t> implements </a:t>
            </a:r>
            <a:r>
              <a:rPr lang="en-US" sz="1200" dirty="0" err="1">
                <a:solidFill>
                  <a:schemeClr val="tx1"/>
                </a:solidFill>
                <a:latin typeface="Courier New"/>
              </a:rPr>
              <a:t>ResultSetExtractor</a:t>
            </a:r>
            <a:r>
              <a:rPr lang="en-US" sz="1200" dirty="0">
                <a:solidFill>
                  <a:schemeClr val="tx1"/>
                </a:solidFill>
                <a:latin typeface="Courier New"/>
              </a:rPr>
              <a:t>&lt;</a:t>
            </a:r>
            <a:r>
              <a:rPr lang="en-US" sz="1200" dirty="0" err="1">
                <a:solidFill>
                  <a:schemeClr val="tx1"/>
                </a:solidFill>
                <a:latin typeface="Courier New"/>
              </a:rPr>
              <a:t>AdressBook</a:t>
            </a:r>
            <a:r>
              <a:rPr lang="en-US" sz="1200" dirty="0">
                <a:solidFill>
                  <a:schemeClr val="tx1"/>
                </a:solidFill>
                <a:latin typeface="Courier New"/>
              </a:rPr>
              <a:t>&gt; {</a:t>
            </a:r>
          </a:p>
          <a:p>
            <a:pPr>
              <a:defRPr/>
            </a:pPr>
            <a:r>
              <a:rPr lang="fr-FR" sz="1200" dirty="0">
                <a:solidFill>
                  <a:schemeClr val="tx1"/>
                </a:solidFill>
                <a:latin typeface="Courier New"/>
              </a:rPr>
              <a:t> public </a:t>
            </a:r>
            <a:r>
              <a:rPr lang="fr-FR" sz="1200" dirty="0" err="1">
                <a:solidFill>
                  <a:schemeClr val="tx1"/>
                </a:solidFill>
                <a:latin typeface="Courier New"/>
              </a:rPr>
              <a:t>AdressBook</a:t>
            </a:r>
            <a:r>
              <a:rPr lang="fr-FR" sz="1200" dirty="0">
                <a:solidFill>
                  <a:schemeClr val="tx1"/>
                </a:solidFill>
                <a:latin typeface="Courier New"/>
              </a:rPr>
              <a:t> </a:t>
            </a:r>
            <a:r>
              <a:rPr lang="fr-FR" sz="1200" dirty="0" err="1">
                <a:solidFill>
                  <a:schemeClr val="tx1"/>
                </a:solidFill>
                <a:latin typeface="Courier New"/>
              </a:rPr>
              <a:t>extractData</a:t>
            </a:r>
            <a:r>
              <a:rPr lang="fr-FR" sz="1200" dirty="0">
                <a:solidFill>
                  <a:schemeClr val="tx1"/>
                </a:solidFill>
                <a:latin typeface="Courier New"/>
              </a:rPr>
              <a:t>(</a:t>
            </a:r>
            <a:r>
              <a:rPr lang="fr-FR" sz="1200" dirty="0" err="1">
                <a:solidFill>
                  <a:schemeClr val="tx1"/>
                </a:solidFill>
                <a:latin typeface="Courier New"/>
              </a:rPr>
              <a:t>ResultSet</a:t>
            </a:r>
            <a:r>
              <a:rPr lang="fr-FR" sz="1200" dirty="0">
                <a:solidFill>
                  <a:schemeClr val="tx1"/>
                </a:solidFill>
                <a:latin typeface="Courier New"/>
              </a:rPr>
              <a:t> </a:t>
            </a:r>
            <a:r>
              <a:rPr lang="fr-FR" sz="1200" dirty="0" err="1">
                <a:solidFill>
                  <a:schemeClr val="tx1"/>
                </a:solidFill>
                <a:latin typeface="Courier New"/>
              </a:rPr>
              <a:t>rs</a:t>
            </a:r>
            <a:r>
              <a:rPr lang="fr-FR" sz="1200" dirty="0">
                <a:solidFill>
                  <a:schemeClr val="tx1"/>
                </a:solidFill>
                <a:latin typeface="Courier New"/>
              </a:rPr>
              <a:t>) </a:t>
            </a:r>
            <a:r>
              <a:rPr lang="fr-FR" sz="1200" dirty="0" err="1">
                <a:solidFill>
                  <a:schemeClr val="tx1"/>
                </a:solidFill>
                <a:latin typeface="Courier New"/>
              </a:rPr>
              <a:t>throws</a:t>
            </a:r>
            <a:r>
              <a:rPr lang="fr-FR" sz="1200" dirty="0">
                <a:solidFill>
                  <a:schemeClr val="tx1"/>
                </a:solidFill>
                <a:latin typeface="Courier New"/>
              </a:rPr>
              <a:t> </a:t>
            </a:r>
            <a:r>
              <a:rPr lang="fr-FR" sz="1200" dirty="0" err="1">
                <a:solidFill>
                  <a:schemeClr val="tx1"/>
                </a:solidFill>
                <a:latin typeface="Courier New"/>
              </a:rPr>
              <a:t>SQLException</a:t>
            </a:r>
            <a:r>
              <a:rPr lang="fr-FR" sz="1200" dirty="0">
                <a:solidFill>
                  <a:schemeClr val="tx1"/>
                </a:solidFill>
                <a:latin typeface="Courier New"/>
              </a:rPr>
              <a:t>, </a:t>
            </a:r>
            <a:r>
              <a:rPr lang="fr-FR" sz="1200" dirty="0" err="1">
                <a:solidFill>
                  <a:schemeClr val="tx1"/>
                </a:solidFill>
                <a:latin typeface="Courier New"/>
              </a:rPr>
              <a:t>DataAccessException</a:t>
            </a:r>
            <a:r>
              <a:rPr lang="fr-FR" sz="1200" dirty="0">
                <a:solidFill>
                  <a:schemeClr val="tx1"/>
                </a:solidFill>
                <a:latin typeface="Courier New"/>
              </a:rPr>
              <a:t> {</a:t>
            </a:r>
          </a:p>
          <a:p>
            <a:pPr>
              <a:defRPr/>
            </a:pPr>
            <a:r>
              <a:rPr lang="fr-FR" sz="1200" dirty="0">
                <a:solidFill>
                  <a:schemeClr val="tx1"/>
                </a:solidFill>
                <a:latin typeface="Courier New"/>
              </a:rPr>
              <a:t>  </a:t>
            </a:r>
            <a:r>
              <a:rPr lang="fr-FR" sz="1200" dirty="0" err="1">
                <a:solidFill>
                  <a:schemeClr val="tx1"/>
                </a:solidFill>
                <a:latin typeface="Courier New"/>
              </a:rPr>
              <a:t>AdressBook</a:t>
            </a:r>
            <a:r>
              <a:rPr lang="fr-FR" sz="1200" dirty="0">
                <a:solidFill>
                  <a:schemeClr val="tx1"/>
                </a:solidFill>
                <a:latin typeface="Courier New"/>
              </a:rPr>
              <a:t> </a:t>
            </a:r>
            <a:r>
              <a:rPr lang="fr-FR" sz="1200" dirty="0" err="1">
                <a:solidFill>
                  <a:schemeClr val="tx1"/>
                </a:solidFill>
                <a:latin typeface="Courier New"/>
              </a:rPr>
              <a:t>adressBook</a:t>
            </a:r>
            <a:r>
              <a:rPr lang="fr-FR" sz="1200" dirty="0">
                <a:solidFill>
                  <a:schemeClr val="tx1"/>
                </a:solidFill>
                <a:latin typeface="Courier New"/>
              </a:rPr>
              <a:t> = new </a:t>
            </a:r>
            <a:r>
              <a:rPr lang="fr-FR" sz="1200" dirty="0" err="1">
                <a:solidFill>
                  <a:schemeClr val="tx1"/>
                </a:solidFill>
                <a:latin typeface="Courier New"/>
              </a:rPr>
              <a:t>AdressBook</a:t>
            </a:r>
            <a:r>
              <a:rPr lang="fr-FR" sz="1200" dirty="0">
                <a:solidFill>
                  <a:schemeClr val="tx1"/>
                </a:solidFill>
                <a:latin typeface="Courier New"/>
              </a:rPr>
              <a:t>();</a:t>
            </a:r>
          </a:p>
          <a:p>
            <a:pPr>
              <a:defRPr/>
            </a:pPr>
            <a:r>
              <a:rPr lang="fr-FR" sz="1200" dirty="0">
                <a:solidFill>
                  <a:schemeClr val="tx1"/>
                </a:solidFill>
                <a:latin typeface="Courier New"/>
              </a:rPr>
              <a:t>  </a:t>
            </a:r>
            <a:r>
              <a:rPr lang="fr-FR" sz="1200" dirty="0" err="1">
                <a:solidFill>
                  <a:schemeClr val="tx1"/>
                </a:solidFill>
                <a:latin typeface="Courier New"/>
              </a:rPr>
              <a:t>while</a:t>
            </a:r>
            <a:r>
              <a:rPr lang="fr-FR" sz="1200" dirty="0">
                <a:solidFill>
                  <a:schemeClr val="tx1"/>
                </a:solidFill>
                <a:latin typeface="Courier New"/>
              </a:rPr>
              <a:t>(</a:t>
            </a:r>
            <a:r>
              <a:rPr lang="fr-FR" sz="1200" dirty="0" err="1">
                <a:solidFill>
                  <a:schemeClr val="tx1"/>
                </a:solidFill>
                <a:latin typeface="Courier New"/>
              </a:rPr>
              <a:t>rs.next</a:t>
            </a:r>
            <a:r>
              <a:rPr lang="fr-FR" sz="1200" dirty="0">
                <a:solidFill>
                  <a:schemeClr val="tx1"/>
                </a:solidFill>
                <a:latin typeface="Courier New"/>
              </a:rPr>
              <a:t>()) {</a:t>
            </a:r>
          </a:p>
          <a:p>
            <a:pPr>
              <a:defRPr/>
            </a:pPr>
            <a:r>
              <a:rPr lang="fr-FR" sz="1200" dirty="0">
                <a:solidFill>
                  <a:schemeClr val="tx1"/>
                </a:solidFill>
                <a:latin typeface="Courier New"/>
              </a:rPr>
              <a:t>   // </a:t>
            </a:r>
            <a:r>
              <a:rPr lang="fr-FR" sz="1200" dirty="0" err="1">
                <a:solidFill>
                  <a:schemeClr val="tx1"/>
                </a:solidFill>
                <a:latin typeface="Courier New"/>
              </a:rPr>
              <a:t>Parser</a:t>
            </a:r>
            <a:r>
              <a:rPr lang="fr-FR" sz="1200" dirty="0">
                <a:solidFill>
                  <a:schemeClr val="tx1"/>
                </a:solidFill>
                <a:latin typeface="Courier New"/>
              </a:rPr>
              <a:t> les </a:t>
            </a:r>
            <a:r>
              <a:rPr lang="fr-FR" sz="1200" dirty="0" err="1">
                <a:solidFill>
                  <a:schemeClr val="tx1"/>
                </a:solidFill>
                <a:latin typeface="Courier New"/>
              </a:rPr>
              <a:t>tuples</a:t>
            </a:r>
            <a:endParaRPr lang="fr-FR" sz="1200" dirty="0">
              <a:solidFill>
                <a:schemeClr val="tx1"/>
              </a:solidFill>
              <a:latin typeface="Courier New"/>
            </a:endParaRPr>
          </a:p>
          <a:p>
            <a:pPr>
              <a:defRPr/>
            </a:pPr>
            <a:r>
              <a:rPr lang="fr-FR" sz="1200" dirty="0">
                <a:solidFill>
                  <a:schemeClr val="tx1"/>
                </a:solidFill>
                <a:latin typeface="Courier New"/>
              </a:rPr>
              <a:t>  }</a:t>
            </a:r>
          </a:p>
          <a:p>
            <a:pPr>
              <a:defRPr/>
            </a:pPr>
            <a:r>
              <a:rPr lang="fr-FR" sz="1200" dirty="0">
                <a:solidFill>
                  <a:schemeClr val="tx1"/>
                </a:solidFill>
                <a:latin typeface="Courier New"/>
              </a:rPr>
              <a:t>  return </a:t>
            </a:r>
            <a:r>
              <a:rPr lang="fr-FR" sz="1200" dirty="0" err="1">
                <a:solidFill>
                  <a:schemeClr val="tx1"/>
                </a:solidFill>
                <a:latin typeface="Courier New"/>
              </a:rPr>
              <a:t>adressBook</a:t>
            </a:r>
            <a:r>
              <a:rPr lang="fr-FR" sz="1200" dirty="0">
                <a:solidFill>
                  <a:schemeClr val="tx1"/>
                </a:solidFill>
                <a:latin typeface="Courier New"/>
              </a:rPr>
              <a:t>;</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186</a:t>
            </a:fld>
            <a:endParaRPr lang="fr-FR"/>
          </a:p>
        </p:txBody>
      </p:sp>
      <p:sp>
        <p:nvSpPr>
          <p:cNvPr id="4" name="Espace réservé du pied de page 3">
            <a:extLst>
              <a:ext uri="{FF2B5EF4-FFF2-40B4-BE49-F238E27FC236}">
                <a16:creationId xmlns:a16="http://schemas.microsoft.com/office/drawing/2014/main" id="{218DDFE4-AA1C-4C54-95FE-E9E27EC9C1B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16037842"/>
      </p:ext>
    </p:extLst>
  </p:cSld>
  <p:clrMapOvr>
    <a:masterClrMapping/>
  </p:clrMapOvr>
  <p:transition spd="slow"/>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callbacks - Conclusion</a:t>
            </a:r>
            <a:endParaRPr lang="fr-FR" dirty="0"/>
          </a:p>
        </p:txBody>
      </p:sp>
      <p:sp>
        <p:nvSpPr>
          <p:cNvPr id="242691" name="Espace réservé du contenu 2"/>
          <p:cNvSpPr>
            <a:spLocks noGrp="1"/>
          </p:cNvSpPr>
          <p:nvPr>
            <p:ph idx="1"/>
          </p:nvPr>
        </p:nvSpPr>
        <p:spPr>
          <a:xfrm>
            <a:off x="1427755" y="1819274"/>
            <a:ext cx="10559198" cy="4781065"/>
          </a:xfrm>
        </p:spPr>
        <p:txBody>
          <a:bodyPr>
            <a:normAutofit fontScale="55000" lnSpcReduction="20000"/>
          </a:bodyPr>
          <a:lstStyle/>
          <a:p>
            <a:r>
              <a:rPr lang="fr-FR" altLang="en-US" dirty="0"/>
              <a:t>L’interface « </a:t>
            </a:r>
            <a:r>
              <a:rPr lang="fr-FR" altLang="en-US" b="1" dirty="0" err="1"/>
              <a:t>RowMapper</a:t>
            </a:r>
            <a:r>
              <a:rPr lang="fr-FR" altLang="en-US" dirty="0"/>
              <a:t> »</a:t>
            </a:r>
          </a:p>
          <a:p>
            <a:pPr lvl="1"/>
            <a:r>
              <a:rPr lang="fr-FR" altLang="en-US" dirty="0"/>
              <a:t>Adapté lorsque chaque tuple est associé à un objet.</a:t>
            </a:r>
          </a:p>
          <a:p>
            <a:pPr lvl="1"/>
            <a:r>
              <a:rPr lang="fr-FR" altLang="en-US" b="1" dirty="0"/>
              <a:t>Ne doit pas </a:t>
            </a:r>
            <a:r>
              <a:rPr lang="fr-FR" altLang="en-US" dirty="0"/>
              <a:t>faire de </a:t>
            </a:r>
            <a:r>
              <a:rPr lang="fr-FR" altLang="en-US" dirty="0" err="1"/>
              <a:t>rs.next</a:t>
            </a:r>
            <a:endParaRPr lang="fr-FR" altLang="en-US" dirty="0"/>
          </a:p>
          <a:p>
            <a:pPr lvl="1"/>
            <a:r>
              <a:rPr lang="fr-FR" altLang="en-US" dirty="0"/>
              <a:t>Retourne toujours </a:t>
            </a:r>
            <a:r>
              <a:rPr lang="fr-FR" altLang="en-US" b="1" dirty="0"/>
              <a:t>un seul objet</a:t>
            </a:r>
          </a:p>
          <a:p>
            <a:endParaRPr lang="fr-FR" altLang="en-US" dirty="0"/>
          </a:p>
          <a:p>
            <a:r>
              <a:rPr lang="fr-FR" altLang="en-US" dirty="0"/>
              <a:t>L’interface « </a:t>
            </a:r>
            <a:r>
              <a:rPr lang="fr-FR" altLang="en-US" b="1" dirty="0" err="1"/>
              <a:t>RowCallbackHandler</a:t>
            </a:r>
            <a:r>
              <a:rPr lang="fr-FR" altLang="en-US" dirty="0"/>
              <a:t> »</a:t>
            </a:r>
          </a:p>
          <a:p>
            <a:pPr lvl="1"/>
            <a:r>
              <a:rPr lang="fr-FR" altLang="en-US" dirty="0"/>
              <a:t>Adapté lorsqu’aucun résultat ne doit être retourné pour chaque tuple.</a:t>
            </a:r>
          </a:p>
          <a:p>
            <a:pPr lvl="1"/>
            <a:r>
              <a:rPr lang="fr-FR" altLang="en-US" b="1" dirty="0"/>
              <a:t>Doit</a:t>
            </a:r>
            <a:r>
              <a:rPr lang="fr-FR" altLang="en-US" dirty="0"/>
              <a:t> faire le </a:t>
            </a:r>
            <a:r>
              <a:rPr lang="fr-FR" altLang="en-US" dirty="0" err="1"/>
              <a:t>rs.next</a:t>
            </a:r>
            <a:endParaRPr lang="fr-FR" altLang="en-US" dirty="0"/>
          </a:p>
          <a:p>
            <a:pPr lvl="1"/>
            <a:r>
              <a:rPr lang="fr-FR" altLang="en-US" dirty="0"/>
              <a:t>Ne retourne </a:t>
            </a:r>
            <a:r>
              <a:rPr lang="fr-FR" altLang="en-US" b="1" dirty="0"/>
              <a:t>rien</a:t>
            </a:r>
            <a:r>
              <a:rPr lang="fr-FR" altLang="en-US" dirty="0"/>
              <a:t>, fait un traitement</a:t>
            </a:r>
          </a:p>
          <a:p>
            <a:endParaRPr lang="fr-FR" altLang="en-US" dirty="0"/>
          </a:p>
          <a:p>
            <a:r>
              <a:rPr lang="fr-FR" altLang="en-US" dirty="0"/>
              <a:t>L’interface « </a:t>
            </a:r>
            <a:r>
              <a:rPr lang="fr-FR" altLang="en-US" b="1" dirty="0" err="1"/>
              <a:t>ResultSetExtractor</a:t>
            </a:r>
            <a:r>
              <a:rPr lang="fr-FR" altLang="en-US" dirty="0"/>
              <a:t> »</a:t>
            </a:r>
          </a:p>
          <a:p>
            <a:pPr lvl="1"/>
            <a:r>
              <a:rPr lang="fr-FR" altLang="en-US" dirty="0"/>
              <a:t>Adapté lorsqu’un ensemble de tuples correspond à un seul objet.</a:t>
            </a:r>
          </a:p>
          <a:p>
            <a:pPr lvl="1"/>
            <a:r>
              <a:rPr lang="fr-FR" altLang="en-US" b="1" dirty="0"/>
              <a:t>Doit</a:t>
            </a:r>
            <a:r>
              <a:rPr lang="fr-FR" altLang="en-US" dirty="0"/>
              <a:t> faire le </a:t>
            </a:r>
            <a:r>
              <a:rPr lang="fr-FR" altLang="en-US" dirty="0" err="1"/>
              <a:t>rs.next</a:t>
            </a:r>
            <a:endParaRPr lang="fr-FR" altLang="en-US" dirty="0"/>
          </a:p>
          <a:p>
            <a:pPr lvl="1"/>
            <a:r>
              <a:rPr lang="fr-FR" altLang="en-US" dirty="0"/>
              <a:t>Retourne toujours </a:t>
            </a:r>
            <a:r>
              <a:rPr lang="fr-FR" altLang="en-US" b="1" dirty="0"/>
              <a:t>un seul objet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187</a:t>
            </a:fld>
            <a:endParaRPr lang="fr-FR"/>
          </a:p>
        </p:txBody>
      </p:sp>
      <p:sp>
        <p:nvSpPr>
          <p:cNvPr id="4" name="Espace réservé du pied de page 3">
            <a:extLst>
              <a:ext uri="{FF2B5EF4-FFF2-40B4-BE49-F238E27FC236}">
                <a16:creationId xmlns:a16="http://schemas.microsoft.com/office/drawing/2014/main" id="{E3B5F229-F66E-4E13-8F7E-B66A5F53EBD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16073500"/>
      </p:ext>
    </p:extLst>
  </p:cSld>
  <p:clrMapOvr>
    <a:masterClrMapping/>
  </p:clrMapOvr>
  <p:transition spd="slow"/>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Les accès JDBC avec le JdbcTemplate</a:t>
            </a:r>
            <a:br>
              <a:rPr lang="fr-FR"/>
            </a:br>
            <a:r>
              <a:rPr lang="fr-FR"/>
              <a:t> Les inserts et updates</a:t>
            </a:r>
            <a:endParaRPr lang="fr-FR" dirty="0"/>
          </a:p>
        </p:txBody>
      </p:sp>
      <p:sp>
        <p:nvSpPr>
          <p:cNvPr id="254979" name="Espace réservé du contenu 2"/>
          <p:cNvSpPr>
            <a:spLocks noGrp="1"/>
          </p:cNvSpPr>
          <p:nvPr>
            <p:ph idx="1"/>
          </p:nvPr>
        </p:nvSpPr>
        <p:spPr>
          <a:xfrm>
            <a:off x="1427755" y="1857374"/>
            <a:ext cx="10559198" cy="4742965"/>
          </a:xfrm>
        </p:spPr>
        <p:txBody>
          <a:bodyPr>
            <a:normAutofit fontScale="77500" lnSpcReduction="20000"/>
          </a:bodyPr>
          <a:lstStyle/>
          <a:p>
            <a:r>
              <a:rPr lang="fr-FR" altLang="en-US" dirty="0"/>
              <a:t>Insertion d’un nouveau tuple </a:t>
            </a:r>
            <a:br>
              <a:rPr lang="fr-FR" altLang="en-US" dirty="0"/>
            </a:br>
            <a:endParaRPr lang="fr-FR" altLang="en-US" dirty="0"/>
          </a:p>
          <a:p>
            <a:endParaRPr lang="fr-FR" altLang="en-US" dirty="0"/>
          </a:p>
          <a:p>
            <a:endParaRPr lang="fr-FR" altLang="en-US" dirty="0"/>
          </a:p>
          <a:p>
            <a:r>
              <a:rPr lang="fr-FR" altLang="en-US" dirty="0"/>
              <a:t>Mise à jour (update) d’un tuple existant</a:t>
            </a:r>
          </a:p>
          <a:p>
            <a:endParaRPr lang="fr-FR" altLang="en-US" dirty="0"/>
          </a:p>
          <a:p>
            <a:endParaRPr lang="fr-FR" altLang="en-US" dirty="0"/>
          </a:p>
          <a:p>
            <a:endParaRPr lang="fr-FR" altLang="en-US" dirty="0"/>
          </a:p>
          <a:p>
            <a:endParaRPr lang="fr-FR" altLang="en-US" dirty="0"/>
          </a:p>
          <a:p>
            <a:r>
              <a:rPr lang="fr-FR" altLang="en-US" dirty="0"/>
              <a:t>Méthode update sert pour</a:t>
            </a:r>
          </a:p>
          <a:p>
            <a:pPr lvl="1"/>
            <a:r>
              <a:rPr lang="fr-FR" altLang="en-US" dirty="0"/>
              <a:t>insert, </a:t>
            </a:r>
            <a:r>
              <a:rPr lang="fr-FR" altLang="en-US" dirty="0" err="1"/>
              <a:t>delete</a:t>
            </a:r>
            <a:r>
              <a:rPr lang="fr-FR" altLang="en-US" dirty="0"/>
              <a:t>, update</a:t>
            </a:r>
          </a:p>
          <a:p>
            <a:endParaRPr lang="fr-FR" altLang="en-US" dirty="0"/>
          </a:p>
        </p:txBody>
      </p:sp>
      <p:sp>
        <p:nvSpPr>
          <p:cNvPr id="6" name="ZoneTexte 5"/>
          <p:cNvSpPr txBox="1"/>
          <p:nvPr/>
        </p:nvSpPr>
        <p:spPr>
          <a:xfrm>
            <a:off x="1771650" y="2352676"/>
            <a:ext cx="75438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public </a:t>
            </a:r>
            <a:r>
              <a:rPr lang="fr-FR" sz="1200" dirty="0" err="1">
                <a:solidFill>
                  <a:schemeClr val="tx1"/>
                </a:solidFill>
                <a:latin typeface="Courier New"/>
              </a:rPr>
              <a:t>void</a:t>
            </a:r>
            <a:r>
              <a:rPr lang="fr-FR" sz="1200" dirty="0">
                <a:solidFill>
                  <a:schemeClr val="tx1"/>
                </a:solidFill>
                <a:latin typeface="Courier New"/>
              </a:rPr>
              <a:t> insert(Person p) {</a:t>
            </a:r>
          </a:p>
          <a:p>
            <a:pPr>
              <a:defRPr/>
            </a:pPr>
            <a:r>
              <a:rPr lang="fr-FR" sz="1200" dirty="0">
                <a:solidFill>
                  <a:schemeClr val="tx1"/>
                </a:solidFill>
                <a:latin typeface="Courier New"/>
              </a:rPr>
              <a:t> String </a:t>
            </a:r>
            <a:r>
              <a:rPr lang="fr-FR" sz="1200" dirty="0" err="1">
                <a:solidFill>
                  <a:schemeClr val="tx1"/>
                </a:solidFill>
                <a:latin typeface="Courier New"/>
              </a:rPr>
              <a:t>sql</a:t>
            </a:r>
            <a:r>
              <a:rPr lang="fr-FR" sz="1200" dirty="0">
                <a:solidFill>
                  <a:schemeClr val="tx1"/>
                </a:solidFill>
                <a:latin typeface="Courier New"/>
              </a:rPr>
              <a:t> = "</a:t>
            </a:r>
            <a:r>
              <a:rPr lang="fr-FR" sz="1200" b="1" dirty="0">
                <a:solidFill>
                  <a:schemeClr val="tx1"/>
                </a:solidFill>
                <a:latin typeface="Courier New"/>
              </a:rPr>
              <a:t>INSERT</a:t>
            </a:r>
            <a:r>
              <a:rPr lang="fr-FR" sz="1200" dirty="0">
                <a:solidFill>
                  <a:schemeClr val="tx1"/>
                </a:solidFill>
                <a:latin typeface="Courier New"/>
              </a:rPr>
              <a:t> INTO PERSON VALUES (?,?,?)";</a:t>
            </a:r>
          </a:p>
          <a:p>
            <a:pPr>
              <a:defRPr/>
            </a:pPr>
            <a:r>
              <a:rPr lang="fr-FR" sz="1200" dirty="0">
                <a:solidFill>
                  <a:schemeClr val="tx1"/>
                </a:solidFill>
                <a:latin typeface="Courier New"/>
              </a:rPr>
              <a:t> </a:t>
            </a:r>
            <a:r>
              <a:rPr lang="fr-FR" sz="1200" dirty="0" err="1">
                <a:solidFill>
                  <a:schemeClr val="tx1"/>
                </a:solidFill>
                <a:latin typeface="Courier New"/>
              </a:rPr>
              <a:t>this.jdbcTemplate.</a:t>
            </a:r>
            <a:r>
              <a:rPr lang="fr-FR" sz="1200" b="1" dirty="0" err="1">
                <a:solidFill>
                  <a:schemeClr val="tx1"/>
                </a:solidFill>
                <a:latin typeface="Courier New"/>
              </a:rPr>
              <a:t>update</a:t>
            </a:r>
            <a:r>
              <a:rPr lang="fr-FR" sz="1200" dirty="0">
                <a:solidFill>
                  <a:schemeClr val="tx1"/>
                </a:solidFill>
                <a:latin typeface="Courier New"/>
              </a:rPr>
              <a:t>(</a:t>
            </a:r>
            <a:r>
              <a:rPr lang="fr-FR" sz="1200" dirty="0" err="1">
                <a:solidFill>
                  <a:schemeClr val="tx1"/>
                </a:solidFill>
                <a:latin typeface="Courier New"/>
              </a:rPr>
              <a:t>sql</a:t>
            </a:r>
            <a:r>
              <a:rPr lang="fr-FR" sz="1200" dirty="0">
                <a:solidFill>
                  <a:schemeClr val="tx1"/>
                </a:solidFill>
                <a:latin typeface="Courier New"/>
              </a:rPr>
              <a:t>, </a:t>
            </a:r>
            <a:r>
              <a:rPr lang="fr-FR" sz="1200" dirty="0" err="1">
                <a:solidFill>
                  <a:schemeClr val="tx1"/>
                </a:solidFill>
                <a:latin typeface="Courier New"/>
              </a:rPr>
              <a:t>p.getId</a:t>
            </a:r>
            <a:r>
              <a:rPr lang="fr-FR" sz="1200" dirty="0">
                <a:solidFill>
                  <a:schemeClr val="tx1"/>
                </a:solidFill>
                <a:latin typeface="Courier New"/>
              </a:rPr>
              <a:t>(), </a:t>
            </a:r>
            <a:r>
              <a:rPr lang="fr-FR" sz="1200" dirty="0" err="1">
                <a:solidFill>
                  <a:schemeClr val="tx1"/>
                </a:solidFill>
                <a:latin typeface="Courier New"/>
              </a:rPr>
              <a:t>p.getFirstName</a:t>
            </a:r>
            <a:r>
              <a:rPr lang="fr-FR" sz="1200" dirty="0">
                <a:solidFill>
                  <a:schemeClr val="tx1"/>
                </a:solidFill>
                <a:latin typeface="Courier New"/>
              </a:rPr>
              <a:t>(), </a:t>
            </a:r>
            <a:r>
              <a:rPr lang="fr-FR" sz="1200" dirty="0" err="1">
                <a:solidFill>
                  <a:schemeClr val="tx1"/>
                </a:solidFill>
                <a:latin typeface="Courier New"/>
              </a:rPr>
              <a:t>p.getLastName</a:t>
            </a:r>
            <a:r>
              <a:rPr lang="fr-FR" sz="1200" dirty="0">
                <a:solidFill>
                  <a:schemeClr val="tx1"/>
                </a:solidFill>
                <a:latin typeface="Courier New"/>
              </a:rPr>
              <a:t>());</a:t>
            </a:r>
          </a:p>
          <a:p>
            <a:pPr>
              <a:defRPr/>
            </a:pPr>
            <a:r>
              <a:rPr lang="fr-FR" sz="1200" dirty="0">
                <a:solidFill>
                  <a:schemeClr val="tx1"/>
                </a:solidFill>
                <a:latin typeface="Courier New"/>
              </a:rPr>
              <a:t>}</a:t>
            </a:r>
          </a:p>
        </p:txBody>
      </p:sp>
      <p:sp>
        <p:nvSpPr>
          <p:cNvPr id="7" name="ZoneTexte 6"/>
          <p:cNvSpPr txBox="1"/>
          <p:nvPr/>
        </p:nvSpPr>
        <p:spPr>
          <a:xfrm>
            <a:off x="1771650" y="4061375"/>
            <a:ext cx="75438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public </a:t>
            </a:r>
            <a:r>
              <a:rPr lang="fr-FR" sz="1200" dirty="0" err="1">
                <a:solidFill>
                  <a:schemeClr val="tx1"/>
                </a:solidFill>
                <a:latin typeface="Courier New"/>
              </a:rPr>
              <a:t>void</a:t>
            </a:r>
            <a:r>
              <a:rPr lang="fr-FR" sz="1200" dirty="0">
                <a:solidFill>
                  <a:schemeClr val="tx1"/>
                </a:solidFill>
                <a:latin typeface="Courier New"/>
              </a:rPr>
              <a:t> update(Person p) {</a:t>
            </a:r>
          </a:p>
          <a:p>
            <a:pPr>
              <a:defRPr/>
            </a:pPr>
            <a:r>
              <a:rPr lang="fr-FR" sz="1200" dirty="0">
                <a:solidFill>
                  <a:schemeClr val="tx1"/>
                </a:solidFill>
                <a:latin typeface="Courier New"/>
              </a:rPr>
              <a:t> String </a:t>
            </a:r>
            <a:r>
              <a:rPr lang="fr-FR" sz="1200" dirty="0" err="1">
                <a:solidFill>
                  <a:schemeClr val="tx1"/>
                </a:solidFill>
                <a:latin typeface="Courier New"/>
              </a:rPr>
              <a:t>sql</a:t>
            </a:r>
            <a:r>
              <a:rPr lang="fr-FR" sz="1200" dirty="0">
                <a:solidFill>
                  <a:schemeClr val="tx1"/>
                </a:solidFill>
                <a:latin typeface="Courier New"/>
              </a:rPr>
              <a:t> = "</a:t>
            </a:r>
            <a:r>
              <a:rPr lang="fr-FR" sz="1200" b="1" dirty="0">
                <a:solidFill>
                  <a:schemeClr val="tx1"/>
                </a:solidFill>
                <a:latin typeface="Courier New"/>
              </a:rPr>
              <a:t>UPDATE</a:t>
            </a:r>
            <a:r>
              <a:rPr lang="fr-FR" sz="1200" dirty="0">
                <a:solidFill>
                  <a:schemeClr val="tx1"/>
                </a:solidFill>
                <a:latin typeface="Courier New"/>
              </a:rPr>
              <a:t> PERSON SET LNAME = ? WHERE ID = ? ";</a:t>
            </a:r>
          </a:p>
          <a:p>
            <a:pPr>
              <a:defRPr/>
            </a:pPr>
            <a:r>
              <a:rPr lang="fr-FR" sz="1200" dirty="0">
                <a:solidFill>
                  <a:schemeClr val="tx1"/>
                </a:solidFill>
                <a:latin typeface="Courier New"/>
              </a:rPr>
              <a:t> </a:t>
            </a:r>
            <a:r>
              <a:rPr lang="fr-FR" sz="1200" dirty="0" err="1">
                <a:solidFill>
                  <a:schemeClr val="tx1"/>
                </a:solidFill>
                <a:latin typeface="Courier New"/>
              </a:rPr>
              <a:t>this.jdbcTemplate.</a:t>
            </a:r>
            <a:r>
              <a:rPr lang="fr-FR" sz="1200" b="1" dirty="0" err="1">
                <a:solidFill>
                  <a:schemeClr val="tx1"/>
                </a:solidFill>
                <a:latin typeface="Courier New"/>
              </a:rPr>
              <a:t>update</a:t>
            </a:r>
            <a:r>
              <a:rPr lang="fr-FR" sz="1200" dirty="0">
                <a:solidFill>
                  <a:schemeClr val="tx1"/>
                </a:solidFill>
                <a:latin typeface="Courier New"/>
              </a:rPr>
              <a:t>(</a:t>
            </a:r>
            <a:r>
              <a:rPr lang="fr-FR" sz="1200" dirty="0" err="1">
                <a:solidFill>
                  <a:schemeClr val="tx1"/>
                </a:solidFill>
                <a:latin typeface="Courier New"/>
              </a:rPr>
              <a:t>sql</a:t>
            </a:r>
            <a:r>
              <a:rPr lang="fr-FR" sz="1200" dirty="0">
                <a:solidFill>
                  <a:schemeClr val="tx1"/>
                </a:solidFill>
                <a:latin typeface="Courier New"/>
              </a:rPr>
              <a:t>, </a:t>
            </a:r>
            <a:r>
              <a:rPr lang="fr-FR" sz="1200" dirty="0" err="1">
                <a:solidFill>
                  <a:schemeClr val="tx1"/>
                </a:solidFill>
                <a:latin typeface="Courier New"/>
              </a:rPr>
              <a:t>p.getLastName</a:t>
            </a:r>
            <a:r>
              <a:rPr lang="fr-FR" sz="1200" dirty="0">
                <a:solidFill>
                  <a:schemeClr val="tx1"/>
                </a:solidFill>
                <a:latin typeface="Courier New"/>
              </a:rPr>
              <a:t>(), </a:t>
            </a:r>
            <a:r>
              <a:rPr lang="fr-FR" sz="1200" dirty="0" err="1">
                <a:solidFill>
                  <a:schemeClr val="tx1"/>
                </a:solidFill>
                <a:latin typeface="Courier New"/>
              </a:rPr>
              <a:t>p.getId</a:t>
            </a:r>
            <a:r>
              <a:rPr lang="fr-FR" sz="1200" dirty="0">
                <a:solidFill>
                  <a:schemeClr val="tx1"/>
                </a:solidFill>
                <a:latin typeface="Courier New"/>
              </a:rPr>
              <a:t>());</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188</a:t>
            </a:fld>
            <a:endParaRPr lang="fr-FR"/>
          </a:p>
        </p:txBody>
      </p:sp>
      <p:sp>
        <p:nvSpPr>
          <p:cNvPr id="4" name="Espace réservé du pied de page 3">
            <a:extLst>
              <a:ext uri="{FF2B5EF4-FFF2-40B4-BE49-F238E27FC236}">
                <a16:creationId xmlns:a16="http://schemas.microsoft.com/office/drawing/2014/main" id="{E5FFCC14-5AFC-43F3-B3F1-FDBF7456B40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71235457"/>
      </p:ext>
    </p:extLst>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10 : Faire usage du </a:t>
            </a:r>
            <a:r>
              <a:rPr lang="fr-FR" altLang="en-US" dirty="0" err="1"/>
              <a:t>JdbcTemplate</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189</a:t>
            </a:fld>
            <a:endParaRPr lang="fr-FR"/>
          </a:p>
        </p:txBody>
      </p:sp>
      <p:sp>
        <p:nvSpPr>
          <p:cNvPr id="3" name="Espace réservé du pied de page 2">
            <a:extLst>
              <a:ext uri="{FF2B5EF4-FFF2-40B4-BE49-F238E27FC236}">
                <a16:creationId xmlns:a16="http://schemas.microsoft.com/office/drawing/2014/main" id="{612D1152-C2D8-41A5-AF13-D8E0C782CD5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7B1B3306-F08C-4A87-9FD7-F0B1304EE93D}"/>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1595478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Les apports de Spring (2/3)</a:t>
            </a:r>
            <a:endParaRPr lang="fr-FR" dirty="0"/>
          </a:p>
        </p:txBody>
      </p:sp>
      <p:sp>
        <p:nvSpPr>
          <p:cNvPr id="53251" name="Espace réservé du contenu 2"/>
          <p:cNvSpPr>
            <a:spLocks noGrp="1"/>
          </p:cNvSpPr>
          <p:nvPr>
            <p:ph idx="1"/>
          </p:nvPr>
        </p:nvSpPr>
        <p:spPr>
          <a:xfrm>
            <a:off x="1427755" y="1589102"/>
            <a:ext cx="10559198" cy="5011237"/>
          </a:xfrm>
        </p:spPr>
        <p:txBody>
          <a:bodyPr/>
          <a:lstStyle/>
          <a:p>
            <a:r>
              <a:rPr lang="fr-FR" altLang="en-US" dirty="0"/>
              <a:t>Spring est un conteneur de </a:t>
            </a:r>
            <a:r>
              <a:rPr lang="fr-FR" altLang="en-US" dirty="0" err="1"/>
              <a:t>beans</a:t>
            </a:r>
            <a:r>
              <a:rPr lang="fr-FR" altLang="en-US" dirty="0"/>
              <a:t>. Ces derniers évoluent au sein d’un contexte spécifique – « </a:t>
            </a:r>
            <a:r>
              <a:rPr lang="fr-FR" altLang="en-US" dirty="0" err="1"/>
              <a:t>ApplicationContext</a:t>
            </a:r>
            <a:r>
              <a:rPr lang="fr-FR" altLang="en-US" dirty="0"/>
              <a:t> »</a:t>
            </a:r>
          </a:p>
          <a:p>
            <a:pPr lvl="1"/>
            <a:r>
              <a:rPr lang="fr-FR" altLang="en-US" dirty="0"/>
              <a:t>C’est au sein de ce contexte que les </a:t>
            </a:r>
            <a:r>
              <a:rPr lang="fr-FR" altLang="en-US" dirty="0" err="1"/>
              <a:t>beans</a:t>
            </a:r>
            <a:r>
              <a:rPr lang="fr-FR" altLang="en-US" dirty="0"/>
              <a:t> existent.</a:t>
            </a:r>
          </a:p>
          <a:p>
            <a:pPr lvl="1"/>
            <a:r>
              <a:rPr lang="fr-FR" altLang="en-US" dirty="0"/>
              <a:t>Si le contexte disparait, les </a:t>
            </a:r>
            <a:r>
              <a:rPr lang="fr-FR" altLang="en-US" dirty="0" err="1"/>
              <a:t>beans</a:t>
            </a:r>
            <a:r>
              <a:rPr lang="fr-FR" altLang="en-US" dirty="0"/>
              <a:t> disparaissent également.</a:t>
            </a:r>
          </a:p>
        </p:txBody>
      </p:sp>
      <p:pic>
        <p:nvPicPr>
          <p:cNvPr id="532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301" y="4384829"/>
            <a:ext cx="685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19</a:t>
            </a:fld>
            <a:endParaRPr lang="fr-FR"/>
          </a:p>
        </p:txBody>
      </p:sp>
      <p:sp>
        <p:nvSpPr>
          <p:cNvPr id="4" name="Espace réservé du pied de page 3">
            <a:extLst>
              <a:ext uri="{FF2B5EF4-FFF2-40B4-BE49-F238E27FC236}">
                <a16:creationId xmlns:a16="http://schemas.microsoft.com/office/drawing/2014/main" id="{D19BBB4C-CC82-4EA2-A107-B1F18AD016D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43552870"/>
      </p:ext>
    </p:extLst>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Gestion des transactions avec Spring</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Rappel sur la notion de transaction</a:t>
            </a:r>
          </a:p>
          <a:p>
            <a:pPr marL="285750" indent="-285750" algn="l">
              <a:buFont typeface="Wingdings" panose="05000000000000000000" pitchFamily="2" charset="2"/>
              <a:buChar char="ü"/>
            </a:pPr>
            <a:r>
              <a:rPr lang="fr-FR" altLang="en-US" dirty="0"/>
              <a:t>Transactionnel avec Spring</a:t>
            </a:r>
          </a:p>
          <a:p>
            <a:pPr marL="742950" lvl="1" indent="-285750">
              <a:buFont typeface="Wingdings" panose="05000000000000000000" pitchFamily="2" charset="2"/>
              <a:buChar char="ü"/>
            </a:pPr>
            <a:r>
              <a:rPr lang="fr-FR" altLang="en-US" dirty="0"/>
              <a:t>Via le code</a:t>
            </a:r>
          </a:p>
          <a:p>
            <a:pPr marL="742950" lvl="1" indent="-285750">
              <a:buFont typeface="Wingdings" panose="05000000000000000000" pitchFamily="2" charset="2"/>
              <a:buChar char="ü"/>
            </a:pPr>
            <a:r>
              <a:rPr lang="fr-FR" altLang="en-US" dirty="0"/>
              <a:t>Via les aspects</a:t>
            </a:r>
          </a:p>
          <a:p>
            <a:pPr marL="742950" lvl="1" indent="-285750">
              <a:buFont typeface="Wingdings" panose="05000000000000000000" pitchFamily="2" charset="2"/>
              <a:buChar char="ü"/>
            </a:pPr>
            <a:r>
              <a:rPr lang="fr-FR" altLang="en-US" dirty="0"/>
              <a:t>Via les annotations</a:t>
            </a:r>
          </a:p>
          <a:p>
            <a:pPr marL="285750" indent="-285750" algn="l">
              <a:buFont typeface="Wingdings" panose="05000000000000000000" pitchFamily="2" charset="2"/>
              <a:buChar char="ü"/>
            </a:pPr>
            <a:r>
              <a:rPr lang="fr-FR" altLang="en-US" dirty="0"/>
              <a:t>Composantes</a:t>
            </a:r>
          </a:p>
          <a:p>
            <a:pPr marL="742950" lvl="1" indent="-285750">
              <a:buFont typeface="Wingdings" panose="05000000000000000000" pitchFamily="2" charset="2"/>
              <a:buChar char="ü"/>
            </a:pPr>
            <a:r>
              <a:rPr lang="fr-FR" altLang="en-US" dirty="0"/>
              <a:t>Niveau de propagation</a:t>
            </a:r>
          </a:p>
          <a:p>
            <a:pPr marL="742950" lvl="1" indent="-285750">
              <a:buFont typeface="Wingdings" panose="05000000000000000000" pitchFamily="2" charset="2"/>
              <a:buChar char="ü"/>
            </a:pPr>
            <a:r>
              <a:rPr lang="fr-FR" altLang="en-US" dirty="0"/>
              <a:t>Niveau d’isolation</a:t>
            </a:r>
          </a:p>
          <a:p>
            <a:pPr marL="742950" lvl="1" indent="-285750">
              <a:buFont typeface="Wingdings" panose="05000000000000000000" pitchFamily="2" charset="2"/>
              <a:buChar char="ü"/>
            </a:pPr>
            <a:r>
              <a:rPr lang="fr-FR" altLang="en-US" dirty="0"/>
              <a:t>Timeout</a:t>
            </a:r>
          </a:p>
          <a:p>
            <a:pPr marL="742950" lvl="1" indent="-285750">
              <a:buFont typeface="Wingdings" panose="05000000000000000000" pitchFamily="2" charset="2"/>
              <a:buChar char="ü"/>
            </a:pPr>
            <a:r>
              <a:rPr lang="fr-FR" altLang="en-US" dirty="0"/>
              <a:t>Gestion des rollback</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190</a:t>
            </a:fld>
            <a:endParaRPr lang="fr-FR"/>
          </a:p>
        </p:txBody>
      </p:sp>
      <p:sp>
        <p:nvSpPr>
          <p:cNvPr id="3" name="Espace réservé du pied de page 2">
            <a:extLst>
              <a:ext uri="{FF2B5EF4-FFF2-40B4-BE49-F238E27FC236}">
                <a16:creationId xmlns:a16="http://schemas.microsoft.com/office/drawing/2014/main" id="{A5D2F749-ABFB-4CFB-B4F4-3AA9B68D645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81761587"/>
      </p:ext>
    </p:extLst>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normAutofit fontScale="90000"/>
          </a:bodyPr>
          <a:lstStyle/>
          <a:p>
            <a:r>
              <a:rPr lang="fr-FR"/>
              <a:t>Notion de transaction</a:t>
            </a:r>
          </a:p>
        </p:txBody>
      </p:sp>
      <p:sp>
        <p:nvSpPr>
          <p:cNvPr id="259075" name="Rectangle 5"/>
          <p:cNvSpPr>
            <a:spLocks noGrp="1" noChangeArrowheads="1"/>
          </p:cNvSpPr>
          <p:nvPr>
            <p:ph idx="1"/>
          </p:nvPr>
        </p:nvSpPr>
        <p:spPr/>
        <p:txBody>
          <a:bodyPr/>
          <a:lstStyle/>
          <a:p>
            <a:r>
              <a:rPr lang="fr-FR" altLang="en-US"/>
              <a:t>Une transaction permet d’associer un ensemble d’opérations dans une session de travail.</a:t>
            </a:r>
          </a:p>
          <a:p>
            <a:pPr lvl="1"/>
            <a:r>
              <a:rPr lang="fr-FR" altLang="en-US"/>
              <a:t>Si les exécutions de toutes les opérations se terminent correctement, la transaction aboutit</a:t>
            </a:r>
          </a:p>
          <a:p>
            <a:pPr lvl="1"/>
            <a:r>
              <a:rPr lang="fr-FR" altLang="en-US"/>
              <a:t>Si une des opérations ne se termine pas correctement, la transaction échoue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191</a:t>
            </a:fld>
            <a:endParaRPr lang="fr-FR"/>
          </a:p>
        </p:txBody>
      </p:sp>
      <p:sp>
        <p:nvSpPr>
          <p:cNvPr id="3" name="Espace réservé du pied de page 2">
            <a:extLst>
              <a:ext uri="{FF2B5EF4-FFF2-40B4-BE49-F238E27FC236}">
                <a16:creationId xmlns:a16="http://schemas.microsoft.com/office/drawing/2014/main" id="{E22B121F-0A5D-4EA4-9A27-827C86F35CB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84957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normAutofit fontScale="90000"/>
          </a:bodyPr>
          <a:lstStyle/>
          <a:p>
            <a:r>
              <a:rPr lang="fr-FR"/>
              <a:t>Un exemple</a:t>
            </a:r>
          </a:p>
        </p:txBody>
      </p:sp>
      <p:sp>
        <p:nvSpPr>
          <p:cNvPr id="261123" name="Rectangle 3"/>
          <p:cNvSpPr>
            <a:spLocks noGrp="1" noChangeArrowheads="1"/>
          </p:cNvSpPr>
          <p:nvPr>
            <p:ph idx="1"/>
          </p:nvPr>
        </p:nvSpPr>
        <p:spPr>
          <a:xfrm>
            <a:off x="1427755" y="1295400"/>
            <a:ext cx="10559198" cy="5304940"/>
          </a:xfrm>
        </p:spPr>
        <p:txBody>
          <a:bodyPr/>
          <a:lstStyle/>
          <a:p>
            <a:r>
              <a:rPr lang="fr-FR" altLang="en-US"/>
              <a:t>La réservation d’un billet de spectacle</a:t>
            </a:r>
          </a:p>
        </p:txBody>
      </p:sp>
      <p:grpSp>
        <p:nvGrpSpPr>
          <p:cNvPr id="3" name="Groupe 2">
            <a:extLst>
              <a:ext uri="{FF2B5EF4-FFF2-40B4-BE49-F238E27FC236}">
                <a16:creationId xmlns:a16="http://schemas.microsoft.com/office/drawing/2014/main" id="{29437F4B-A8EE-4E1A-9EBB-B71DF1C4F42B}"/>
              </a:ext>
            </a:extLst>
          </p:cNvPr>
          <p:cNvGrpSpPr/>
          <p:nvPr/>
        </p:nvGrpSpPr>
        <p:grpSpPr>
          <a:xfrm>
            <a:off x="1690255" y="2140528"/>
            <a:ext cx="8654473" cy="3830502"/>
            <a:chOff x="2514600" y="2057401"/>
            <a:chExt cx="6934200" cy="2438399"/>
          </a:xfrm>
        </p:grpSpPr>
        <p:sp>
          <p:nvSpPr>
            <p:cNvPr id="261127" name="AutoShape 4"/>
            <p:cNvSpPr>
              <a:spLocks noChangeArrowheads="1"/>
            </p:cNvSpPr>
            <p:nvPr/>
          </p:nvSpPr>
          <p:spPr bwMode="auto">
            <a:xfrm>
              <a:off x="4038600" y="2667000"/>
              <a:ext cx="3810000" cy="1219200"/>
            </a:xfrm>
            <a:prstGeom prst="roundRect">
              <a:avLst>
                <a:gd name="adj" fmla="val 16667"/>
              </a:avLst>
            </a:prstGeom>
            <a:solidFill>
              <a:srgbClr val="99CCFF">
                <a:alpha val="50195"/>
              </a:srgbClr>
            </a:solidFill>
            <a:ln w="12700">
              <a:solidFill>
                <a:srgbClr val="6666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a:cs typeface="Arial" panose="020B0604020202020204" pitchFamily="34" charset="0"/>
                </a:rPr>
                <a:t>1- Consultation des places disponibles </a:t>
              </a:r>
            </a:p>
            <a:p>
              <a:pPr eaLnBrk="1" hangingPunct="1">
                <a:spcAft>
                  <a:spcPct val="0"/>
                </a:spcAft>
                <a:buClrTx/>
                <a:buSzTx/>
                <a:buFontTx/>
                <a:buNone/>
              </a:pPr>
              <a:r>
                <a:rPr lang="fr-FR" altLang="en-US">
                  <a:cs typeface="Arial" panose="020B0604020202020204" pitchFamily="34" charset="0"/>
                </a:rPr>
                <a:t>2- Réservation de la place</a:t>
              </a:r>
            </a:p>
            <a:p>
              <a:pPr eaLnBrk="1" hangingPunct="1">
                <a:spcAft>
                  <a:spcPct val="0"/>
                </a:spcAft>
                <a:buClrTx/>
                <a:buSzTx/>
                <a:buFontTx/>
                <a:buNone/>
              </a:pPr>
              <a:r>
                <a:rPr lang="fr-FR" altLang="en-US">
                  <a:cs typeface="Arial" panose="020B0604020202020204" pitchFamily="34" charset="0"/>
                </a:rPr>
                <a:t>3- Réception du paiement</a:t>
              </a:r>
            </a:p>
            <a:p>
              <a:pPr eaLnBrk="1" hangingPunct="1">
                <a:spcAft>
                  <a:spcPct val="0"/>
                </a:spcAft>
                <a:buClrTx/>
                <a:buSzTx/>
                <a:buFontTx/>
                <a:buNone/>
              </a:pPr>
              <a:r>
                <a:rPr lang="fr-FR" altLang="en-US">
                  <a:cs typeface="Arial" panose="020B0604020202020204" pitchFamily="34" charset="0"/>
                </a:rPr>
                <a:t>4- Émission du ticket de réservation </a:t>
              </a:r>
            </a:p>
          </p:txBody>
        </p:sp>
        <p:sp>
          <p:nvSpPr>
            <p:cNvPr id="261128" name="Oval 6"/>
            <p:cNvSpPr>
              <a:spLocks noChangeArrowheads="1"/>
            </p:cNvSpPr>
            <p:nvPr/>
          </p:nvSpPr>
          <p:spPr bwMode="auto">
            <a:xfrm>
              <a:off x="2514600" y="3124200"/>
              <a:ext cx="304800" cy="304800"/>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sz="2400">
                <a:cs typeface="Arial" panose="020B0604020202020204" pitchFamily="34" charset="0"/>
              </a:endParaRPr>
            </a:p>
          </p:txBody>
        </p:sp>
        <p:grpSp>
          <p:nvGrpSpPr>
            <p:cNvPr id="261129" name="Group 10"/>
            <p:cNvGrpSpPr>
              <a:grpSpLocks/>
            </p:cNvGrpSpPr>
            <p:nvPr/>
          </p:nvGrpSpPr>
          <p:grpSpPr bwMode="auto">
            <a:xfrm>
              <a:off x="8991600" y="2209800"/>
              <a:ext cx="457200" cy="457200"/>
              <a:chOff x="4704" y="1968"/>
              <a:chExt cx="288" cy="288"/>
            </a:xfrm>
          </p:grpSpPr>
          <p:sp>
            <p:nvSpPr>
              <p:cNvPr id="261139" name="Oval 7"/>
              <p:cNvSpPr>
                <a:spLocks noChangeArrowheads="1"/>
              </p:cNvSpPr>
              <p:nvPr/>
            </p:nvSpPr>
            <p:spPr bwMode="auto">
              <a:xfrm>
                <a:off x="4752" y="2016"/>
                <a:ext cx="192" cy="192"/>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sz="2400">
                  <a:cs typeface="Arial" panose="020B0604020202020204" pitchFamily="34" charset="0"/>
                </a:endParaRPr>
              </a:p>
            </p:txBody>
          </p:sp>
          <p:sp>
            <p:nvSpPr>
              <p:cNvPr id="261140" name="Oval 8"/>
              <p:cNvSpPr>
                <a:spLocks noChangeArrowheads="1"/>
              </p:cNvSpPr>
              <p:nvPr/>
            </p:nvSpPr>
            <p:spPr bwMode="auto">
              <a:xfrm>
                <a:off x="4704" y="1968"/>
                <a:ext cx="288" cy="288"/>
              </a:xfrm>
              <a:prstGeom prst="ellipse">
                <a:avLst/>
              </a:prstGeom>
              <a:noFill/>
              <a:ln w="2222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sz="2400">
                  <a:cs typeface="Arial" panose="020B0604020202020204" pitchFamily="34" charset="0"/>
                </a:endParaRPr>
              </a:p>
            </p:txBody>
          </p:sp>
        </p:grpSp>
        <p:cxnSp>
          <p:nvCxnSpPr>
            <p:cNvPr id="261130" name="AutoShape 9"/>
            <p:cNvCxnSpPr>
              <a:cxnSpLocks noChangeShapeType="1"/>
              <a:stCxn id="261127" idx="3"/>
              <a:endCxn id="261140" idx="2"/>
            </p:cNvCxnSpPr>
            <p:nvPr/>
          </p:nvCxnSpPr>
          <p:spPr bwMode="auto">
            <a:xfrm flipV="1">
              <a:off x="7848600" y="2438400"/>
              <a:ext cx="1131888" cy="838200"/>
            </a:xfrm>
            <a:prstGeom prst="straightConnector1">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1131" name="Group 11"/>
            <p:cNvGrpSpPr>
              <a:grpSpLocks/>
            </p:cNvGrpSpPr>
            <p:nvPr/>
          </p:nvGrpSpPr>
          <p:grpSpPr bwMode="auto">
            <a:xfrm>
              <a:off x="8991600" y="4038600"/>
              <a:ext cx="457200" cy="457200"/>
              <a:chOff x="4704" y="1968"/>
              <a:chExt cx="288" cy="288"/>
            </a:xfrm>
          </p:grpSpPr>
          <p:sp>
            <p:nvSpPr>
              <p:cNvPr id="261137" name="Oval 12"/>
              <p:cNvSpPr>
                <a:spLocks noChangeArrowheads="1"/>
              </p:cNvSpPr>
              <p:nvPr/>
            </p:nvSpPr>
            <p:spPr bwMode="auto">
              <a:xfrm>
                <a:off x="4752" y="2016"/>
                <a:ext cx="192" cy="192"/>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sz="2400">
                  <a:cs typeface="Arial" panose="020B0604020202020204" pitchFamily="34" charset="0"/>
                </a:endParaRPr>
              </a:p>
            </p:txBody>
          </p:sp>
          <p:sp>
            <p:nvSpPr>
              <p:cNvPr id="261138" name="Oval 13"/>
              <p:cNvSpPr>
                <a:spLocks noChangeArrowheads="1"/>
              </p:cNvSpPr>
              <p:nvPr/>
            </p:nvSpPr>
            <p:spPr bwMode="auto">
              <a:xfrm>
                <a:off x="4704" y="1968"/>
                <a:ext cx="288" cy="288"/>
              </a:xfrm>
              <a:prstGeom prst="ellipse">
                <a:avLst/>
              </a:prstGeom>
              <a:noFill/>
              <a:ln w="2222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sz="2400">
                  <a:cs typeface="Arial" panose="020B0604020202020204" pitchFamily="34" charset="0"/>
                </a:endParaRPr>
              </a:p>
            </p:txBody>
          </p:sp>
        </p:grpSp>
        <p:cxnSp>
          <p:nvCxnSpPr>
            <p:cNvPr id="261132" name="AutoShape 14"/>
            <p:cNvCxnSpPr>
              <a:cxnSpLocks noChangeShapeType="1"/>
              <a:stCxn id="261128" idx="6"/>
              <a:endCxn id="261127" idx="1"/>
            </p:cNvCxnSpPr>
            <p:nvPr/>
          </p:nvCxnSpPr>
          <p:spPr bwMode="auto">
            <a:xfrm>
              <a:off x="2819400" y="3276600"/>
              <a:ext cx="1219200" cy="0"/>
            </a:xfrm>
            <a:prstGeom prst="straightConnector1">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133" name="AutoShape 15"/>
            <p:cNvCxnSpPr>
              <a:cxnSpLocks noChangeShapeType="1"/>
              <a:stCxn id="261127" idx="3"/>
              <a:endCxn id="261138" idx="1"/>
            </p:cNvCxnSpPr>
            <p:nvPr/>
          </p:nvCxnSpPr>
          <p:spPr bwMode="auto">
            <a:xfrm>
              <a:off x="7848601" y="3276601"/>
              <a:ext cx="1209675" cy="817563"/>
            </a:xfrm>
            <a:prstGeom prst="straightConnector1">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1134" name="Text Box 16"/>
            <p:cNvSpPr txBox="1">
              <a:spLocks noChangeArrowheads="1"/>
            </p:cNvSpPr>
            <p:nvPr/>
          </p:nvSpPr>
          <p:spPr bwMode="auto">
            <a:xfrm>
              <a:off x="2743201" y="2971801"/>
              <a:ext cx="1282058" cy="21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600" b="1">
                  <a:cs typeface="Arial" panose="020B0604020202020204" pitchFamily="34" charset="0"/>
                </a:rPr>
                <a:t>Réserver billet</a:t>
              </a:r>
            </a:p>
          </p:txBody>
        </p:sp>
        <p:sp>
          <p:nvSpPr>
            <p:cNvPr id="261135" name="Text Box 17"/>
            <p:cNvSpPr txBox="1">
              <a:spLocks noChangeArrowheads="1"/>
            </p:cNvSpPr>
            <p:nvPr/>
          </p:nvSpPr>
          <p:spPr bwMode="auto">
            <a:xfrm>
              <a:off x="7543801" y="2057401"/>
              <a:ext cx="1418201" cy="21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600" b="1">
                  <a:cs typeface="Arial" panose="020B0604020202020204" pitchFamily="34" charset="0"/>
                </a:rPr>
                <a:t>4 opérations OK</a:t>
              </a:r>
            </a:p>
          </p:txBody>
        </p:sp>
        <p:sp>
          <p:nvSpPr>
            <p:cNvPr id="261136" name="Text Box 18"/>
            <p:cNvSpPr txBox="1">
              <a:spLocks noChangeArrowheads="1"/>
            </p:cNvSpPr>
            <p:nvPr/>
          </p:nvSpPr>
          <p:spPr bwMode="auto">
            <a:xfrm>
              <a:off x="7696200" y="4267201"/>
              <a:ext cx="1327011" cy="21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600" b="1">
                  <a:cs typeface="Arial" panose="020B0604020202020204" pitchFamily="34" charset="0"/>
                </a:rPr>
                <a:t>1 opération KO</a:t>
              </a:r>
            </a:p>
          </p:txBody>
        </p:sp>
      </p:grpSp>
      <p:sp>
        <p:nvSpPr>
          <p:cNvPr id="2" name="Espace réservé du numéro de diapositive 1"/>
          <p:cNvSpPr>
            <a:spLocks noGrp="1"/>
          </p:cNvSpPr>
          <p:nvPr>
            <p:ph type="sldNum" sz="quarter" idx="12"/>
          </p:nvPr>
        </p:nvSpPr>
        <p:spPr/>
        <p:txBody>
          <a:bodyPr/>
          <a:lstStyle/>
          <a:p>
            <a:fld id="{27DD2850-4166-4114-B1C5-40990753D8A0}" type="slidenum">
              <a:rPr lang="fr-FR" smtClean="0"/>
              <a:t>192</a:t>
            </a:fld>
            <a:endParaRPr lang="fr-FR"/>
          </a:p>
        </p:txBody>
      </p:sp>
      <p:sp>
        <p:nvSpPr>
          <p:cNvPr id="4" name="Espace réservé du pied de page 3">
            <a:extLst>
              <a:ext uri="{FF2B5EF4-FFF2-40B4-BE49-F238E27FC236}">
                <a16:creationId xmlns:a16="http://schemas.microsoft.com/office/drawing/2014/main" id="{DFF299B5-17D5-4F9A-929F-33CDD0C9028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8078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title"/>
          </p:nvPr>
        </p:nvSpPr>
        <p:spPr/>
        <p:txBody>
          <a:bodyPr>
            <a:normAutofit fontScale="90000"/>
          </a:bodyPr>
          <a:lstStyle/>
          <a:p>
            <a:r>
              <a:rPr lang="fr-FR"/>
              <a:t>Propriétés ACID (1/2)</a:t>
            </a:r>
            <a:endParaRPr lang="fr-FR" dirty="0"/>
          </a:p>
        </p:txBody>
      </p:sp>
      <p:sp>
        <p:nvSpPr>
          <p:cNvPr id="262147" name="Rectangle 5"/>
          <p:cNvSpPr>
            <a:spLocks noGrp="1" noChangeArrowheads="1"/>
          </p:cNvSpPr>
          <p:nvPr>
            <p:ph idx="1"/>
          </p:nvPr>
        </p:nvSpPr>
        <p:spPr/>
        <p:txBody>
          <a:bodyPr>
            <a:normAutofit fontScale="92500" lnSpcReduction="10000"/>
          </a:bodyPr>
          <a:lstStyle/>
          <a:p>
            <a:r>
              <a:rPr lang="fr-FR" altLang="en-US" dirty="0"/>
              <a:t>Propriétés fondamentales d’une transaction</a:t>
            </a:r>
          </a:p>
          <a:p>
            <a:endParaRPr lang="fr-FR" altLang="en-US" dirty="0"/>
          </a:p>
          <a:p>
            <a:r>
              <a:rPr lang="fr-FR" altLang="en-US" b="1" dirty="0"/>
              <a:t>A</a:t>
            </a:r>
            <a:r>
              <a:rPr lang="fr-FR" altLang="en-US" dirty="0"/>
              <a:t>tomic (Atomicité)</a:t>
            </a:r>
          </a:p>
          <a:p>
            <a:pPr lvl="1"/>
            <a:r>
              <a:rPr lang="fr-FR" altLang="en-US" dirty="0"/>
              <a:t>Les opérations qui constituent une transaction forment une unité indivisible : soit l’ensemble des opérations est mené à terme, soit aucune opération n’est effectuée.</a:t>
            </a:r>
          </a:p>
          <a:p>
            <a:endParaRPr lang="fr-FR" altLang="en-US" dirty="0"/>
          </a:p>
          <a:p>
            <a:r>
              <a:rPr lang="fr-FR" altLang="en-US" b="1" dirty="0"/>
              <a:t>C</a:t>
            </a:r>
            <a:r>
              <a:rPr lang="fr-FR" altLang="en-US" dirty="0"/>
              <a:t>onsistent (Cohérence)</a:t>
            </a:r>
          </a:p>
          <a:p>
            <a:pPr lvl="1"/>
            <a:r>
              <a:rPr lang="fr-FR" altLang="en-US" dirty="0"/>
              <a:t>La base passe d’un état initial cohérent à un état final cohérent, dans le respect des règles d’intégrité référentielle définies sur la base de données.</a:t>
            </a:r>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193</a:t>
            </a:fld>
            <a:endParaRPr lang="fr-FR"/>
          </a:p>
        </p:txBody>
      </p:sp>
      <p:sp>
        <p:nvSpPr>
          <p:cNvPr id="3" name="Espace réservé du pied de page 2">
            <a:extLst>
              <a:ext uri="{FF2B5EF4-FFF2-40B4-BE49-F238E27FC236}">
                <a16:creationId xmlns:a16="http://schemas.microsoft.com/office/drawing/2014/main" id="{E4C8C04E-673B-4561-8B72-A9D23232CBF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688037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050"/>
          <p:cNvSpPr>
            <a:spLocks noGrp="1" noChangeArrowheads="1"/>
          </p:cNvSpPr>
          <p:nvPr>
            <p:ph type="title"/>
          </p:nvPr>
        </p:nvSpPr>
        <p:spPr/>
        <p:txBody>
          <a:bodyPr>
            <a:normAutofit fontScale="90000"/>
          </a:bodyPr>
          <a:lstStyle/>
          <a:p>
            <a:r>
              <a:rPr lang="fr-FR"/>
              <a:t>Propriétés ACID (2/2)</a:t>
            </a:r>
            <a:endParaRPr lang="fr-FR" dirty="0"/>
          </a:p>
        </p:txBody>
      </p:sp>
      <p:sp>
        <p:nvSpPr>
          <p:cNvPr id="263171" name="Rectangle 2051"/>
          <p:cNvSpPr>
            <a:spLocks noGrp="1" noChangeArrowheads="1"/>
          </p:cNvSpPr>
          <p:nvPr>
            <p:ph idx="1"/>
          </p:nvPr>
        </p:nvSpPr>
        <p:spPr/>
        <p:txBody>
          <a:bodyPr/>
          <a:lstStyle/>
          <a:p>
            <a:r>
              <a:rPr lang="fr-FR" altLang="en-US" b="1" dirty="0" err="1"/>
              <a:t>I</a:t>
            </a:r>
            <a:r>
              <a:rPr lang="fr-FR" altLang="en-US" dirty="0" err="1"/>
              <a:t>solated</a:t>
            </a:r>
            <a:r>
              <a:rPr lang="fr-FR" altLang="en-US" dirty="0"/>
              <a:t> (Isolation)</a:t>
            </a:r>
          </a:p>
          <a:p>
            <a:pPr lvl="1"/>
            <a:r>
              <a:rPr lang="fr-FR" altLang="en-US" dirty="0"/>
              <a:t>Les mises à jour effectuées au cours de l’exécution d’une transaction restent invisibles aux autres transactions.</a:t>
            </a:r>
          </a:p>
          <a:p>
            <a:pPr lvl="1"/>
            <a:endParaRPr lang="fr-FR" altLang="en-US" dirty="0"/>
          </a:p>
          <a:p>
            <a:r>
              <a:rPr lang="fr-FR" altLang="en-US" b="1" dirty="0"/>
              <a:t>D</a:t>
            </a:r>
            <a:r>
              <a:rPr lang="fr-FR" altLang="en-US" dirty="0"/>
              <a:t>urable (Durabilité)</a:t>
            </a:r>
          </a:p>
          <a:p>
            <a:pPr lvl="1"/>
            <a:r>
              <a:rPr lang="fr-FR" altLang="en-US" dirty="0"/>
              <a:t>Le résultat de la transaction est persisté dans le système, même après l’arrêt de celui-ci.</a:t>
            </a:r>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194</a:t>
            </a:fld>
            <a:endParaRPr lang="fr-FR"/>
          </a:p>
        </p:txBody>
      </p:sp>
      <p:sp>
        <p:nvSpPr>
          <p:cNvPr id="3" name="Espace réservé du pied de page 2">
            <a:extLst>
              <a:ext uri="{FF2B5EF4-FFF2-40B4-BE49-F238E27FC236}">
                <a16:creationId xmlns:a16="http://schemas.microsoft.com/office/drawing/2014/main" id="{28E80F46-7954-4B20-A93C-ADB8033021B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31968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fontScale="90000"/>
          </a:bodyPr>
          <a:lstStyle/>
          <a:p>
            <a:r>
              <a:rPr lang="fr-FR"/>
              <a:t>Spring et les transactions</a:t>
            </a:r>
          </a:p>
        </p:txBody>
      </p:sp>
      <p:sp>
        <p:nvSpPr>
          <p:cNvPr id="264195" name="Rectangle 3"/>
          <p:cNvSpPr>
            <a:spLocks noGrp="1" noChangeArrowheads="1"/>
          </p:cNvSpPr>
          <p:nvPr>
            <p:ph idx="1"/>
          </p:nvPr>
        </p:nvSpPr>
        <p:spPr/>
        <p:txBody>
          <a:bodyPr>
            <a:normAutofit fontScale="92500" lnSpcReduction="20000"/>
          </a:bodyPr>
          <a:lstStyle/>
          <a:p>
            <a:r>
              <a:rPr lang="fr-FR" altLang="en-US"/>
              <a:t>Spring permet la gestion déclarative des transactions</a:t>
            </a:r>
          </a:p>
          <a:p>
            <a:pPr lvl="1"/>
            <a:r>
              <a:rPr lang="fr-FR" altLang="en-US"/>
              <a:t>Basée sur la programmation par aspects</a:t>
            </a:r>
          </a:p>
          <a:p>
            <a:pPr lvl="1"/>
            <a:r>
              <a:rPr lang="fr-FR" altLang="en-US"/>
              <a:t>Une transaction peut être vue comme un aspect qui intercepte une méthode (Around Advice)</a:t>
            </a:r>
          </a:p>
          <a:p>
            <a:endParaRPr lang="fr-FR" altLang="en-US"/>
          </a:p>
          <a:p>
            <a:r>
              <a:rPr lang="fr-FR" altLang="en-US"/>
              <a:t>Spring s'intègre à de nombreux gestionnaires de transaction</a:t>
            </a:r>
          </a:p>
          <a:p>
            <a:pPr lvl="1"/>
            <a:r>
              <a:rPr lang="fr-FR" altLang="en-US"/>
              <a:t>Basés sur Hibernate, JDBC…</a:t>
            </a:r>
          </a:p>
          <a:p>
            <a:endParaRPr lang="fr-FR" altLang="en-US"/>
          </a:p>
          <a:p>
            <a:r>
              <a:rPr lang="fr-FR" altLang="en-US"/>
              <a:t>Spring et J2EE</a:t>
            </a:r>
          </a:p>
          <a:p>
            <a:pPr lvl="1"/>
            <a:r>
              <a:rPr lang="fr-FR" altLang="en-US"/>
              <a:t>Spring propose un gestionnaire de transactions JTA (Java Transaction API)</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195</a:t>
            </a:fld>
            <a:endParaRPr lang="fr-FR"/>
          </a:p>
        </p:txBody>
      </p:sp>
      <p:sp>
        <p:nvSpPr>
          <p:cNvPr id="3" name="Espace réservé du pied de page 2">
            <a:extLst>
              <a:ext uri="{FF2B5EF4-FFF2-40B4-BE49-F238E27FC236}">
                <a16:creationId xmlns:a16="http://schemas.microsoft.com/office/drawing/2014/main" id="{D40C7DA5-D91F-436A-9B43-2BF2AB82E9F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833722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5"/>
          <p:cNvSpPr>
            <a:spLocks noGrp="1" noChangeArrowheads="1"/>
          </p:cNvSpPr>
          <p:nvPr>
            <p:ph type="title"/>
          </p:nvPr>
        </p:nvSpPr>
        <p:spPr/>
        <p:txBody>
          <a:bodyPr>
            <a:normAutofit fontScale="90000"/>
          </a:bodyPr>
          <a:lstStyle/>
          <a:p>
            <a:r>
              <a:rPr lang="fr-FR"/>
              <a:t>Transaction managers </a:t>
            </a:r>
          </a:p>
        </p:txBody>
      </p:sp>
      <p:sp>
        <p:nvSpPr>
          <p:cNvPr id="265219" name="Rectangle 6"/>
          <p:cNvSpPr>
            <a:spLocks noGrp="1" noChangeArrowheads="1"/>
          </p:cNvSpPr>
          <p:nvPr>
            <p:ph idx="1"/>
          </p:nvPr>
        </p:nvSpPr>
        <p:spPr/>
        <p:txBody>
          <a:bodyPr>
            <a:normAutofit fontScale="85000" lnSpcReduction="20000"/>
          </a:bodyPr>
          <a:lstStyle/>
          <a:p>
            <a:r>
              <a:rPr lang="fr-FR" altLang="en-US"/>
              <a:t>Spring n’implémente pas de transaction manager mais permet de se connecter et de déléguer des appels aux transactions managers suivants:</a:t>
            </a:r>
          </a:p>
          <a:p>
            <a:endParaRPr lang="fr-FR" altLang="en-US"/>
          </a:p>
          <a:p>
            <a:r>
              <a:rPr lang="fr-FR" altLang="en-US"/>
              <a:t>DataSourceTransactionManager</a:t>
            </a:r>
          </a:p>
          <a:p>
            <a:pPr lvl="1"/>
            <a:r>
              <a:rPr lang="fr-FR" altLang="en-US"/>
              <a:t>Pour les transactions sur une Datasource JDBC</a:t>
            </a:r>
          </a:p>
          <a:p>
            <a:endParaRPr lang="fr-FR" altLang="en-US"/>
          </a:p>
          <a:p>
            <a:r>
              <a:rPr lang="fr-FR" altLang="en-US"/>
              <a:t>HibernateTransactionManager</a:t>
            </a:r>
          </a:p>
          <a:p>
            <a:pPr lvl="1"/>
            <a:r>
              <a:rPr lang="fr-FR" altLang="en-US"/>
              <a:t>Pour les transactions avec une persistance gérée par Hibernate</a:t>
            </a:r>
          </a:p>
          <a:p>
            <a:endParaRPr lang="fr-FR" altLang="en-US"/>
          </a:p>
          <a:p>
            <a:r>
              <a:rPr lang="fr-FR" altLang="en-US"/>
              <a:t>JtaTransactionManager</a:t>
            </a:r>
          </a:p>
          <a:p>
            <a:pPr lvl="1"/>
            <a:r>
              <a:rPr lang="fr-FR" altLang="en-US"/>
              <a:t>Pour les transactions sur plusieurs ressources, gérées par JTA</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196</a:t>
            </a:fld>
            <a:endParaRPr lang="fr-FR"/>
          </a:p>
        </p:txBody>
      </p:sp>
      <p:sp>
        <p:nvSpPr>
          <p:cNvPr id="3" name="Espace réservé du pied de page 2">
            <a:extLst>
              <a:ext uri="{FF2B5EF4-FFF2-40B4-BE49-F238E27FC236}">
                <a16:creationId xmlns:a16="http://schemas.microsoft.com/office/drawing/2014/main" id="{70923CCD-C92A-478A-9547-6EEE037C720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834996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7"/>
          <p:cNvSpPr>
            <a:spLocks noGrp="1" noChangeArrowheads="1"/>
          </p:cNvSpPr>
          <p:nvPr>
            <p:ph type="title"/>
          </p:nvPr>
        </p:nvSpPr>
        <p:spPr/>
        <p:txBody>
          <a:bodyPr>
            <a:normAutofit fontScale="90000"/>
          </a:bodyPr>
          <a:lstStyle/>
          <a:p>
            <a:r>
              <a:rPr lang="fr-FR"/>
              <a:t>Transaction managers</a:t>
            </a:r>
          </a:p>
        </p:txBody>
      </p:sp>
      <p:sp>
        <p:nvSpPr>
          <p:cNvPr id="267267" name="Rectangle 8"/>
          <p:cNvSpPr>
            <a:spLocks noGrp="1" noChangeArrowheads="1"/>
          </p:cNvSpPr>
          <p:nvPr>
            <p:ph idx="1"/>
          </p:nvPr>
        </p:nvSpPr>
        <p:spPr/>
        <p:txBody>
          <a:bodyPr/>
          <a:lstStyle/>
          <a:p>
            <a:r>
              <a:rPr lang="fr-FR" altLang="en-US" dirty="0"/>
              <a:t>Déclaration Pour JDBC</a:t>
            </a:r>
          </a:p>
          <a:p>
            <a:endParaRPr lang="fr-FR" altLang="en-US" dirty="0"/>
          </a:p>
          <a:p>
            <a:endParaRPr lang="fr-FR" altLang="en-US" dirty="0"/>
          </a:p>
          <a:p>
            <a:r>
              <a:rPr lang="fr-FR" altLang="en-US" dirty="0"/>
              <a:t>Déclaration Pour Hibernate 3</a:t>
            </a:r>
          </a:p>
        </p:txBody>
      </p:sp>
      <p:sp>
        <p:nvSpPr>
          <p:cNvPr id="10246" name="Text Box 4"/>
          <p:cNvSpPr txBox="1">
            <a:spLocks noChangeArrowheads="1"/>
          </p:cNvSpPr>
          <p:nvPr/>
        </p:nvSpPr>
        <p:spPr bwMode="auto">
          <a:xfrm>
            <a:off x="885826" y="1934062"/>
            <a:ext cx="10868024" cy="69249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bean</a:t>
            </a:r>
            <a:r>
              <a:rPr lang="fr-FR" sz="1300" b="0" dirty="0">
                <a:solidFill>
                  <a:schemeClr val="tx1"/>
                </a:solidFill>
                <a:latin typeface="Courier New" pitchFamily="49" charset="0"/>
              </a:rPr>
              <a:t> id="</a:t>
            </a:r>
            <a:r>
              <a:rPr lang="fr-FR" sz="1300" b="0" dirty="0" err="1">
                <a:solidFill>
                  <a:schemeClr val="tx1"/>
                </a:solidFill>
                <a:latin typeface="Courier New" pitchFamily="49" charset="0"/>
              </a:rPr>
              <a:t>transactionManager</a:t>
            </a:r>
            <a:r>
              <a:rPr lang="fr-FR" sz="1300" b="0" dirty="0">
                <a:solidFill>
                  <a:schemeClr val="tx1"/>
                </a:solidFill>
                <a:latin typeface="Courier New" pitchFamily="49" charset="0"/>
              </a:rPr>
              <a:t>" </a:t>
            </a:r>
            <a:r>
              <a:rPr lang="fr-FR" sz="1300" dirty="0">
                <a:solidFill>
                  <a:schemeClr val="tx1"/>
                </a:solidFill>
                <a:latin typeface="Courier New" pitchFamily="49" charset="0"/>
              </a:rPr>
              <a:t>class="org.springframework.jdbc.datasource.DataSourceTransactionManager"</a:t>
            </a:r>
            <a:r>
              <a:rPr lang="fr-FR" sz="1300" b="0" dirty="0">
                <a:solidFill>
                  <a:schemeClr val="tx1"/>
                </a:solidFill>
                <a:latin typeface="Courier New" pitchFamily="49" charset="0"/>
              </a:rPr>
              <a:t>&gt;</a:t>
            </a:r>
          </a:p>
          <a:p>
            <a:pPr>
              <a:defRPr/>
            </a:pPr>
            <a:r>
              <a:rPr lang="fr-FR" sz="1300" dirty="0">
                <a:solidFill>
                  <a:schemeClr val="tx1"/>
                </a:solidFill>
                <a:latin typeface="Courier New" pitchFamily="49" charset="0"/>
              </a:rPr>
              <a:t>  &lt;</a:t>
            </a:r>
            <a:r>
              <a:rPr lang="fr-FR" sz="1300" dirty="0" err="1">
                <a:solidFill>
                  <a:schemeClr val="tx1"/>
                </a:solidFill>
                <a:latin typeface="Courier New" pitchFamily="49" charset="0"/>
              </a:rPr>
              <a:t>property</a:t>
            </a:r>
            <a:r>
              <a:rPr lang="fr-FR" sz="1300" dirty="0">
                <a:solidFill>
                  <a:schemeClr val="tx1"/>
                </a:solidFill>
                <a:latin typeface="Courier New" pitchFamily="49" charset="0"/>
              </a:rPr>
              <a:t> </a:t>
            </a:r>
            <a:r>
              <a:rPr lang="fr-FR" sz="1300" dirty="0" err="1">
                <a:solidFill>
                  <a:schemeClr val="tx1"/>
                </a:solidFill>
                <a:latin typeface="Courier New" pitchFamily="49" charset="0"/>
              </a:rPr>
              <a:t>name</a:t>
            </a:r>
            <a:r>
              <a:rPr lang="fr-FR" sz="1300" dirty="0">
                <a:solidFill>
                  <a:schemeClr val="tx1"/>
                </a:solidFill>
                <a:latin typeface="Courier New" pitchFamily="49" charset="0"/>
              </a:rPr>
              <a:t>="</a:t>
            </a:r>
            <a:r>
              <a:rPr lang="fr-FR" sz="1300" dirty="0" err="1">
                <a:solidFill>
                  <a:schemeClr val="tx1"/>
                </a:solidFill>
                <a:latin typeface="Courier New" pitchFamily="49" charset="0"/>
              </a:rPr>
              <a:t>dataSource</a:t>
            </a:r>
            <a:r>
              <a:rPr lang="fr-FR" sz="1300" dirty="0">
                <a:solidFill>
                  <a:schemeClr val="tx1"/>
                </a:solidFill>
                <a:latin typeface="Courier New" pitchFamily="49" charset="0"/>
              </a:rPr>
              <a:t>" </a:t>
            </a:r>
            <a:r>
              <a:rPr lang="fr-FR" sz="1300" dirty="0" err="1">
                <a:solidFill>
                  <a:schemeClr val="tx1"/>
                </a:solidFill>
                <a:latin typeface="Courier New" pitchFamily="49" charset="0"/>
              </a:rPr>
              <a:t>ref</a:t>
            </a:r>
            <a:r>
              <a:rPr lang="fr-FR" sz="1300" dirty="0">
                <a:solidFill>
                  <a:schemeClr val="tx1"/>
                </a:solidFill>
                <a:latin typeface="Courier New" pitchFamily="49" charset="0"/>
              </a:rPr>
              <a:t>="</a:t>
            </a:r>
            <a:r>
              <a:rPr lang="fr-FR" sz="1300" dirty="0" err="1">
                <a:solidFill>
                  <a:schemeClr val="tx1"/>
                </a:solidFill>
                <a:latin typeface="Courier New" pitchFamily="49" charset="0"/>
              </a:rPr>
              <a:t>dataSource</a:t>
            </a:r>
            <a:r>
              <a:rPr lang="fr-FR" sz="1300" dirty="0">
                <a:solidFill>
                  <a:schemeClr val="tx1"/>
                </a:solidFill>
                <a:latin typeface="Courier New" pitchFamily="49" charset="0"/>
              </a:rPr>
              <a:t>" /&gt;</a:t>
            </a:r>
          </a:p>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bean</a:t>
            </a:r>
            <a:r>
              <a:rPr lang="fr-FR" sz="1300" b="0" dirty="0">
                <a:solidFill>
                  <a:schemeClr val="tx1"/>
                </a:solidFill>
                <a:latin typeface="Courier New" pitchFamily="49" charset="0"/>
              </a:rPr>
              <a:t>&gt;</a:t>
            </a:r>
          </a:p>
        </p:txBody>
      </p:sp>
      <p:sp>
        <p:nvSpPr>
          <p:cNvPr id="10247" name="Text Box 5"/>
          <p:cNvSpPr txBox="1">
            <a:spLocks noChangeArrowheads="1"/>
          </p:cNvSpPr>
          <p:nvPr/>
        </p:nvSpPr>
        <p:spPr bwMode="auto">
          <a:xfrm>
            <a:off x="885826" y="3821113"/>
            <a:ext cx="10868023" cy="69249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bean</a:t>
            </a:r>
            <a:r>
              <a:rPr lang="fr-FR" sz="1300" b="0" dirty="0">
                <a:solidFill>
                  <a:schemeClr val="tx1"/>
                </a:solidFill>
                <a:latin typeface="Courier New" pitchFamily="49" charset="0"/>
              </a:rPr>
              <a:t> id="</a:t>
            </a:r>
            <a:r>
              <a:rPr lang="fr-FR" sz="1300" b="0" dirty="0" err="1">
                <a:solidFill>
                  <a:schemeClr val="tx1"/>
                </a:solidFill>
                <a:latin typeface="Courier New" pitchFamily="49" charset="0"/>
              </a:rPr>
              <a:t>transactionManager</a:t>
            </a:r>
            <a:r>
              <a:rPr lang="fr-FR" sz="1300" b="0" dirty="0">
                <a:solidFill>
                  <a:schemeClr val="tx1"/>
                </a:solidFill>
                <a:latin typeface="Courier New" pitchFamily="49" charset="0"/>
              </a:rPr>
              <a:t>" </a:t>
            </a:r>
            <a:r>
              <a:rPr lang="fr-FR" sz="1300" dirty="0">
                <a:solidFill>
                  <a:schemeClr val="tx1"/>
                </a:solidFill>
                <a:latin typeface="Courier New" pitchFamily="49" charset="0"/>
              </a:rPr>
              <a:t>class="org.springframework.orm.hibernate3.HibernateTransactionManager"</a:t>
            </a:r>
            <a:r>
              <a:rPr lang="fr-FR" sz="1300" b="0" dirty="0">
                <a:solidFill>
                  <a:schemeClr val="tx1"/>
                </a:solidFill>
                <a:latin typeface="Courier New" pitchFamily="49" charset="0"/>
              </a:rPr>
              <a:t>&gt;</a:t>
            </a:r>
          </a:p>
          <a:p>
            <a:pPr>
              <a:defRPr/>
            </a:pPr>
            <a:r>
              <a:rPr lang="fr-FR" sz="1300" dirty="0">
                <a:solidFill>
                  <a:schemeClr val="tx1"/>
                </a:solidFill>
                <a:latin typeface="Courier New" pitchFamily="49" charset="0"/>
              </a:rPr>
              <a:t>  &lt;</a:t>
            </a:r>
            <a:r>
              <a:rPr lang="fr-FR" sz="1300" dirty="0" err="1">
                <a:solidFill>
                  <a:schemeClr val="tx1"/>
                </a:solidFill>
                <a:latin typeface="Courier New" pitchFamily="49" charset="0"/>
              </a:rPr>
              <a:t>property</a:t>
            </a:r>
            <a:r>
              <a:rPr lang="fr-FR" sz="1300" dirty="0">
                <a:solidFill>
                  <a:schemeClr val="tx1"/>
                </a:solidFill>
                <a:latin typeface="Courier New" pitchFamily="49" charset="0"/>
              </a:rPr>
              <a:t> </a:t>
            </a:r>
            <a:r>
              <a:rPr lang="fr-FR" sz="1300" dirty="0" err="1">
                <a:solidFill>
                  <a:schemeClr val="tx1"/>
                </a:solidFill>
                <a:latin typeface="Courier New" pitchFamily="49" charset="0"/>
              </a:rPr>
              <a:t>name</a:t>
            </a:r>
            <a:r>
              <a:rPr lang="fr-FR" sz="1300" dirty="0">
                <a:solidFill>
                  <a:schemeClr val="tx1"/>
                </a:solidFill>
                <a:latin typeface="Courier New" pitchFamily="49" charset="0"/>
              </a:rPr>
              <a:t>="</a:t>
            </a:r>
            <a:r>
              <a:rPr lang="fr-FR" sz="1300" dirty="0" err="1">
                <a:solidFill>
                  <a:schemeClr val="tx1"/>
                </a:solidFill>
                <a:latin typeface="Courier New" pitchFamily="49" charset="0"/>
              </a:rPr>
              <a:t>sessionFactory</a:t>
            </a:r>
            <a:r>
              <a:rPr lang="fr-FR" sz="1300" dirty="0">
                <a:solidFill>
                  <a:schemeClr val="tx1"/>
                </a:solidFill>
                <a:latin typeface="Courier New" pitchFamily="49" charset="0"/>
              </a:rPr>
              <a:t>" </a:t>
            </a:r>
            <a:r>
              <a:rPr lang="fr-FR" sz="1300" dirty="0" err="1">
                <a:solidFill>
                  <a:schemeClr val="tx1"/>
                </a:solidFill>
                <a:latin typeface="Courier New" pitchFamily="49" charset="0"/>
              </a:rPr>
              <a:t>ref</a:t>
            </a:r>
            <a:r>
              <a:rPr lang="fr-FR" sz="1300" dirty="0">
                <a:solidFill>
                  <a:schemeClr val="tx1"/>
                </a:solidFill>
                <a:latin typeface="Courier New" pitchFamily="49" charset="0"/>
              </a:rPr>
              <a:t>="</a:t>
            </a:r>
            <a:r>
              <a:rPr lang="fr-FR" sz="1300" dirty="0" err="1">
                <a:solidFill>
                  <a:schemeClr val="tx1"/>
                </a:solidFill>
                <a:latin typeface="Courier New" pitchFamily="49" charset="0"/>
              </a:rPr>
              <a:t>sessionFactory</a:t>
            </a:r>
            <a:r>
              <a:rPr lang="fr-FR" sz="1300" dirty="0">
                <a:solidFill>
                  <a:schemeClr val="tx1"/>
                </a:solidFill>
                <a:latin typeface="Courier New" pitchFamily="49" charset="0"/>
              </a:rPr>
              <a:t>" /&gt;</a:t>
            </a:r>
          </a:p>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bean</a:t>
            </a:r>
            <a:r>
              <a:rPr lang="fr-FR" sz="13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197</a:t>
            </a:fld>
            <a:endParaRPr lang="fr-FR"/>
          </a:p>
        </p:txBody>
      </p:sp>
      <p:sp>
        <p:nvSpPr>
          <p:cNvPr id="3" name="Espace réservé du pied de page 2">
            <a:extLst>
              <a:ext uri="{FF2B5EF4-FFF2-40B4-BE49-F238E27FC236}">
                <a16:creationId xmlns:a16="http://schemas.microsoft.com/office/drawing/2014/main" id="{09B32F11-0151-4901-A1A2-91C87E3B0A5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837814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3"/>
          <p:cNvSpPr>
            <a:spLocks noGrp="1" noChangeArrowheads="1"/>
          </p:cNvSpPr>
          <p:nvPr>
            <p:ph idx="1"/>
          </p:nvPr>
        </p:nvSpPr>
        <p:spPr/>
        <p:txBody>
          <a:bodyPr>
            <a:normAutofit fontScale="92500" lnSpcReduction="20000"/>
          </a:bodyPr>
          <a:lstStyle/>
          <a:p>
            <a:r>
              <a:rPr lang="fr-FR" altLang="en-US" sz="1600" dirty="0"/>
              <a:t>Système de </a:t>
            </a:r>
            <a:r>
              <a:rPr lang="fr-FR" altLang="en-US" sz="1600" dirty="0" err="1"/>
              <a:t>template</a:t>
            </a:r>
            <a:r>
              <a:rPr lang="fr-FR" altLang="en-US" sz="1600" dirty="0"/>
              <a:t> et </a:t>
            </a:r>
            <a:r>
              <a:rPr lang="fr-FR" altLang="en-US" sz="1600" dirty="0" err="1"/>
              <a:t>CallBack</a:t>
            </a:r>
            <a:r>
              <a:rPr lang="fr-FR" altLang="en-US" sz="1600" dirty="0"/>
              <a:t> = </a:t>
            </a:r>
            <a:r>
              <a:rPr lang="fr-FR" altLang="en-US" sz="1600" dirty="0" err="1"/>
              <a:t>TransactionTemplate</a:t>
            </a:r>
            <a:br>
              <a:rPr lang="fr-FR" altLang="en-US" sz="1600" dirty="0"/>
            </a:br>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endParaRPr lang="fr-FR" altLang="en-US" sz="1600" dirty="0"/>
          </a:p>
          <a:p>
            <a:r>
              <a:rPr lang="fr-FR" altLang="en-US" sz="1600" dirty="0"/>
              <a:t>Le transaction </a:t>
            </a:r>
            <a:r>
              <a:rPr lang="fr-FR" altLang="en-US" sz="1600" dirty="0" err="1"/>
              <a:t>template</a:t>
            </a:r>
            <a:r>
              <a:rPr lang="fr-FR" altLang="en-US" sz="1600" dirty="0"/>
              <a:t> permet de garder le code métier indépendant de l’implémentation de l’accès aux données (</a:t>
            </a:r>
            <a:r>
              <a:rPr lang="fr-FR" altLang="en-US" sz="1600" dirty="0" err="1"/>
              <a:t>jdbc</a:t>
            </a:r>
            <a:r>
              <a:rPr lang="fr-FR" altLang="en-US" sz="1600" dirty="0"/>
              <a:t>, hibernate, etc…)</a:t>
            </a:r>
          </a:p>
        </p:txBody>
      </p:sp>
      <p:sp>
        <p:nvSpPr>
          <p:cNvPr id="11268" name="Rectangle 2"/>
          <p:cNvSpPr>
            <a:spLocks noGrp="1" noChangeArrowheads="1"/>
          </p:cNvSpPr>
          <p:nvPr>
            <p:ph type="title"/>
          </p:nvPr>
        </p:nvSpPr>
        <p:spPr/>
        <p:txBody>
          <a:bodyPr>
            <a:normAutofit fontScale="90000"/>
          </a:bodyPr>
          <a:lstStyle/>
          <a:p>
            <a:r>
              <a:rPr lang="fr-FR"/>
              <a:t>Transaction programmatique (1/2)</a:t>
            </a:r>
          </a:p>
        </p:txBody>
      </p:sp>
      <p:grpSp>
        <p:nvGrpSpPr>
          <p:cNvPr id="3" name="Groupe 2">
            <a:extLst>
              <a:ext uri="{FF2B5EF4-FFF2-40B4-BE49-F238E27FC236}">
                <a16:creationId xmlns:a16="http://schemas.microsoft.com/office/drawing/2014/main" id="{D21447E1-4437-4A9A-8ADC-2D32A246ED00}"/>
              </a:ext>
            </a:extLst>
          </p:cNvPr>
          <p:cNvGrpSpPr/>
          <p:nvPr/>
        </p:nvGrpSpPr>
        <p:grpSpPr>
          <a:xfrm>
            <a:off x="1759238" y="1690832"/>
            <a:ext cx="7629525" cy="3894137"/>
            <a:chOff x="1666875" y="1847850"/>
            <a:chExt cx="7629525" cy="3894137"/>
          </a:xfrm>
        </p:grpSpPr>
        <p:sp>
          <p:nvSpPr>
            <p:cNvPr id="14" name="Text Box 4"/>
            <p:cNvSpPr txBox="1">
              <a:spLocks noChangeArrowheads="1"/>
            </p:cNvSpPr>
            <p:nvPr/>
          </p:nvSpPr>
          <p:spPr bwMode="auto">
            <a:xfrm>
              <a:off x="1666875" y="1847850"/>
              <a:ext cx="7416800" cy="38941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@Service</a:t>
              </a:r>
            </a:p>
            <a:p>
              <a:pPr>
                <a:defRPr/>
              </a:pPr>
              <a:r>
                <a:rPr lang="fr-FR" sz="1300" b="0" dirty="0">
                  <a:solidFill>
                    <a:schemeClr val="tx1"/>
                  </a:solidFill>
                  <a:latin typeface="Courier New" pitchFamily="49" charset="0"/>
                </a:rPr>
                <a:t>public class </a:t>
              </a:r>
              <a:r>
                <a:rPr lang="fr-FR" sz="1300" b="0" dirty="0" err="1">
                  <a:solidFill>
                    <a:schemeClr val="tx1"/>
                  </a:solidFill>
                  <a:latin typeface="Courier New" pitchFamily="49" charset="0"/>
                </a:rPr>
                <a:t>MonService</a:t>
              </a:r>
              <a:r>
                <a:rPr lang="fr-FR" sz="1300" b="0" dirty="0">
                  <a:solidFill>
                    <a:schemeClr val="tx1"/>
                  </a:solidFill>
                  <a:latin typeface="Courier New" pitchFamily="49" charset="0"/>
                </a:rPr>
                <a:t> {</a:t>
              </a: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Autowired</a:t>
              </a:r>
              <a:endParaRPr lang="fr-FR" sz="1300" dirty="0">
                <a:solidFill>
                  <a:schemeClr val="tx1"/>
                </a:solidFill>
                <a:latin typeface="Courier New" pitchFamily="49" charset="0"/>
              </a:endParaRP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private</a:t>
              </a:r>
              <a:r>
                <a:rPr lang="fr-FR" sz="1300" dirty="0">
                  <a:solidFill>
                    <a:schemeClr val="tx1"/>
                  </a:solidFill>
                  <a:latin typeface="Courier New" pitchFamily="49" charset="0"/>
                </a:rPr>
                <a:t> </a:t>
              </a:r>
              <a:r>
                <a:rPr lang="fr-FR" sz="1300" dirty="0" err="1">
                  <a:solidFill>
                    <a:schemeClr val="tx1"/>
                  </a:solidFill>
                  <a:latin typeface="Courier New" pitchFamily="49" charset="0"/>
                </a:rPr>
                <a:t>TransactionTemplate</a:t>
              </a:r>
              <a:r>
                <a:rPr lang="fr-FR" sz="1300" dirty="0">
                  <a:solidFill>
                    <a:schemeClr val="tx1"/>
                  </a:solidFill>
                  <a:latin typeface="Courier New" pitchFamily="49" charset="0"/>
                </a:rPr>
                <a:t> </a:t>
              </a:r>
              <a:r>
                <a:rPr lang="fr-FR" sz="1300" dirty="0" err="1">
                  <a:solidFill>
                    <a:schemeClr val="tx1"/>
                  </a:solidFill>
                  <a:latin typeface="Courier New" pitchFamily="49" charset="0"/>
                </a:rPr>
                <a:t>transactionTemplate</a:t>
              </a:r>
              <a:r>
                <a:rPr lang="fr-FR" sz="1300" dirty="0">
                  <a:solidFill>
                    <a:schemeClr val="tx1"/>
                  </a:solidFill>
                  <a:latin typeface="Courier New" pitchFamily="49" charset="0"/>
                </a:rPr>
                <a:t>;</a:t>
              </a:r>
            </a:p>
            <a:p>
              <a:pPr>
                <a:defRPr/>
              </a:pPr>
              <a:endParaRPr lang="fr-FR" sz="1300" b="0" dirty="0">
                <a:solidFill>
                  <a:schemeClr val="tx1"/>
                </a:solidFill>
                <a:latin typeface="Courier New" pitchFamily="49" charset="0"/>
              </a:endParaRPr>
            </a:p>
            <a:p>
              <a:pPr>
                <a:defRPr/>
              </a:pPr>
              <a:r>
                <a:rPr lang="fr-FR" sz="1300" b="0" dirty="0">
                  <a:solidFill>
                    <a:schemeClr val="tx1"/>
                  </a:solidFill>
                  <a:latin typeface="Courier New" pitchFamily="49" charset="0"/>
                </a:rPr>
                <a:t>  public </a:t>
              </a:r>
              <a:r>
                <a:rPr lang="fr-FR" sz="1300" b="0" dirty="0" err="1">
                  <a:solidFill>
                    <a:schemeClr val="tx1"/>
                  </a:solidFill>
                  <a:latin typeface="Courier New" pitchFamily="49" charset="0"/>
                </a:rPr>
                <a:t>void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transfertMoney</a:t>
              </a: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   </a:t>
              </a:r>
              <a:r>
                <a:rPr lang="fr-FR" sz="1300" b="0" dirty="0" err="1">
                  <a:solidFill>
                    <a:schemeClr val="tx1"/>
                  </a:solidFill>
                  <a:latin typeface="Courier New" pitchFamily="49" charset="0"/>
                </a:rPr>
                <a:t>transactionTemplate</a:t>
              </a:r>
              <a:r>
                <a:rPr lang="fr-FR" sz="1300" dirty="0" err="1">
                  <a:solidFill>
                    <a:schemeClr val="tx1"/>
                  </a:solidFill>
                  <a:latin typeface="Courier New" pitchFamily="49" charset="0"/>
                </a:rPr>
                <a:t>.execute</a:t>
              </a:r>
              <a:r>
                <a:rPr lang="fr-FR" sz="1300" dirty="0">
                  <a:solidFill>
                    <a:schemeClr val="tx1"/>
                  </a:solidFill>
                  <a:latin typeface="Courier New" pitchFamily="49" charset="0"/>
                </a:rPr>
                <a:t>(new </a:t>
              </a:r>
              <a:r>
                <a:rPr lang="fr-FR" sz="1300" dirty="0" err="1">
                  <a:solidFill>
                    <a:schemeClr val="tx1"/>
                  </a:solidFill>
                  <a:latin typeface="Courier New" pitchFamily="49" charset="0"/>
                </a:rPr>
                <a:t>TransactionCallback</a:t>
              </a:r>
              <a:r>
                <a:rPr lang="fr-FR" sz="1300" dirty="0">
                  <a:solidFill>
                    <a:schemeClr val="tx1"/>
                  </a:solidFill>
                  <a:latin typeface="Courier New" pitchFamily="49" charset="0"/>
                </a:rPr>
                <a:t>&lt;Object&gt;() {</a:t>
              </a:r>
            </a:p>
            <a:p>
              <a:pPr>
                <a:defRPr/>
              </a:pPr>
              <a:r>
                <a:rPr lang="fr-FR" sz="1300" dirty="0">
                  <a:solidFill>
                    <a:schemeClr val="tx1"/>
                  </a:solidFill>
                  <a:latin typeface="Courier New" pitchFamily="49" charset="0"/>
                </a:rPr>
                <a:t>      public Object </a:t>
              </a:r>
              <a:r>
                <a:rPr lang="fr-FR" sz="1300" dirty="0" err="1">
                  <a:solidFill>
                    <a:schemeClr val="tx1"/>
                  </a:solidFill>
                  <a:latin typeface="Courier New" pitchFamily="49" charset="0"/>
                </a:rPr>
                <a:t>doInTransaction</a:t>
              </a:r>
              <a:r>
                <a:rPr lang="fr-FR" sz="1300" dirty="0">
                  <a:solidFill>
                    <a:schemeClr val="tx1"/>
                  </a:solidFill>
                  <a:latin typeface="Courier New" pitchFamily="49" charset="0"/>
                </a:rPr>
                <a:t>(</a:t>
              </a:r>
              <a:r>
                <a:rPr lang="fr-FR" sz="1300" dirty="0" err="1">
                  <a:solidFill>
                    <a:schemeClr val="tx1"/>
                  </a:solidFill>
                  <a:latin typeface="Courier New" pitchFamily="49" charset="0"/>
                </a:rPr>
                <a:t>TransactionStatus</a:t>
              </a:r>
              <a:r>
                <a:rPr lang="fr-FR" sz="1300" dirty="0">
                  <a:solidFill>
                    <a:schemeClr val="tx1"/>
                  </a:solidFill>
                  <a:latin typeface="Courier New" pitchFamily="49" charset="0"/>
                </a:rPr>
                <a:t> </a:t>
              </a:r>
              <a:r>
                <a:rPr lang="fr-FR" sz="1300" dirty="0" err="1">
                  <a:solidFill>
                    <a:schemeClr val="tx1"/>
                  </a:solidFill>
                  <a:latin typeface="Courier New" pitchFamily="49" charset="0"/>
                </a:rPr>
                <a:t>ts</a:t>
              </a:r>
              <a:r>
                <a:rPr lang="fr-FR" sz="1300" dirty="0">
                  <a:solidFill>
                    <a:schemeClr val="tx1"/>
                  </a:solidFill>
                  <a:latin typeface="Courier New" pitchFamily="49" charset="0"/>
                </a:rPr>
                <a:t>) {</a:t>
              </a:r>
            </a:p>
            <a:p>
              <a:pPr lvl="1">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try</a:t>
              </a:r>
              <a:r>
                <a:rPr lang="fr-FR" sz="1300" dirty="0">
                  <a:solidFill>
                    <a:schemeClr val="tx1"/>
                  </a:solidFill>
                  <a:latin typeface="Courier New" pitchFamily="49" charset="0"/>
                </a:rPr>
                <a:t> {</a:t>
              </a:r>
              <a:br>
                <a:rPr lang="fr-FR" sz="1300" dirty="0">
                  <a:solidFill>
                    <a:schemeClr val="tx1"/>
                  </a:solidFill>
                  <a:latin typeface="Courier New" pitchFamily="49" charset="0"/>
                </a:rPr>
              </a:br>
              <a:r>
                <a:rPr lang="fr-FR" sz="1300" dirty="0">
                  <a:solidFill>
                    <a:schemeClr val="tx1"/>
                  </a:solidFill>
                  <a:latin typeface="Courier New" pitchFamily="49" charset="0"/>
                </a:rPr>
                <a:t>      	// Faire </a:t>
              </a:r>
              <a:r>
                <a:rPr lang="fr-FR" sz="1300" dirty="0" err="1">
                  <a:solidFill>
                    <a:schemeClr val="tx1"/>
                  </a:solidFill>
                  <a:latin typeface="Courier New" pitchFamily="49" charset="0"/>
                </a:rPr>
                <a:t>qqc</a:t>
              </a:r>
              <a:r>
                <a:rPr lang="fr-FR" sz="1300" dirty="0">
                  <a:solidFill>
                    <a:schemeClr val="tx1"/>
                  </a:solidFill>
                  <a:latin typeface="Courier New" pitchFamily="49" charset="0"/>
                </a:rPr>
                <a:t>(select, ...)</a:t>
              </a:r>
            </a:p>
            <a:p>
              <a:pPr lvl="1">
                <a:defRPr/>
              </a:pPr>
              <a:r>
                <a:rPr lang="fr-FR" sz="1300" dirty="0">
                  <a:solidFill>
                    <a:schemeClr val="tx1"/>
                  </a:solidFill>
                  <a:latin typeface="Courier New" pitchFamily="49" charset="0"/>
                </a:rPr>
                <a:t>      } catch (Exception e) {</a:t>
              </a:r>
              <a:br>
                <a:rPr lang="fr-FR" sz="1300" dirty="0">
                  <a:solidFill>
                    <a:schemeClr val="tx1"/>
                  </a:solidFill>
                  <a:latin typeface="Courier New" pitchFamily="49" charset="0"/>
                </a:rPr>
              </a:br>
              <a:r>
                <a:rPr lang="fr-FR" sz="1300" dirty="0">
                  <a:solidFill>
                    <a:schemeClr val="tx1"/>
                  </a:solidFill>
                  <a:latin typeface="Courier New" pitchFamily="49" charset="0"/>
                </a:rPr>
                <a:t>      	</a:t>
              </a:r>
              <a:r>
                <a:rPr lang="fr-FR" sz="1300" dirty="0" err="1">
                  <a:solidFill>
                    <a:schemeClr val="tx1"/>
                  </a:solidFill>
                  <a:latin typeface="Courier New" pitchFamily="49" charset="0"/>
                </a:rPr>
                <a:t>ts.setRollbackOnly</a:t>
              </a:r>
              <a:r>
                <a:rPr lang="fr-FR" sz="1300" dirty="0">
                  <a:solidFill>
                    <a:schemeClr val="tx1"/>
                  </a:solidFill>
                  <a:latin typeface="Courier New" pitchFamily="49" charset="0"/>
                </a:rPr>
                <a:t>();</a:t>
              </a:r>
              <a:br>
                <a:rPr lang="fr-FR" sz="1300" dirty="0">
                  <a:solidFill>
                    <a:schemeClr val="tx1"/>
                  </a:solidFill>
                  <a:latin typeface="Courier New" pitchFamily="49" charset="0"/>
                </a:rPr>
              </a:br>
              <a:r>
                <a:rPr lang="fr-FR" sz="1300" dirty="0">
                  <a:solidFill>
                    <a:schemeClr val="tx1"/>
                  </a:solidFill>
                  <a:latin typeface="Courier New" pitchFamily="49" charset="0"/>
                </a:rPr>
                <a:t>   }</a:t>
              </a:r>
              <a:br>
                <a:rPr lang="fr-FR" sz="1300" dirty="0">
                  <a:solidFill>
                    <a:schemeClr val="tx1"/>
                  </a:solidFill>
                  <a:latin typeface="Courier New" pitchFamily="49" charset="0"/>
                </a:rPr>
              </a:br>
              <a:r>
                <a:rPr lang="fr-FR" sz="1300" dirty="0">
                  <a:solidFill>
                    <a:schemeClr val="tx1"/>
                  </a:solidFill>
                  <a:latin typeface="Courier New" pitchFamily="49" charset="0"/>
                </a:rPr>
                <a:t>   return </a:t>
              </a:r>
              <a:r>
                <a:rPr lang="fr-FR" sz="1300" dirty="0" err="1">
                  <a:solidFill>
                    <a:schemeClr val="tx1"/>
                  </a:solidFill>
                  <a:latin typeface="Courier New" pitchFamily="49" charset="0"/>
                </a:rPr>
                <a:t>null</a:t>
              </a:r>
              <a:r>
                <a:rPr lang="fr-FR" sz="1300" dirty="0">
                  <a:solidFill>
                    <a:schemeClr val="tx1"/>
                  </a:solidFill>
                  <a:latin typeface="Courier New" pitchFamily="49" charset="0"/>
                </a:rPr>
                <a:t>;</a:t>
              </a:r>
            </a:p>
            <a:p>
              <a:pPr lvl="1">
                <a:defRPr/>
              </a:pP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a:t>
              </a:r>
            </a:p>
            <a:p>
              <a:pPr>
                <a:defRPr/>
              </a:pP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a:t>
              </a:r>
            </a:p>
          </p:txBody>
        </p:sp>
        <p:sp>
          <p:nvSpPr>
            <p:cNvPr id="268296" name="Text Box 5"/>
            <p:cNvSpPr txBox="1">
              <a:spLocks noChangeArrowheads="1"/>
            </p:cNvSpPr>
            <p:nvPr/>
          </p:nvSpPr>
          <p:spPr bwMode="auto">
            <a:xfrm>
              <a:off x="7086600" y="3657600"/>
              <a:ext cx="2209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solidFill>
                    <a:srgbClr val="FF0000"/>
                  </a:solidFill>
                </a:rPr>
                <a:t>Code transactionnel</a:t>
              </a:r>
            </a:p>
          </p:txBody>
        </p:sp>
        <p:sp>
          <p:nvSpPr>
            <p:cNvPr id="268297" name="Line 6"/>
            <p:cNvSpPr>
              <a:spLocks noChangeShapeType="1"/>
            </p:cNvSpPr>
            <p:nvPr/>
          </p:nvSpPr>
          <p:spPr bwMode="auto">
            <a:xfrm>
              <a:off x="6629400" y="3810000"/>
              <a:ext cx="3810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68298" name="Text Box 7"/>
            <p:cNvSpPr txBox="1">
              <a:spLocks noChangeArrowheads="1"/>
            </p:cNvSpPr>
            <p:nvPr/>
          </p:nvSpPr>
          <p:spPr bwMode="auto">
            <a:xfrm>
              <a:off x="6781800" y="4038600"/>
              <a:ext cx="2209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solidFill>
                    <a:srgbClr val="FF0000"/>
                  </a:solidFill>
                </a:rPr>
                <a:t>Déclencher RollBack</a:t>
              </a:r>
            </a:p>
          </p:txBody>
        </p:sp>
        <p:sp>
          <p:nvSpPr>
            <p:cNvPr id="268299" name="Line 8"/>
            <p:cNvSpPr>
              <a:spLocks noChangeShapeType="1"/>
            </p:cNvSpPr>
            <p:nvPr/>
          </p:nvSpPr>
          <p:spPr bwMode="auto">
            <a:xfrm>
              <a:off x="6324600" y="4191000"/>
              <a:ext cx="3810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68300" name="Text Box 9"/>
            <p:cNvSpPr txBox="1">
              <a:spLocks noChangeArrowheads="1"/>
            </p:cNvSpPr>
            <p:nvPr/>
          </p:nvSpPr>
          <p:spPr bwMode="auto">
            <a:xfrm>
              <a:off x="5257800" y="4495800"/>
              <a:ext cx="2209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solidFill>
                    <a:srgbClr val="FF0000"/>
                  </a:solidFill>
                </a:rPr>
                <a:t>Si succès Commit</a:t>
              </a:r>
            </a:p>
          </p:txBody>
        </p:sp>
        <p:sp>
          <p:nvSpPr>
            <p:cNvPr id="268301" name="Line 10"/>
            <p:cNvSpPr>
              <a:spLocks noChangeShapeType="1"/>
            </p:cNvSpPr>
            <p:nvPr/>
          </p:nvSpPr>
          <p:spPr bwMode="auto">
            <a:xfrm>
              <a:off x="4800600" y="4648200"/>
              <a:ext cx="3810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2" name="Espace réservé du numéro de diapositive 1"/>
          <p:cNvSpPr>
            <a:spLocks noGrp="1"/>
          </p:cNvSpPr>
          <p:nvPr>
            <p:ph type="sldNum" sz="quarter" idx="12"/>
          </p:nvPr>
        </p:nvSpPr>
        <p:spPr/>
        <p:txBody>
          <a:bodyPr/>
          <a:lstStyle/>
          <a:p>
            <a:fld id="{27DD2850-4166-4114-B1C5-40990753D8A0}" type="slidenum">
              <a:rPr lang="fr-FR" smtClean="0"/>
              <a:t>198</a:t>
            </a:fld>
            <a:endParaRPr lang="fr-FR"/>
          </a:p>
        </p:txBody>
      </p:sp>
      <p:sp>
        <p:nvSpPr>
          <p:cNvPr id="4" name="Espace réservé du pied de page 3">
            <a:extLst>
              <a:ext uri="{FF2B5EF4-FFF2-40B4-BE49-F238E27FC236}">
                <a16:creationId xmlns:a16="http://schemas.microsoft.com/office/drawing/2014/main" id="{5E4A338F-717D-417F-956A-850A3AC082D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969040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normAutofit fontScale="90000"/>
          </a:bodyPr>
          <a:lstStyle/>
          <a:p>
            <a:r>
              <a:rPr lang="fr-FR" dirty="0"/>
              <a:t>Transaction programmatique (2/3)</a:t>
            </a:r>
          </a:p>
        </p:txBody>
      </p:sp>
      <p:sp>
        <p:nvSpPr>
          <p:cNvPr id="269315" name="Rectangle 3"/>
          <p:cNvSpPr>
            <a:spLocks noGrp="1" noChangeArrowheads="1"/>
          </p:cNvSpPr>
          <p:nvPr>
            <p:ph idx="1"/>
          </p:nvPr>
        </p:nvSpPr>
        <p:spPr>
          <a:xfrm>
            <a:off x="1427755" y="1590674"/>
            <a:ext cx="10559198" cy="5009665"/>
          </a:xfrm>
        </p:spPr>
        <p:txBody>
          <a:bodyPr>
            <a:normAutofit/>
          </a:bodyPr>
          <a:lstStyle/>
          <a:p>
            <a:r>
              <a:rPr lang="fr-FR" altLang="fr-FR" sz="2800" dirty="0"/>
              <a:t>Système de </a:t>
            </a:r>
            <a:r>
              <a:rPr lang="fr-FR" altLang="fr-FR" sz="2800" dirty="0" err="1"/>
              <a:t>template</a:t>
            </a:r>
            <a:r>
              <a:rPr lang="fr-FR" altLang="fr-FR" sz="2800" dirty="0"/>
              <a:t> et </a:t>
            </a:r>
            <a:r>
              <a:rPr lang="fr-FR" altLang="fr-FR" sz="2800" dirty="0" err="1"/>
              <a:t>CallBack</a:t>
            </a:r>
            <a:r>
              <a:rPr lang="fr-FR" altLang="fr-FR" sz="2800" dirty="0"/>
              <a:t> </a:t>
            </a:r>
            <a:r>
              <a:rPr lang="en-US" altLang="en-US" sz="2800" dirty="0"/>
              <a:t>= </a:t>
            </a:r>
            <a:r>
              <a:rPr lang="en-US" altLang="en-US" sz="2800" dirty="0" err="1"/>
              <a:t>TransactionTemplate</a:t>
            </a:r>
            <a:endParaRPr lang="fr-FR" altLang="fr-FR" sz="2800" dirty="0"/>
          </a:p>
        </p:txBody>
      </p:sp>
      <p:sp>
        <p:nvSpPr>
          <p:cNvPr id="12294" name="Text Box 4"/>
          <p:cNvSpPr txBox="1">
            <a:spLocks noChangeArrowheads="1"/>
          </p:cNvSpPr>
          <p:nvPr/>
        </p:nvSpPr>
        <p:spPr bwMode="auto">
          <a:xfrm>
            <a:off x="1887797" y="2401887"/>
            <a:ext cx="8064500" cy="3694113"/>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@Service</a:t>
            </a:r>
          </a:p>
          <a:p>
            <a:pPr>
              <a:defRPr/>
            </a:pPr>
            <a:r>
              <a:rPr lang="fr-FR" sz="1300" b="0" dirty="0">
                <a:solidFill>
                  <a:schemeClr val="tx1"/>
                </a:solidFill>
                <a:latin typeface="Courier New" pitchFamily="49" charset="0"/>
              </a:rPr>
              <a:t>public class </a:t>
            </a:r>
            <a:r>
              <a:rPr lang="fr-FR" sz="1300" b="0" dirty="0" err="1">
                <a:solidFill>
                  <a:schemeClr val="tx1"/>
                </a:solidFill>
                <a:latin typeface="Courier New" pitchFamily="49" charset="0"/>
              </a:rPr>
              <a:t>MonService</a:t>
            </a:r>
            <a:r>
              <a:rPr lang="fr-FR" sz="1300" b="0" dirty="0">
                <a:solidFill>
                  <a:schemeClr val="tx1"/>
                </a:solidFill>
                <a:latin typeface="Courier New" pitchFamily="49" charset="0"/>
              </a:rPr>
              <a:t> {</a:t>
            </a: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Autowired</a:t>
            </a:r>
            <a:endParaRPr lang="fr-FR" sz="1300" dirty="0">
              <a:solidFill>
                <a:schemeClr val="tx1"/>
              </a:solidFill>
              <a:latin typeface="Courier New" pitchFamily="49" charset="0"/>
            </a:endParaRP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private</a:t>
            </a:r>
            <a:r>
              <a:rPr lang="fr-FR" sz="1300" dirty="0">
                <a:solidFill>
                  <a:schemeClr val="tx1"/>
                </a:solidFill>
                <a:latin typeface="Courier New" pitchFamily="49" charset="0"/>
              </a:rPr>
              <a:t> </a:t>
            </a:r>
            <a:r>
              <a:rPr lang="fr-FR" sz="1300" dirty="0" err="1">
                <a:solidFill>
                  <a:schemeClr val="tx1"/>
                </a:solidFill>
                <a:latin typeface="Courier New" pitchFamily="49" charset="0"/>
              </a:rPr>
              <a:t>TransactionTemplate</a:t>
            </a:r>
            <a:r>
              <a:rPr lang="fr-FR" sz="1300" dirty="0">
                <a:solidFill>
                  <a:schemeClr val="tx1"/>
                </a:solidFill>
                <a:latin typeface="Courier New" pitchFamily="49" charset="0"/>
              </a:rPr>
              <a:t> </a:t>
            </a:r>
            <a:r>
              <a:rPr lang="fr-FR" sz="1300" dirty="0" err="1">
                <a:solidFill>
                  <a:schemeClr val="tx1"/>
                </a:solidFill>
                <a:latin typeface="Courier New" pitchFamily="49" charset="0"/>
              </a:rPr>
              <a:t>transactionTemplate</a:t>
            </a:r>
            <a:r>
              <a:rPr lang="fr-FR" sz="1300" dirty="0">
                <a:solidFill>
                  <a:schemeClr val="tx1"/>
                </a:solidFill>
                <a:latin typeface="Courier New" pitchFamily="49" charset="0"/>
              </a:rPr>
              <a:t>;</a:t>
            </a:r>
          </a:p>
          <a:p>
            <a:pPr>
              <a:defRPr/>
            </a:pPr>
            <a:endParaRPr lang="fr-FR" sz="1300" b="0" dirty="0">
              <a:solidFill>
                <a:schemeClr val="tx1"/>
              </a:solidFill>
              <a:latin typeface="Courier New" pitchFamily="49" charset="0"/>
            </a:endParaRPr>
          </a:p>
          <a:p>
            <a:pPr>
              <a:defRPr/>
            </a:pPr>
            <a:r>
              <a:rPr lang="fr-FR" sz="1300" b="0" dirty="0">
                <a:solidFill>
                  <a:schemeClr val="tx1"/>
                </a:solidFill>
                <a:latin typeface="Courier New" pitchFamily="49" charset="0"/>
              </a:rPr>
              <a:t>  public </a:t>
            </a:r>
            <a:r>
              <a:rPr lang="fr-FR" sz="1300" b="0" dirty="0" err="1">
                <a:solidFill>
                  <a:schemeClr val="tx1"/>
                </a:solidFill>
                <a:latin typeface="Courier New" pitchFamily="49" charset="0"/>
              </a:rPr>
              <a:t>void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transfertMoney</a:t>
            </a: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   </a:t>
            </a:r>
            <a:r>
              <a:rPr lang="fr-FR" sz="1300" b="0" dirty="0" err="1">
                <a:solidFill>
                  <a:schemeClr val="tx1"/>
                </a:solidFill>
                <a:latin typeface="Courier New" pitchFamily="49" charset="0"/>
              </a:rPr>
              <a:t>transactionTemplate</a:t>
            </a:r>
            <a:r>
              <a:rPr lang="fr-FR" sz="1300" dirty="0" err="1">
                <a:solidFill>
                  <a:schemeClr val="tx1"/>
                </a:solidFill>
                <a:latin typeface="Courier New" pitchFamily="49" charset="0"/>
              </a:rPr>
              <a:t>.execute</a:t>
            </a:r>
            <a:r>
              <a:rPr lang="fr-FR" sz="1300" dirty="0">
                <a:solidFill>
                  <a:schemeClr val="tx1"/>
                </a:solidFill>
                <a:latin typeface="Courier New" pitchFamily="49" charset="0"/>
              </a:rPr>
              <a:t>(new </a:t>
            </a:r>
            <a:r>
              <a:rPr lang="fr-FR" sz="1300" dirty="0" err="1">
                <a:solidFill>
                  <a:schemeClr val="tx1"/>
                </a:solidFill>
                <a:latin typeface="Courier New" pitchFamily="49" charset="0"/>
              </a:rPr>
              <a:t>TransactionCallbackWithoutResult</a:t>
            </a: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public </a:t>
            </a:r>
            <a:r>
              <a:rPr lang="fr-FR" sz="1300" dirty="0" err="1">
                <a:solidFill>
                  <a:schemeClr val="tx1"/>
                </a:solidFill>
                <a:latin typeface="Courier New" pitchFamily="49" charset="0"/>
              </a:rPr>
              <a:t>void</a:t>
            </a:r>
            <a:r>
              <a:rPr lang="fr-FR" sz="1300" dirty="0">
                <a:solidFill>
                  <a:schemeClr val="tx1"/>
                </a:solidFill>
                <a:latin typeface="Courier New" pitchFamily="49" charset="0"/>
              </a:rPr>
              <a:t> </a:t>
            </a:r>
            <a:r>
              <a:rPr lang="fr-FR" sz="1300" dirty="0" err="1">
                <a:solidFill>
                  <a:schemeClr val="tx1"/>
                </a:solidFill>
                <a:latin typeface="Courier New" pitchFamily="49" charset="0"/>
              </a:rPr>
              <a:t>doInTransactionWithoutResult</a:t>
            </a:r>
            <a:r>
              <a:rPr lang="fr-FR" sz="1300" dirty="0">
                <a:solidFill>
                  <a:schemeClr val="tx1"/>
                </a:solidFill>
                <a:latin typeface="Courier New" pitchFamily="49" charset="0"/>
              </a:rPr>
              <a:t> (</a:t>
            </a:r>
            <a:r>
              <a:rPr lang="fr-FR" sz="1300" dirty="0" err="1">
                <a:solidFill>
                  <a:schemeClr val="tx1"/>
                </a:solidFill>
                <a:latin typeface="Courier New" pitchFamily="49" charset="0"/>
              </a:rPr>
              <a:t>TransactionStatus</a:t>
            </a:r>
            <a:r>
              <a:rPr lang="fr-FR" sz="1300" dirty="0">
                <a:solidFill>
                  <a:schemeClr val="tx1"/>
                </a:solidFill>
                <a:latin typeface="Courier New" pitchFamily="49" charset="0"/>
              </a:rPr>
              <a:t> </a:t>
            </a:r>
            <a:r>
              <a:rPr lang="fr-FR" sz="1300" dirty="0" err="1">
                <a:solidFill>
                  <a:schemeClr val="tx1"/>
                </a:solidFill>
                <a:latin typeface="Courier New" pitchFamily="49" charset="0"/>
              </a:rPr>
              <a:t>ts</a:t>
            </a: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try</a:t>
            </a:r>
            <a:r>
              <a:rPr lang="fr-FR" sz="1300" dirty="0">
                <a:solidFill>
                  <a:schemeClr val="tx1"/>
                </a:solidFill>
                <a:latin typeface="Courier New" pitchFamily="49" charset="0"/>
              </a:rPr>
              <a:t> {</a:t>
            </a:r>
            <a:br>
              <a:rPr lang="fr-FR" sz="1300" dirty="0">
                <a:solidFill>
                  <a:schemeClr val="tx1"/>
                </a:solidFill>
                <a:latin typeface="Courier New" pitchFamily="49" charset="0"/>
              </a:rPr>
            </a:br>
            <a:r>
              <a:rPr lang="fr-FR" sz="1300" dirty="0">
                <a:solidFill>
                  <a:schemeClr val="tx1"/>
                </a:solidFill>
                <a:latin typeface="Courier New" pitchFamily="49" charset="0"/>
              </a:rPr>
              <a:t>      	  // Faire qqc(update, </a:t>
            </a:r>
            <a:r>
              <a:rPr lang="fr-FR" sz="1300" dirty="0" err="1">
                <a:solidFill>
                  <a:schemeClr val="tx1"/>
                </a:solidFill>
                <a:latin typeface="Courier New" pitchFamily="49" charset="0"/>
              </a:rPr>
              <a:t>delete</a:t>
            </a: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 catch (Exception e) {</a:t>
            </a:r>
            <a:br>
              <a:rPr lang="fr-FR" sz="1300" dirty="0">
                <a:solidFill>
                  <a:schemeClr val="tx1"/>
                </a:solidFill>
                <a:latin typeface="Courier New" pitchFamily="49" charset="0"/>
              </a:rPr>
            </a:br>
            <a:r>
              <a:rPr lang="fr-FR" sz="1300" dirty="0">
                <a:solidFill>
                  <a:schemeClr val="tx1"/>
                </a:solidFill>
                <a:latin typeface="Courier New" pitchFamily="49" charset="0"/>
              </a:rPr>
              <a:t>      	  </a:t>
            </a:r>
            <a:r>
              <a:rPr lang="fr-FR" sz="1300" dirty="0" err="1">
                <a:solidFill>
                  <a:schemeClr val="tx1"/>
                </a:solidFill>
                <a:latin typeface="Courier New" pitchFamily="49" charset="0"/>
              </a:rPr>
              <a:t>ts.setRollbackOnly</a:t>
            </a:r>
            <a:r>
              <a:rPr lang="fr-FR" sz="1300" dirty="0">
                <a:solidFill>
                  <a:schemeClr val="tx1"/>
                </a:solidFill>
                <a:latin typeface="Courier New" pitchFamily="49" charset="0"/>
              </a:rPr>
              <a:t>();</a:t>
            </a:r>
            <a:br>
              <a:rPr lang="fr-FR" sz="1300" dirty="0">
                <a:solidFill>
                  <a:schemeClr val="tx1"/>
                </a:solidFill>
                <a:latin typeface="Courier New" pitchFamily="49" charset="0"/>
              </a:rPr>
            </a:b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a:t>
            </a:r>
          </a:p>
          <a:p>
            <a:pPr>
              <a:defRPr/>
            </a:pPr>
            <a:r>
              <a:rPr lang="fr-FR" sz="1300" dirty="0">
                <a:solidFill>
                  <a:schemeClr val="tx1"/>
                </a:solidFill>
                <a:latin typeface="Courier New" pitchFamily="49" charset="0"/>
              </a:rPr>
              <a:t>    });</a:t>
            </a:r>
          </a:p>
          <a:p>
            <a:pPr>
              <a:defRPr/>
            </a:pP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a:t>
            </a:r>
          </a:p>
        </p:txBody>
      </p:sp>
      <p:sp>
        <p:nvSpPr>
          <p:cNvPr id="269320" name="Text Box 5"/>
          <p:cNvSpPr txBox="1">
            <a:spLocks noChangeArrowheads="1"/>
          </p:cNvSpPr>
          <p:nvPr/>
        </p:nvSpPr>
        <p:spPr bwMode="auto">
          <a:xfrm>
            <a:off x="6943725" y="4210050"/>
            <a:ext cx="2209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dirty="0">
                <a:solidFill>
                  <a:srgbClr val="FF0000"/>
                </a:solidFill>
              </a:rPr>
              <a:t>Code transactionnel</a:t>
            </a:r>
          </a:p>
        </p:txBody>
      </p:sp>
      <p:sp>
        <p:nvSpPr>
          <p:cNvPr id="269321" name="Line 6"/>
          <p:cNvSpPr>
            <a:spLocks noChangeShapeType="1"/>
          </p:cNvSpPr>
          <p:nvPr/>
        </p:nvSpPr>
        <p:spPr bwMode="auto">
          <a:xfrm>
            <a:off x="6486525" y="4362450"/>
            <a:ext cx="3810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69322" name="Text Box 7"/>
          <p:cNvSpPr txBox="1">
            <a:spLocks noChangeArrowheads="1"/>
          </p:cNvSpPr>
          <p:nvPr/>
        </p:nvSpPr>
        <p:spPr bwMode="auto">
          <a:xfrm>
            <a:off x="6943725" y="4587875"/>
            <a:ext cx="2209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solidFill>
                  <a:srgbClr val="FF0000"/>
                </a:solidFill>
              </a:rPr>
              <a:t>Déclencher RollBack</a:t>
            </a:r>
          </a:p>
        </p:txBody>
      </p:sp>
      <p:sp>
        <p:nvSpPr>
          <p:cNvPr id="269323" name="Line 8"/>
          <p:cNvSpPr>
            <a:spLocks noChangeShapeType="1"/>
          </p:cNvSpPr>
          <p:nvPr/>
        </p:nvSpPr>
        <p:spPr bwMode="auto">
          <a:xfrm>
            <a:off x="6486525" y="4740275"/>
            <a:ext cx="3810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199</a:t>
            </a:fld>
            <a:endParaRPr lang="fr-FR"/>
          </a:p>
        </p:txBody>
      </p:sp>
      <p:sp>
        <p:nvSpPr>
          <p:cNvPr id="3" name="Espace réservé du pied de page 2">
            <a:extLst>
              <a:ext uri="{FF2B5EF4-FFF2-40B4-BE49-F238E27FC236}">
                <a16:creationId xmlns:a16="http://schemas.microsoft.com/office/drawing/2014/main" id="{C85E067C-1250-47E2-BE81-41051F341BD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17587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Introduction</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Présentation </a:t>
            </a:r>
          </a:p>
          <a:p>
            <a:pPr marL="285750" indent="-285750" algn="l">
              <a:buFont typeface="Wingdings" panose="05000000000000000000" pitchFamily="2" charset="2"/>
              <a:buChar char="ü"/>
            </a:pPr>
            <a:r>
              <a:rPr lang="fr-FR" altLang="en-US" dirty="0"/>
              <a:t>Historique</a:t>
            </a:r>
          </a:p>
          <a:p>
            <a:pPr marL="285750" indent="-285750" algn="l">
              <a:buFont typeface="Wingdings" panose="05000000000000000000" pitchFamily="2" charset="2"/>
              <a:buChar char="ü"/>
            </a:pPr>
            <a:r>
              <a:rPr lang="fr-FR" altLang="en-US" dirty="0"/>
              <a:t>Objectifs</a:t>
            </a:r>
          </a:p>
          <a:p>
            <a:pPr marL="285750" indent="-285750" algn="l">
              <a:buFont typeface="Wingdings" panose="05000000000000000000" pitchFamily="2" charset="2"/>
              <a:buChar char="ü"/>
            </a:pPr>
            <a:r>
              <a:rPr lang="fr-FR" altLang="en-US" dirty="0"/>
              <a:t>Notion de conteneur léger</a:t>
            </a:r>
          </a:p>
          <a:p>
            <a:pPr marL="285750" indent="-285750" algn="l">
              <a:buFont typeface="Wingdings" panose="05000000000000000000" pitchFamily="2" charset="2"/>
              <a:buChar char="ü"/>
            </a:pPr>
            <a:r>
              <a:rPr lang="fr-FR" altLang="en-US" dirty="0"/>
              <a:t>Ecosystème Spring</a:t>
            </a:r>
          </a:p>
          <a:p>
            <a:pPr marL="285750" indent="-285750" algn="l">
              <a:buFont typeface="Wingdings" panose="05000000000000000000" pitchFamily="2" charset="2"/>
              <a:buChar char="ü"/>
            </a:pPr>
            <a:r>
              <a:rPr lang="fr-FR" altLang="en-US" dirty="0"/>
              <a:t>Ioc : Inversion de contrôle</a:t>
            </a:r>
          </a:p>
          <a:p>
            <a:pPr marL="285750" indent="-285750" algn="l">
              <a:buFont typeface="Wingdings" panose="05000000000000000000" pitchFamily="2" charset="2"/>
              <a:buChar char="ü"/>
            </a:pPr>
            <a:r>
              <a:rPr lang="fr-FR" altLang="en-US" dirty="0"/>
              <a:t>Inversion de dépendance</a:t>
            </a:r>
          </a:p>
          <a:p>
            <a:pPr marL="285750" indent="-285750" algn="l">
              <a:buFont typeface="Wingdings" panose="05000000000000000000" pitchFamily="2" charset="2"/>
              <a:buChar char="ü"/>
            </a:pPr>
            <a:r>
              <a:rPr lang="fr-FR" altLang="en-US" dirty="0"/>
              <a:t>Apports du Spring</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a:t>
            </a:fld>
            <a:endParaRPr lang="fr-FR"/>
          </a:p>
        </p:txBody>
      </p:sp>
      <p:sp>
        <p:nvSpPr>
          <p:cNvPr id="3" name="Espace réservé du pied de page 2">
            <a:extLst>
              <a:ext uri="{FF2B5EF4-FFF2-40B4-BE49-F238E27FC236}">
                <a16:creationId xmlns:a16="http://schemas.microsoft.com/office/drawing/2014/main" id="{3EDBB5F6-482B-41E3-9C34-1F876FC71C4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252B53A2-88C5-40C3-A63A-19C67048C4C4}"/>
              </a:ext>
            </a:extLst>
          </p:cNvPr>
          <p:cNvPicPr>
            <a:picLocks noChangeAspect="1"/>
          </p:cNvPicPr>
          <p:nvPr/>
        </p:nvPicPr>
        <p:blipFill>
          <a:blip r:embed="rId3"/>
          <a:stretch>
            <a:fillRect/>
          </a:stretch>
        </p:blipFill>
        <p:spPr>
          <a:xfrm>
            <a:off x="7671273" y="1763588"/>
            <a:ext cx="4277322" cy="2591162"/>
          </a:xfrm>
          <a:prstGeom prst="rect">
            <a:avLst/>
          </a:prstGeom>
        </p:spPr>
      </p:pic>
    </p:spTree>
    <p:extLst>
      <p:ext uri="{BB962C8B-B14F-4D97-AF65-F5344CB8AC3E}">
        <p14:creationId xmlns:p14="http://schemas.microsoft.com/office/powerpoint/2010/main" val="174670246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Présentation Spring</a:t>
            </a:r>
            <a:br>
              <a:rPr lang="fr-FR"/>
            </a:br>
            <a:r>
              <a:rPr lang="fr-FR"/>
              <a:t>Les apports de Spring (3/3)</a:t>
            </a:r>
            <a:endParaRPr lang="fr-FR" dirty="0"/>
          </a:p>
        </p:txBody>
      </p:sp>
      <p:sp>
        <p:nvSpPr>
          <p:cNvPr id="54275" name="Espace réservé du contenu 2"/>
          <p:cNvSpPr>
            <a:spLocks noGrp="1"/>
          </p:cNvSpPr>
          <p:nvPr>
            <p:ph idx="1"/>
          </p:nvPr>
        </p:nvSpPr>
        <p:spPr>
          <a:xfrm>
            <a:off x="1427755" y="1695634"/>
            <a:ext cx="10559198" cy="4904705"/>
          </a:xfrm>
        </p:spPr>
        <p:txBody>
          <a:bodyPr>
            <a:normAutofit fontScale="70000" lnSpcReduction="20000"/>
          </a:bodyPr>
          <a:lstStyle/>
          <a:p>
            <a:r>
              <a:rPr lang="fr-FR" altLang="fr-FR" dirty="0"/>
              <a:t>Spring offre un ensemble d’outils pour l’aide au développement</a:t>
            </a:r>
          </a:p>
          <a:p>
            <a:pPr lvl="1"/>
            <a:r>
              <a:rPr lang="fr-FR" altLang="fr-FR" dirty="0"/>
              <a:t>Couche d’abstraction pour les accès en base de données par JDBC.</a:t>
            </a:r>
          </a:p>
          <a:p>
            <a:pPr lvl="1"/>
            <a:r>
              <a:rPr lang="fr-FR" altLang="fr-FR" dirty="0"/>
              <a:t>Intégration de briques logiciels externes : Hibernate par exemple.</a:t>
            </a:r>
          </a:p>
          <a:p>
            <a:pPr lvl="1"/>
            <a:r>
              <a:rPr lang="fr-FR" altLang="fr-FR" dirty="0"/>
              <a:t>Gestion déclarative des transactions.</a:t>
            </a:r>
          </a:p>
          <a:p>
            <a:pPr lvl="1"/>
            <a:r>
              <a:rPr lang="fr-FR" altLang="fr-FR" dirty="0"/>
              <a:t>Support pour l’AOP.</a:t>
            </a:r>
          </a:p>
          <a:p>
            <a:pPr lvl="1"/>
            <a:r>
              <a:rPr lang="fr-FR" altLang="fr-FR" dirty="0"/>
              <a:t>Framework Spring MVC pour le développement d’applications Web.</a:t>
            </a:r>
          </a:p>
          <a:p>
            <a:endParaRPr lang="fr-FR" altLang="fr-FR" dirty="0"/>
          </a:p>
          <a:p>
            <a:r>
              <a:rPr lang="fr-FR" altLang="fr-FR" dirty="0"/>
              <a:t>Les outils reposent tous sur le principe de l’injection de dépendances</a:t>
            </a:r>
          </a:p>
          <a:p>
            <a:endParaRPr lang="fr-FR" altLang="fr-FR" dirty="0"/>
          </a:p>
          <a:p>
            <a:r>
              <a:rPr lang="fr-FR" altLang="fr-FR" dirty="0"/>
              <a:t>Spring offre une programmation orientée « composant »</a:t>
            </a:r>
          </a:p>
          <a:p>
            <a:endParaRPr lang="fr-FR" altLang="fr-FR" dirty="0"/>
          </a:p>
          <a:p>
            <a:r>
              <a:rPr lang="fr-FR" altLang="fr-FR" dirty="0"/>
              <a:t>Spring respecte le principe de l’architecture </a:t>
            </a:r>
            <a:r>
              <a:rPr lang="fr-FR" altLang="fr-FR" dirty="0" err="1"/>
              <a:t>nTiers</a:t>
            </a:r>
            <a:endParaRPr lang="fr-FR" altLang="fr-FR"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20</a:t>
            </a:fld>
            <a:endParaRPr lang="fr-FR"/>
          </a:p>
        </p:txBody>
      </p:sp>
      <p:sp>
        <p:nvSpPr>
          <p:cNvPr id="4" name="Espace réservé du pied de page 3">
            <a:extLst>
              <a:ext uri="{FF2B5EF4-FFF2-40B4-BE49-F238E27FC236}">
                <a16:creationId xmlns:a16="http://schemas.microsoft.com/office/drawing/2014/main" id="{D7DAE15D-DFA0-436A-AADB-EB5F61194C7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42911032"/>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normAutofit fontScale="90000"/>
          </a:bodyPr>
          <a:lstStyle/>
          <a:p>
            <a:r>
              <a:rPr lang="fr-FR"/>
              <a:t>Transaction programmatique (3/3)</a:t>
            </a:r>
            <a:endParaRPr lang="fr-FR" dirty="0"/>
          </a:p>
        </p:txBody>
      </p:sp>
      <p:sp>
        <p:nvSpPr>
          <p:cNvPr id="270339" name="Rectangle 3"/>
          <p:cNvSpPr>
            <a:spLocks noGrp="1" noChangeArrowheads="1"/>
          </p:cNvSpPr>
          <p:nvPr>
            <p:ph idx="1"/>
          </p:nvPr>
        </p:nvSpPr>
        <p:spPr/>
        <p:txBody>
          <a:bodyPr/>
          <a:lstStyle/>
          <a:p>
            <a:r>
              <a:rPr lang="fr-FR" altLang="en-US" dirty="0"/>
              <a:t>Déclaration dans le contexte Spring</a:t>
            </a:r>
          </a:p>
        </p:txBody>
      </p:sp>
      <p:sp>
        <p:nvSpPr>
          <p:cNvPr id="13318" name="Text Box 4"/>
          <p:cNvSpPr txBox="1">
            <a:spLocks noChangeArrowheads="1"/>
          </p:cNvSpPr>
          <p:nvPr/>
        </p:nvSpPr>
        <p:spPr bwMode="auto">
          <a:xfrm>
            <a:off x="1809749" y="2174875"/>
            <a:ext cx="9077325" cy="2893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 id="</a:t>
            </a:r>
            <a:r>
              <a:rPr lang="fr-FR" sz="1400" dirty="0" err="1">
                <a:solidFill>
                  <a:schemeClr val="tx1"/>
                </a:solidFill>
                <a:latin typeface="Courier New" pitchFamily="49" charset="0"/>
              </a:rPr>
              <a:t>transactionManager</a:t>
            </a:r>
            <a:r>
              <a:rPr lang="fr-FR" sz="1400" b="0" dirty="0">
                <a:solidFill>
                  <a:schemeClr val="tx1"/>
                </a:solidFill>
                <a:latin typeface="Courier New" pitchFamily="49" charset="0"/>
              </a:rPr>
              <a:t>"  </a:t>
            </a:r>
          </a:p>
          <a:p>
            <a:pPr>
              <a:defRPr/>
            </a:pPr>
            <a:r>
              <a:rPr lang="fr-FR" sz="1400" b="0" dirty="0">
                <a:solidFill>
                  <a:schemeClr val="tx1"/>
                </a:solidFill>
                <a:latin typeface="Courier New" pitchFamily="49" charset="0"/>
              </a:rPr>
              <a:t>  class="org.springframework.jdbc.datasource.</a:t>
            </a:r>
            <a:r>
              <a:rPr lang="fr-FR" sz="1400" dirty="0">
                <a:solidFill>
                  <a:schemeClr val="tx1"/>
                </a:solidFill>
                <a:latin typeface="Courier New" pitchFamily="49" charset="0"/>
              </a:rPr>
              <a:t>DataSourceTransactionManager</a:t>
            </a:r>
            <a:r>
              <a:rPr lang="fr-FR" sz="1400" b="0" dirty="0">
                <a:solidFill>
                  <a:schemeClr val="tx1"/>
                </a:solidFill>
                <a:latin typeface="Courier New" pitchFamily="49" charset="0"/>
              </a:rPr>
              <a:t>"&gt;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dataSource</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ref</a:t>
            </a:r>
            <a:r>
              <a:rPr lang="fr-FR" sz="1400" b="0" dirty="0">
                <a:solidFill>
                  <a:schemeClr val="tx1"/>
                </a:solidFill>
                <a:latin typeface="Courier New" pitchFamily="49" charset="0"/>
              </a:rPr>
              <a:t>="</a:t>
            </a:r>
            <a:r>
              <a:rPr lang="fr-FR" sz="1400" b="0" dirty="0" err="1">
                <a:solidFill>
                  <a:schemeClr val="tx1"/>
                </a:solidFill>
                <a:latin typeface="Courier New" pitchFamily="49" charset="0"/>
              </a:rPr>
              <a:t>dataSource</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&gt;</a:t>
            </a:r>
          </a:p>
          <a:p>
            <a:pPr>
              <a:defRPr/>
            </a:pPr>
            <a:endParaRPr lang="fr-FR" sz="1400" b="0" dirty="0">
              <a:solidFill>
                <a:schemeClr val="tx1"/>
              </a:solidFill>
              <a:latin typeface="Courier New" pitchFamily="49" charset="0"/>
            </a:endParaRP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 id="</a:t>
            </a:r>
            <a:r>
              <a:rPr lang="fr-FR" sz="1400" dirty="0" err="1">
                <a:solidFill>
                  <a:schemeClr val="tx1"/>
                </a:solidFill>
                <a:latin typeface="Courier New" pitchFamily="49" charset="0"/>
              </a:rPr>
              <a:t>transactionTemplate</a:t>
            </a:r>
            <a:r>
              <a:rPr lang="fr-FR" sz="1400" b="0" dirty="0">
                <a:solidFill>
                  <a:schemeClr val="tx1"/>
                </a:solidFill>
                <a:latin typeface="Courier New" pitchFamily="49" charset="0"/>
              </a:rPr>
              <a:t>"</a:t>
            </a:r>
          </a:p>
          <a:p>
            <a:pPr>
              <a:defRPr/>
            </a:pPr>
            <a:r>
              <a:rPr lang="fr-FR" sz="1400" b="0" dirty="0">
                <a:solidFill>
                  <a:schemeClr val="tx1"/>
                </a:solidFill>
                <a:latin typeface="Courier New" pitchFamily="49" charset="0"/>
              </a:rPr>
              <a:t>  class="</a:t>
            </a:r>
            <a:r>
              <a:rPr lang="fr-FR" sz="1400" b="0" dirty="0" err="1">
                <a:solidFill>
                  <a:schemeClr val="tx1"/>
                </a:solidFill>
                <a:latin typeface="Courier New" pitchFamily="49" charset="0"/>
              </a:rPr>
              <a:t>org.springframework.transaction.support.</a:t>
            </a:r>
            <a:r>
              <a:rPr lang="fr-FR" sz="1400" dirty="0" err="1">
                <a:solidFill>
                  <a:schemeClr val="tx1"/>
                </a:solidFill>
                <a:latin typeface="Courier New" pitchFamily="49" charset="0"/>
              </a:rPr>
              <a:t>TransactionTemplate</a:t>
            </a:r>
            <a:r>
              <a:rPr lang="fr-FR" sz="1400" b="0" dirty="0">
                <a:solidFill>
                  <a:schemeClr val="tx1"/>
                </a:solidFill>
                <a:latin typeface="Courier New" pitchFamily="49" charset="0"/>
              </a:rPr>
              <a:t>"&gt;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transactionManager</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ref</a:t>
            </a:r>
            <a:r>
              <a:rPr lang="fr-FR" sz="1400" b="0" dirty="0">
                <a:solidFill>
                  <a:schemeClr val="tx1"/>
                </a:solidFill>
                <a:latin typeface="Courier New" pitchFamily="49" charset="0"/>
              </a:rPr>
              <a:t>="</a:t>
            </a:r>
            <a:r>
              <a:rPr lang="fr-FR" sz="1400" dirty="0" err="1">
                <a:solidFill>
                  <a:schemeClr val="tx1"/>
                </a:solidFill>
                <a:latin typeface="Courier New" pitchFamily="49" charset="0"/>
              </a:rPr>
              <a:t>transactionManager</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&gt;</a:t>
            </a:r>
          </a:p>
          <a:p>
            <a:pPr>
              <a:defRPr/>
            </a:pPr>
            <a:endParaRPr lang="fr-FR" sz="1400" b="0" dirty="0">
              <a:solidFill>
                <a:schemeClr val="tx1"/>
              </a:solidFill>
              <a:latin typeface="Courier New" pitchFamily="49" charset="0"/>
            </a:endParaRP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 id="</a:t>
            </a:r>
            <a:r>
              <a:rPr lang="fr-FR" sz="1400" b="0" dirty="0" err="1">
                <a:solidFill>
                  <a:schemeClr val="tx1"/>
                </a:solidFill>
                <a:latin typeface="Courier New" pitchFamily="49" charset="0"/>
              </a:rPr>
              <a:t>accountService</a:t>
            </a:r>
            <a:r>
              <a:rPr lang="fr-FR" sz="1400" b="0" dirty="0">
                <a:solidFill>
                  <a:schemeClr val="tx1"/>
                </a:solidFill>
                <a:latin typeface="Courier New" pitchFamily="49" charset="0"/>
              </a:rPr>
              <a:t>" class="</a:t>
            </a:r>
            <a:r>
              <a:rPr lang="fr-FR" sz="1400" b="0" dirty="0" err="1">
                <a:solidFill>
                  <a:schemeClr val="tx1"/>
                </a:solidFill>
                <a:latin typeface="Courier New" pitchFamily="49" charset="0"/>
              </a:rPr>
              <a:t>com.service.AccountServiceImpl</a:t>
            </a:r>
            <a:r>
              <a:rPr lang="fr-FR" sz="1400" b="0" dirty="0">
                <a:solidFill>
                  <a:schemeClr val="tx1"/>
                </a:solidFill>
                <a:latin typeface="Courier New" pitchFamily="49" charset="0"/>
              </a:rPr>
              <a:t>"&gt;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transactionTemplate</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ref</a:t>
            </a:r>
            <a:r>
              <a:rPr lang="fr-FR" sz="1400" b="0" dirty="0">
                <a:solidFill>
                  <a:schemeClr val="tx1"/>
                </a:solidFill>
                <a:latin typeface="Courier New" pitchFamily="49" charset="0"/>
              </a:rPr>
              <a:t>="</a:t>
            </a:r>
            <a:r>
              <a:rPr lang="fr-FR" sz="1400" dirty="0" err="1">
                <a:solidFill>
                  <a:schemeClr val="tx1"/>
                </a:solidFill>
                <a:latin typeface="Courier New" pitchFamily="49" charset="0"/>
              </a:rPr>
              <a:t>transactionTemplate</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200</a:t>
            </a:fld>
            <a:endParaRPr lang="fr-FR"/>
          </a:p>
        </p:txBody>
      </p:sp>
      <p:sp>
        <p:nvSpPr>
          <p:cNvPr id="3" name="Espace réservé du pied de page 2">
            <a:extLst>
              <a:ext uri="{FF2B5EF4-FFF2-40B4-BE49-F238E27FC236}">
                <a16:creationId xmlns:a16="http://schemas.microsoft.com/office/drawing/2014/main" id="{80F3DD2A-E834-418C-B494-4D2888088C4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586410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normAutofit fontScale="90000"/>
          </a:bodyPr>
          <a:lstStyle/>
          <a:p>
            <a:r>
              <a:rPr lang="fr-FR"/>
              <a:t>Transaction déclaratives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201</a:t>
            </a:fld>
            <a:endParaRPr lang="fr-FR"/>
          </a:p>
        </p:txBody>
      </p:sp>
      <p:sp>
        <p:nvSpPr>
          <p:cNvPr id="14341" name="Text Box 9"/>
          <p:cNvSpPr txBox="1">
            <a:spLocks noChangeArrowheads="1"/>
          </p:cNvSpPr>
          <p:nvPr/>
        </p:nvSpPr>
        <p:spPr bwMode="auto">
          <a:xfrm>
            <a:off x="666750" y="1729531"/>
            <a:ext cx="10325100" cy="47705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600" b="0" dirty="0">
                <a:solidFill>
                  <a:schemeClr val="tx1"/>
                </a:solidFill>
                <a:latin typeface="Courier New" pitchFamily="49" charset="0"/>
              </a:rPr>
              <a:t>&lt;</a:t>
            </a:r>
            <a:r>
              <a:rPr lang="fr-FR" sz="1600" b="0" dirty="0" err="1">
                <a:solidFill>
                  <a:schemeClr val="tx1"/>
                </a:solidFill>
                <a:latin typeface="Courier New" pitchFamily="49" charset="0"/>
              </a:rPr>
              <a:t>beans</a:t>
            </a:r>
            <a:r>
              <a:rPr lang="fr-FR" sz="1600" b="0" dirty="0">
                <a:solidFill>
                  <a:schemeClr val="tx1"/>
                </a:solidFill>
                <a:latin typeface="Courier New" pitchFamily="49" charset="0"/>
              </a:rPr>
              <a:t> …&gt; </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bean</a:t>
            </a:r>
            <a:r>
              <a:rPr lang="fr-FR" sz="1600" b="0" dirty="0">
                <a:solidFill>
                  <a:schemeClr val="tx1"/>
                </a:solidFill>
                <a:latin typeface="Courier New" pitchFamily="49" charset="0"/>
              </a:rPr>
              <a:t> id="</a:t>
            </a:r>
            <a:r>
              <a:rPr lang="fr-FR" sz="1600" b="0" dirty="0" err="1">
                <a:solidFill>
                  <a:schemeClr val="tx1"/>
                </a:solidFill>
                <a:latin typeface="Courier New" pitchFamily="49" charset="0"/>
              </a:rPr>
              <a:t>transactionManager</a:t>
            </a:r>
            <a:r>
              <a:rPr lang="fr-FR" sz="1600" b="0" dirty="0">
                <a:solidFill>
                  <a:schemeClr val="tx1"/>
                </a:solidFill>
                <a:latin typeface="Courier New" pitchFamily="49" charset="0"/>
              </a:rPr>
              <a:t>"  </a:t>
            </a:r>
          </a:p>
          <a:p>
            <a:pPr>
              <a:defRPr/>
            </a:pPr>
            <a:r>
              <a:rPr lang="fr-FR" sz="1600" b="0" dirty="0">
                <a:solidFill>
                  <a:schemeClr val="tx1"/>
                </a:solidFill>
                <a:latin typeface="Courier New" pitchFamily="49" charset="0"/>
              </a:rPr>
              <a:t>	  class="org.springframework.jdbc.datasource.DataSourceTransactionManager"&gt;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property</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name</a:t>
            </a:r>
            <a:r>
              <a:rPr lang="fr-FR" sz="1600" b="0" dirty="0">
                <a:solidFill>
                  <a:schemeClr val="tx1"/>
                </a:solidFill>
                <a:latin typeface="Courier New" pitchFamily="49" charset="0"/>
              </a:rPr>
              <a:t>="</a:t>
            </a:r>
            <a:r>
              <a:rPr lang="fr-FR" sz="1600" b="0" dirty="0" err="1">
                <a:solidFill>
                  <a:schemeClr val="tx1"/>
                </a:solidFill>
                <a:latin typeface="Courier New" pitchFamily="49" charset="0"/>
              </a:rPr>
              <a:t>dataSource</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ref</a:t>
            </a:r>
            <a:r>
              <a:rPr lang="fr-FR" sz="1600" b="0" dirty="0">
                <a:solidFill>
                  <a:schemeClr val="tx1"/>
                </a:solidFill>
                <a:latin typeface="Courier New" pitchFamily="49" charset="0"/>
              </a:rPr>
              <a:t>="</a:t>
            </a:r>
            <a:r>
              <a:rPr lang="fr-FR" sz="1600" b="0" dirty="0" err="1">
                <a:solidFill>
                  <a:schemeClr val="tx1"/>
                </a:solidFill>
                <a:latin typeface="Courier New" pitchFamily="49" charset="0"/>
              </a:rPr>
              <a:t>dataSource</a:t>
            </a:r>
            <a:r>
              <a:rPr lang="fr-FR" sz="1600" b="0" dirty="0">
                <a:solidFill>
                  <a:schemeClr val="tx1"/>
                </a:solidFill>
                <a:latin typeface="Courier New" pitchFamily="49" charset="0"/>
              </a:rPr>
              <a:t>" /&gt;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bean</a:t>
            </a:r>
            <a:r>
              <a:rPr lang="fr-FR" sz="1600" b="0" dirty="0">
                <a:solidFill>
                  <a:schemeClr val="tx1"/>
                </a:solidFill>
                <a:latin typeface="Courier New" pitchFamily="49" charset="0"/>
              </a:rPr>
              <a:t>&gt;</a:t>
            </a:r>
          </a:p>
          <a:p>
            <a:pPr>
              <a:defRPr/>
            </a:pPr>
            <a:endParaRPr lang="fr-FR" sz="1600" b="0" dirty="0">
              <a:solidFill>
                <a:schemeClr val="tx1"/>
              </a:solidFill>
              <a:latin typeface="Courier New" pitchFamily="49" charset="0"/>
            </a:endParaRP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tx:advice</a:t>
            </a:r>
            <a:r>
              <a:rPr lang="fr-FR" sz="1600" b="0" dirty="0">
                <a:solidFill>
                  <a:schemeClr val="tx1"/>
                </a:solidFill>
                <a:latin typeface="Courier New" pitchFamily="49" charset="0"/>
              </a:rPr>
              <a:t> id="</a:t>
            </a:r>
            <a:r>
              <a:rPr lang="fr-FR" sz="1600" b="0" dirty="0" err="1">
                <a:solidFill>
                  <a:schemeClr val="tx1"/>
                </a:solidFill>
                <a:latin typeface="Courier New" pitchFamily="49" charset="0"/>
              </a:rPr>
              <a:t>serviceTxAdvice</a:t>
            </a:r>
            <a:r>
              <a:rPr lang="fr-FR" sz="1600" b="0" dirty="0">
                <a:solidFill>
                  <a:schemeClr val="tx1"/>
                </a:solidFill>
                <a:latin typeface="Courier New" pitchFamily="49" charset="0"/>
              </a:rPr>
              <a:t>" transaction-manager="</a:t>
            </a:r>
            <a:r>
              <a:rPr lang="fr-FR" sz="1600" b="0" dirty="0" err="1">
                <a:solidFill>
                  <a:schemeClr val="tx1"/>
                </a:solidFill>
                <a:latin typeface="Courier New" pitchFamily="49" charset="0"/>
              </a:rPr>
              <a:t>transactionManager</a:t>
            </a:r>
            <a:r>
              <a:rPr lang="fr-FR" sz="1600" b="0" dirty="0">
                <a:solidFill>
                  <a:schemeClr val="tx1"/>
                </a:solidFill>
                <a:latin typeface="Courier New" pitchFamily="49" charset="0"/>
              </a:rPr>
              <a:t>"&gt;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tx:attributes</a:t>
            </a:r>
            <a:r>
              <a:rPr lang="fr-FR" sz="1600" b="0" dirty="0">
                <a:solidFill>
                  <a:schemeClr val="tx1"/>
                </a:solidFill>
                <a:latin typeface="Courier New" pitchFamily="49" charset="0"/>
              </a:rPr>
              <a:t>&gt;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tx:method</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name</a:t>
            </a:r>
            <a:r>
              <a:rPr lang="fr-FR" sz="1600" b="0" dirty="0">
                <a:solidFill>
                  <a:schemeClr val="tx1"/>
                </a:solidFill>
                <a:latin typeface="Courier New" pitchFamily="49" charset="0"/>
              </a:rPr>
              <a:t>="</a:t>
            </a:r>
            <a:r>
              <a:rPr lang="fr-FR" sz="1600" b="0" dirty="0" err="1">
                <a:solidFill>
                  <a:schemeClr val="tx1"/>
                </a:solidFill>
                <a:latin typeface="Courier New" pitchFamily="49" charset="0"/>
              </a:rPr>
              <a:t>create</a:t>
            </a:r>
            <a:r>
              <a:rPr lang="fr-FR" sz="1600" b="0" dirty="0">
                <a:solidFill>
                  <a:schemeClr val="tx1"/>
                </a:solidFill>
                <a:latin typeface="Courier New" pitchFamily="49" charset="0"/>
              </a:rPr>
              <a:t>*" propagation="REQUIRED"/&gt;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tx:attributes</a:t>
            </a:r>
            <a:r>
              <a:rPr lang="fr-FR" sz="1600" b="0" dirty="0">
                <a:solidFill>
                  <a:schemeClr val="tx1"/>
                </a:solidFill>
                <a:latin typeface="Courier New" pitchFamily="49" charset="0"/>
              </a:rPr>
              <a:t>&gt;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tx:advice</a:t>
            </a:r>
            <a:r>
              <a:rPr lang="fr-FR" sz="1600" b="0" dirty="0">
                <a:solidFill>
                  <a:schemeClr val="tx1"/>
                </a:solidFill>
                <a:latin typeface="Courier New" pitchFamily="49" charset="0"/>
              </a:rPr>
              <a:t>&gt;</a:t>
            </a:r>
          </a:p>
          <a:p>
            <a:pPr>
              <a:defRPr/>
            </a:pPr>
            <a:endParaRPr lang="fr-FR" sz="1600" b="0" dirty="0">
              <a:solidFill>
                <a:schemeClr val="tx1"/>
              </a:solidFill>
              <a:latin typeface="Courier New" pitchFamily="49" charset="0"/>
            </a:endParaRP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aop:config</a:t>
            </a:r>
            <a:r>
              <a:rPr lang="fr-FR" sz="1600" b="0" dirty="0">
                <a:solidFill>
                  <a:schemeClr val="tx1"/>
                </a:solidFill>
                <a:latin typeface="Courier New" pitchFamily="49" charset="0"/>
              </a:rPr>
              <a:t>&gt;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aop:pointcut</a:t>
            </a:r>
            <a:r>
              <a:rPr lang="fr-FR" sz="1600" b="0" dirty="0">
                <a:solidFill>
                  <a:schemeClr val="tx1"/>
                </a:solidFill>
                <a:latin typeface="Courier New" pitchFamily="49" charset="0"/>
              </a:rPr>
              <a:t> id="</a:t>
            </a:r>
            <a:r>
              <a:rPr lang="fr-FR" sz="1600" b="0" dirty="0" err="1">
                <a:solidFill>
                  <a:schemeClr val="tx1"/>
                </a:solidFill>
                <a:latin typeface="Courier New" pitchFamily="49" charset="0"/>
              </a:rPr>
              <a:t>serviceTransactionPointcut</a:t>
            </a:r>
            <a:r>
              <a:rPr lang="fr-FR" sz="1600" b="0" dirty="0">
                <a:solidFill>
                  <a:schemeClr val="tx1"/>
                </a:solidFill>
                <a:latin typeface="Courier New" pitchFamily="49" charset="0"/>
              </a:rPr>
              <a:t>" </a:t>
            </a:r>
            <a:br>
              <a:rPr lang="fr-FR" sz="1600" b="0" dirty="0">
                <a:solidFill>
                  <a:schemeClr val="tx1"/>
                </a:solidFill>
                <a:latin typeface="Courier New" pitchFamily="49" charset="0"/>
              </a:rPr>
            </a:br>
            <a:r>
              <a:rPr lang="fr-FR" sz="1600" b="0" dirty="0">
                <a:solidFill>
                  <a:schemeClr val="tx1"/>
                </a:solidFill>
                <a:latin typeface="Courier New" pitchFamily="49" charset="0"/>
              </a:rPr>
              <a:t>						expression="</a:t>
            </a:r>
            <a:r>
              <a:rPr lang="fr-FR" sz="1600" b="0" dirty="0" err="1">
                <a:solidFill>
                  <a:schemeClr val="tx1"/>
                </a:solidFill>
                <a:latin typeface="Courier New" pitchFamily="49" charset="0"/>
              </a:rPr>
              <a:t>execution</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com.service</a:t>
            </a:r>
            <a:r>
              <a:rPr lang="fr-FR" sz="1600" b="0" dirty="0">
                <a:solidFill>
                  <a:schemeClr val="tx1"/>
                </a:solidFill>
                <a:latin typeface="Courier New" pitchFamily="49" charset="0"/>
              </a:rPr>
              <a:t>.*Service.*(..))" /&gt;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aop:advisor</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advice-ref</a:t>
            </a:r>
            <a:r>
              <a:rPr lang="fr-FR" sz="1600" b="0" dirty="0">
                <a:solidFill>
                  <a:schemeClr val="tx1"/>
                </a:solidFill>
                <a:latin typeface="Courier New" pitchFamily="49" charset="0"/>
              </a:rPr>
              <a:t>="</a:t>
            </a:r>
            <a:r>
              <a:rPr lang="fr-FR" sz="1600" b="0" dirty="0" err="1">
                <a:solidFill>
                  <a:schemeClr val="tx1"/>
                </a:solidFill>
                <a:latin typeface="Courier New" pitchFamily="49" charset="0"/>
              </a:rPr>
              <a:t>serviceTxAdvice</a:t>
            </a:r>
            <a:r>
              <a:rPr lang="fr-FR" sz="1600" b="0" dirty="0">
                <a:solidFill>
                  <a:schemeClr val="tx1"/>
                </a:solidFill>
                <a:latin typeface="Courier New" pitchFamily="49" charset="0"/>
              </a:rPr>
              <a:t>" </a:t>
            </a:r>
            <a:br>
              <a:rPr lang="fr-FR" sz="1600" b="0" dirty="0">
                <a:solidFill>
                  <a:schemeClr val="tx1"/>
                </a:solidFill>
                <a:latin typeface="Courier New" pitchFamily="49" charset="0"/>
              </a:rPr>
            </a:br>
            <a:r>
              <a:rPr lang="fr-FR" sz="1600" b="0" dirty="0">
                <a:solidFill>
                  <a:schemeClr val="tx1"/>
                </a:solidFill>
                <a:latin typeface="Courier New" pitchFamily="49" charset="0"/>
              </a:rPr>
              <a:t>						</a:t>
            </a:r>
            <a:r>
              <a:rPr lang="fr-FR" sz="1600" b="0" dirty="0" err="1">
                <a:solidFill>
                  <a:schemeClr val="tx1"/>
                </a:solidFill>
                <a:latin typeface="Courier New" pitchFamily="49" charset="0"/>
              </a:rPr>
              <a:t>pointcut-ref</a:t>
            </a:r>
            <a:r>
              <a:rPr lang="fr-FR" sz="1600" b="0" dirty="0">
                <a:solidFill>
                  <a:schemeClr val="tx1"/>
                </a:solidFill>
                <a:latin typeface="Courier New" pitchFamily="49" charset="0"/>
              </a:rPr>
              <a:t>="</a:t>
            </a:r>
            <a:r>
              <a:rPr lang="fr-FR" sz="1600" b="0" dirty="0" err="1">
                <a:solidFill>
                  <a:schemeClr val="tx1"/>
                </a:solidFill>
                <a:latin typeface="Courier New" pitchFamily="49" charset="0"/>
              </a:rPr>
              <a:t>serviceTransactionPointcut</a:t>
            </a:r>
            <a:r>
              <a:rPr lang="fr-FR" sz="1600" b="0" dirty="0">
                <a:solidFill>
                  <a:schemeClr val="tx1"/>
                </a:solidFill>
                <a:latin typeface="Courier New" pitchFamily="49" charset="0"/>
              </a:rPr>
              <a:t>" /&gt;</a:t>
            </a:r>
          </a:p>
          <a:p>
            <a:pPr>
              <a:defRPr/>
            </a:pPr>
            <a:r>
              <a:rPr lang="fr-FR" sz="1600" b="0" dirty="0">
                <a:solidFill>
                  <a:schemeClr val="tx1"/>
                </a:solidFill>
                <a:latin typeface="Courier New" pitchFamily="49" charset="0"/>
              </a:rPr>
              <a:t>    &lt;/</a:t>
            </a:r>
            <a:r>
              <a:rPr lang="fr-FR" sz="1600" b="0" dirty="0" err="1">
                <a:solidFill>
                  <a:schemeClr val="tx1"/>
                </a:solidFill>
                <a:latin typeface="Courier New" pitchFamily="49" charset="0"/>
              </a:rPr>
              <a:t>aop:config</a:t>
            </a:r>
            <a:r>
              <a:rPr lang="fr-FR" sz="1600" b="0" dirty="0">
                <a:solidFill>
                  <a:schemeClr val="tx1"/>
                </a:solidFill>
                <a:latin typeface="Courier New" pitchFamily="49" charset="0"/>
              </a:rPr>
              <a:t>&gt;</a:t>
            </a:r>
          </a:p>
          <a:p>
            <a:pPr>
              <a:defRPr/>
            </a:pPr>
            <a:r>
              <a:rPr lang="fr-FR" sz="1600" b="0" dirty="0">
                <a:solidFill>
                  <a:schemeClr val="tx1"/>
                </a:solidFill>
                <a:latin typeface="Courier New" pitchFamily="49" charset="0"/>
              </a:rPr>
              <a:t>&lt;/</a:t>
            </a:r>
            <a:r>
              <a:rPr lang="fr-FR" sz="1600" b="0" dirty="0" err="1">
                <a:solidFill>
                  <a:schemeClr val="tx1"/>
                </a:solidFill>
                <a:latin typeface="Courier New" pitchFamily="49" charset="0"/>
              </a:rPr>
              <a:t>beans</a:t>
            </a:r>
            <a:r>
              <a:rPr lang="fr-FR" sz="1600" b="0" dirty="0">
                <a:solidFill>
                  <a:schemeClr val="tx1"/>
                </a:solidFill>
                <a:latin typeface="Courier New" pitchFamily="49" charset="0"/>
              </a:rPr>
              <a:t>&gt;</a:t>
            </a:r>
          </a:p>
        </p:txBody>
      </p:sp>
      <p:sp>
        <p:nvSpPr>
          <p:cNvPr id="271368" name="Text Box 13"/>
          <p:cNvSpPr txBox="1">
            <a:spLocks noChangeArrowheads="1"/>
          </p:cNvSpPr>
          <p:nvPr/>
        </p:nvSpPr>
        <p:spPr bwMode="auto">
          <a:xfrm>
            <a:off x="9077325" y="3657599"/>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Aft>
                <a:spcPct val="0"/>
              </a:spcAft>
              <a:buClrTx/>
              <a:buSzTx/>
              <a:buFontTx/>
              <a:buNone/>
            </a:pPr>
            <a:r>
              <a:rPr lang="fr-FR" altLang="en-US" sz="1200" b="1" dirty="0">
                <a:solidFill>
                  <a:srgbClr val="FF0000"/>
                </a:solidFill>
              </a:rPr>
              <a:t>Attributs </a:t>
            </a:r>
            <a:br>
              <a:rPr lang="fr-FR" altLang="en-US" sz="1200" b="1" dirty="0">
                <a:solidFill>
                  <a:srgbClr val="FF0000"/>
                </a:solidFill>
              </a:rPr>
            </a:br>
            <a:r>
              <a:rPr lang="fr-FR" altLang="en-US" sz="1200" b="1" dirty="0">
                <a:solidFill>
                  <a:srgbClr val="FF0000"/>
                </a:solidFill>
              </a:rPr>
              <a:t>de la transaction </a:t>
            </a:r>
          </a:p>
        </p:txBody>
      </p:sp>
      <p:sp>
        <p:nvSpPr>
          <p:cNvPr id="271369" name="Line 14"/>
          <p:cNvSpPr>
            <a:spLocks noChangeShapeType="1"/>
          </p:cNvSpPr>
          <p:nvPr/>
        </p:nvSpPr>
        <p:spPr bwMode="auto">
          <a:xfrm>
            <a:off x="8582025" y="3873499"/>
            <a:ext cx="533400"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 name="Espace réservé du pied de page 1">
            <a:extLst>
              <a:ext uri="{FF2B5EF4-FFF2-40B4-BE49-F238E27FC236}">
                <a16:creationId xmlns:a16="http://schemas.microsoft.com/office/drawing/2014/main" id="{BF0D61B0-2949-492B-A9C1-98A173912A4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067820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p:txBody>
          <a:bodyPr>
            <a:normAutofit fontScale="90000"/>
          </a:bodyPr>
          <a:lstStyle/>
          <a:p>
            <a:r>
              <a:rPr lang="fr-FR"/>
              <a:t>Les attributs transactionnels</a:t>
            </a:r>
          </a:p>
        </p:txBody>
      </p:sp>
      <p:sp>
        <p:nvSpPr>
          <p:cNvPr id="273411" name="Rectangle 5"/>
          <p:cNvSpPr>
            <a:spLocks noGrp="1" noChangeArrowheads="1"/>
          </p:cNvSpPr>
          <p:nvPr>
            <p:ph idx="1"/>
          </p:nvPr>
        </p:nvSpPr>
        <p:spPr/>
        <p:txBody>
          <a:bodyPr>
            <a:normAutofit fontScale="92500" lnSpcReduction="10000"/>
          </a:bodyPr>
          <a:lstStyle/>
          <a:p>
            <a:r>
              <a:rPr lang="fr-FR" altLang="en-US"/>
              <a:t>Ils définissent la politique et les comportements transactionnels des méthodes</a:t>
            </a:r>
          </a:p>
          <a:p>
            <a:pPr lvl="1"/>
            <a:r>
              <a:rPr lang="fr-FR" altLang="en-US"/>
              <a:t>sur les propagations des transactions</a:t>
            </a:r>
          </a:p>
          <a:p>
            <a:pPr lvl="1"/>
            <a:r>
              <a:rPr lang="fr-FR" altLang="en-US"/>
              <a:t>sur les niveaux d’isolation</a:t>
            </a:r>
          </a:p>
          <a:p>
            <a:pPr lvl="1"/>
            <a:r>
              <a:rPr lang="fr-FR" altLang="en-US"/>
              <a:t>sur les optimisations Read-only</a:t>
            </a:r>
          </a:p>
          <a:p>
            <a:pPr lvl="1"/>
            <a:r>
              <a:rPr lang="fr-FR" altLang="en-US"/>
              <a:t>sur les Timeouts</a:t>
            </a:r>
          </a:p>
          <a:p>
            <a:endParaRPr lang="fr-FR" altLang="en-US"/>
          </a:p>
          <a:p>
            <a:r>
              <a:rPr lang="fr-FR" altLang="en-US"/>
              <a:t>Spring définit 7 attributs de propagation pour les transactions</a:t>
            </a:r>
          </a:p>
          <a:p>
            <a:pPr lvl="1"/>
            <a:r>
              <a:rPr lang="fr-FR" altLang="en-US"/>
              <a:t>Ces modes ne sont pas supportés par toutes les bases de données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202</a:t>
            </a:fld>
            <a:endParaRPr lang="fr-FR"/>
          </a:p>
        </p:txBody>
      </p:sp>
      <p:sp>
        <p:nvSpPr>
          <p:cNvPr id="3" name="Espace réservé du pied de page 2">
            <a:extLst>
              <a:ext uri="{FF2B5EF4-FFF2-40B4-BE49-F238E27FC236}">
                <a16:creationId xmlns:a16="http://schemas.microsoft.com/office/drawing/2014/main" id="{A962C8B4-524F-4D56-BEA1-F66E8DECBBA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110857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normAutofit fontScale="90000"/>
          </a:bodyPr>
          <a:lstStyle/>
          <a:p>
            <a:r>
              <a:rPr lang="fr-FR"/>
              <a:t>Configuration de la propagation</a:t>
            </a:r>
            <a:br>
              <a:rPr lang="fr-FR"/>
            </a:br>
            <a:r>
              <a:rPr lang="fr-FR"/>
              <a:t>Les attributs de propagations (1/7)</a:t>
            </a:r>
            <a:endParaRPr lang="fr-FR" dirty="0"/>
          </a:p>
        </p:txBody>
      </p:sp>
      <p:sp>
        <p:nvSpPr>
          <p:cNvPr id="275459" name="Espace réservé du contenu 2"/>
          <p:cNvSpPr>
            <a:spLocks noGrp="1"/>
          </p:cNvSpPr>
          <p:nvPr>
            <p:ph idx="1"/>
          </p:nvPr>
        </p:nvSpPr>
        <p:spPr>
          <a:xfrm>
            <a:off x="1427755" y="1762124"/>
            <a:ext cx="10559198" cy="4838215"/>
          </a:xfrm>
        </p:spPr>
        <p:txBody>
          <a:bodyPr>
            <a:normAutofit/>
          </a:bodyPr>
          <a:lstStyle/>
          <a:p>
            <a:r>
              <a:rPr lang="fr-FR" altLang="en-US" sz="2800" dirty="0"/>
              <a:t>PROPAGATION_MANDATORY</a:t>
            </a:r>
          </a:p>
          <a:p>
            <a:pPr lvl="1"/>
            <a:r>
              <a:rPr lang="fr-FR" altLang="en-US" sz="2400" dirty="0"/>
              <a:t>Indique que la méthode doit s’exécuter dans une transaction. </a:t>
            </a:r>
          </a:p>
          <a:p>
            <a:pPr lvl="1"/>
            <a:r>
              <a:rPr lang="fr-FR" altLang="en-US" sz="2400" dirty="0"/>
              <a:t>Une exception est lancée si aucune transaction n’est définie</a:t>
            </a:r>
          </a:p>
          <a:p>
            <a:endParaRPr lang="fr-FR" altLang="en-US" sz="2800" dirty="0"/>
          </a:p>
        </p:txBody>
      </p:sp>
      <p:sp>
        <p:nvSpPr>
          <p:cNvPr id="7" name="ZoneTexte 6"/>
          <p:cNvSpPr txBox="1"/>
          <p:nvPr/>
        </p:nvSpPr>
        <p:spPr>
          <a:xfrm>
            <a:off x="2143125" y="5653416"/>
            <a:ext cx="76200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Propagation.MANDATORY</a:t>
            </a:r>
            <a:r>
              <a:rPr lang="fr-FR" sz="1200" dirty="0">
                <a:solidFill>
                  <a:schemeClr val="tx1"/>
                </a:solidFill>
                <a:latin typeface="Courier New"/>
              </a:rPr>
              <a:t>)</a:t>
            </a:r>
          </a:p>
        </p:txBody>
      </p:sp>
      <p:sp>
        <p:nvSpPr>
          <p:cNvPr id="8" name="ZoneTexte 7"/>
          <p:cNvSpPr txBox="1"/>
          <p:nvPr/>
        </p:nvSpPr>
        <p:spPr>
          <a:xfrm>
            <a:off x="2143125" y="6095227"/>
            <a:ext cx="76200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propagation="MANDATORY"/&gt;</a:t>
            </a:r>
            <a:endParaRPr lang="fr-FR" sz="1200" dirty="0">
              <a:solidFill>
                <a:schemeClr val="tx1"/>
              </a:solidFill>
              <a:latin typeface="Courier New"/>
            </a:endParaRPr>
          </a:p>
        </p:txBody>
      </p:sp>
      <p:pic>
        <p:nvPicPr>
          <p:cNvPr id="2754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14" y="3727450"/>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p:cNvSpPr>
            <a:spLocks noGrp="1"/>
          </p:cNvSpPr>
          <p:nvPr>
            <p:ph type="sldNum" sz="quarter" idx="12"/>
          </p:nvPr>
        </p:nvSpPr>
        <p:spPr/>
        <p:txBody>
          <a:bodyPr/>
          <a:lstStyle/>
          <a:p>
            <a:fld id="{27DD2850-4166-4114-B1C5-40990753D8A0}" type="slidenum">
              <a:rPr lang="fr-FR" smtClean="0"/>
              <a:t>203</a:t>
            </a:fld>
            <a:endParaRPr lang="fr-FR"/>
          </a:p>
        </p:txBody>
      </p:sp>
      <p:sp>
        <p:nvSpPr>
          <p:cNvPr id="3" name="Espace réservé du pied de page 2">
            <a:extLst>
              <a:ext uri="{FF2B5EF4-FFF2-40B4-BE49-F238E27FC236}">
                <a16:creationId xmlns:a16="http://schemas.microsoft.com/office/drawing/2014/main" id="{1E80A828-F721-4534-AA4A-C559CC715C6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47636931"/>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normAutofit fontScale="90000"/>
          </a:bodyPr>
          <a:lstStyle/>
          <a:p>
            <a:r>
              <a:rPr lang="fr-FR"/>
              <a:t>Configuration de la propagation</a:t>
            </a:r>
            <a:br>
              <a:rPr lang="fr-FR"/>
            </a:br>
            <a:r>
              <a:rPr lang="fr-FR"/>
              <a:t>Les attributs de propagations (2/7)</a:t>
            </a:r>
            <a:endParaRPr lang="fr-FR" dirty="0"/>
          </a:p>
        </p:txBody>
      </p:sp>
      <p:sp>
        <p:nvSpPr>
          <p:cNvPr id="276483" name="Espace réservé du contenu 2"/>
          <p:cNvSpPr>
            <a:spLocks noGrp="1"/>
          </p:cNvSpPr>
          <p:nvPr>
            <p:ph idx="1"/>
          </p:nvPr>
        </p:nvSpPr>
        <p:spPr>
          <a:xfrm>
            <a:off x="1427755" y="1724024"/>
            <a:ext cx="10559198" cy="4876315"/>
          </a:xfrm>
        </p:spPr>
        <p:txBody>
          <a:bodyPr>
            <a:normAutofit/>
          </a:bodyPr>
          <a:lstStyle/>
          <a:p>
            <a:r>
              <a:rPr lang="fr-FR" altLang="en-US" sz="2800" dirty="0"/>
              <a:t>PROPAGATION_NESTED</a:t>
            </a:r>
          </a:p>
          <a:p>
            <a:pPr lvl="1"/>
            <a:r>
              <a:rPr lang="fr-FR" altLang="en-US" sz="2400" dirty="0"/>
              <a:t>Indique que la méthode doit s’exécuter dans une transaction imbriquée si une transaction existante est en cours. La transaction imbriquée peut avoir un Commit ou un </a:t>
            </a:r>
            <a:r>
              <a:rPr lang="fr-FR" altLang="en-US" sz="2400" dirty="0" err="1"/>
              <a:t>RollBack</a:t>
            </a:r>
            <a:r>
              <a:rPr lang="fr-FR" altLang="en-US" sz="2400" dirty="0"/>
              <a:t> indépendant de la transaction existante. Si aucune transaction existante, se comporte comme PROPAGATION_REQUIRED</a:t>
            </a:r>
          </a:p>
          <a:p>
            <a:endParaRPr lang="fr-FR" altLang="en-US" sz="2800" dirty="0"/>
          </a:p>
        </p:txBody>
      </p:sp>
      <p:pic>
        <p:nvPicPr>
          <p:cNvPr id="2764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39" y="4210050"/>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343150" y="5983130"/>
            <a:ext cx="73914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Propagation.NESTED</a:t>
            </a:r>
            <a:r>
              <a:rPr lang="fr-FR" sz="1200" dirty="0">
                <a:solidFill>
                  <a:schemeClr val="tx1"/>
                </a:solidFill>
                <a:latin typeface="Courier New"/>
              </a:rPr>
              <a:t>)</a:t>
            </a:r>
          </a:p>
        </p:txBody>
      </p:sp>
      <p:sp>
        <p:nvSpPr>
          <p:cNvPr id="8" name="ZoneTexte 7"/>
          <p:cNvSpPr txBox="1"/>
          <p:nvPr/>
        </p:nvSpPr>
        <p:spPr>
          <a:xfrm>
            <a:off x="2343150" y="6409552"/>
            <a:ext cx="73914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NESTED</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204</a:t>
            </a:fld>
            <a:endParaRPr lang="fr-FR"/>
          </a:p>
        </p:txBody>
      </p:sp>
      <p:sp>
        <p:nvSpPr>
          <p:cNvPr id="3" name="Espace réservé du pied de page 2">
            <a:extLst>
              <a:ext uri="{FF2B5EF4-FFF2-40B4-BE49-F238E27FC236}">
                <a16:creationId xmlns:a16="http://schemas.microsoft.com/office/drawing/2014/main" id="{E2D9224A-7AE7-43D0-87BE-B3C09399FBC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56666690"/>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p:txBody>
          <a:bodyPr>
            <a:normAutofit fontScale="90000"/>
          </a:bodyPr>
          <a:lstStyle/>
          <a:p>
            <a:r>
              <a:rPr lang="fr-FR"/>
              <a:t>Configuration de la propagation</a:t>
            </a:r>
            <a:br>
              <a:rPr lang="fr-FR"/>
            </a:br>
            <a:r>
              <a:rPr lang="fr-FR"/>
              <a:t>Les attributs de propagations (3/7)</a:t>
            </a:r>
            <a:endParaRPr lang="fr-FR" dirty="0"/>
          </a:p>
        </p:txBody>
      </p:sp>
      <p:sp>
        <p:nvSpPr>
          <p:cNvPr id="277507" name="Espace réservé du contenu 2"/>
          <p:cNvSpPr>
            <a:spLocks noGrp="1"/>
          </p:cNvSpPr>
          <p:nvPr>
            <p:ph idx="1"/>
          </p:nvPr>
        </p:nvSpPr>
        <p:spPr>
          <a:xfrm>
            <a:off x="1427755" y="1600200"/>
            <a:ext cx="10559198" cy="5000140"/>
          </a:xfrm>
        </p:spPr>
        <p:txBody>
          <a:bodyPr>
            <a:normAutofit/>
          </a:bodyPr>
          <a:lstStyle/>
          <a:p>
            <a:r>
              <a:rPr lang="fr-FR" altLang="en-US" sz="2800" dirty="0"/>
              <a:t>PROPAGATION_NEVER</a:t>
            </a:r>
          </a:p>
          <a:p>
            <a:pPr lvl="1"/>
            <a:r>
              <a:rPr lang="fr-FR" altLang="en-US" sz="2400" dirty="0"/>
              <a:t>Indique que la méthode ne doit pas s’exécuter dans un contexte  transactionnel, une exception est lancée si une transaction est en cours</a:t>
            </a:r>
          </a:p>
        </p:txBody>
      </p:sp>
      <p:pic>
        <p:nvPicPr>
          <p:cNvPr id="2775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289" y="3705225"/>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590800" y="5523727"/>
            <a:ext cx="74676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Propagation.NEVER</a:t>
            </a:r>
            <a:r>
              <a:rPr lang="fr-FR" sz="1200" dirty="0">
                <a:solidFill>
                  <a:schemeClr val="tx1"/>
                </a:solidFill>
                <a:latin typeface="Courier New"/>
              </a:rPr>
              <a:t>)</a:t>
            </a:r>
          </a:p>
        </p:txBody>
      </p:sp>
      <p:sp>
        <p:nvSpPr>
          <p:cNvPr id="8" name="ZoneTexte 7"/>
          <p:cNvSpPr txBox="1"/>
          <p:nvPr/>
        </p:nvSpPr>
        <p:spPr>
          <a:xfrm>
            <a:off x="2590800" y="5980927"/>
            <a:ext cx="74676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NEVER</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205</a:t>
            </a:fld>
            <a:endParaRPr lang="fr-FR"/>
          </a:p>
        </p:txBody>
      </p:sp>
      <p:sp>
        <p:nvSpPr>
          <p:cNvPr id="3" name="Espace réservé du pied de page 2">
            <a:extLst>
              <a:ext uri="{FF2B5EF4-FFF2-40B4-BE49-F238E27FC236}">
                <a16:creationId xmlns:a16="http://schemas.microsoft.com/office/drawing/2014/main" id="{B8F1D299-29FE-4A15-9975-7E07E71534E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73329566"/>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p:txBody>
          <a:bodyPr>
            <a:normAutofit fontScale="90000"/>
          </a:bodyPr>
          <a:lstStyle/>
          <a:p>
            <a:r>
              <a:rPr lang="fr-FR"/>
              <a:t>Configuration de la propagation</a:t>
            </a:r>
            <a:br>
              <a:rPr lang="fr-FR"/>
            </a:br>
            <a:r>
              <a:rPr lang="fr-FR"/>
              <a:t>Les attributs de propagations (4/7)</a:t>
            </a:r>
            <a:endParaRPr lang="fr-FR" dirty="0"/>
          </a:p>
        </p:txBody>
      </p:sp>
      <p:sp>
        <p:nvSpPr>
          <p:cNvPr id="278531" name="Espace réservé du contenu 2"/>
          <p:cNvSpPr>
            <a:spLocks noGrp="1"/>
          </p:cNvSpPr>
          <p:nvPr>
            <p:ph idx="1"/>
          </p:nvPr>
        </p:nvSpPr>
        <p:spPr>
          <a:xfrm>
            <a:off x="1427755" y="1666874"/>
            <a:ext cx="10559198" cy="4933465"/>
          </a:xfrm>
        </p:spPr>
        <p:txBody>
          <a:bodyPr/>
          <a:lstStyle/>
          <a:p>
            <a:r>
              <a:rPr lang="fr-FR" altLang="en-US" dirty="0"/>
              <a:t>PROPAGATION_NOT_SUPPORTED</a:t>
            </a:r>
          </a:p>
          <a:p>
            <a:pPr lvl="1"/>
            <a:r>
              <a:rPr lang="fr-FR" altLang="en-US" dirty="0"/>
              <a:t>Indique que la méthode ne doit pas s’exécuter dans un contexte  transactionnel. Si une transaction est en cours, celle ci est suspendue pour la durée d’exécution de la méthode</a:t>
            </a:r>
          </a:p>
          <a:p>
            <a:endParaRPr lang="fr-FR" altLang="en-US" dirty="0"/>
          </a:p>
        </p:txBody>
      </p:sp>
      <p:pic>
        <p:nvPicPr>
          <p:cNvPr id="2785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914" y="3924300"/>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181225" y="5780902"/>
            <a:ext cx="83058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Propagation.NOT_SUPPORTED</a:t>
            </a:r>
            <a:r>
              <a:rPr lang="fr-FR" sz="1200" dirty="0">
                <a:solidFill>
                  <a:schemeClr val="tx1"/>
                </a:solidFill>
                <a:latin typeface="Courier New"/>
              </a:rPr>
              <a:t>)</a:t>
            </a:r>
          </a:p>
        </p:txBody>
      </p:sp>
      <p:sp>
        <p:nvSpPr>
          <p:cNvPr id="8" name="ZoneTexte 7"/>
          <p:cNvSpPr txBox="1"/>
          <p:nvPr/>
        </p:nvSpPr>
        <p:spPr>
          <a:xfrm>
            <a:off x="2181225" y="6238102"/>
            <a:ext cx="83058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NOT_SUPPORTED</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206</a:t>
            </a:fld>
            <a:endParaRPr lang="fr-FR"/>
          </a:p>
        </p:txBody>
      </p:sp>
      <p:sp>
        <p:nvSpPr>
          <p:cNvPr id="3" name="Espace réservé du pied de page 2">
            <a:extLst>
              <a:ext uri="{FF2B5EF4-FFF2-40B4-BE49-F238E27FC236}">
                <a16:creationId xmlns:a16="http://schemas.microsoft.com/office/drawing/2014/main" id="{40D1A6AE-2304-442F-B14A-F95DE4C6310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3573990"/>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re 1"/>
          <p:cNvSpPr>
            <a:spLocks noGrp="1"/>
          </p:cNvSpPr>
          <p:nvPr>
            <p:ph type="title"/>
          </p:nvPr>
        </p:nvSpPr>
        <p:spPr/>
        <p:txBody>
          <a:bodyPr>
            <a:normAutofit fontScale="90000"/>
          </a:bodyPr>
          <a:lstStyle/>
          <a:p>
            <a:r>
              <a:rPr lang="fr-FR"/>
              <a:t>Configuration de la propagation</a:t>
            </a:r>
            <a:br>
              <a:rPr lang="fr-FR"/>
            </a:br>
            <a:r>
              <a:rPr lang="fr-FR"/>
              <a:t>Les attributs de propagations (5/7)</a:t>
            </a:r>
            <a:endParaRPr lang="fr-FR" dirty="0"/>
          </a:p>
        </p:txBody>
      </p:sp>
      <p:sp>
        <p:nvSpPr>
          <p:cNvPr id="279555" name="Espace réservé du contenu 2"/>
          <p:cNvSpPr>
            <a:spLocks noGrp="1"/>
          </p:cNvSpPr>
          <p:nvPr>
            <p:ph idx="1"/>
          </p:nvPr>
        </p:nvSpPr>
        <p:spPr>
          <a:xfrm>
            <a:off x="1427755" y="1981200"/>
            <a:ext cx="10559198" cy="4619140"/>
          </a:xfrm>
        </p:spPr>
        <p:txBody>
          <a:bodyPr>
            <a:normAutofit/>
          </a:bodyPr>
          <a:lstStyle/>
          <a:p>
            <a:r>
              <a:rPr lang="fr-FR" altLang="en-US" sz="2400" dirty="0"/>
              <a:t>PROPAGATION_REQUIRED</a:t>
            </a:r>
          </a:p>
          <a:p>
            <a:pPr lvl="1"/>
            <a:r>
              <a:rPr lang="fr-FR" altLang="en-US" sz="2000" dirty="0"/>
              <a:t>Indique que la méthode doit s’exécuter dans un contexte transactionnel. Si une transaction est en cours, celle ci est utilisée, sinon une nouvelle transaction est initiée.</a:t>
            </a:r>
          </a:p>
          <a:p>
            <a:pPr lvl="1"/>
            <a:r>
              <a:rPr lang="fr-FR" altLang="en-US" sz="2000" dirty="0"/>
              <a:t>Propagation par défaut.</a:t>
            </a:r>
          </a:p>
          <a:p>
            <a:endParaRPr lang="fr-FR" altLang="en-US" sz="2400" dirty="0"/>
          </a:p>
        </p:txBody>
      </p:sp>
      <p:pic>
        <p:nvPicPr>
          <p:cNvPr id="2795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14" y="4049713"/>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676525" y="5923777"/>
            <a:ext cx="75438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Propagation.REQUIRED</a:t>
            </a:r>
            <a:r>
              <a:rPr lang="fr-FR" sz="1200" dirty="0">
                <a:solidFill>
                  <a:schemeClr val="tx1"/>
                </a:solidFill>
                <a:latin typeface="Courier New"/>
              </a:rPr>
              <a:t>)</a:t>
            </a:r>
          </a:p>
        </p:txBody>
      </p:sp>
      <p:sp>
        <p:nvSpPr>
          <p:cNvPr id="8" name="ZoneTexte 7"/>
          <p:cNvSpPr txBox="1"/>
          <p:nvPr/>
        </p:nvSpPr>
        <p:spPr>
          <a:xfrm>
            <a:off x="2676525" y="6228577"/>
            <a:ext cx="75438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REQUIRED</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207</a:t>
            </a:fld>
            <a:endParaRPr lang="fr-FR"/>
          </a:p>
        </p:txBody>
      </p:sp>
      <p:sp>
        <p:nvSpPr>
          <p:cNvPr id="3" name="Espace réservé du pied de page 2">
            <a:extLst>
              <a:ext uri="{FF2B5EF4-FFF2-40B4-BE49-F238E27FC236}">
                <a16:creationId xmlns:a16="http://schemas.microsoft.com/office/drawing/2014/main" id="{EBCB3FCF-CF61-49C3-B9F3-65468095A4C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93783869"/>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p:cNvSpPr>
            <a:spLocks noGrp="1"/>
          </p:cNvSpPr>
          <p:nvPr>
            <p:ph type="title"/>
          </p:nvPr>
        </p:nvSpPr>
        <p:spPr/>
        <p:txBody>
          <a:bodyPr>
            <a:normAutofit fontScale="90000"/>
          </a:bodyPr>
          <a:lstStyle/>
          <a:p>
            <a:r>
              <a:rPr lang="fr-FR"/>
              <a:t>Configuration de la propagation</a:t>
            </a:r>
            <a:br>
              <a:rPr lang="fr-FR"/>
            </a:br>
            <a:r>
              <a:rPr lang="fr-FR"/>
              <a:t>Les attributs de propagations (6/7)</a:t>
            </a:r>
            <a:endParaRPr lang="fr-FR" dirty="0"/>
          </a:p>
        </p:txBody>
      </p:sp>
      <p:sp>
        <p:nvSpPr>
          <p:cNvPr id="280579" name="Espace réservé du contenu 2"/>
          <p:cNvSpPr>
            <a:spLocks noGrp="1"/>
          </p:cNvSpPr>
          <p:nvPr>
            <p:ph idx="1"/>
          </p:nvPr>
        </p:nvSpPr>
        <p:spPr>
          <a:xfrm>
            <a:off x="1427754" y="1828800"/>
            <a:ext cx="10559198" cy="4638675"/>
          </a:xfrm>
        </p:spPr>
        <p:txBody>
          <a:bodyPr>
            <a:normAutofit/>
          </a:bodyPr>
          <a:lstStyle/>
          <a:p>
            <a:r>
              <a:rPr lang="fr-FR" altLang="en-US" sz="2800" dirty="0"/>
              <a:t>PROPAGATION_REQUIRES_NEW</a:t>
            </a:r>
          </a:p>
          <a:p>
            <a:pPr lvl="1"/>
            <a:r>
              <a:rPr lang="fr-FR" altLang="en-US" sz="2400" dirty="0"/>
              <a:t>La méthode doit s’exécuter dans son propre contexte transactionnel. </a:t>
            </a:r>
          </a:p>
          <a:p>
            <a:pPr lvl="1"/>
            <a:r>
              <a:rPr lang="fr-FR" altLang="en-US" sz="2400" dirty="0"/>
              <a:t>Si une transaction est en cours, une nouvelle transaction est initiée et la transaction existante est suspendue pour la durée d’exécution de la méthode </a:t>
            </a:r>
          </a:p>
          <a:p>
            <a:endParaRPr lang="fr-FR" altLang="en-US" sz="2800" dirty="0"/>
          </a:p>
        </p:txBody>
      </p:sp>
      <p:pic>
        <p:nvPicPr>
          <p:cNvPr id="2805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14" y="3868738"/>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562225" y="5621180"/>
            <a:ext cx="76962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Propagation.REQUIRES_NEW</a:t>
            </a:r>
            <a:r>
              <a:rPr lang="fr-FR" sz="1200" dirty="0">
                <a:solidFill>
                  <a:schemeClr val="tx1"/>
                </a:solidFill>
                <a:latin typeface="Courier New"/>
              </a:rPr>
              <a:t>)</a:t>
            </a:r>
          </a:p>
        </p:txBody>
      </p:sp>
      <p:sp>
        <p:nvSpPr>
          <p:cNvPr id="8" name="ZoneTexte 7"/>
          <p:cNvSpPr txBox="1"/>
          <p:nvPr/>
        </p:nvSpPr>
        <p:spPr>
          <a:xfrm>
            <a:off x="2562225" y="6047602"/>
            <a:ext cx="76962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REQUIRES_NEW</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208</a:t>
            </a:fld>
            <a:endParaRPr lang="fr-FR"/>
          </a:p>
        </p:txBody>
      </p:sp>
      <p:sp>
        <p:nvSpPr>
          <p:cNvPr id="3" name="Espace réservé du pied de page 2">
            <a:extLst>
              <a:ext uri="{FF2B5EF4-FFF2-40B4-BE49-F238E27FC236}">
                <a16:creationId xmlns:a16="http://schemas.microsoft.com/office/drawing/2014/main" id="{C2D86750-8267-4C70-87D7-E7DE78043A4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14117316"/>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re 1"/>
          <p:cNvSpPr>
            <a:spLocks noGrp="1"/>
          </p:cNvSpPr>
          <p:nvPr>
            <p:ph type="title"/>
          </p:nvPr>
        </p:nvSpPr>
        <p:spPr/>
        <p:txBody>
          <a:bodyPr>
            <a:normAutofit fontScale="90000"/>
          </a:bodyPr>
          <a:lstStyle/>
          <a:p>
            <a:r>
              <a:rPr lang="fr-FR"/>
              <a:t>Configuration de la propagation</a:t>
            </a:r>
            <a:br>
              <a:rPr lang="fr-FR"/>
            </a:br>
            <a:r>
              <a:rPr lang="fr-FR"/>
              <a:t>Les attributs de propagations (7/7)</a:t>
            </a:r>
            <a:endParaRPr lang="fr-FR" dirty="0"/>
          </a:p>
        </p:txBody>
      </p:sp>
      <p:sp>
        <p:nvSpPr>
          <p:cNvPr id="281603" name="Espace réservé du contenu 2"/>
          <p:cNvSpPr>
            <a:spLocks noGrp="1"/>
          </p:cNvSpPr>
          <p:nvPr>
            <p:ph idx="1"/>
          </p:nvPr>
        </p:nvSpPr>
        <p:spPr>
          <a:xfrm>
            <a:off x="1427755" y="1828800"/>
            <a:ext cx="10559198" cy="4771540"/>
          </a:xfrm>
        </p:spPr>
        <p:txBody>
          <a:bodyPr/>
          <a:lstStyle/>
          <a:p>
            <a:r>
              <a:rPr lang="fr-FR" altLang="en-US" dirty="0"/>
              <a:t>PROPAGATION_SUPPORTS</a:t>
            </a:r>
          </a:p>
          <a:p>
            <a:pPr lvl="1"/>
            <a:r>
              <a:rPr lang="fr-FR" altLang="en-US" dirty="0"/>
              <a:t>Indique que la méthode n’exige pas un contexte transactionnel, mais peut s’exécuter dans une transaction si elle existe</a:t>
            </a:r>
          </a:p>
          <a:p>
            <a:endParaRPr lang="fr-FR" altLang="en-US" dirty="0"/>
          </a:p>
        </p:txBody>
      </p:sp>
      <p:pic>
        <p:nvPicPr>
          <p:cNvPr id="2816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039" y="3623877"/>
            <a:ext cx="469582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2676525" y="5352277"/>
            <a:ext cx="73152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(propagation=</a:t>
            </a:r>
            <a:r>
              <a:rPr lang="fr-FR" sz="1200" dirty="0" err="1">
                <a:solidFill>
                  <a:schemeClr val="tx1"/>
                </a:solidFill>
                <a:latin typeface="Courier New"/>
              </a:rPr>
              <a:t>Propagation.SUPPORTS</a:t>
            </a:r>
            <a:r>
              <a:rPr lang="fr-FR" sz="1200" dirty="0">
                <a:solidFill>
                  <a:schemeClr val="tx1"/>
                </a:solidFill>
                <a:latin typeface="Courier New"/>
              </a:rPr>
              <a:t>)</a:t>
            </a:r>
          </a:p>
        </p:txBody>
      </p:sp>
      <p:sp>
        <p:nvSpPr>
          <p:cNvPr id="8" name="ZoneTexte 7"/>
          <p:cNvSpPr txBox="1"/>
          <p:nvPr/>
        </p:nvSpPr>
        <p:spPr>
          <a:xfrm>
            <a:off x="2676525" y="5809477"/>
            <a:ext cx="7315200" cy="27699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200" dirty="0">
                <a:solidFill>
                  <a:schemeClr val="tx1"/>
                </a:solidFill>
                <a:latin typeface="Courier New"/>
              </a:rPr>
              <a:t>&lt;</a:t>
            </a:r>
            <a:r>
              <a:rPr lang="en-US" sz="1200" dirty="0" err="1">
                <a:solidFill>
                  <a:schemeClr val="tx1"/>
                </a:solidFill>
                <a:latin typeface="Courier New"/>
              </a:rPr>
              <a:t>tx:method</a:t>
            </a:r>
            <a:r>
              <a:rPr lang="en-US" sz="1200" dirty="0">
                <a:solidFill>
                  <a:schemeClr val="tx1"/>
                </a:solidFill>
                <a:latin typeface="Courier New"/>
              </a:rPr>
              <a:t> name="faire*" propagation="</a:t>
            </a:r>
            <a:r>
              <a:rPr lang="fr-FR" sz="1200" dirty="0">
                <a:solidFill>
                  <a:schemeClr val="tx1"/>
                </a:solidFill>
                <a:latin typeface="Courier New"/>
              </a:rPr>
              <a:t>SUPPORTS</a:t>
            </a:r>
            <a:r>
              <a:rPr lang="en-US" sz="1200" dirty="0">
                <a:solidFill>
                  <a:schemeClr val="tx1"/>
                </a:solidFill>
                <a:latin typeface="Courier New"/>
              </a:rPr>
              <a:t>"/&gt;</a:t>
            </a:r>
            <a:endParaRPr lang="fr-FR" sz="1200" dirty="0">
              <a:solidFill>
                <a:schemeClr val="tx1"/>
              </a:solidFill>
              <a:latin typeface="Courier New"/>
            </a:endParaRP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209</a:t>
            </a:fld>
            <a:endParaRPr lang="fr-FR"/>
          </a:p>
        </p:txBody>
      </p:sp>
      <p:sp>
        <p:nvSpPr>
          <p:cNvPr id="3" name="Espace réservé du pied de page 2">
            <a:extLst>
              <a:ext uri="{FF2B5EF4-FFF2-40B4-BE49-F238E27FC236}">
                <a16:creationId xmlns:a16="http://schemas.microsoft.com/office/drawing/2014/main" id="{731FB9FC-C012-4F6F-8F96-1B1E6364202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5328674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Prise en main de Spring</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Spring et Maven</a:t>
            </a:r>
          </a:p>
          <a:p>
            <a:pPr marL="285750" indent="-285750" algn="l">
              <a:buFont typeface="Wingdings" panose="05000000000000000000" pitchFamily="2" charset="2"/>
              <a:buChar char="ü"/>
            </a:pPr>
            <a:r>
              <a:rPr lang="fr-FR" altLang="en-US" dirty="0"/>
              <a:t>Fichier XML</a:t>
            </a:r>
          </a:p>
          <a:p>
            <a:pPr marL="285750" indent="-285750" algn="l">
              <a:buFont typeface="Wingdings" panose="05000000000000000000" pitchFamily="2" charset="2"/>
              <a:buChar char="ü"/>
            </a:pPr>
            <a:r>
              <a:rPr lang="fr-FR" altLang="en-US" dirty="0"/>
              <a:t>Déclaration et paramétrage des </a:t>
            </a:r>
            <a:r>
              <a:rPr lang="fr-FR" altLang="en-US" dirty="0" err="1"/>
              <a:t>beans</a:t>
            </a:r>
            <a:endParaRPr lang="fr-FR" altLang="en-US" dirty="0"/>
          </a:p>
          <a:p>
            <a:pPr marL="742950" lvl="1" indent="-285750">
              <a:buFont typeface="Wingdings" panose="05000000000000000000" pitchFamily="2" charset="2"/>
              <a:buChar char="ü"/>
            </a:pPr>
            <a:r>
              <a:rPr lang="fr-FR" altLang="en-US" dirty="0">
                <a:solidFill>
                  <a:schemeClr val="tx1"/>
                </a:solidFill>
              </a:rPr>
              <a:t>Injection par constructeur</a:t>
            </a:r>
          </a:p>
          <a:p>
            <a:pPr marL="742950" lvl="1" indent="-285750">
              <a:buFont typeface="Wingdings" panose="05000000000000000000" pitchFamily="2" charset="2"/>
              <a:buChar char="ü"/>
            </a:pPr>
            <a:r>
              <a:rPr lang="fr-FR" altLang="en-US" dirty="0">
                <a:solidFill>
                  <a:schemeClr val="tx1"/>
                </a:solidFill>
              </a:rPr>
              <a:t>Injection par setter</a:t>
            </a:r>
          </a:p>
          <a:p>
            <a:pPr marL="285750" indent="-285750" algn="l">
              <a:buFont typeface="Wingdings" panose="05000000000000000000" pitchFamily="2" charset="2"/>
              <a:buChar char="ü"/>
            </a:pPr>
            <a:r>
              <a:rPr lang="fr-FR" altLang="en-US" dirty="0"/>
              <a:t>Création du contexte Spring</a:t>
            </a:r>
          </a:p>
          <a:p>
            <a:pPr marL="285750" indent="-285750" algn="l">
              <a:buFont typeface="Wingdings" panose="05000000000000000000" pitchFamily="2" charset="2"/>
              <a:buChar char="ü"/>
            </a:pPr>
            <a:r>
              <a:rPr lang="fr-FR" altLang="en-US" dirty="0"/>
              <a:t>Récupération d’un </a:t>
            </a:r>
            <a:r>
              <a:rPr lang="fr-FR" altLang="en-US" dirty="0" err="1"/>
              <a:t>bean</a:t>
            </a:r>
            <a:endParaRPr lang="fr-FR" altLang="en-US" dirty="0"/>
          </a:p>
          <a:p>
            <a:pPr marL="285750" indent="-285750" algn="l">
              <a:buFont typeface="Wingdings" panose="05000000000000000000" pitchFamily="2" charset="2"/>
              <a:buChar char="ü"/>
            </a:pPr>
            <a:r>
              <a:rPr lang="fr-FR" altLang="en-US" dirty="0"/>
              <a:t>Premier regard sur Spring et JUnit</a:t>
            </a:r>
          </a:p>
          <a:p>
            <a:pPr marL="285750" indent="-285750" algn="l">
              <a:buFont typeface="Wingdings" panose="05000000000000000000" pitchFamily="2" charset="2"/>
              <a:buChar char="ü"/>
            </a:pP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a:t>
            </a:fld>
            <a:endParaRPr lang="fr-FR"/>
          </a:p>
        </p:txBody>
      </p:sp>
      <p:sp>
        <p:nvSpPr>
          <p:cNvPr id="3" name="Espace réservé du pied de page 2">
            <a:extLst>
              <a:ext uri="{FF2B5EF4-FFF2-40B4-BE49-F238E27FC236}">
                <a16:creationId xmlns:a16="http://schemas.microsoft.com/office/drawing/2014/main" id="{56855BE1-6F73-4B46-8274-20E0DABA29E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22850531"/>
      </p:ext>
    </p:extLst>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6"/>
          <p:cNvSpPr>
            <a:spLocks noGrp="1" noChangeArrowheads="1"/>
          </p:cNvSpPr>
          <p:nvPr>
            <p:ph type="title"/>
          </p:nvPr>
        </p:nvSpPr>
        <p:spPr/>
        <p:txBody>
          <a:bodyPr>
            <a:normAutofit fontScale="90000"/>
          </a:bodyPr>
          <a:lstStyle/>
          <a:p>
            <a:r>
              <a:rPr lang="fr-FR"/>
              <a:t>L’isolation des transactions (1/2) </a:t>
            </a:r>
          </a:p>
        </p:txBody>
      </p:sp>
      <p:sp>
        <p:nvSpPr>
          <p:cNvPr id="282627" name="Rectangle 7"/>
          <p:cNvSpPr>
            <a:spLocks noGrp="1" noChangeArrowheads="1"/>
          </p:cNvSpPr>
          <p:nvPr>
            <p:ph idx="1"/>
          </p:nvPr>
        </p:nvSpPr>
        <p:spPr/>
        <p:txBody>
          <a:bodyPr>
            <a:normAutofit/>
          </a:bodyPr>
          <a:lstStyle/>
          <a:p>
            <a:r>
              <a:rPr lang="fr-FR" altLang="en-US" sz="2000"/>
              <a:t>Dans une application d’entreprise, les transactions s’exécutent de manière concurrente sur des données communes</a:t>
            </a:r>
          </a:p>
          <a:p>
            <a:r>
              <a:rPr lang="fr-FR" altLang="en-US" sz="2000"/>
              <a:t>Spring propose 4 niveaux d'isolation :</a:t>
            </a:r>
          </a:p>
          <a:p>
            <a:pPr lvl="1"/>
            <a:r>
              <a:rPr lang="fr-FR" altLang="en-US" sz="1800"/>
              <a:t>DEFAULT</a:t>
            </a:r>
          </a:p>
          <a:p>
            <a:pPr lvl="1"/>
            <a:r>
              <a:rPr lang="fr-FR" altLang="en-US" sz="1800"/>
              <a:t>READ_UNCOMMITED</a:t>
            </a:r>
          </a:p>
          <a:p>
            <a:pPr lvl="1"/>
            <a:r>
              <a:rPr lang="fr-FR" altLang="en-US" sz="1800"/>
              <a:t>READ_COMMITED</a:t>
            </a:r>
          </a:p>
          <a:p>
            <a:pPr lvl="1"/>
            <a:r>
              <a:rPr lang="fr-FR" altLang="en-US" sz="1800"/>
              <a:t>REPEATABLE_READ</a:t>
            </a:r>
          </a:p>
          <a:p>
            <a:pPr lvl="1"/>
            <a:r>
              <a:rPr lang="fr-FR" altLang="en-US" sz="1800"/>
              <a:t>SERIALIZABLE</a:t>
            </a:r>
          </a:p>
          <a:p>
            <a:r>
              <a:rPr lang="fr-FR" altLang="en-US" sz="2000"/>
              <a:t>En Jdbc standard on a :</a:t>
            </a:r>
          </a:p>
          <a:p>
            <a:endParaRPr lang="fr-FR" altLang="en-US" sz="2000"/>
          </a:p>
        </p:txBody>
      </p:sp>
      <p:graphicFrame>
        <p:nvGraphicFramePr>
          <p:cNvPr id="2" name="Tableau 1"/>
          <p:cNvGraphicFramePr>
            <a:graphicFrameLocks noGrp="1"/>
          </p:cNvGraphicFramePr>
          <p:nvPr/>
        </p:nvGraphicFramePr>
        <p:xfrm>
          <a:off x="2057400" y="4876800"/>
          <a:ext cx="7620001" cy="1676400"/>
        </p:xfrm>
        <a:graphic>
          <a:graphicData uri="http://schemas.openxmlformats.org/drawingml/2006/table">
            <a:tbl>
              <a:tblPr>
                <a:tableStyleId>{5C22544A-7EE6-4342-B048-85BDC9FD1C3A}</a:tableStyleId>
              </a:tblPr>
              <a:tblGrid>
                <a:gridCol w="2674715">
                  <a:extLst>
                    <a:ext uri="{9D8B030D-6E8A-4147-A177-3AD203B41FA5}">
                      <a16:colId xmlns:a16="http://schemas.microsoft.com/office/drawing/2014/main" val="20000"/>
                    </a:ext>
                  </a:extLst>
                </a:gridCol>
                <a:gridCol w="1072826">
                  <a:extLst>
                    <a:ext uri="{9D8B030D-6E8A-4147-A177-3AD203B41FA5}">
                      <a16:colId xmlns:a16="http://schemas.microsoft.com/office/drawing/2014/main" val="20001"/>
                    </a:ext>
                  </a:extLst>
                </a:gridCol>
                <a:gridCol w="1072826">
                  <a:extLst>
                    <a:ext uri="{9D8B030D-6E8A-4147-A177-3AD203B41FA5}">
                      <a16:colId xmlns:a16="http://schemas.microsoft.com/office/drawing/2014/main" val="20002"/>
                    </a:ext>
                  </a:extLst>
                </a:gridCol>
                <a:gridCol w="1664349">
                  <a:extLst>
                    <a:ext uri="{9D8B030D-6E8A-4147-A177-3AD203B41FA5}">
                      <a16:colId xmlns:a16="http://schemas.microsoft.com/office/drawing/2014/main" val="20003"/>
                    </a:ext>
                  </a:extLst>
                </a:gridCol>
                <a:gridCol w="1135285">
                  <a:extLst>
                    <a:ext uri="{9D8B030D-6E8A-4147-A177-3AD203B41FA5}">
                      <a16:colId xmlns:a16="http://schemas.microsoft.com/office/drawing/2014/main" val="20004"/>
                    </a:ext>
                  </a:extLst>
                </a:gridCol>
              </a:tblGrid>
              <a:tr h="262910">
                <a:tc>
                  <a:txBody>
                    <a:bodyPr/>
                    <a:lstStyle/>
                    <a:p>
                      <a:pPr algn="l" fontAlgn="b"/>
                      <a:r>
                        <a:rPr lang="fr-FR" sz="1100" u="none" strike="noStrike" dirty="0">
                          <a:effectLst/>
                        </a:rPr>
                        <a:t>Isolation </a:t>
                      </a:r>
                      <a:r>
                        <a:rPr lang="fr-FR" sz="1100" u="none" strike="noStrike" dirty="0" err="1">
                          <a:effectLst/>
                        </a:rPr>
                        <a:t>Level</a:t>
                      </a:r>
                      <a:endParaRPr lang="fr-FR" sz="1100" b="0" i="0" u="none" strike="noStrike" dirty="0">
                        <a:solidFill>
                          <a:srgbClr val="000000"/>
                        </a:solidFill>
                        <a:effectLst/>
                        <a:latin typeface="Calibri"/>
                      </a:endParaRPr>
                    </a:p>
                  </a:txBody>
                  <a:tcPr marL="9525" marR="9525" marT="9525" marB="0" anchor="b"/>
                </a:tc>
                <a:tc>
                  <a:txBody>
                    <a:bodyPr/>
                    <a:lstStyle/>
                    <a:p>
                      <a:pPr algn="l" fontAlgn="b"/>
                      <a:r>
                        <a:rPr lang="fr-FR" sz="1100" u="none" strike="noStrike">
                          <a:effectLst/>
                        </a:rPr>
                        <a:t>Transactions</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Dirty Reads</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Non-Repeatable Reads</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Phantom Reads</a:t>
                      </a:r>
                      <a:endParaRPr lang="fr-FR"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82698">
                <a:tc>
                  <a:txBody>
                    <a:bodyPr/>
                    <a:lstStyle/>
                    <a:p>
                      <a:pPr algn="l" fontAlgn="b"/>
                      <a:r>
                        <a:rPr lang="fr-FR" sz="1100" u="none" strike="noStrike">
                          <a:effectLst/>
                        </a:rPr>
                        <a:t>TRANSACTION_NONE</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Not supported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Not applicable</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Not applicable</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Not applicable</a:t>
                      </a:r>
                      <a:endParaRPr lang="fr-FR"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82698">
                <a:tc>
                  <a:txBody>
                    <a:bodyPr/>
                    <a:lstStyle/>
                    <a:p>
                      <a:pPr algn="l" fontAlgn="b"/>
                      <a:r>
                        <a:rPr lang="fr-FR" sz="1100" u="none" strike="noStrike">
                          <a:effectLst/>
                        </a:rPr>
                        <a:t>TRANSACTION_READ_COMMITTED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Supported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Prevented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82698">
                <a:tc>
                  <a:txBody>
                    <a:bodyPr/>
                    <a:lstStyle/>
                    <a:p>
                      <a:pPr algn="l" fontAlgn="b"/>
                      <a:r>
                        <a:rPr lang="fr-FR" sz="1100" u="none" strike="noStrike">
                          <a:effectLst/>
                        </a:rPr>
                        <a:t>TRANSACTION_READ_UNCOMMITTED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Supported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82698">
                <a:tc>
                  <a:txBody>
                    <a:bodyPr/>
                    <a:lstStyle/>
                    <a:p>
                      <a:pPr algn="l" fontAlgn="b"/>
                      <a:r>
                        <a:rPr lang="fr-FR" sz="1100" u="none" strike="noStrike">
                          <a:effectLst/>
                        </a:rPr>
                        <a:t>TRANSACTION_REPEATABLE_READ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Supported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Prevented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Prevented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Allowed</a:t>
                      </a:r>
                      <a:endParaRPr lang="fr-FR"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82698">
                <a:tc>
                  <a:txBody>
                    <a:bodyPr/>
                    <a:lstStyle/>
                    <a:p>
                      <a:pPr algn="l" fontAlgn="b"/>
                      <a:r>
                        <a:rPr lang="fr-FR" sz="1100" u="none" strike="noStrike" dirty="0">
                          <a:effectLst/>
                        </a:rPr>
                        <a:t>TRANSACTION_SERIALIZABLE</a:t>
                      </a:r>
                      <a:endParaRPr lang="fr-FR" sz="1100" b="0" i="0" u="none" strike="noStrike" dirty="0">
                        <a:solidFill>
                          <a:srgbClr val="000000"/>
                        </a:solidFill>
                        <a:effectLst/>
                        <a:latin typeface="Calibri"/>
                      </a:endParaRPr>
                    </a:p>
                  </a:txBody>
                  <a:tcPr marL="9525" marR="9525" marT="9525" marB="0" anchor="b"/>
                </a:tc>
                <a:tc>
                  <a:txBody>
                    <a:bodyPr/>
                    <a:lstStyle/>
                    <a:p>
                      <a:pPr algn="l" fontAlgn="b"/>
                      <a:r>
                        <a:rPr lang="fr-FR" sz="1100" u="none" strike="noStrike">
                          <a:effectLst/>
                        </a:rPr>
                        <a:t>Supported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Prevented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a:effectLst/>
                        </a:rPr>
                        <a:t>Prevented</a:t>
                      </a:r>
                      <a:endParaRPr lang="fr-FR" sz="1100" b="0" i="0" u="none" strike="noStrike">
                        <a:solidFill>
                          <a:srgbClr val="000000"/>
                        </a:solidFill>
                        <a:effectLst/>
                        <a:latin typeface="Calibri"/>
                      </a:endParaRPr>
                    </a:p>
                  </a:txBody>
                  <a:tcPr marL="9525" marR="9525" marT="9525" marB="0" anchor="b"/>
                </a:tc>
                <a:tc>
                  <a:txBody>
                    <a:bodyPr/>
                    <a:lstStyle/>
                    <a:p>
                      <a:pPr algn="l" fontAlgn="b"/>
                      <a:r>
                        <a:rPr lang="fr-FR" sz="1100" u="none" strike="noStrike" dirty="0" err="1">
                          <a:effectLst/>
                        </a:rPr>
                        <a:t>Prevented</a:t>
                      </a:r>
                      <a:endParaRPr lang="fr-FR"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sp>
        <p:nvSpPr>
          <p:cNvPr id="3" name="Espace réservé du numéro de diapositive 2"/>
          <p:cNvSpPr>
            <a:spLocks noGrp="1"/>
          </p:cNvSpPr>
          <p:nvPr>
            <p:ph type="sldNum" sz="quarter" idx="12"/>
          </p:nvPr>
        </p:nvSpPr>
        <p:spPr/>
        <p:txBody>
          <a:bodyPr/>
          <a:lstStyle/>
          <a:p>
            <a:fld id="{27DD2850-4166-4114-B1C5-40990753D8A0}" type="slidenum">
              <a:rPr lang="fr-FR" smtClean="0"/>
              <a:t>210</a:t>
            </a:fld>
            <a:endParaRPr lang="fr-FR"/>
          </a:p>
        </p:txBody>
      </p:sp>
      <p:sp>
        <p:nvSpPr>
          <p:cNvPr id="4" name="Espace réservé du pied de page 3">
            <a:extLst>
              <a:ext uri="{FF2B5EF4-FFF2-40B4-BE49-F238E27FC236}">
                <a16:creationId xmlns:a16="http://schemas.microsoft.com/office/drawing/2014/main" id="{EFFEC683-F645-4022-BE14-A0115F7F254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41982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fontScale="90000"/>
          </a:bodyPr>
          <a:lstStyle/>
          <a:p>
            <a:r>
              <a:rPr lang="fr-FR"/>
              <a:t>L’isolation des transactions (2/2) </a:t>
            </a:r>
          </a:p>
        </p:txBody>
      </p:sp>
      <p:sp>
        <p:nvSpPr>
          <p:cNvPr id="24581" name="Rectangle 3"/>
          <p:cNvSpPr>
            <a:spLocks noGrp="1" noChangeArrowheads="1"/>
          </p:cNvSpPr>
          <p:nvPr>
            <p:ph idx="1"/>
          </p:nvPr>
        </p:nvSpPr>
        <p:spPr/>
        <p:txBody>
          <a:bodyPr>
            <a:normAutofit fontScale="92500" lnSpcReduction="20000"/>
          </a:bodyPr>
          <a:lstStyle/>
          <a:p>
            <a:r>
              <a:rPr lang="fr-FR"/>
              <a:t>Il est possible de paramétrer l'isolation pour chaque transaction</a:t>
            </a:r>
          </a:p>
          <a:p>
            <a:endParaRPr lang="fr-FR"/>
          </a:p>
          <a:p>
            <a:r>
              <a:rPr lang="fr-FR"/>
              <a:t>Généralement, les bases de données ne supportent pas tous les niveaux de transactions</a:t>
            </a:r>
          </a:p>
          <a:p>
            <a:pPr lvl="1"/>
            <a:r>
              <a:rPr lang="fr-FR"/>
              <a:t>Si le niveau d'isolation requis n'est pas supporté par la base de données, utilisation du niveau d'isolation le plus proche.</a:t>
            </a:r>
          </a:p>
          <a:p>
            <a:pPr lvl="1"/>
            <a:endParaRPr lang="fr-FR"/>
          </a:p>
          <a:p>
            <a:r>
              <a:rPr lang="fr-FR"/>
              <a:t>Une bonne isolation provoque de moins bonnes performances</a:t>
            </a:r>
          </a:p>
          <a:p>
            <a:pPr lvl="1"/>
            <a:r>
              <a:rPr lang="fr-FR"/>
              <a:t>En fonction des besoins, il faut arbitrer entre isolation et performances</a:t>
            </a:r>
            <a:endParaRPr lang="fr-FR"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211</a:t>
            </a:fld>
            <a:endParaRPr lang="fr-FR"/>
          </a:p>
        </p:txBody>
      </p:sp>
      <p:sp>
        <p:nvSpPr>
          <p:cNvPr id="3" name="Espace réservé du pied de page 2">
            <a:extLst>
              <a:ext uri="{FF2B5EF4-FFF2-40B4-BE49-F238E27FC236}">
                <a16:creationId xmlns:a16="http://schemas.microsoft.com/office/drawing/2014/main" id="{09128909-258B-4451-8ED2-D7BE12F3230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77797518"/>
      </p:ext>
    </p:extLst>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normAutofit fontScale="90000"/>
          </a:bodyPr>
          <a:lstStyle/>
          <a:p>
            <a:r>
              <a:rPr lang="fr-FR"/>
              <a:t>Gestion des lectures sales</a:t>
            </a:r>
          </a:p>
        </p:txBody>
      </p:sp>
      <p:sp>
        <p:nvSpPr>
          <p:cNvPr id="285699" name="Rectangle 3"/>
          <p:cNvSpPr>
            <a:spLocks noGrp="1" noChangeArrowheads="1"/>
          </p:cNvSpPr>
          <p:nvPr>
            <p:ph idx="1"/>
          </p:nvPr>
        </p:nvSpPr>
        <p:spPr/>
        <p:txBody>
          <a:bodyPr>
            <a:normAutofit fontScale="92500" lnSpcReduction="10000"/>
          </a:bodyPr>
          <a:lstStyle/>
          <a:p>
            <a:r>
              <a:rPr lang="fr-FR" altLang="en-US"/>
              <a:t>DIRTY READ</a:t>
            </a:r>
          </a:p>
          <a:p>
            <a:pPr lvl="1"/>
            <a:r>
              <a:rPr lang="fr-FR" altLang="en-US"/>
              <a:t>Lectures pouvant se produire sur des données non encore "comitées" par une autre transaction. En cas de Rollback les données obtenues sont invalides</a:t>
            </a:r>
          </a:p>
          <a:p>
            <a:endParaRPr lang="fr-FR" altLang="en-US"/>
          </a:p>
          <a:p>
            <a:r>
              <a:rPr lang="fr-FR" altLang="en-US"/>
              <a:t>READ_UNCOMMITED</a:t>
            </a:r>
          </a:p>
          <a:p>
            <a:pPr lvl="1"/>
            <a:r>
              <a:rPr lang="fr-FR" altLang="en-US"/>
              <a:t>Niveau d'isolation le plus faible : la base de données autorise les lectures sales </a:t>
            </a:r>
          </a:p>
          <a:p>
            <a:endParaRPr lang="fr-FR" altLang="en-US"/>
          </a:p>
          <a:p>
            <a:r>
              <a:rPr lang="fr-FR" altLang="en-US"/>
              <a:t>READ_COMMITED</a:t>
            </a:r>
          </a:p>
          <a:p>
            <a:pPr lvl="1"/>
            <a:r>
              <a:rPr lang="fr-FR" altLang="en-US"/>
              <a:t>Protège contre les lectures sales</a:t>
            </a:r>
          </a:p>
          <a:p>
            <a:pPr lvl="1"/>
            <a:endParaRPr lang="fr-FR" altLang="en-US"/>
          </a:p>
        </p:txBody>
      </p:sp>
      <p:sp>
        <p:nvSpPr>
          <p:cNvPr id="285703" name="Rectangle 6"/>
          <p:cNvSpPr>
            <a:spLocks noChangeArrowheads="1"/>
          </p:cNvSpPr>
          <p:nvPr/>
        </p:nvSpPr>
        <p:spPr bwMode="auto">
          <a:xfrm>
            <a:off x="5581650" y="4581525"/>
            <a:ext cx="5895975" cy="800100"/>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dirty="0">
                <a:latin typeface="Arial Narrow" panose="020B0606020202030204" pitchFamily="34" charset="0"/>
              </a:rPr>
              <a:t>	La plupart des bases de données ne proposent pas le niveau 	READ_UNCOMMITED</a:t>
            </a:r>
          </a:p>
        </p:txBody>
      </p:sp>
      <p:pic>
        <p:nvPicPr>
          <p:cNvPr id="285704"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5" y="4825206"/>
            <a:ext cx="312738"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numéro de diapositive 1"/>
          <p:cNvSpPr>
            <a:spLocks noGrp="1"/>
          </p:cNvSpPr>
          <p:nvPr>
            <p:ph type="sldNum" sz="quarter" idx="12"/>
          </p:nvPr>
        </p:nvSpPr>
        <p:spPr/>
        <p:txBody>
          <a:bodyPr/>
          <a:lstStyle/>
          <a:p>
            <a:fld id="{27DD2850-4166-4114-B1C5-40990753D8A0}" type="slidenum">
              <a:rPr lang="fr-FR" smtClean="0"/>
              <a:t>212</a:t>
            </a:fld>
            <a:endParaRPr lang="fr-FR"/>
          </a:p>
        </p:txBody>
      </p:sp>
      <p:sp>
        <p:nvSpPr>
          <p:cNvPr id="3" name="Espace réservé du pied de page 2">
            <a:extLst>
              <a:ext uri="{FF2B5EF4-FFF2-40B4-BE49-F238E27FC236}">
                <a16:creationId xmlns:a16="http://schemas.microsoft.com/office/drawing/2014/main" id="{76FE9B9F-1355-4CCA-8BE5-FFB1A9E2FEB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19834230"/>
      </p:ext>
    </p:extLst>
  </p:cSld>
  <p:clrMapOvr>
    <a:masterClrMapping/>
  </p:clrMapOvr>
  <p:transition spd="slow"/>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normAutofit fontScale="90000"/>
          </a:bodyPr>
          <a:lstStyle/>
          <a:p>
            <a:r>
              <a:rPr lang="fr-FR"/>
              <a:t>Lectures successives</a:t>
            </a:r>
          </a:p>
        </p:txBody>
      </p:sp>
      <p:sp>
        <p:nvSpPr>
          <p:cNvPr id="286723" name="Rectangle 3"/>
          <p:cNvSpPr>
            <a:spLocks noGrp="1" noChangeArrowheads="1"/>
          </p:cNvSpPr>
          <p:nvPr>
            <p:ph idx="1"/>
          </p:nvPr>
        </p:nvSpPr>
        <p:spPr/>
        <p:txBody>
          <a:bodyPr/>
          <a:lstStyle/>
          <a:p>
            <a:r>
              <a:rPr lang="fr-FR" altLang="en-US"/>
              <a:t>NON REPEATABLE READ</a:t>
            </a:r>
          </a:p>
          <a:p>
            <a:pPr lvl="1"/>
            <a:r>
              <a:rPr lang="fr-FR" altLang="en-US"/>
              <a:t>Se dit d’une transaction qui exécute une même requête plusieurs fois et récupère des données pouvant être différentes. La différence étant due à une autre transaction concurrente mettant ces données à jour</a:t>
            </a:r>
          </a:p>
          <a:p>
            <a:endParaRPr lang="fr-FR" altLang="en-US"/>
          </a:p>
          <a:p>
            <a:r>
              <a:rPr lang="fr-FR" altLang="en-US"/>
              <a:t>REPEATABLE_READ</a:t>
            </a:r>
          </a:p>
          <a:p>
            <a:pPr lvl="1"/>
            <a:r>
              <a:rPr lang="fr-FR" altLang="en-US"/>
              <a:t>Protège contre les dirty reads et les nonrepeatable reads.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213</a:t>
            </a:fld>
            <a:endParaRPr lang="fr-FR"/>
          </a:p>
        </p:txBody>
      </p:sp>
      <p:sp>
        <p:nvSpPr>
          <p:cNvPr id="3" name="Espace réservé du pied de page 2">
            <a:extLst>
              <a:ext uri="{FF2B5EF4-FFF2-40B4-BE49-F238E27FC236}">
                <a16:creationId xmlns:a16="http://schemas.microsoft.com/office/drawing/2014/main" id="{7363624B-2C36-4C2F-83B0-4D9281D8659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1654305"/>
      </p:ext>
    </p:extLst>
  </p:cSld>
  <p:clrMapOvr>
    <a:masterClrMapping/>
  </p:clrMapOvr>
  <p:transition spd="slow"/>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p:txBody>
          <a:bodyPr>
            <a:normAutofit fontScale="90000"/>
          </a:bodyPr>
          <a:lstStyle/>
          <a:p>
            <a:r>
              <a:rPr lang="fr-FR"/>
              <a:t>Lectures fantômes</a:t>
            </a:r>
          </a:p>
        </p:txBody>
      </p:sp>
      <p:sp>
        <p:nvSpPr>
          <p:cNvPr id="287747" name="Rectangle 5"/>
          <p:cNvSpPr>
            <a:spLocks noGrp="1" noChangeArrowheads="1"/>
          </p:cNvSpPr>
          <p:nvPr>
            <p:ph idx="1"/>
          </p:nvPr>
        </p:nvSpPr>
        <p:spPr/>
        <p:txBody>
          <a:bodyPr/>
          <a:lstStyle/>
          <a:p>
            <a:r>
              <a:rPr lang="fr-FR" altLang="en-US"/>
              <a:t>PHANTOM READ</a:t>
            </a:r>
          </a:p>
          <a:p>
            <a:pPr lvl="1"/>
            <a:r>
              <a:rPr lang="fr-FR" altLang="en-US"/>
              <a:t>Se produit lorsqu’une une transaction lit plusieurs lignes, pendant qu’une autre transaction concurrente insert des lignes. Sur une nouvelle requête des nouvelles lignes peuvent apparaitre</a:t>
            </a:r>
          </a:p>
          <a:p>
            <a:pPr lvl="1"/>
            <a:endParaRPr lang="fr-FR" altLang="en-US"/>
          </a:p>
          <a:p>
            <a:r>
              <a:rPr lang="fr-FR" altLang="en-US"/>
              <a:t>SERIALIZABLE</a:t>
            </a:r>
          </a:p>
          <a:p>
            <a:pPr lvl="1"/>
            <a:r>
              <a:rPr lang="fr-FR" altLang="en-US"/>
              <a:t>Niveau d’isolation ACID complet, évite les dirty reads, les nonrepeatable reads et les phantom reads. </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214</a:t>
            </a:fld>
            <a:endParaRPr lang="fr-FR"/>
          </a:p>
        </p:txBody>
      </p:sp>
      <p:sp>
        <p:nvSpPr>
          <p:cNvPr id="3" name="Espace réservé du pied de page 2">
            <a:extLst>
              <a:ext uri="{FF2B5EF4-FFF2-40B4-BE49-F238E27FC236}">
                <a16:creationId xmlns:a16="http://schemas.microsoft.com/office/drawing/2014/main" id="{CC101287-7164-4B30-9AE3-501108B8934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631573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normAutofit fontScale="90000"/>
          </a:bodyPr>
          <a:lstStyle/>
          <a:p>
            <a:r>
              <a:rPr lang="fr-FR"/>
              <a:t>Recommandations</a:t>
            </a:r>
          </a:p>
        </p:txBody>
      </p:sp>
      <p:sp>
        <p:nvSpPr>
          <p:cNvPr id="288771" name="Rectangle 3"/>
          <p:cNvSpPr>
            <a:spLocks noGrp="1" noChangeArrowheads="1"/>
          </p:cNvSpPr>
          <p:nvPr>
            <p:ph idx="1"/>
          </p:nvPr>
        </p:nvSpPr>
        <p:spPr/>
        <p:txBody>
          <a:bodyPr>
            <a:normAutofit fontScale="92500"/>
          </a:bodyPr>
          <a:lstStyle/>
          <a:p>
            <a:r>
              <a:rPr lang="fr-FR" altLang="en-US"/>
              <a:t>Dans la situation idéale, les transactions concurrentes sont complètement isolées les une des autres, pour éviter les problèmes cités précédemment</a:t>
            </a:r>
          </a:p>
          <a:p>
            <a:endParaRPr lang="fr-FR" altLang="en-US"/>
          </a:p>
          <a:p>
            <a:r>
              <a:rPr lang="fr-FR" altLang="en-US"/>
              <a:t>Mais l’isolation parfaite affecte les performances</a:t>
            </a:r>
          </a:p>
          <a:p>
            <a:pPr lvl="1"/>
            <a:r>
              <a:rPr lang="fr-FR" altLang="en-US"/>
              <a:t>Lock des lignes et parfois des tables ! </a:t>
            </a:r>
          </a:p>
          <a:p>
            <a:pPr lvl="1"/>
            <a:r>
              <a:rPr lang="fr-FR" altLang="en-US"/>
              <a:t>Le lock agressif oblige les transactions à s’attendrent entre elles</a:t>
            </a:r>
          </a:p>
          <a:p>
            <a:endParaRPr lang="fr-FR" altLang="en-US"/>
          </a:p>
          <a:p>
            <a:r>
              <a:rPr lang="fr-FR" altLang="en-US"/>
              <a:t>Dans certains cas, il peut être intéressant de relâcher les niveaux d’isolation.</a:t>
            </a:r>
          </a:p>
          <a:p>
            <a:endParaRPr lang="fr-FR" altLang="en-US"/>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215</a:t>
            </a:fld>
            <a:endParaRPr lang="fr-FR"/>
          </a:p>
        </p:txBody>
      </p:sp>
      <p:sp>
        <p:nvSpPr>
          <p:cNvPr id="3" name="Espace réservé du pied de page 2">
            <a:extLst>
              <a:ext uri="{FF2B5EF4-FFF2-40B4-BE49-F238E27FC236}">
                <a16:creationId xmlns:a16="http://schemas.microsoft.com/office/drawing/2014/main" id="{15E714E1-3290-4A03-894E-48E303B11C9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69091729"/>
      </p:ext>
    </p:extLst>
  </p:cSld>
  <p:clrMapOvr>
    <a:masterClrMapping/>
  </p:clrMapOvr>
  <p:transition spd="slow"/>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normAutofit fontScale="90000"/>
          </a:bodyPr>
          <a:lstStyle/>
          <a:p>
            <a:r>
              <a:rPr lang="fr-FR"/>
              <a:t>Paramètre Read-only</a:t>
            </a:r>
          </a:p>
        </p:txBody>
      </p:sp>
      <p:sp>
        <p:nvSpPr>
          <p:cNvPr id="289795" name="Rectangle 5"/>
          <p:cNvSpPr>
            <a:spLocks noGrp="1" noChangeArrowheads="1"/>
          </p:cNvSpPr>
          <p:nvPr>
            <p:ph idx="1"/>
          </p:nvPr>
        </p:nvSpPr>
        <p:spPr/>
        <p:txBody>
          <a:bodyPr>
            <a:normAutofit lnSpcReduction="10000"/>
          </a:bodyPr>
          <a:lstStyle/>
          <a:p>
            <a:r>
              <a:rPr lang="fr-FR" altLang="en-US"/>
              <a:t>La transaction n’effectue que des opérations de lecture. </a:t>
            </a:r>
          </a:p>
          <a:p>
            <a:endParaRPr lang="fr-FR" altLang="en-US"/>
          </a:p>
          <a:p>
            <a:r>
              <a:rPr lang="fr-FR" altLang="en-US"/>
              <a:t>L'intégrité des données doit être garantie par une transaction.</a:t>
            </a:r>
          </a:p>
          <a:p>
            <a:endParaRPr lang="fr-FR" altLang="en-US"/>
          </a:p>
          <a:p>
            <a:r>
              <a:rPr lang="fr-FR" altLang="en-US"/>
              <a:t>Lors d'une transaction Read-Only, la ressource de données peut prendre certaines initiatives d’optimisation.</a:t>
            </a:r>
          </a:p>
          <a:p>
            <a:pPr lvl="1"/>
            <a:r>
              <a:rPr lang="fr-FR" altLang="en-US"/>
              <a:t>En contrepartie, les accès en écriture sont interdits pendant la durée de la transaction</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216</a:t>
            </a:fld>
            <a:endParaRPr lang="fr-FR"/>
          </a:p>
        </p:txBody>
      </p:sp>
      <p:sp>
        <p:nvSpPr>
          <p:cNvPr id="3" name="Espace réservé du pied de page 2">
            <a:extLst>
              <a:ext uri="{FF2B5EF4-FFF2-40B4-BE49-F238E27FC236}">
                <a16:creationId xmlns:a16="http://schemas.microsoft.com/office/drawing/2014/main" id="{F7D638BE-30E0-412A-8EEF-2202609DC10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6793622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normAutofit fontScale="90000"/>
          </a:bodyPr>
          <a:lstStyle/>
          <a:p>
            <a:r>
              <a:rPr lang="fr-FR"/>
              <a:t>Transaction Timeout</a:t>
            </a:r>
          </a:p>
        </p:txBody>
      </p:sp>
      <p:sp>
        <p:nvSpPr>
          <p:cNvPr id="291843" name="Rectangle 3"/>
          <p:cNvSpPr>
            <a:spLocks noGrp="1" noChangeArrowheads="1"/>
          </p:cNvSpPr>
          <p:nvPr>
            <p:ph idx="1"/>
          </p:nvPr>
        </p:nvSpPr>
        <p:spPr/>
        <p:txBody>
          <a:bodyPr>
            <a:normAutofit lnSpcReduction="10000"/>
          </a:bodyPr>
          <a:lstStyle/>
          <a:p>
            <a:r>
              <a:rPr lang="fr-FR" altLang="en-US"/>
              <a:t>Si une transaction devient particulièrement longue (bloquée sur un lock par  exemple), il est possible de déclencher un RollBack après un certain temps</a:t>
            </a:r>
          </a:p>
          <a:p>
            <a:endParaRPr lang="fr-FR" altLang="en-US"/>
          </a:p>
          <a:p>
            <a:r>
              <a:rPr lang="fr-FR" altLang="en-US"/>
              <a:t>Le timer du timeout est déclenché sur un début de transaction, cette fonctionnalité n’a donc de sens que pour les attributs de propagation suivants :</a:t>
            </a:r>
          </a:p>
          <a:p>
            <a:pPr lvl="1"/>
            <a:r>
              <a:rPr lang="fr-FR" altLang="en-US"/>
              <a:t>PROPAGATION_REQUIRED</a:t>
            </a:r>
          </a:p>
          <a:p>
            <a:pPr lvl="1"/>
            <a:r>
              <a:rPr lang="fr-FR" altLang="en-US"/>
              <a:t>PROPAGATION_REQUIRED_NEW</a:t>
            </a:r>
          </a:p>
          <a:p>
            <a:pPr lvl="1"/>
            <a:r>
              <a:rPr lang="fr-FR" altLang="en-US"/>
              <a:t>PROPAGATION_NESTED</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217</a:t>
            </a:fld>
            <a:endParaRPr lang="fr-FR"/>
          </a:p>
        </p:txBody>
      </p:sp>
      <p:sp>
        <p:nvSpPr>
          <p:cNvPr id="3" name="Espace réservé du pied de page 2">
            <a:extLst>
              <a:ext uri="{FF2B5EF4-FFF2-40B4-BE49-F238E27FC236}">
                <a16:creationId xmlns:a16="http://schemas.microsoft.com/office/drawing/2014/main" id="{5B49AD5D-7413-4504-B79E-A967D39E9CF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876429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p:txBody>
          <a:bodyPr>
            <a:normAutofit fontScale="90000"/>
          </a:bodyPr>
          <a:lstStyle/>
          <a:p>
            <a:r>
              <a:rPr lang="fr-FR"/>
              <a:t>Mise en place</a:t>
            </a:r>
          </a:p>
        </p:txBody>
      </p:sp>
      <p:sp>
        <p:nvSpPr>
          <p:cNvPr id="292867" name="Rectangle 7"/>
          <p:cNvSpPr>
            <a:spLocks noGrp="1" noChangeArrowheads="1"/>
          </p:cNvSpPr>
          <p:nvPr>
            <p:ph idx="1"/>
          </p:nvPr>
        </p:nvSpPr>
        <p:spPr/>
        <p:txBody>
          <a:bodyPr>
            <a:normAutofit/>
          </a:bodyPr>
          <a:lstStyle/>
          <a:p>
            <a:r>
              <a:rPr lang="fr-FR" altLang="en-US" sz="2400" dirty="0"/>
              <a:t>Par défaut : </a:t>
            </a:r>
          </a:p>
          <a:p>
            <a:pPr lvl="1"/>
            <a:r>
              <a:rPr lang="fr-FR" altLang="en-US" sz="2000" dirty="0"/>
              <a:t>PROPAGATION_REQUIRED</a:t>
            </a:r>
          </a:p>
          <a:p>
            <a:pPr lvl="1"/>
            <a:r>
              <a:rPr lang="fr-FR" altLang="en-US" sz="2000" dirty="0"/>
              <a:t>ISOLATION_DEFAULT</a:t>
            </a:r>
          </a:p>
          <a:p>
            <a:pPr lvl="1"/>
            <a:r>
              <a:rPr lang="fr-FR" altLang="en-US" sz="2000" dirty="0" err="1"/>
              <a:t>read-only</a:t>
            </a:r>
            <a:r>
              <a:rPr lang="fr-FR" altLang="en-US" sz="2000" dirty="0"/>
              <a:t>="false"</a:t>
            </a:r>
          </a:p>
          <a:p>
            <a:pPr lvl="1"/>
            <a:r>
              <a:rPr lang="fr-FR" altLang="en-US" sz="2000" dirty="0"/>
              <a:t>rollback-for="</a:t>
            </a:r>
            <a:r>
              <a:rPr lang="fr-FR" altLang="en-US" sz="2000" dirty="0" err="1"/>
              <a:t>java.lang.RuntimeException</a:t>
            </a:r>
            <a:r>
              <a:rPr lang="fr-FR" altLang="en-US" sz="2000" dirty="0"/>
              <a:t>"</a:t>
            </a:r>
          </a:p>
          <a:p>
            <a:endParaRPr lang="fr-FR" altLang="en-US" sz="2400" dirty="0"/>
          </a:p>
          <a:p>
            <a:r>
              <a:rPr lang="fr-FR" altLang="en-US" sz="2400" dirty="0"/>
              <a:t>Il est possible de surcharger ces attributs.</a:t>
            </a:r>
          </a:p>
        </p:txBody>
      </p:sp>
      <p:sp>
        <p:nvSpPr>
          <p:cNvPr id="31750" name="Text Box 4"/>
          <p:cNvSpPr txBox="1">
            <a:spLocks noChangeArrowheads="1"/>
          </p:cNvSpPr>
          <p:nvPr/>
        </p:nvSpPr>
        <p:spPr bwMode="auto">
          <a:xfrm>
            <a:off x="1427755" y="4508015"/>
            <a:ext cx="10345145" cy="1892826"/>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 id="</a:t>
            </a:r>
            <a:r>
              <a:rPr lang="fr-FR" sz="1300" b="0" dirty="0" err="1">
                <a:solidFill>
                  <a:schemeClr val="tx1"/>
                </a:solidFill>
                <a:latin typeface="Courier New" pitchFamily="49" charset="0"/>
              </a:rPr>
              <a:t>daoTxAdvice</a:t>
            </a:r>
            <a:r>
              <a:rPr lang="fr-FR" sz="1300" b="0" dirty="0">
                <a:solidFill>
                  <a:schemeClr val="tx1"/>
                </a:solidFill>
                <a:latin typeface="Courier New" pitchFamily="49" charset="0"/>
              </a:rPr>
              <a:t>" transaction-manager="</a:t>
            </a:r>
            <a:r>
              <a:rPr lang="fr-FR" sz="1300" b="0" dirty="0" err="1">
                <a:solidFill>
                  <a:schemeClr val="tx1"/>
                </a:solidFill>
                <a:latin typeface="Courier New" pitchFamily="49" charset="0"/>
              </a:rPr>
              <a:t>txManager</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tx:method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name</a:t>
            </a:r>
            <a:r>
              <a:rPr lang="fr-FR" sz="1300" b="0" dirty="0">
                <a:solidFill>
                  <a:schemeClr val="tx1"/>
                </a:solidFill>
                <a:latin typeface="Courier New" pitchFamily="49" charset="0"/>
              </a:rPr>
              <a:t>="</a:t>
            </a:r>
            <a:r>
              <a:rPr lang="fr-FR" sz="1300" b="0" dirty="0" err="1">
                <a:solidFill>
                  <a:schemeClr val="tx1"/>
                </a:solidFill>
                <a:latin typeface="Courier New" pitchFamily="49" charset="0"/>
              </a:rPr>
              <a:t>create</a:t>
            </a:r>
            <a:r>
              <a:rPr lang="fr-FR" sz="1300" b="0" dirty="0">
                <a:solidFill>
                  <a:schemeClr val="tx1"/>
                </a:solidFill>
                <a:latin typeface="Courier New" pitchFamily="49" charset="0"/>
              </a:rPr>
              <a:t>*" propagation="REQUIRED" isolation="REPEATABLE_READ" </a:t>
            </a:r>
            <a:br>
              <a:rPr lang="fr-FR" sz="1300" b="0" dirty="0">
                <a:solidFill>
                  <a:schemeClr val="tx1"/>
                </a:solidFill>
                <a:latin typeface="Courier New" pitchFamily="49" charset="0"/>
              </a:rPr>
            </a:br>
            <a:r>
              <a:rPr lang="fr-FR" sz="1300" b="0" dirty="0">
                <a:solidFill>
                  <a:schemeClr val="tx1"/>
                </a:solidFill>
                <a:latin typeface="Courier New" pitchFamily="49" charset="0"/>
              </a:rPr>
              <a:t>							 rollback-for="</a:t>
            </a:r>
            <a:r>
              <a:rPr lang="fr-FR" sz="1300" b="0" dirty="0" err="1">
                <a:solidFill>
                  <a:schemeClr val="tx1"/>
                </a:solidFill>
                <a:latin typeface="Courier New" pitchFamily="49" charset="0"/>
              </a:rPr>
              <a:t>java.lang.Exception</a:t>
            </a:r>
            <a:r>
              <a:rPr lang="fr-FR" sz="1300" b="0" dirty="0">
                <a:solidFill>
                  <a:schemeClr val="tx1"/>
                </a:solidFill>
                <a:latin typeface="Courier New" pitchFamily="49" charset="0"/>
              </a:rPr>
              <a:t>" /&gt;</a:t>
            </a:r>
          </a:p>
          <a:p>
            <a:pPr>
              <a:defRPr/>
            </a:pPr>
            <a:endParaRPr lang="fr-FR" sz="1300" b="0" dirty="0">
              <a:solidFill>
                <a:schemeClr val="tx1"/>
              </a:solidFill>
              <a:latin typeface="Courier New" pitchFamily="49" charset="0"/>
            </a:endParaRP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tx:method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name</a:t>
            </a:r>
            <a:r>
              <a:rPr lang="fr-FR" sz="1300" b="0" dirty="0">
                <a:solidFill>
                  <a:schemeClr val="tx1"/>
                </a:solidFill>
                <a:latin typeface="Courier New" pitchFamily="49" charset="0"/>
              </a:rPr>
              <a:t>="</a:t>
            </a:r>
            <a:r>
              <a:rPr lang="fr-FR" sz="1300" b="0" dirty="0" err="1">
                <a:solidFill>
                  <a:schemeClr val="tx1"/>
                </a:solidFill>
                <a:latin typeface="Courier New" pitchFamily="49" charset="0"/>
              </a:rPr>
              <a:t>find</a:t>
            </a:r>
            <a:r>
              <a:rPr lang="fr-FR" sz="1300" b="0" dirty="0">
                <a:solidFill>
                  <a:schemeClr val="tx1"/>
                </a:solidFill>
                <a:latin typeface="Courier New" pitchFamily="49" charset="0"/>
              </a:rPr>
              <a:t>*"   propagation="REQUIRED" isolation="READ_COMMITTED" </a:t>
            </a:r>
          </a:p>
          <a:p>
            <a:pPr>
              <a:defRPr/>
            </a:pPr>
            <a:r>
              <a:rPr lang="fr-FR" sz="1300" b="0" dirty="0">
                <a:solidFill>
                  <a:schemeClr val="tx1"/>
                </a:solidFill>
                <a:latin typeface="Courier New" pitchFamily="49" charset="0"/>
              </a:rPr>
              <a:t>							 </a:t>
            </a:r>
            <a:r>
              <a:rPr lang="fr-FR" sz="1300" b="0" dirty="0" err="1">
                <a:solidFill>
                  <a:schemeClr val="tx1"/>
                </a:solidFill>
                <a:latin typeface="Courier New" pitchFamily="49" charset="0"/>
              </a:rPr>
              <a:t>read-only</a:t>
            </a:r>
            <a:r>
              <a:rPr lang="fr-FR" sz="1300" b="0" dirty="0">
                <a:solidFill>
                  <a:schemeClr val="tx1"/>
                </a:solidFill>
                <a:latin typeface="Courier New" pitchFamily="49" charset="0"/>
              </a:rPr>
              <a:t>="</a:t>
            </a:r>
            <a:r>
              <a:rPr lang="fr-FR" sz="1300" b="0" dirty="0" err="1">
                <a:solidFill>
                  <a:schemeClr val="tx1"/>
                </a:solidFill>
                <a:latin typeface="Courier New" pitchFamily="49" charset="0"/>
              </a:rPr>
              <a:t>true</a:t>
            </a:r>
            <a:r>
              <a:rPr lang="fr-FR" sz="1300" b="0" dirty="0">
                <a:solidFill>
                  <a:schemeClr val="tx1"/>
                </a:solidFill>
                <a:latin typeface="Courier New" pitchFamily="49" charset="0"/>
              </a:rPr>
              <a:t>" rollback-for="</a:t>
            </a:r>
            <a:r>
              <a:rPr lang="fr-FR" sz="1300" b="0" dirty="0" err="1">
                <a:solidFill>
                  <a:schemeClr val="tx1"/>
                </a:solidFill>
                <a:latin typeface="Courier New" pitchFamily="49" charset="0"/>
              </a:rPr>
              <a:t>java.lang.Exception</a:t>
            </a:r>
            <a:r>
              <a:rPr lang="fr-FR" sz="1300" b="0" dirty="0">
                <a:solidFill>
                  <a:schemeClr val="tx1"/>
                </a:solidFill>
                <a:latin typeface="Courier New" pitchFamily="49" charset="0"/>
              </a:rPr>
              <a:t>" /&gt;	</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218</a:t>
            </a:fld>
            <a:endParaRPr lang="fr-FR"/>
          </a:p>
        </p:txBody>
      </p:sp>
      <p:sp>
        <p:nvSpPr>
          <p:cNvPr id="3" name="Espace réservé du pied de page 2">
            <a:extLst>
              <a:ext uri="{FF2B5EF4-FFF2-40B4-BE49-F238E27FC236}">
                <a16:creationId xmlns:a16="http://schemas.microsoft.com/office/drawing/2014/main" id="{52FFC800-9264-49F8-9466-7CFCA072866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374927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normAutofit fontScale="90000"/>
          </a:bodyPr>
          <a:lstStyle/>
          <a:p>
            <a:r>
              <a:rPr lang="fr-FR"/>
              <a:t>Politique de rollback</a:t>
            </a:r>
          </a:p>
        </p:txBody>
      </p:sp>
      <p:sp>
        <p:nvSpPr>
          <p:cNvPr id="241669" name="Rectangle 3"/>
          <p:cNvSpPr>
            <a:spLocks noGrp="1" noChangeArrowheads="1"/>
          </p:cNvSpPr>
          <p:nvPr>
            <p:ph idx="1"/>
          </p:nvPr>
        </p:nvSpPr>
        <p:spPr/>
        <p:txBody>
          <a:bodyPr>
            <a:normAutofit/>
          </a:bodyPr>
          <a:lstStyle/>
          <a:p>
            <a:r>
              <a:rPr lang="fr-FR" altLang="en-US" sz="2400" dirty="0"/>
              <a:t>Par défaut, un Rollback est invoqué lors du lancement d'une Exception </a:t>
            </a:r>
            <a:r>
              <a:rPr lang="fr-FR" altLang="en-US" sz="2400" dirty="0" err="1"/>
              <a:t>Unchecked</a:t>
            </a:r>
            <a:endParaRPr lang="fr-FR" altLang="en-US" sz="2400" dirty="0"/>
          </a:p>
          <a:p>
            <a:pPr lvl="1"/>
            <a:r>
              <a:rPr lang="fr-FR" altLang="en-US" sz="2000" dirty="0"/>
              <a:t>Exception héritant de </a:t>
            </a:r>
            <a:r>
              <a:rPr lang="fr-FR" altLang="en-US" sz="2000" b="1" dirty="0" err="1"/>
              <a:t>java.lang.RuntimeException</a:t>
            </a:r>
            <a:endParaRPr lang="fr-FR" altLang="en-US" sz="2000" b="1" dirty="0"/>
          </a:p>
          <a:p>
            <a:pPr lvl="2"/>
            <a:r>
              <a:rPr lang="fr-FR" altLang="en-US" sz="1800" dirty="0"/>
              <a:t>Il n'est pas nécessaire de gérer ce type d'exception</a:t>
            </a:r>
          </a:p>
          <a:p>
            <a:endParaRPr lang="fr-FR" altLang="en-US" sz="2400" dirty="0"/>
          </a:p>
          <a:p>
            <a:r>
              <a:rPr lang="fr-FR" altLang="en-US" sz="2400" b="1" u="sng" dirty="0"/>
              <a:t>Aucun Rollback</a:t>
            </a:r>
            <a:r>
              <a:rPr lang="fr-FR" altLang="en-US" sz="2400" b="1" dirty="0"/>
              <a:t> </a:t>
            </a:r>
            <a:r>
              <a:rPr lang="fr-FR" altLang="en-US" sz="2400" dirty="0"/>
              <a:t>n’est effectué pour les exceptions de type </a:t>
            </a:r>
            <a:r>
              <a:rPr lang="fr-FR" altLang="en-US" sz="2400" dirty="0" err="1"/>
              <a:t>java.lang.Exception</a:t>
            </a:r>
            <a:endParaRPr lang="fr-FR" altLang="en-US" sz="2400" dirty="0"/>
          </a:p>
          <a:p>
            <a:pPr lvl="1"/>
            <a:r>
              <a:rPr lang="fr-FR" altLang="en-US" sz="2000" dirty="0"/>
              <a:t>Il est possible de spécifier un rollback pour certaines exceptions</a:t>
            </a:r>
          </a:p>
          <a:p>
            <a:pPr lvl="1"/>
            <a:r>
              <a:rPr lang="fr-FR" altLang="en-US" sz="2000" dirty="0"/>
              <a:t>Attribut rollback-for. Exemple :</a:t>
            </a:r>
          </a:p>
        </p:txBody>
      </p:sp>
      <p:sp>
        <p:nvSpPr>
          <p:cNvPr id="32774" name="Text Box 4"/>
          <p:cNvSpPr txBox="1">
            <a:spLocks noChangeArrowheads="1"/>
          </p:cNvSpPr>
          <p:nvPr/>
        </p:nvSpPr>
        <p:spPr bwMode="auto">
          <a:xfrm>
            <a:off x="2667000" y="5279540"/>
            <a:ext cx="6781800" cy="13017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 id="</a:t>
            </a:r>
            <a:r>
              <a:rPr lang="fr-FR" sz="1300" b="0" dirty="0" err="1">
                <a:solidFill>
                  <a:schemeClr val="tx1"/>
                </a:solidFill>
                <a:latin typeface="Courier New" pitchFamily="49" charset="0"/>
              </a:rPr>
              <a:t>daoTxAdvice</a:t>
            </a:r>
            <a:r>
              <a:rPr lang="fr-FR" sz="1300" b="0" dirty="0">
                <a:solidFill>
                  <a:schemeClr val="tx1"/>
                </a:solidFill>
                <a:latin typeface="Courier New" pitchFamily="49" charset="0"/>
              </a:rPr>
              <a:t>" transaction-manager="</a:t>
            </a:r>
            <a:r>
              <a:rPr lang="fr-FR" sz="1300" b="0" dirty="0" err="1">
                <a:solidFill>
                  <a:schemeClr val="tx1"/>
                </a:solidFill>
                <a:latin typeface="Courier New" pitchFamily="49" charset="0"/>
              </a:rPr>
              <a:t>txManager</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tx:method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name</a:t>
            </a:r>
            <a:r>
              <a:rPr lang="fr-FR" sz="1300" b="0" dirty="0">
                <a:solidFill>
                  <a:schemeClr val="tx1"/>
                </a:solidFill>
                <a:latin typeface="Courier New" pitchFamily="49" charset="0"/>
              </a:rPr>
              <a:t>="</a:t>
            </a:r>
            <a:r>
              <a:rPr lang="fr-FR" sz="1300" b="0" dirty="0" err="1">
                <a:solidFill>
                  <a:schemeClr val="tx1"/>
                </a:solidFill>
                <a:latin typeface="Courier New" pitchFamily="49" charset="0"/>
              </a:rPr>
              <a:t>create</a:t>
            </a:r>
            <a:r>
              <a:rPr lang="fr-FR" sz="1300" b="0" dirty="0">
                <a:solidFill>
                  <a:schemeClr val="tx1"/>
                </a:solidFill>
                <a:latin typeface="Courier New" pitchFamily="49" charset="0"/>
              </a:rPr>
              <a:t>*" propagation="MANDATORY"  </a:t>
            </a:r>
          </a:p>
          <a:p>
            <a:pPr>
              <a:defRPr/>
            </a:pPr>
            <a:r>
              <a:rPr lang="fr-FR" sz="1300" dirty="0">
                <a:solidFill>
                  <a:schemeClr val="tx1"/>
                </a:solidFill>
                <a:latin typeface="Courier New" pitchFamily="49" charset="0"/>
              </a:rPr>
              <a:t>		</a:t>
            </a:r>
            <a:r>
              <a:rPr lang="fr-FR" sz="1300" dirty="0" err="1">
                <a:solidFill>
                  <a:schemeClr val="tx1"/>
                </a:solidFill>
                <a:latin typeface="Courier New" pitchFamily="49" charset="0"/>
              </a:rPr>
              <a:t>rollback</a:t>
            </a:r>
            <a:r>
              <a:rPr lang="fr-FR" sz="1300" dirty="0">
                <a:solidFill>
                  <a:schemeClr val="tx1"/>
                </a:solidFill>
                <a:latin typeface="Courier New" pitchFamily="49" charset="0"/>
              </a:rPr>
              <a:t>-for="</a:t>
            </a:r>
            <a:r>
              <a:rPr lang="fr-FR" sz="1300" dirty="0" err="1">
                <a:solidFill>
                  <a:schemeClr val="tx1"/>
                </a:solidFill>
                <a:latin typeface="Courier New" pitchFamily="49" charset="0"/>
              </a:rPr>
              <a:t>com.service.ex.MonException</a:t>
            </a:r>
            <a:r>
              <a:rPr lang="fr-FR" sz="1300" dirty="0">
                <a:solidFill>
                  <a:schemeClr val="tx1"/>
                </a:solidFill>
                <a:latin typeface="Courier New" pitchFamily="49" charset="0"/>
              </a:rPr>
              <a:t>"</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219</a:t>
            </a:fld>
            <a:endParaRPr lang="fr-FR"/>
          </a:p>
        </p:txBody>
      </p:sp>
      <p:sp>
        <p:nvSpPr>
          <p:cNvPr id="3" name="Espace réservé du pied de page 2">
            <a:extLst>
              <a:ext uri="{FF2B5EF4-FFF2-40B4-BE49-F238E27FC236}">
                <a16:creationId xmlns:a16="http://schemas.microsoft.com/office/drawing/2014/main" id="{D2AC53F7-0D2D-4A82-A3D8-0062A923718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220969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F21B9A5-B237-4534-8456-89BCAE92A238}"/>
              </a:ext>
            </a:extLst>
          </p:cNvPr>
          <p:cNvPicPr>
            <a:picLocks noChangeAspect="1"/>
          </p:cNvPicPr>
          <p:nvPr/>
        </p:nvPicPr>
        <p:blipFill>
          <a:blip r:embed="rId3"/>
          <a:stretch>
            <a:fillRect/>
          </a:stretch>
        </p:blipFill>
        <p:spPr>
          <a:xfrm>
            <a:off x="540175" y="2193933"/>
            <a:ext cx="7720830" cy="2301110"/>
          </a:xfrm>
          <a:prstGeom prst="rect">
            <a:avLst/>
          </a:prstGeom>
        </p:spPr>
        <p:style>
          <a:lnRef idx="2">
            <a:schemeClr val="dk1"/>
          </a:lnRef>
          <a:fillRef idx="1">
            <a:schemeClr val="lt1"/>
          </a:fillRef>
          <a:effectRef idx="0">
            <a:schemeClr val="dk1"/>
          </a:effectRef>
          <a:fontRef idx="minor">
            <a:schemeClr val="dk1"/>
          </a:fontRef>
        </p:style>
      </p:pic>
      <p:sp>
        <p:nvSpPr>
          <p:cNvPr id="134146" name="Rectangle 1026"/>
          <p:cNvSpPr>
            <a:spLocks noGrp="1" noChangeArrowheads="1"/>
          </p:cNvSpPr>
          <p:nvPr>
            <p:ph type="title"/>
          </p:nvPr>
        </p:nvSpPr>
        <p:spPr/>
        <p:txBody>
          <a:bodyPr>
            <a:normAutofit fontScale="90000"/>
          </a:bodyPr>
          <a:lstStyle/>
          <a:p>
            <a:r>
              <a:rPr lang="fr-FR" dirty="0"/>
              <a:t>Spring et Maven</a:t>
            </a:r>
          </a:p>
        </p:txBody>
      </p:sp>
      <p:sp>
        <p:nvSpPr>
          <p:cNvPr id="18435" name="Rectangle 1027"/>
          <p:cNvSpPr>
            <a:spLocks noGrp="1" noChangeArrowheads="1"/>
          </p:cNvSpPr>
          <p:nvPr>
            <p:ph idx="1"/>
          </p:nvPr>
        </p:nvSpPr>
        <p:spPr/>
        <p:txBody>
          <a:bodyPr>
            <a:normAutofit lnSpcReduction="10000"/>
          </a:bodyPr>
          <a:lstStyle/>
          <a:p>
            <a:r>
              <a:rPr lang="fr-FR" altLang="en-US" dirty="0"/>
              <a:t>Dépendances Maven simplifiées :</a:t>
            </a:r>
          </a:p>
          <a:p>
            <a:endParaRPr lang="fr-FR" altLang="en-US" dirty="0"/>
          </a:p>
          <a:p>
            <a:endParaRPr lang="fr-FR" altLang="en-US" dirty="0"/>
          </a:p>
          <a:p>
            <a:endParaRPr lang="fr-FR" altLang="en-US" dirty="0"/>
          </a:p>
          <a:p>
            <a:endParaRPr lang="fr-FR" altLang="en-US" dirty="0"/>
          </a:p>
          <a:p>
            <a:endParaRPr lang="fr-FR" altLang="en-US" dirty="0"/>
          </a:p>
          <a:p>
            <a:r>
              <a:rPr lang="fr-FR" altLang="en-US" dirty="0"/>
              <a:t>Tous les éléments du </a:t>
            </a:r>
            <a:r>
              <a:rPr lang="fr-FR" altLang="en-US" b="1" u="sng" dirty="0" err="1"/>
              <a:t>core</a:t>
            </a:r>
            <a:r>
              <a:rPr lang="fr-FR" altLang="en-US" dirty="0"/>
              <a:t> </a:t>
            </a:r>
            <a:r>
              <a:rPr lang="fr-FR" altLang="en-US" dirty="0" err="1"/>
              <a:t>spring</a:t>
            </a:r>
            <a:r>
              <a:rPr lang="fr-FR" altLang="en-US" dirty="0"/>
              <a:t> seront cohérents par rapport à la version indiquée</a:t>
            </a:r>
          </a:p>
          <a:p>
            <a:pPr lvl="1"/>
            <a:r>
              <a:rPr lang="fr-FR" altLang="en-US" dirty="0"/>
              <a:t>Les modules complémentaires seront à ajouter en plus (</a:t>
            </a:r>
            <a:r>
              <a:rPr lang="fr-FR" altLang="en-US" dirty="0" err="1"/>
              <a:t>spring-ws</a:t>
            </a:r>
            <a:r>
              <a:rPr lang="fr-FR" altLang="en-US" dirty="0"/>
              <a:t>, </a:t>
            </a:r>
            <a:r>
              <a:rPr lang="fr-FR" altLang="en-US" dirty="0" err="1"/>
              <a:t>spring</a:t>
            </a:r>
            <a:r>
              <a:rPr lang="fr-FR" altLang="en-US" dirty="0"/>
              <a:t>-data, </a:t>
            </a:r>
            <a:r>
              <a:rPr lang="fr-FR" altLang="en-US" dirty="0" err="1"/>
              <a:t>spring-security</a:t>
            </a:r>
            <a:r>
              <a:rPr lang="fr-FR" altLang="en-US" dirty="0"/>
              <a:t>, …)</a:t>
            </a:r>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22</a:t>
            </a:fld>
            <a:endParaRPr lang="fr-FR"/>
          </a:p>
        </p:txBody>
      </p:sp>
      <p:sp>
        <p:nvSpPr>
          <p:cNvPr id="4" name="Bulle narrative : rectangle 3">
            <a:extLst>
              <a:ext uri="{FF2B5EF4-FFF2-40B4-BE49-F238E27FC236}">
                <a16:creationId xmlns:a16="http://schemas.microsoft.com/office/drawing/2014/main" id="{69150853-1465-4B58-8A14-B7F45E0F069E}"/>
              </a:ext>
            </a:extLst>
          </p:cNvPr>
          <p:cNvSpPr/>
          <p:nvPr/>
        </p:nvSpPr>
        <p:spPr>
          <a:xfrm>
            <a:off x="8261005" y="1295400"/>
            <a:ext cx="3796144" cy="1717963"/>
          </a:xfrm>
          <a:prstGeom prst="wedgeRectCallout">
            <a:avLst>
              <a:gd name="adj1" fmla="val -69487"/>
              <a:gd name="adj2" fmla="val 97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Le &lt;</a:t>
            </a:r>
            <a:r>
              <a:rPr lang="fr-FR" dirty="0" err="1">
                <a:latin typeface="Arial" panose="020B0604020202020204" pitchFamily="34" charset="0"/>
                <a:cs typeface="Arial" panose="020B0604020202020204" pitchFamily="34" charset="0"/>
              </a:rPr>
              <a:t>dependencyManagement</a:t>
            </a:r>
            <a:r>
              <a:rPr lang="fr-FR" dirty="0">
                <a:latin typeface="Arial" panose="020B0604020202020204" pitchFamily="34" charset="0"/>
                <a:cs typeface="Arial" panose="020B0604020202020204" pitchFamily="34" charset="0"/>
              </a:rPr>
              <a:t>&gt; ne vous épargnera pas de placer une dépendance dans &lt;</a:t>
            </a:r>
            <a:r>
              <a:rPr lang="fr-FR" dirty="0" err="1">
                <a:latin typeface="Arial" panose="020B0604020202020204" pitchFamily="34" charset="0"/>
                <a:cs typeface="Arial" panose="020B0604020202020204" pitchFamily="34" charset="0"/>
              </a:rPr>
              <a:t>dependencies</a:t>
            </a:r>
            <a:r>
              <a:rPr lang="fr-FR" dirty="0">
                <a:latin typeface="Arial" panose="020B0604020202020204" pitchFamily="34" charset="0"/>
                <a:cs typeface="Arial" panose="020B0604020202020204" pitchFamily="34" charset="0"/>
              </a:rPr>
              <a:t>&gt;</a:t>
            </a:r>
          </a:p>
        </p:txBody>
      </p:sp>
    </p:spTree>
    <p:extLst>
      <p:ext uri="{BB962C8B-B14F-4D97-AF65-F5344CB8AC3E}">
        <p14:creationId xmlns:p14="http://schemas.microsoft.com/office/powerpoint/2010/main" val="1620708329"/>
      </p:ext>
    </p:extLst>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1026"/>
          <p:cNvSpPr>
            <a:spLocks noGrp="1" noChangeArrowheads="1"/>
          </p:cNvSpPr>
          <p:nvPr>
            <p:ph type="title"/>
          </p:nvPr>
        </p:nvSpPr>
        <p:spPr/>
        <p:txBody>
          <a:bodyPr>
            <a:normAutofit fontScale="90000"/>
          </a:bodyPr>
          <a:lstStyle/>
          <a:p>
            <a:r>
              <a:rPr lang="fr-FR" dirty="0"/>
              <a:t>Timeout</a:t>
            </a:r>
          </a:p>
        </p:txBody>
      </p:sp>
      <p:sp>
        <p:nvSpPr>
          <p:cNvPr id="294915" name="Rectangle 1027"/>
          <p:cNvSpPr>
            <a:spLocks noGrp="1" noChangeArrowheads="1"/>
          </p:cNvSpPr>
          <p:nvPr>
            <p:ph idx="1"/>
          </p:nvPr>
        </p:nvSpPr>
        <p:spPr/>
        <p:txBody>
          <a:bodyPr/>
          <a:lstStyle/>
          <a:p>
            <a:r>
              <a:rPr lang="fr-FR" altLang="en-US" dirty="0"/>
              <a:t>Spring permet de spécifier un timeout de transaction (en </a:t>
            </a:r>
            <a:r>
              <a:rPr lang="fr-FR" altLang="en-US" b="1" dirty="0"/>
              <a:t>secondes</a:t>
            </a:r>
            <a:r>
              <a:rPr lang="fr-FR" altLang="en-US" dirty="0"/>
              <a:t>)</a:t>
            </a:r>
          </a:p>
          <a:p>
            <a:pPr lvl="1"/>
            <a:r>
              <a:rPr lang="fr-FR" altLang="en-US" dirty="0"/>
              <a:t>Par défaut, les transactions utilisent le timeout de la base de données</a:t>
            </a:r>
          </a:p>
          <a:p>
            <a:pPr lvl="1"/>
            <a:r>
              <a:rPr lang="fr-FR" altLang="en-US" dirty="0"/>
              <a:t>Exemple de paramétrage du timeout :</a:t>
            </a:r>
          </a:p>
        </p:txBody>
      </p:sp>
      <p:sp>
        <p:nvSpPr>
          <p:cNvPr id="33798" name="Text Box 1028"/>
          <p:cNvSpPr txBox="1">
            <a:spLocks noChangeArrowheads="1"/>
          </p:cNvSpPr>
          <p:nvPr/>
        </p:nvSpPr>
        <p:spPr bwMode="auto">
          <a:xfrm>
            <a:off x="1495426" y="4038601"/>
            <a:ext cx="9286874" cy="109260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 id="</a:t>
            </a:r>
            <a:r>
              <a:rPr lang="fr-FR" sz="1300" b="0" dirty="0" err="1">
                <a:solidFill>
                  <a:schemeClr val="tx1"/>
                </a:solidFill>
                <a:latin typeface="Courier New" pitchFamily="49" charset="0"/>
              </a:rPr>
              <a:t>daoTxAdvice</a:t>
            </a:r>
            <a:r>
              <a:rPr lang="fr-FR" sz="1300" b="0" dirty="0">
                <a:solidFill>
                  <a:schemeClr val="tx1"/>
                </a:solidFill>
                <a:latin typeface="Courier New" pitchFamily="49" charset="0"/>
              </a:rPr>
              <a:t>" transaction-manager="</a:t>
            </a:r>
            <a:r>
              <a:rPr lang="fr-FR" sz="1300" b="0" dirty="0" err="1">
                <a:solidFill>
                  <a:schemeClr val="tx1"/>
                </a:solidFill>
                <a:latin typeface="Courier New" pitchFamily="49" charset="0"/>
              </a:rPr>
              <a:t>txManager</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tx:method</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name</a:t>
            </a:r>
            <a:r>
              <a:rPr lang="fr-FR" sz="1300" b="0" dirty="0">
                <a:solidFill>
                  <a:schemeClr val="tx1"/>
                </a:solidFill>
                <a:latin typeface="Courier New" pitchFamily="49" charset="0"/>
              </a:rPr>
              <a:t>="</a:t>
            </a:r>
            <a:r>
              <a:rPr lang="fr-FR" sz="1300" b="0" dirty="0" err="1">
                <a:solidFill>
                  <a:schemeClr val="tx1"/>
                </a:solidFill>
                <a:latin typeface="Courier New" pitchFamily="49" charset="0"/>
              </a:rPr>
              <a:t>create</a:t>
            </a:r>
            <a:r>
              <a:rPr lang="fr-FR" sz="1300" b="0" dirty="0">
                <a:solidFill>
                  <a:schemeClr val="tx1"/>
                </a:solidFill>
                <a:latin typeface="Courier New" pitchFamily="49" charset="0"/>
              </a:rPr>
              <a:t>*" … </a:t>
            </a:r>
            <a:r>
              <a:rPr lang="fr-FR" sz="1300" dirty="0">
                <a:solidFill>
                  <a:schemeClr val="tx1"/>
                </a:solidFill>
                <a:latin typeface="Courier New" pitchFamily="49" charset="0"/>
              </a:rPr>
              <a:t>timeout="10"</a:t>
            </a:r>
            <a:r>
              <a:rPr lang="fr-FR" sz="1300" b="0" dirty="0">
                <a:solidFill>
                  <a:schemeClr val="tx1"/>
                </a:solidFill>
                <a:latin typeface="Courier New" pitchFamily="49" charset="0"/>
              </a:rPr>
              <a:t> rollback-for="</a:t>
            </a:r>
            <a:r>
              <a:rPr lang="fr-FR" sz="1300" b="0" dirty="0" err="1">
                <a:solidFill>
                  <a:schemeClr val="tx1"/>
                </a:solidFill>
                <a:latin typeface="Courier New" pitchFamily="49" charset="0"/>
              </a:rPr>
              <a:t>java.lang.Exception</a:t>
            </a:r>
            <a:r>
              <a:rPr lang="fr-FR" sz="1300" b="0" dirty="0">
                <a:solidFill>
                  <a:schemeClr val="tx1"/>
                </a:solidFill>
                <a:latin typeface="Courier New" pitchFamily="49" charset="0"/>
              </a:rPr>
              <a:t>" /&gt;</a:t>
            </a:r>
          </a:p>
          <a:p>
            <a:pPr>
              <a:defRPr/>
            </a:pPr>
            <a:r>
              <a:rPr lang="fr-FR" sz="1300" b="0" dirty="0">
                <a:solidFill>
                  <a:schemeClr val="tx1"/>
                </a:solidFill>
                <a:latin typeface="Courier New" pitchFamily="49" charset="0"/>
              </a:rPr>
              <a:t>    &lt;/</a:t>
            </a:r>
            <a:r>
              <a:rPr lang="fr-FR" sz="1300" b="0" dirty="0" err="1">
                <a:solidFill>
                  <a:schemeClr val="tx1"/>
                </a:solidFill>
                <a:latin typeface="Courier New" pitchFamily="49" charset="0"/>
              </a:rPr>
              <a:t>tx:attributes</a:t>
            </a:r>
            <a:r>
              <a:rPr lang="fr-FR" sz="1300" b="0" dirty="0">
                <a:solidFill>
                  <a:schemeClr val="tx1"/>
                </a:solidFill>
                <a:latin typeface="Courier New" pitchFamily="49" charset="0"/>
              </a:rPr>
              <a:t>&gt;</a:t>
            </a:r>
          </a:p>
          <a:p>
            <a:pPr>
              <a:defRPr/>
            </a:pPr>
            <a:r>
              <a:rPr lang="fr-FR" sz="1300" b="0" dirty="0">
                <a:solidFill>
                  <a:schemeClr val="tx1"/>
                </a:solidFill>
                <a:latin typeface="Courier New" pitchFamily="49" charset="0"/>
              </a:rPr>
              <a:t>&lt;/</a:t>
            </a:r>
            <a:r>
              <a:rPr lang="fr-FR" sz="1300" b="0" dirty="0" err="1">
                <a:solidFill>
                  <a:schemeClr val="tx1"/>
                </a:solidFill>
                <a:latin typeface="Courier New" pitchFamily="49" charset="0"/>
              </a:rPr>
              <a:t>tx:advice</a:t>
            </a:r>
            <a:r>
              <a:rPr lang="fr-FR" sz="13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220</a:t>
            </a:fld>
            <a:endParaRPr lang="fr-FR"/>
          </a:p>
        </p:txBody>
      </p:sp>
      <p:sp>
        <p:nvSpPr>
          <p:cNvPr id="3" name="Espace réservé du pied de page 2">
            <a:extLst>
              <a:ext uri="{FF2B5EF4-FFF2-40B4-BE49-F238E27FC236}">
                <a16:creationId xmlns:a16="http://schemas.microsoft.com/office/drawing/2014/main" id="{2330D564-C17F-4FBF-A560-1715D75542B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36170645"/>
      </p:ext>
    </p:extLst>
  </p:cSld>
  <p:clrMapOvr>
    <a:masterClrMapping/>
  </p:clrMapOvr>
  <p:transition spd="slow"/>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normAutofit fontScale="90000"/>
          </a:bodyPr>
          <a:lstStyle/>
          <a:p>
            <a:r>
              <a:rPr lang="fr-FR" dirty="0"/>
              <a:t>Transactions et Annotations</a:t>
            </a:r>
          </a:p>
        </p:txBody>
      </p:sp>
      <p:sp>
        <p:nvSpPr>
          <p:cNvPr id="295939" name="Rectangle 3"/>
          <p:cNvSpPr>
            <a:spLocks noGrp="1" noChangeArrowheads="1"/>
          </p:cNvSpPr>
          <p:nvPr>
            <p:ph idx="1"/>
          </p:nvPr>
        </p:nvSpPr>
        <p:spPr/>
        <p:txBody>
          <a:bodyPr>
            <a:normAutofit fontScale="85000" lnSpcReduction="20000"/>
          </a:bodyPr>
          <a:lstStyle/>
          <a:p>
            <a:r>
              <a:rPr lang="fr-FR" altLang="en-US" dirty="0"/>
              <a:t>Il est possible d'utiliser les annotations pour le paramétrage des transactions</a:t>
            </a:r>
          </a:p>
          <a:p>
            <a:endParaRPr lang="fr-FR" altLang="en-US" dirty="0"/>
          </a:p>
          <a:p>
            <a:endParaRPr lang="fr-FR" altLang="en-US" dirty="0"/>
          </a:p>
          <a:p>
            <a:endParaRPr lang="fr-FR" altLang="en-US" dirty="0"/>
          </a:p>
          <a:p>
            <a:endParaRPr lang="fr-FR" altLang="en-US" dirty="0"/>
          </a:p>
          <a:p>
            <a:endParaRPr lang="fr-FR" altLang="en-US" dirty="0"/>
          </a:p>
          <a:p>
            <a:endParaRPr lang="fr-FR" altLang="en-US" dirty="0"/>
          </a:p>
          <a:p>
            <a:r>
              <a:rPr lang="fr-FR" altLang="en-US" b="1" u="sng" dirty="0"/>
              <a:t>ATTENTION</a:t>
            </a:r>
            <a:r>
              <a:rPr lang="fr-FR" altLang="en-US" dirty="0"/>
              <a:t> : il faudra ajouter dans le fichier de configuration Spring </a:t>
            </a:r>
          </a:p>
          <a:p>
            <a:pPr lvl="1"/>
            <a:r>
              <a:rPr lang="fr-FR" altLang="en-US" b="1" dirty="0"/>
              <a:t>&lt;</a:t>
            </a:r>
            <a:r>
              <a:rPr lang="fr-FR" altLang="en-US" b="1" dirty="0" err="1"/>
              <a:t>tx:annotation-driven</a:t>
            </a:r>
            <a:r>
              <a:rPr lang="fr-FR" altLang="en-US" b="1" dirty="0"/>
              <a:t> transaction-manager="</a:t>
            </a:r>
            <a:r>
              <a:rPr lang="fr-FR" altLang="en-US" b="1" dirty="0" err="1"/>
              <a:t>txManager</a:t>
            </a:r>
            <a:r>
              <a:rPr lang="fr-FR" altLang="en-US" b="1" dirty="0"/>
              <a:t>"/&gt;</a:t>
            </a:r>
          </a:p>
          <a:p>
            <a:pPr lvl="1"/>
            <a:r>
              <a:rPr lang="fr-FR" altLang="en-US" dirty="0"/>
              <a:t>Il faudra donc un </a:t>
            </a:r>
            <a:r>
              <a:rPr lang="fr-FR" altLang="en-US" dirty="0" err="1"/>
              <a:t>bean</a:t>
            </a:r>
            <a:r>
              <a:rPr lang="fr-FR" altLang="en-US" dirty="0"/>
              <a:t> </a:t>
            </a:r>
            <a:r>
              <a:rPr lang="fr-FR" altLang="en-US" dirty="0" err="1"/>
              <a:t>TransactionManager</a:t>
            </a:r>
            <a:endParaRPr lang="fr-FR" altLang="en-US" dirty="0"/>
          </a:p>
          <a:p>
            <a:endParaRPr lang="fr-FR" altLang="en-US" dirty="0"/>
          </a:p>
        </p:txBody>
      </p:sp>
      <p:sp>
        <p:nvSpPr>
          <p:cNvPr id="34822" name="Text Box 4"/>
          <p:cNvSpPr txBox="1">
            <a:spLocks noChangeArrowheads="1"/>
          </p:cNvSpPr>
          <p:nvPr/>
        </p:nvSpPr>
        <p:spPr bwMode="auto">
          <a:xfrm>
            <a:off x="1838325" y="2168526"/>
            <a:ext cx="8439150" cy="2062103"/>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600" dirty="0">
                <a:solidFill>
                  <a:schemeClr val="tx1"/>
                </a:solidFill>
                <a:latin typeface="Courier New" pitchFamily="49" charset="0"/>
              </a:rPr>
              <a:t>@</a:t>
            </a:r>
            <a:r>
              <a:rPr lang="fr-FR" sz="1600" dirty="0" err="1">
                <a:solidFill>
                  <a:schemeClr val="tx1"/>
                </a:solidFill>
                <a:latin typeface="Courier New" pitchFamily="49" charset="0"/>
              </a:rPr>
              <a:t>Transactional</a:t>
            </a:r>
            <a:r>
              <a:rPr lang="fr-FR" sz="1600" dirty="0">
                <a:solidFill>
                  <a:schemeClr val="tx1"/>
                </a:solidFill>
                <a:latin typeface="Courier New" pitchFamily="49" charset="0"/>
              </a:rPr>
              <a:t> (</a:t>
            </a:r>
            <a:r>
              <a:rPr lang="fr-FR" sz="1600" dirty="0" err="1">
                <a:solidFill>
                  <a:schemeClr val="tx1"/>
                </a:solidFill>
                <a:latin typeface="Courier New" pitchFamily="49" charset="0"/>
              </a:rPr>
              <a:t>readOnly</a:t>
            </a:r>
            <a:r>
              <a:rPr lang="fr-FR" sz="1600" dirty="0">
                <a:solidFill>
                  <a:schemeClr val="tx1"/>
                </a:solidFill>
                <a:latin typeface="Courier New" pitchFamily="49" charset="0"/>
              </a:rPr>
              <a:t> = </a:t>
            </a:r>
            <a:r>
              <a:rPr lang="fr-FR" sz="1600" dirty="0" err="1">
                <a:solidFill>
                  <a:schemeClr val="tx1"/>
                </a:solidFill>
                <a:latin typeface="Courier New" pitchFamily="49" charset="0"/>
              </a:rPr>
              <a:t>true</a:t>
            </a:r>
            <a:r>
              <a:rPr lang="fr-FR" sz="1600" dirty="0">
                <a:solidFill>
                  <a:schemeClr val="tx1"/>
                </a:solidFill>
                <a:latin typeface="Courier New" pitchFamily="49" charset="0"/>
              </a:rPr>
              <a:t>)</a:t>
            </a:r>
          </a:p>
          <a:p>
            <a:pPr>
              <a:defRPr/>
            </a:pPr>
            <a:r>
              <a:rPr lang="fr-FR" sz="1600" b="0" dirty="0">
                <a:solidFill>
                  <a:schemeClr val="tx1"/>
                </a:solidFill>
                <a:latin typeface="Courier New" pitchFamily="49" charset="0"/>
              </a:rPr>
              <a:t>public class </a:t>
            </a:r>
            <a:r>
              <a:rPr lang="fr-FR" sz="1600" b="0" dirty="0" err="1">
                <a:solidFill>
                  <a:schemeClr val="tx1"/>
                </a:solidFill>
                <a:latin typeface="Courier New" pitchFamily="49" charset="0"/>
              </a:rPr>
              <a:t>ClientServiceImpl</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implements</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ClientService</a:t>
            </a:r>
            <a:r>
              <a:rPr lang="fr-FR" sz="1600" b="0" dirty="0">
                <a:solidFill>
                  <a:schemeClr val="tx1"/>
                </a:solidFill>
                <a:latin typeface="Courier New" pitchFamily="49" charset="0"/>
              </a:rPr>
              <a:t>{</a:t>
            </a:r>
          </a:p>
          <a:p>
            <a:pPr>
              <a:defRPr/>
            </a:pPr>
            <a:endParaRPr lang="fr-FR" sz="1600" b="0" dirty="0">
              <a:solidFill>
                <a:schemeClr val="tx1"/>
              </a:solidFill>
              <a:latin typeface="Courier New" pitchFamily="49" charset="0"/>
            </a:endParaRPr>
          </a:p>
          <a:p>
            <a:pPr>
              <a:defRPr/>
            </a:pPr>
            <a:r>
              <a:rPr lang="fr-FR" sz="1600" dirty="0">
                <a:solidFill>
                  <a:schemeClr val="tx1"/>
                </a:solidFill>
                <a:latin typeface="Courier New" pitchFamily="49" charset="0"/>
              </a:rPr>
              <a:t>    @</a:t>
            </a:r>
            <a:r>
              <a:rPr lang="fr-FR" sz="1600" dirty="0" err="1">
                <a:solidFill>
                  <a:schemeClr val="tx1"/>
                </a:solidFill>
                <a:latin typeface="Courier New" pitchFamily="49" charset="0"/>
              </a:rPr>
              <a:t>Transactional</a:t>
            </a:r>
            <a:r>
              <a:rPr lang="fr-FR" sz="1600" dirty="0">
                <a:solidFill>
                  <a:schemeClr val="tx1"/>
                </a:solidFill>
                <a:latin typeface="Courier New" pitchFamily="49" charset="0"/>
              </a:rPr>
              <a:t>(propagation=</a:t>
            </a:r>
            <a:r>
              <a:rPr lang="fr-FR" sz="1600" dirty="0" err="1">
                <a:solidFill>
                  <a:schemeClr val="tx1"/>
                </a:solidFill>
                <a:latin typeface="Courier New" pitchFamily="49" charset="0"/>
              </a:rPr>
              <a:t>Propagation.</a:t>
            </a:r>
            <a:r>
              <a:rPr lang="fr-FR" sz="1600" i="1" dirty="0" err="1">
                <a:solidFill>
                  <a:schemeClr val="tx1"/>
                </a:solidFill>
                <a:latin typeface="Courier New" pitchFamily="49" charset="0"/>
              </a:rPr>
              <a:t>REQUIRES_NEW</a:t>
            </a:r>
            <a:r>
              <a:rPr lang="fr-FR" sz="1600" dirty="0">
                <a:solidFill>
                  <a:schemeClr val="tx1"/>
                </a:solidFill>
                <a:latin typeface="Courier New" pitchFamily="49" charset="0"/>
              </a:rPr>
              <a:t>)</a:t>
            </a:r>
          </a:p>
          <a:p>
            <a:pPr>
              <a:defRPr/>
            </a:pPr>
            <a:r>
              <a:rPr lang="fr-FR" sz="1600" b="0" dirty="0">
                <a:solidFill>
                  <a:schemeClr val="tx1"/>
                </a:solidFill>
                <a:latin typeface="Courier New" pitchFamily="49" charset="0"/>
              </a:rPr>
              <a:t>    public Client </a:t>
            </a:r>
            <a:r>
              <a:rPr lang="fr-FR" sz="1600" b="0" dirty="0" err="1">
                <a:solidFill>
                  <a:schemeClr val="tx1"/>
                </a:solidFill>
                <a:latin typeface="Courier New" pitchFamily="49" charset="0"/>
              </a:rPr>
              <a:t>findClientById</a:t>
            </a:r>
            <a:r>
              <a:rPr lang="fr-FR" sz="1600" b="0" dirty="0">
                <a:solidFill>
                  <a:schemeClr val="tx1"/>
                </a:solidFill>
                <a:latin typeface="Courier New" pitchFamily="49" charset="0"/>
              </a:rPr>
              <a:t>(Long id) {</a:t>
            </a:r>
          </a:p>
          <a:p>
            <a:pPr>
              <a:defRPr/>
            </a:pPr>
            <a:r>
              <a:rPr lang="fr-FR" sz="1600" b="0" dirty="0">
                <a:solidFill>
                  <a:schemeClr val="tx1"/>
                </a:solidFill>
                <a:latin typeface="Courier New" pitchFamily="49" charset="0"/>
              </a:rPr>
              <a:t>    …</a:t>
            </a:r>
          </a:p>
          <a:p>
            <a:pPr>
              <a:defRPr/>
            </a:pPr>
            <a:r>
              <a:rPr lang="fr-FR" sz="1600" b="0" dirty="0">
                <a:solidFill>
                  <a:schemeClr val="tx1"/>
                </a:solidFill>
                <a:latin typeface="Courier New" pitchFamily="49" charset="0"/>
              </a:rPr>
              <a:t>    }</a:t>
            </a:r>
          </a:p>
          <a:p>
            <a:pPr>
              <a:defRPr/>
            </a:pPr>
            <a:r>
              <a:rPr lang="fr-FR" sz="1600" b="0" dirty="0">
                <a:solidFill>
                  <a:schemeClr val="tx1"/>
                </a:solidFill>
                <a:latin typeface="Courier New" pitchFamily="49" charset="0"/>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221</a:t>
            </a:fld>
            <a:endParaRPr lang="fr-FR"/>
          </a:p>
        </p:txBody>
      </p:sp>
      <p:sp>
        <p:nvSpPr>
          <p:cNvPr id="2" name="Espace réservé du pied de page 1">
            <a:extLst>
              <a:ext uri="{FF2B5EF4-FFF2-40B4-BE49-F238E27FC236}">
                <a16:creationId xmlns:a16="http://schemas.microsoft.com/office/drawing/2014/main" id="{0C389C25-6D8E-4F4D-9B71-ED9F31FE51C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68952454"/>
      </p:ext>
    </p:extLst>
  </p:cSld>
  <p:clrMapOvr>
    <a:masterClrMapping/>
  </p:clrMapOvr>
  <p:transition spd="slow"/>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p:txBody>
          <a:bodyPr>
            <a:normAutofit fontScale="90000"/>
          </a:bodyPr>
          <a:lstStyle/>
          <a:p>
            <a:r>
              <a:rPr lang="fr-FR" dirty="0"/>
              <a:t>Transactions et Annotations</a:t>
            </a:r>
          </a:p>
        </p:txBody>
      </p:sp>
      <p:sp>
        <p:nvSpPr>
          <p:cNvPr id="297987" name="Espace réservé du contenu 2"/>
          <p:cNvSpPr>
            <a:spLocks noGrp="1"/>
          </p:cNvSpPr>
          <p:nvPr>
            <p:ph idx="1"/>
          </p:nvPr>
        </p:nvSpPr>
        <p:spPr/>
        <p:txBody>
          <a:bodyPr>
            <a:normAutofit/>
          </a:bodyPr>
          <a:lstStyle/>
          <a:p>
            <a:r>
              <a:rPr lang="fr-FR" altLang="en-US" sz="2400" dirty="0"/>
              <a:t>Transaction sur une classe</a:t>
            </a:r>
            <a:br>
              <a:rPr lang="fr-FR" altLang="en-US" sz="2400" dirty="0"/>
            </a:br>
            <a:endParaRPr lang="fr-FR" altLang="en-US" sz="2400" dirty="0"/>
          </a:p>
          <a:p>
            <a:pPr marL="0" indent="0">
              <a:buNone/>
            </a:pPr>
            <a:br>
              <a:rPr lang="fr-FR" altLang="en-US" sz="2400" dirty="0"/>
            </a:br>
            <a:endParaRPr lang="fr-FR" altLang="en-US" sz="2400" dirty="0"/>
          </a:p>
          <a:p>
            <a:pPr marL="0" indent="0">
              <a:buNone/>
            </a:pPr>
            <a:endParaRPr lang="fr-FR" altLang="en-US" sz="2400" dirty="0"/>
          </a:p>
          <a:p>
            <a:pPr lvl="1"/>
            <a:r>
              <a:rPr lang="fr-FR" altLang="en-US" sz="2000" dirty="0"/>
              <a:t>La transaction est appliquée sur toutes les méthodes de la classe.</a:t>
            </a:r>
          </a:p>
          <a:p>
            <a:pPr lvl="1"/>
            <a:r>
              <a:rPr lang="fr-FR" altLang="en-US" sz="2000" dirty="0"/>
              <a:t>L’annotation peut être déclarée également sur l’interface.</a:t>
            </a:r>
          </a:p>
          <a:p>
            <a:r>
              <a:rPr lang="fr-FR" altLang="en-US" sz="2400" dirty="0"/>
              <a:t>L’annotation peut être déclarée à la fois sur la classe et les méthodes</a:t>
            </a:r>
          </a:p>
        </p:txBody>
      </p:sp>
      <p:sp>
        <p:nvSpPr>
          <p:cNvPr id="6" name="ZoneTexte 5"/>
          <p:cNvSpPr txBox="1"/>
          <p:nvPr/>
        </p:nvSpPr>
        <p:spPr>
          <a:xfrm>
            <a:off x="1990725" y="1854200"/>
            <a:ext cx="7391400" cy="13843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Transactional</a:t>
            </a:r>
            <a:endParaRPr lang="fr-FR" sz="1400" b="1" dirty="0">
              <a:solidFill>
                <a:schemeClr val="tx1"/>
              </a:solidFill>
              <a:latin typeface="Courier New"/>
            </a:endParaRPr>
          </a:p>
          <a:p>
            <a:pPr>
              <a:defRPr/>
            </a:pPr>
            <a:r>
              <a:rPr lang="fr-FR" sz="1400" dirty="0">
                <a:solidFill>
                  <a:schemeClr val="tx1"/>
                </a:solidFill>
                <a:latin typeface="Courier New"/>
              </a:rPr>
              <a:t>public class </a:t>
            </a:r>
            <a:r>
              <a:rPr lang="fr-FR" sz="1400" dirty="0" err="1">
                <a:solidFill>
                  <a:schemeClr val="tx1"/>
                </a:solidFill>
                <a:latin typeface="Courier New"/>
              </a:rPr>
              <a:t>PersonServiceImpl</a:t>
            </a:r>
            <a:r>
              <a:rPr lang="fr-FR" sz="1400" dirty="0">
                <a:solidFill>
                  <a:schemeClr val="tx1"/>
                </a:solidFill>
                <a:latin typeface="Courier New"/>
              </a:rPr>
              <a:t> </a:t>
            </a:r>
            <a:r>
              <a:rPr lang="fr-FR" sz="1400" dirty="0" err="1">
                <a:solidFill>
                  <a:schemeClr val="tx1"/>
                </a:solidFill>
                <a:latin typeface="Courier New"/>
              </a:rPr>
              <a:t>implements</a:t>
            </a:r>
            <a:r>
              <a:rPr lang="fr-FR" sz="1400" dirty="0">
                <a:solidFill>
                  <a:schemeClr val="tx1"/>
                </a:solidFill>
                <a:latin typeface="Courier New"/>
              </a:rPr>
              <a:t> </a:t>
            </a:r>
            <a:r>
              <a:rPr lang="fr-FR" sz="1400" dirty="0" err="1">
                <a:solidFill>
                  <a:schemeClr val="tx1"/>
                </a:solidFill>
                <a:latin typeface="Courier New"/>
              </a:rPr>
              <a:t>IPersonService</a:t>
            </a:r>
            <a:r>
              <a:rPr lang="fr-FR" sz="1400" dirty="0">
                <a:solidFill>
                  <a:schemeClr val="tx1"/>
                </a:solidFill>
                <a:latin typeface="Courier New"/>
              </a:rPr>
              <a:t> {</a:t>
            </a: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savePerson</a:t>
            </a:r>
            <a:r>
              <a:rPr lang="fr-FR" sz="1400" dirty="0">
                <a:solidFill>
                  <a:schemeClr val="tx1"/>
                </a:solidFill>
                <a:latin typeface="Courier New"/>
              </a:rPr>
              <a:t>(Person p) {</a:t>
            </a:r>
          </a:p>
          <a:p>
            <a:pPr>
              <a:defRPr/>
            </a:pPr>
            <a:r>
              <a:rPr lang="fr-FR" sz="1400" dirty="0">
                <a:solidFill>
                  <a:schemeClr val="tx1"/>
                </a:solidFill>
                <a:latin typeface="Courier New"/>
              </a:rPr>
              <a:t>  […]</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7" name="ZoneTexte 6"/>
          <p:cNvSpPr txBox="1"/>
          <p:nvPr/>
        </p:nvSpPr>
        <p:spPr>
          <a:xfrm>
            <a:off x="1990725" y="4905375"/>
            <a:ext cx="7391400" cy="16002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Transactional</a:t>
            </a:r>
            <a:r>
              <a:rPr lang="fr-FR" sz="1400" b="1" dirty="0">
                <a:solidFill>
                  <a:schemeClr val="tx1"/>
                </a:solidFill>
                <a:latin typeface="Courier New"/>
              </a:rPr>
              <a:t>(timeout=60)</a:t>
            </a:r>
          </a:p>
          <a:p>
            <a:pPr>
              <a:defRPr/>
            </a:pPr>
            <a:r>
              <a:rPr lang="fr-FR" sz="1400" dirty="0">
                <a:solidFill>
                  <a:schemeClr val="tx1"/>
                </a:solidFill>
                <a:latin typeface="Courier New"/>
              </a:rPr>
              <a:t>public class </a:t>
            </a:r>
            <a:r>
              <a:rPr lang="fr-FR" sz="1400" dirty="0" err="1">
                <a:solidFill>
                  <a:schemeClr val="tx1"/>
                </a:solidFill>
                <a:latin typeface="Courier New"/>
              </a:rPr>
              <a:t>PersonServiceImpl</a:t>
            </a:r>
            <a:r>
              <a:rPr lang="fr-FR" sz="1400" dirty="0">
                <a:solidFill>
                  <a:schemeClr val="tx1"/>
                </a:solidFill>
                <a:latin typeface="Courier New"/>
              </a:rPr>
              <a:t> </a:t>
            </a:r>
            <a:r>
              <a:rPr lang="fr-FR" sz="1400" dirty="0" err="1">
                <a:solidFill>
                  <a:schemeClr val="tx1"/>
                </a:solidFill>
                <a:latin typeface="Courier New"/>
              </a:rPr>
              <a:t>implements</a:t>
            </a:r>
            <a:r>
              <a:rPr lang="fr-FR" sz="1400" dirty="0">
                <a:solidFill>
                  <a:schemeClr val="tx1"/>
                </a:solidFill>
                <a:latin typeface="Courier New"/>
              </a:rPr>
              <a:t> </a:t>
            </a:r>
            <a:r>
              <a:rPr lang="fr-FR" sz="1400" dirty="0" err="1">
                <a:solidFill>
                  <a:schemeClr val="tx1"/>
                </a:solidFill>
                <a:latin typeface="Courier New"/>
              </a:rPr>
              <a:t>IPersonService</a:t>
            </a:r>
            <a:r>
              <a:rPr lang="fr-FR" sz="1400" dirty="0">
                <a:solidFill>
                  <a:schemeClr val="tx1"/>
                </a:solidFill>
                <a:latin typeface="Courier New"/>
              </a:rPr>
              <a:t> {</a:t>
            </a:r>
          </a:p>
          <a:p>
            <a:pPr>
              <a:defRPr/>
            </a:pPr>
            <a:r>
              <a:rPr lang="fr-FR" sz="1400" b="1" dirty="0">
                <a:solidFill>
                  <a:schemeClr val="tx1"/>
                </a:solidFill>
                <a:latin typeface="Courier New"/>
              </a:rPr>
              <a:t> @</a:t>
            </a:r>
            <a:r>
              <a:rPr lang="fr-FR" sz="1400" b="1" dirty="0" err="1">
                <a:solidFill>
                  <a:schemeClr val="tx1"/>
                </a:solidFill>
                <a:latin typeface="Courier New"/>
              </a:rPr>
              <a:t>Transactional</a:t>
            </a:r>
            <a:r>
              <a:rPr lang="fr-FR" sz="1400" b="1" dirty="0">
                <a:solidFill>
                  <a:schemeClr val="tx1"/>
                </a:solidFill>
                <a:latin typeface="Courier New"/>
              </a:rPr>
              <a:t>(timeout=30)</a:t>
            </a: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savePerson</a:t>
            </a:r>
            <a:r>
              <a:rPr lang="fr-FR" sz="1400" dirty="0">
                <a:solidFill>
                  <a:schemeClr val="tx1"/>
                </a:solidFill>
                <a:latin typeface="Courier New"/>
              </a:rPr>
              <a:t>(Person p) {</a:t>
            </a:r>
          </a:p>
          <a:p>
            <a:pPr>
              <a:defRPr/>
            </a:pPr>
            <a:r>
              <a:rPr lang="fr-FR" sz="1400" dirty="0">
                <a:solidFill>
                  <a:schemeClr val="tx1"/>
                </a:solidFill>
                <a:latin typeface="Courier New"/>
              </a:rPr>
              <a:t>  […]</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222</a:t>
            </a:fld>
            <a:endParaRPr lang="fr-FR"/>
          </a:p>
        </p:txBody>
      </p:sp>
      <p:sp>
        <p:nvSpPr>
          <p:cNvPr id="2" name="Espace réservé du pied de page 1">
            <a:extLst>
              <a:ext uri="{FF2B5EF4-FFF2-40B4-BE49-F238E27FC236}">
                <a16:creationId xmlns:a16="http://schemas.microsoft.com/office/drawing/2014/main" id="{118FE5E5-0E0A-43E5-8593-21DA3EBB5B6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11911021"/>
      </p:ext>
    </p:extLst>
  </p:cSld>
  <p:clrMapOvr>
    <a:masterClrMapping/>
  </p:clrMapOvr>
  <p:transition spd="slow"/>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re 1"/>
          <p:cNvSpPr>
            <a:spLocks noGrp="1"/>
          </p:cNvSpPr>
          <p:nvPr>
            <p:ph type="title"/>
          </p:nvPr>
        </p:nvSpPr>
        <p:spPr/>
        <p:txBody>
          <a:bodyPr>
            <a:normAutofit fontScale="90000"/>
          </a:bodyPr>
          <a:lstStyle/>
          <a:p>
            <a:r>
              <a:rPr lang="fr-FR" dirty="0"/>
              <a:t>Transactions et Annotations</a:t>
            </a:r>
          </a:p>
        </p:txBody>
      </p:sp>
      <p:sp>
        <p:nvSpPr>
          <p:cNvPr id="300035" name="Espace réservé du contenu 2"/>
          <p:cNvSpPr>
            <a:spLocks noGrp="1"/>
          </p:cNvSpPr>
          <p:nvPr>
            <p:ph idx="1"/>
          </p:nvPr>
        </p:nvSpPr>
        <p:spPr/>
        <p:txBody>
          <a:bodyPr>
            <a:normAutofit/>
          </a:bodyPr>
          <a:lstStyle/>
          <a:p>
            <a:r>
              <a:rPr lang="fr-FR" altLang="en-US" sz="1800" dirty="0"/>
              <a:t>@</a:t>
            </a:r>
            <a:r>
              <a:rPr lang="fr-FR" altLang="en-US" sz="1800" dirty="0" err="1"/>
              <a:t>Transactionnal</a:t>
            </a:r>
            <a:r>
              <a:rPr lang="fr-FR" altLang="en-US" sz="1800" dirty="0"/>
              <a:t> supporte la gestion des exceptions</a:t>
            </a:r>
            <a:br>
              <a:rPr lang="fr-FR" altLang="en-US" sz="1800" dirty="0"/>
            </a:br>
            <a:endParaRPr lang="fr-FR" altLang="en-US" sz="1800" dirty="0"/>
          </a:p>
          <a:p>
            <a:endParaRPr lang="fr-FR" altLang="en-US" sz="1800" dirty="0"/>
          </a:p>
          <a:p>
            <a:endParaRPr lang="fr-FR" altLang="en-US" sz="1800" dirty="0"/>
          </a:p>
          <a:p>
            <a:pPr lvl="1"/>
            <a:r>
              <a:rPr lang="fr-FR" altLang="en-US" sz="1600" dirty="0"/>
              <a:t>Précise les exceptions provoquant un rollback.</a:t>
            </a:r>
          </a:p>
          <a:p>
            <a:pPr lvl="1"/>
            <a:endParaRPr lang="fr-FR" altLang="en-US" sz="1600" dirty="0"/>
          </a:p>
          <a:p>
            <a:pPr lvl="1"/>
            <a:endParaRPr lang="fr-FR" altLang="en-US" sz="1600" dirty="0"/>
          </a:p>
          <a:p>
            <a:pPr lvl="1"/>
            <a:endParaRPr lang="fr-FR" altLang="en-US" sz="1600" dirty="0"/>
          </a:p>
          <a:p>
            <a:pPr lvl="1"/>
            <a:r>
              <a:rPr lang="fr-FR" altLang="en-US" sz="1600" dirty="0"/>
              <a:t>Précise les exceptions ignorées pour le rollback.</a:t>
            </a:r>
          </a:p>
          <a:p>
            <a:pPr lvl="1"/>
            <a:endParaRPr lang="fr-FR" altLang="en-US" sz="1600" dirty="0"/>
          </a:p>
          <a:p>
            <a:pPr lvl="1"/>
            <a:endParaRPr lang="fr-FR" altLang="en-US" sz="1600" dirty="0"/>
          </a:p>
          <a:p>
            <a:pPr lvl="1"/>
            <a:endParaRPr lang="fr-FR" altLang="en-US" sz="1600" dirty="0"/>
          </a:p>
          <a:p>
            <a:pPr lvl="1"/>
            <a:r>
              <a:rPr lang="fr-FR" altLang="en-US" sz="1600" dirty="0"/>
              <a:t>La règle la plus précise l’emporte – toute exception autre que « </a:t>
            </a:r>
            <a:r>
              <a:rPr lang="fr-FR" altLang="en-US" sz="1600" dirty="0" err="1"/>
              <a:t>PersonAccessException</a:t>
            </a:r>
            <a:r>
              <a:rPr lang="fr-FR" altLang="en-US" sz="1600" dirty="0"/>
              <a:t> » provoque un rollback</a:t>
            </a:r>
          </a:p>
        </p:txBody>
      </p:sp>
      <p:sp>
        <p:nvSpPr>
          <p:cNvPr id="6" name="ZoneTexte 5"/>
          <p:cNvSpPr txBox="1"/>
          <p:nvPr/>
        </p:nvSpPr>
        <p:spPr>
          <a:xfrm>
            <a:off x="1903413" y="1667210"/>
            <a:ext cx="8534400"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a:t>
            </a:r>
            <a:r>
              <a:rPr lang="fr-FR" sz="1400" dirty="0" err="1">
                <a:solidFill>
                  <a:schemeClr val="tx1"/>
                </a:solidFill>
                <a:latin typeface="Courier New"/>
              </a:rPr>
              <a:t>Transactional</a:t>
            </a:r>
            <a:r>
              <a:rPr lang="fr-FR" sz="1400" dirty="0">
                <a:solidFill>
                  <a:schemeClr val="tx1"/>
                </a:solidFill>
                <a:latin typeface="Courier New"/>
              </a:rPr>
              <a:t>(</a:t>
            </a:r>
            <a:r>
              <a:rPr lang="fr-FR" sz="1400" b="1" dirty="0" err="1">
                <a:solidFill>
                  <a:schemeClr val="tx1"/>
                </a:solidFill>
                <a:latin typeface="Courier New"/>
              </a:rPr>
              <a:t>rollbackFor</a:t>
            </a:r>
            <a:r>
              <a:rPr lang="fr-FR" sz="1400" dirty="0">
                <a:solidFill>
                  <a:schemeClr val="tx1"/>
                </a:solidFill>
                <a:latin typeface="Courier New"/>
              </a:rPr>
              <a:t>=</a:t>
            </a:r>
            <a:r>
              <a:rPr lang="fr-FR" sz="1400" dirty="0" err="1">
                <a:solidFill>
                  <a:schemeClr val="tx1"/>
                </a:solidFill>
                <a:latin typeface="Courier New"/>
              </a:rPr>
              <a:t>PersonAccessException.class</a:t>
            </a:r>
            <a:r>
              <a:rPr lang="fr-FR" sz="1400" dirty="0">
                <a:solidFill>
                  <a:schemeClr val="tx1"/>
                </a:solidFill>
                <a:latin typeface="Courier New"/>
              </a:rPr>
              <a:t>)</a:t>
            </a:r>
          </a:p>
          <a:p>
            <a:pPr>
              <a:defRPr/>
            </a:pPr>
            <a:r>
              <a:rPr lang="fr-FR" sz="1400" dirty="0">
                <a:solidFill>
                  <a:schemeClr val="tx1"/>
                </a:solidFill>
                <a:latin typeface="Courier New"/>
              </a:rPr>
              <a:t>public Person </a:t>
            </a:r>
            <a:r>
              <a:rPr lang="fr-FR" sz="1400" dirty="0" err="1">
                <a:solidFill>
                  <a:schemeClr val="tx1"/>
                </a:solidFill>
                <a:latin typeface="Courier New"/>
              </a:rPr>
              <a:t>getPersonByName</a:t>
            </a:r>
            <a:r>
              <a:rPr lang="fr-FR" sz="1400" dirty="0">
                <a:solidFill>
                  <a:schemeClr val="tx1"/>
                </a:solidFill>
                <a:latin typeface="Courier New"/>
              </a:rPr>
              <a:t>(String </a:t>
            </a:r>
            <a:r>
              <a:rPr lang="fr-FR" sz="1400" dirty="0" err="1">
                <a:solidFill>
                  <a:schemeClr val="tx1"/>
                </a:solidFill>
                <a:latin typeface="Courier New"/>
              </a:rPr>
              <a:t>name</a:t>
            </a:r>
            <a:r>
              <a:rPr lang="fr-FR" sz="1400" dirty="0">
                <a:solidFill>
                  <a:schemeClr val="tx1"/>
                </a:solidFill>
                <a:latin typeface="Courier New"/>
              </a:rPr>
              <a:t>) {</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7" name="ZoneTexte 6"/>
          <p:cNvSpPr txBox="1"/>
          <p:nvPr/>
        </p:nvSpPr>
        <p:spPr>
          <a:xfrm>
            <a:off x="1903413" y="3140405"/>
            <a:ext cx="8534400" cy="9540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a:t>
            </a:r>
            <a:r>
              <a:rPr lang="fr-FR" sz="1400" dirty="0" err="1">
                <a:solidFill>
                  <a:schemeClr val="tx1"/>
                </a:solidFill>
                <a:latin typeface="Courier New"/>
              </a:rPr>
              <a:t>Transactional</a:t>
            </a:r>
            <a:r>
              <a:rPr lang="fr-FR" sz="1400" dirty="0">
                <a:solidFill>
                  <a:schemeClr val="tx1"/>
                </a:solidFill>
                <a:latin typeface="Courier New"/>
              </a:rPr>
              <a:t>(</a:t>
            </a:r>
            <a:r>
              <a:rPr lang="fr-FR" sz="1400" b="1" dirty="0" err="1">
                <a:solidFill>
                  <a:schemeClr val="tx1"/>
                </a:solidFill>
                <a:latin typeface="Courier New"/>
              </a:rPr>
              <a:t>noRollbackFor</a:t>
            </a:r>
            <a:r>
              <a:rPr lang="fr-FR" sz="1400" dirty="0">
                <a:solidFill>
                  <a:schemeClr val="tx1"/>
                </a:solidFill>
                <a:latin typeface="Courier New"/>
              </a:rPr>
              <a:t>=</a:t>
            </a:r>
            <a:r>
              <a:rPr lang="fr-FR" sz="1400" dirty="0" err="1">
                <a:solidFill>
                  <a:schemeClr val="tx1"/>
                </a:solidFill>
                <a:latin typeface="Courier New"/>
              </a:rPr>
              <a:t>PersonAccessException.class</a:t>
            </a:r>
            <a:r>
              <a:rPr lang="fr-FR" sz="1400" dirty="0">
                <a:solidFill>
                  <a:schemeClr val="tx1"/>
                </a:solidFill>
                <a:latin typeface="Courier New"/>
              </a:rPr>
              <a:t>)</a:t>
            </a:r>
          </a:p>
          <a:p>
            <a:pPr>
              <a:defRPr/>
            </a:pPr>
            <a:r>
              <a:rPr lang="fr-FR" sz="1400" dirty="0">
                <a:solidFill>
                  <a:schemeClr val="tx1"/>
                </a:solidFill>
                <a:latin typeface="Courier New"/>
              </a:rPr>
              <a:t>public Person </a:t>
            </a:r>
            <a:r>
              <a:rPr lang="fr-FR" sz="1400" dirty="0" err="1">
                <a:solidFill>
                  <a:schemeClr val="tx1"/>
                </a:solidFill>
                <a:latin typeface="Courier New"/>
              </a:rPr>
              <a:t>getPersonByName</a:t>
            </a:r>
            <a:r>
              <a:rPr lang="fr-FR" sz="1400" dirty="0">
                <a:solidFill>
                  <a:schemeClr val="tx1"/>
                </a:solidFill>
                <a:latin typeface="Courier New"/>
              </a:rPr>
              <a:t>(String </a:t>
            </a:r>
            <a:r>
              <a:rPr lang="fr-FR" sz="1400" dirty="0" err="1">
                <a:solidFill>
                  <a:schemeClr val="tx1"/>
                </a:solidFill>
                <a:latin typeface="Courier New"/>
              </a:rPr>
              <a:t>name</a:t>
            </a:r>
            <a:r>
              <a:rPr lang="fr-FR" sz="1400" dirty="0">
                <a:solidFill>
                  <a:schemeClr val="tx1"/>
                </a:solidFill>
                <a:latin typeface="Courier New"/>
              </a:rPr>
              <a:t>) {</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8" name="ZoneTexte 7"/>
          <p:cNvSpPr txBox="1"/>
          <p:nvPr/>
        </p:nvSpPr>
        <p:spPr>
          <a:xfrm>
            <a:off x="1903413" y="4808538"/>
            <a:ext cx="8534400" cy="8302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a:t>
            </a:r>
            <a:r>
              <a:rPr lang="fr-FR" sz="1200" dirty="0" err="1">
                <a:solidFill>
                  <a:schemeClr val="tx1"/>
                </a:solidFill>
                <a:latin typeface="Courier New"/>
              </a:rPr>
              <a:t>Transactional</a:t>
            </a:r>
            <a:r>
              <a:rPr lang="fr-FR" sz="1200" dirty="0">
                <a:solidFill>
                  <a:schemeClr val="tx1"/>
                </a:solidFill>
                <a:latin typeface="Courier New"/>
              </a:rPr>
              <a:t>(</a:t>
            </a:r>
            <a:r>
              <a:rPr lang="fr-FR" sz="1200" b="1" dirty="0" err="1">
                <a:solidFill>
                  <a:schemeClr val="tx1"/>
                </a:solidFill>
                <a:latin typeface="Courier New"/>
              </a:rPr>
              <a:t>rollbackFor</a:t>
            </a:r>
            <a:r>
              <a:rPr lang="fr-FR" sz="1200" dirty="0">
                <a:solidFill>
                  <a:schemeClr val="tx1"/>
                </a:solidFill>
                <a:latin typeface="Courier New"/>
              </a:rPr>
              <a:t>=</a:t>
            </a:r>
            <a:r>
              <a:rPr lang="fr-FR" sz="1200" dirty="0" err="1">
                <a:solidFill>
                  <a:schemeClr val="tx1"/>
                </a:solidFill>
                <a:latin typeface="Courier New"/>
              </a:rPr>
              <a:t>Throwable.class</a:t>
            </a:r>
            <a:r>
              <a:rPr lang="fr-FR" sz="1200" dirty="0">
                <a:solidFill>
                  <a:schemeClr val="tx1"/>
                </a:solidFill>
                <a:latin typeface="Courier New"/>
              </a:rPr>
              <a:t>, </a:t>
            </a:r>
            <a:r>
              <a:rPr lang="fr-FR" sz="1200" b="1" dirty="0" err="1">
                <a:solidFill>
                  <a:schemeClr val="tx1"/>
                </a:solidFill>
                <a:latin typeface="Courier New"/>
              </a:rPr>
              <a:t>noRollbackFor</a:t>
            </a:r>
            <a:r>
              <a:rPr lang="fr-FR" sz="1200" dirty="0">
                <a:solidFill>
                  <a:schemeClr val="tx1"/>
                </a:solidFill>
                <a:latin typeface="Courier New"/>
              </a:rPr>
              <a:t>=</a:t>
            </a:r>
            <a:r>
              <a:rPr lang="fr-FR" sz="1200" dirty="0" err="1">
                <a:solidFill>
                  <a:schemeClr val="tx1"/>
                </a:solidFill>
                <a:latin typeface="Courier New"/>
              </a:rPr>
              <a:t>PersonAccessException.class</a:t>
            </a:r>
            <a:r>
              <a:rPr lang="fr-FR" sz="1200" dirty="0">
                <a:solidFill>
                  <a:schemeClr val="tx1"/>
                </a:solidFill>
                <a:latin typeface="Courier New"/>
              </a:rPr>
              <a:t>)</a:t>
            </a:r>
          </a:p>
          <a:p>
            <a:pPr>
              <a:defRPr/>
            </a:pPr>
            <a:r>
              <a:rPr lang="fr-FR" sz="1200" dirty="0">
                <a:solidFill>
                  <a:schemeClr val="tx1"/>
                </a:solidFill>
                <a:latin typeface="Courier New"/>
              </a:rPr>
              <a:t>public Person </a:t>
            </a:r>
            <a:r>
              <a:rPr lang="fr-FR" sz="1200" dirty="0" err="1">
                <a:solidFill>
                  <a:schemeClr val="tx1"/>
                </a:solidFill>
                <a:latin typeface="Courier New"/>
              </a:rPr>
              <a:t>getPersonByName</a:t>
            </a:r>
            <a:r>
              <a:rPr lang="fr-FR" sz="1200" dirty="0">
                <a:solidFill>
                  <a:schemeClr val="tx1"/>
                </a:solidFill>
                <a:latin typeface="Courier New"/>
              </a:rPr>
              <a:t>(String </a:t>
            </a:r>
            <a:r>
              <a:rPr lang="fr-FR" sz="1200" dirty="0" err="1">
                <a:solidFill>
                  <a:schemeClr val="tx1"/>
                </a:solidFill>
                <a:latin typeface="Courier New"/>
              </a:rPr>
              <a:t>name</a:t>
            </a:r>
            <a:r>
              <a:rPr lang="fr-FR" sz="1200" dirty="0">
                <a:solidFill>
                  <a:schemeClr val="tx1"/>
                </a:solidFill>
                <a:latin typeface="Courier New"/>
              </a:rPr>
              <a:t>) {</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223</a:t>
            </a:fld>
            <a:endParaRPr lang="fr-FR"/>
          </a:p>
        </p:txBody>
      </p:sp>
      <p:sp>
        <p:nvSpPr>
          <p:cNvPr id="2" name="Espace réservé du pied de page 1">
            <a:extLst>
              <a:ext uri="{FF2B5EF4-FFF2-40B4-BE49-F238E27FC236}">
                <a16:creationId xmlns:a16="http://schemas.microsoft.com/office/drawing/2014/main" id="{E50C467A-4732-4610-9A9E-B15B9908649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93086306"/>
      </p:ext>
    </p:extLst>
  </p:cSld>
  <p:clrMapOvr>
    <a:masterClrMapping/>
  </p:clrMapOvr>
  <p:transition spd="slow"/>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Transactions et Annotations</a:t>
            </a: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3625201974"/>
              </p:ext>
            </p:extLst>
          </p:nvPr>
        </p:nvGraphicFramePr>
        <p:xfrm>
          <a:off x="1427163" y="1295400"/>
          <a:ext cx="10560051" cy="5064124"/>
        </p:xfrm>
        <a:graphic>
          <a:graphicData uri="http://schemas.openxmlformats.org/drawingml/2006/table">
            <a:tbl>
              <a:tblPr firstRow="1">
                <a:tableStyleId>{C4B1156A-380E-4F78-BDF5-A606A8083BF9}</a:tableStyleId>
              </a:tblPr>
              <a:tblGrid>
                <a:gridCol w="3520017">
                  <a:extLst>
                    <a:ext uri="{9D8B030D-6E8A-4147-A177-3AD203B41FA5}">
                      <a16:colId xmlns:a16="http://schemas.microsoft.com/office/drawing/2014/main" val="20000"/>
                    </a:ext>
                  </a:extLst>
                </a:gridCol>
                <a:gridCol w="3520017">
                  <a:extLst>
                    <a:ext uri="{9D8B030D-6E8A-4147-A177-3AD203B41FA5}">
                      <a16:colId xmlns:a16="http://schemas.microsoft.com/office/drawing/2014/main" val="20001"/>
                    </a:ext>
                  </a:extLst>
                </a:gridCol>
                <a:gridCol w="3520017">
                  <a:extLst>
                    <a:ext uri="{9D8B030D-6E8A-4147-A177-3AD203B41FA5}">
                      <a16:colId xmlns:a16="http://schemas.microsoft.com/office/drawing/2014/main" val="20002"/>
                    </a:ext>
                  </a:extLst>
                </a:gridCol>
              </a:tblGrid>
              <a:tr h="240707">
                <a:tc>
                  <a:txBody>
                    <a:bodyPr/>
                    <a:lstStyle/>
                    <a:p>
                      <a:r>
                        <a:rPr lang="fr-FR" sz="1200" dirty="0"/>
                        <a:t>Nom de l'attribut</a:t>
                      </a:r>
                      <a:endParaRPr lang="fr-FR" sz="1200"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Rôle</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Valeur par défaut</a:t>
                      </a:r>
                      <a:endParaRPr lang="fr-FR" sz="120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0"/>
                  </a:ext>
                </a:extLst>
              </a:tr>
              <a:tr h="271474">
                <a:tc>
                  <a:txBody>
                    <a:bodyPr/>
                    <a:lstStyle/>
                    <a:p>
                      <a:r>
                        <a:rPr lang="fr-FR" sz="1200" b="1" dirty="0"/>
                        <a:t>propagation</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mode de propagation de la transaction</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PROPAGATION_REQUIRED</a:t>
                      </a:r>
                      <a:endParaRPr lang="fr-FR" sz="120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1"/>
                  </a:ext>
                </a:extLst>
              </a:tr>
              <a:tr h="271474">
                <a:tc>
                  <a:txBody>
                    <a:bodyPr/>
                    <a:lstStyle/>
                    <a:p>
                      <a:r>
                        <a:rPr lang="fr-FR" sz="1200" b="1" dirty="0"/>
                        <a:t>isolation</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niveau d'isolation de la transaction</a:t>
                      </a:r>
                      <a:endParaRPr lang="fr-FR" sz="1200"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ISOLATIONDEFAULT</a:t>
                      </a:r>
                      <a:endParaRPr lang="fr-FR" sz="120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2"/>
                  </a:ext>
                </a:extLst>
              </a:tr>
              <a:tr h="435930">
                <a:tc>
                  <a:txBody>
                    <a:bodyPr/>
                    <a:lstStyle/>
                    <a:p>
                      <a:r>
                        <a:rPr lang="fr-FR" sz="1200" b="1" dirty="0" err="1"/>
                        <a:t>readOnly</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indique si la transaction est en lecture seule (false) ou lecture/écriture(true)</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false</a:t>
                      </a:r>
                      <a:endParaRPr lang="fr-FR" sz="1200"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3"/>
                  </a:ext>
                </a:extLst>
              </a:tr>
              <a:tr h="591267">
                <a:tc>
                  <a:txBody>
                    <a:bodyPr/>
                    <a:lstStyle/>
                    <a:p>
                      <a:r>
                        <a:rPr lang="fr-FR" sz="1200" b="1" dirty="0"/>
                        <a:t>timeout</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 </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valeur par défaut de l'implémentation du système de gestion des transactions utilisé</a:t>
                      </a:r>
                      <a:endParaRPr lang="fr-FR" sz="1200"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4"/>
                  </a:ext>
                </a:extLst>
              </a:tr>
              <a:tr h="826374">
                <a:tc>
                  <a:txBody>
                    <a:bodyPr/>
                    <a:lstStyle/>
                    <a:p>
                      <a:r>
                        <a:rPr lang="fr-FR" sz="1200" b="1" dirty="0" err="1"/>
                        <a:t>rollbackFor</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ensemble d'exceptions héritant de Throwable qui provoquent un rollback de la transaction si elles sont levées durant les traitements</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 </a:t>
                      </a:r>
                      <a:r>
                        <a:rPr lang="fr-FR" sz="1200" b="1" dirty="0" err="1"/>
                        <a:t>java.lang.RuntimeException.class</a:t>
                      </a:r>
                      <a:endParaRPr lang="fr-FR" sz="1200" b="1"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5"/>
                  </a:ext>
                </a:extLst>
              </a:tr>
              <a:tr h="826374">
                <a:tc>
                  <a:txBody>
                    <a:bodyPr/>
                    <a:lstStyle/>
                    <a:p>
                      <a:r>
                        <a:rPr lang="fr-FR" sz="1200" b="1" dirty="0" err="1"/>
                        <a:t>rollbackForClassname</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ensemble de noms de classes héritant de Throwable pour lesquelles un rollback est effectué si des exceptions sont levées pendant les traitements</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b="1" dirty="0"/>
                        <a:t>"</a:t>
                      </a:r>
                      <a:r>
                        <a:rPr lang="fr-FR" sz="1200" b="1" dirty="0" err="1"/>
                        <a:t>java.lang.RuntimeException</a:t>
                      </a:r>
                      <a:r>
                        <a:rPr lang="fr-FR" sz="1200" b="1" dirty="0"/>
                        <a:t>"</a:t>
                      </a:r>
                      <a:endParaRPr lang="fr-FR" sz="1200" b="1"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6"/>
                  </a:ext>
                </a:extLst>
              </a:tr>
              <a:tr h="826374">
                <a:tc>
                  <a:txBody>
                    <a:bodyPr/>
                    <a:lstStyle/>
                    <a:p>
                      <a:r>
                        <a:rPr lang="fr-FR" sz="1200" b="1" dirty="0" err="1"/>
                        <a:t>noRollbackFor</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ensemble d'exceptions héritant de Throwable qui ne provoquent pas un rollback de la transaction si elles sont levées durant les traitements</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 </a:t>
                      </a:r>
                      <a:endParaRPr lang="fr-FR" sz="1200"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7"/>
                  </a:ext>
                </a:extLst>
              </a:tr>
              <a:tr h="774150">
                <a:tc>
                  <a:txBody>
                    <a:bodyPr/>
                    <a:lstStyle/>
                    <a:p>
                      <a:r>
                        <a:rPr lang="fr-FR" sz="1200" b="1" dirty="0" err="1"/>
                        <a:t>noRollbackForClassname</a:t>
                      </a:r>
                      <a:endParaRPr lang="fr-FR" sz="1200" b="1" dirty="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a:t>ensemble de noms de classes héritant de Throwable pour lesquelles la levée d'une exception ne provoquera pas de rollback</a:t>
                      </a:r>
                      <a:endParaRPr lang="fr-FR" sz="1200">
                        <a:latin typeface="Arial" panose="020B0604020202020204" pitchFamily="34" charset="0"/>
                        <a:cs typeface="Arial" panose="020B0604020202020204" pitchFamily="34" charset="0"/>
                      </a:endParaRPr>
                    </a:p>
                  </a:txBody>
                  <a:tcPr marL="55190" marR="55190" marT="21308" marB="21308" anchor="ctr"/>
                </a:tc>
                <a:tc>
                  <a:txBody>
                    <a:bodyPr/>
                    <a:lstStyle/>
                    <a:p>
                      <a:r>
                        <a:rPr lang="fr-FR" sz="1200" dirty="0"/>
                        <a:t> </a:t>
                      </a:r>
                      <a:endParaRPr lang="fr-FR" sz="1200" dirty="0">
                        <a:latin typeface="Arial" panose="020B0604020202020204" pitchFamily="34" charset="0"/>
                        <a:cs typeface="Arial" panose="020B0604020202020204" pitchFamily="34" charset="0"/>
                      </a:endParaRPr>
                    </a:p>
                  </a:txBody>
                  <a:tcPr marL="55190" marR="55190" marT="21308" marB="21308" anchor="ctr"/>
                </a:tc>
                <a:extLst>
                  <a:ext uri="{0D108BD9-81ED-4DB2-BD59-A6C34878D82A}">
                    <a16:rowId xmlns:a16="http://schemas.microsoft.com/office/drawing/2014/main" val="10008"/>
                  </a:ext>
                </a:extLst>
              </a:tr>
            </a:tbl>
          </a:graphicData>
        </a:graphic>
      </p:graphicFrame>
      <p:sp>
        <p:nvSpPr>
          <p:cNvPr id="4" name="Espace réservé du numéro de diapositive 3"/>
          <p:cNvSpPr>
            <a:spLocks noGrp="1"/>
          </p:cNvSpPr>
          <p:nvPr>
            <p:ph type="sldNum" sz="quarter" idx="12"/>
          </p:nvPr>
        </p:nvSpPr>
        <p:spPr/>
        <p:txBody>
          <a:bodyPr/>
          <a:lstStyle/>
          <a:p>
            <a:fld id="{27DD2850-4166-4114-B1C5-40990753D8A0}" type="slidenum">
              <a:rPr lang="fr-FR" smtClean="0"/>
              <a:t>224</a:t>
            </a:fld>
            <a:endParaRPr lang="fr-FR"/>
          </a:p>
        </p:txBody>
      </p:sp>
      <p:sp>
        <p:nvSpPr>
          <p:cNvPr id="3" name="Espace réservé du pied de page 2">
            <a:extLst>
              <a:ext uri="{FF2B5EF4-FFF2-40B4-BE49-F238E27FC236}">
                <a16:creationId xmlns:a16="http://schemas.microsoft.com/office/drawing/2014/main" id="{B7BDE30E-2C13-4E34-B939-77BD67F8702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1061237"/>
      </p:ext>
    </p:extLst>
  </p:cSld>
  <p:clrMapOvr>
    <a:masterClrMapping/>
  </p:clrMapOvr>
  <p:transition spd="slow"/>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fontScale="85000" lnSpcReduction="20000"/>
          </a:bodyPr>
          <a:lstStyle/>
          <a:p>
            <a:r>
              <a:rPr lang="fr-FR" altLang="fr-FR" dirty="0"/>
              <a:t>Réaliser les travaux pratiques suivants: </a:t>
            </a:r>
          </a:p>
          <a:p>
            <a:pPr lvl="1"/>
            <a:r>
              <a:rPr lang="fr-FR" altLang="en-US" dirty="0"/>
              <a:t>TP 11 : Ajoutons les transactions à notre code</a:t>
            </a:r>
          </a:p>
          <a:p>
            <a:pPr lvl="2"/>
            <a:r>
              <a:rPr lang="fr-FR" altLang="en-US" dirty="0"/>
              <a:t>En code</a:t>
            </a:r>
          </a:p>
          <a:p>
            <a:pPr lvl="2"/>
            <a:r>
              <a:rPr lang="fr-FR" altLang="en-US" dirty="0"/>
              <a:t>En Annotations</a:t>
            </a:r>
          </a:p>
          <a:p>
            <a:pPr lvl="2"/>
            <a:r>
              <a:rPr lang="fr-FR" altLang="en-US" dirty="0"/>
              <a:t>En déclaration Spring</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225</a:t>
            </a:fld>
            <a:endParaRPr lang="fr-FR"/>
          </a:p>
        </p:txBody>
      </p:sp>
      <p:sp>
        <p:nvSpPr>
          <p:cNvPr id="3" name="Espace réservé du pied de page 2">
            <a:extLst>
              <a:ext uri="{FF2B5EF4-FFF2-40B4-BE49-F238E27FC236}">
                <a16:creationId xmlns:a16="http://schemas.microsoft.com/office/drawing/2014/main" id="{FC05694D-CECA-4DB8-ADCB-CD01A0C210D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62B8AEC6-32FD-467B-B7AC-D3108D8AFDF9}"/>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28435074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err="1"/>
              <a:t>Junit</a:t>
            </a:r>
            <a:r>
              <a:rPr lang="fr-FR" altLang="en-US" dirty="0"/>
              <a:t> et Spring</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Rappels JUnit </a:t>
            </a:r>
          </a:p>
          <a:p>
            <a:pPr marL="285750" indent="-285750" algn="l">
              <a:buFont typeface="Wingdings" panose="05000000000000000000" pitchFamily="2" charset="2"/>
              <a:buChar char="ü"/>
            </a:pPr>
            <a:r>
              <a:rPr lang="fr-FR" altLang="en-US" dirty="0"/>
              <a:t>Spring et JUnit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226</a:t>
            </a:fld>
            <a:endParaRPr lang="fr-FR"/>
          </a:p>
        </p:txBody>
      </p:sp>
      <p:sp>
        <p:nvSpPr>
          <p:cNvPr id="3" name="Espace réservé du pied de page 2">
            <a:extLst>
              <a:ext uri="{FF2B5EF4-FFF2-40B4-BE49-F238E27FC236}">
                <a16:creationId xmlns:a16="http://schemas.microsoft.com/office/drawing/2014/main" id="{960E6E97-9AEE-4442-B151-45B637B82B5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4673334"/>
      </p:ext>
    </p:extLst>
  </p:cSld>
  <p:clrMapOvr>
    <a:masterClrMapping/>
  </p:clrMapOvr>
  <p:transition spd="slow"/>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4"/>
          <p:cNvSpPr>
            <a:spLocks noGrp="1"/>
          </p:cNvSpPr>
          <p:nvPr>
            <p:ph type="sldNum" sz="quarter" idx="12"/>
          </p:nvPr>
        </p:nvSpPr>
        <p:spPr/>
        <p:txBody>
          <a:bodyPr/>
          <a:lstStyle/>
          <a:p>
            <a:fld id="{CF4668DC-857F-487D-BFFA-8C0CA5037977}" type="slidenum">
              <a:rPr lang="fr-BE" smtClean="0"/>
              <a:pPr/>
              <a:t>227</a:t>
            </a:fld>
            <a:endParaRPr lang="fr-BE" dirty="0"/>
          </a:p>
        </p:txBody>
      </p:sp>
      <p:sp>
        <p:nvSpPr>
          <p:cNvPr id="233474" name="Rectangle 2"/>
          <p:cNvSpPr>
            <a:spLocks noGrp="1" noChangeArrowheads="1"/>
          </p:cNvSpPr>
          <p:nvPr>
            <p:ph type="title"/>
          </p:nvPr>
        </p:nvSpPr>
        <p:spPr/>
        <p:txBody>
          <a:bodyPr>
            <a:normAutofit fontScale="90000"/>
          </a:bodyPr>
          <a:lstStyle/>
          <a:p>
            <a:r>
              <a:rPr lang="fr-FR" altLang="fr-FR"/>
              <a:t>Les Tests : objectifs</a:t>
            </a:r>
            <a:endParaRPr lang="fr-FR" altLang="fr-FR" dirty="0"/>
          </a:p>
        </p:txBody>
      </p:sp>
      <p:sp>
        <p:nvSpPr>
          <p:cNvPr id="9" name="Espace réservé du contenu 8"/>
          <p:cNvSpPr>
            <a:spLocks noGrp="1"/>
          </p:cNvSpPr>
          <p:nvPr>
            <p:ph idx="1"/>
          </p:nvPr>
        </p:nvSpPr>
        <p:spPr/>
        <p:txBody>
          <a:bodyPr>
            <a:normAutofit fontScale="92500" lnSpcReduction="10000"/>
          </a:bodyPr>
          <a:lstStyle/>
          <a:p>
            <a:r>
              <a:rPr lang="fr-FR" altLang="fr-FR"/>
              <a:t> Valider le comportement du code</a:t>
            </a:r>
          </a:p>
          <a:p>
            <a:endParaRPr lang="fr-FR" altLang="fr-FR"/>
          </a:p>
          <a:p>
            <a:r>
              <a:rPr lang="fr-FR" altLang="fr-FR"/>
              <a:t> Empêcher les régressions</a:t>
            </a:r>
          </a:p>
          <a:p>
            <a:endParaRPr lang="fr-FR" altLang="fr-FR"/>
          </a:p>
          <a:p>
            <a:r>
              <a:rPr lang="fr-FR" altLang="fr-FR"/>
              <a:t> Valider les impacts de modifications </a:t>
            </a:r>
          </a:p>
          <a:p>
            <a:endParaRPr lang="fr-FR" altLang="fr-FR"/>
          </a:p>
          <a:p>
            <a:r>
              <a:rPr lang="fr-FR" altLang="fr-FR"/>
              <a:t> Faciliter la maintenance et l’évolution</a:t>
            </a:r>
          </a:p>
          <a:p>
            <a:endParaRPr lang="fr-FR" altLang="fr-FR"/>
          </a:p>
          <a:p>
            <a:r>
              <a:rPr lang="fr-FR" altLang="fr-FR"/>
              <a:t>Il existe même des techniques des développement piloté par les tests (Test Driven Development)</a:t>
            </a:r>
            <a:endParaRPr lang="fr-FR" dirty="0"/>
          </a:p>
        </p:txBody>
      </p:sp>
      <p:sp>
        <p:nvSpPr>
          <p:cNvPr id="2" name="Espace réservé du pied de page 1">
            <a:extLst>
              <a:ext uri="{FF2B5EF4-FFF2-40B4-BE49-F238E27FC236}">
                <a16:creationId xmlns:a16="http://schemas.microsoft.com/office/drawing/2014/main" id="{6F2F762A-B20E-473D-98C1-23EE1F8E515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712007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4"/>
          <p:cNvSpPr>
            <a:spLocks noGrp="1"/>
          </p:cNvSpPr>
          <p:nvPr>
            <p:ph type="sldNum" sz="quarter" idx="12"/>
          </p:nvPr>
        </p:nvSpPr>
        <p:spPr>
          <a:xfrm>
            <a:off x="179387" y="787782"/>
            <a:ext cx="779767" cy="365125"/>
          </a:xfrm>
        </p:spPr>
        <p:txBody>
          <a:bodyPr/>
          <a:lstStyle/>
          <a:p>
            <a:fld id="{CF4668DC-857F-487D-BFFA-8C0CA5037977}" type="slidenum">
              <a:rPr lang="fr-BE" smtClean="0"/>
              <a:pPr/>
              <a:t>228</a:t>
            </a:fld>
            <a:endParaRPr lang="fr-BE" dirty="0"/>
          </a:p>
        </p:txBody>
      </p:sp>
      <p:sp>
        <p:nvSpPr>
          <p:cNvPr id="9" name="Titre 8"/>
          <p:cNvSpPr>
            <a:spLocks noGrp="1"/>
          </p:cNvSpPr>
          <p:nvPr>
            <p:ph type="title"/>
          </p:nvPr>
        </p:nvSpPr>
        <p:spPr/>
        <p:txBody>
          <a:bodyPr>
            <a:normAutofit fontScale="90000"/>
          </a:bodyPr>
          <a:lstStyle/>
          <a:p>
            <a:r>
              <a:rPr lang="fr-FR" altLang="fr-FR"/>
              <a:t>Des niveaux et des phases</a:t>
            </a:r>
            <a:br>
              <a:rPr lang="fr-FR" altLang="fr-FR"/>
            </a:br>
            <a:endParaRPr lang="fr-FR" dirty="0"/>
          </a:p>
        </p:txBody>
      </p:sp>
      <p:sp>
        <p:nvSpPr>
          <p:cNvPr id="18437" name="Rectangle 11"/>
          <p:cNvSpPr>
            <a:spLocks noGrp="1" noChangeArrowheads="1"/>
          </p:cNvSpPr>
          <p:nvPr>
            <p:ph idx="1"/>
          </p:nvPr>
        </p:nvSpPr>
        <p:spPr/>
        <p:txBody>
          <a:bodyPr>
            <a:normAutofit fontScale="62500" lnSpcReduction="20000"/>
          </a:bodyPr>
          <a:lstStyle/>
          <a:p>
            <a:r>
              <a:rPr lang="fr-FR" dirty="0"/>
              <a:t>Tests unitaires : ciblent le niveau opération. Ils prennent chaque méthode de chaque objet et vérifient que tout fonctionne correctement.</a:t>
            </a:r>
          </a:p>
          <a:p>
            <a:endParaRPr lang="fr-FR" dirty="0"/>
          </a:p>
          <a:p>
            <a:r>
              <a:rPr lang="fr-FR" dirty="0"/>
              <a:t>Tests d’intégration : ciblent le niveau module. Ils vérifient les interactions entre les composants unitaires, les différents modules et dans leur environnement exploitation définitif. Ils permettent de mettre en évidence des problèmes d’interfaces.</a:t>
            </a:r>
          </a:p>
          <a:p>
            <a:endParaRPr lang="fr-FR" dirty="0"/>
          </a:p>
          <a:p>
            <a:r>
              <a:rPr lang="fr-FR" dirty="0"/>
              <a:t>Tests fonctionnels : ciblent le niveau de granularité du cas d’utilisation ou scénario. Ils permettent de vérifier la conformité de l'application développée avec le cahier des charges initial. Ils sont donc basés sur les spécifications fonctionnelles et techniques. </a:t>
            </a:r>
          </a:p>
          <a:p>
            <a:endParaRPr lang="fr-FR" dirty="0"/>
          </a:p>
          <a:p>
            <a:r>
              <a:rPr lang="fr-FR" dirty="0"/>
              <a:t>Tests de non régression : permettent de vérifier que les modifications du code source n’ont pas altérées le fonctionnement de l’application.</a:t>
            </a:r>
          </a:p>
          <a:p>
            <a:endParaRPr lang="fr-FR" dirty="0"/>
          </a:p>
          <a:p>
            <a:r>
              <a:rPr lang="fr-FR" dirty="0"/>
              <a:t>Tests métiers : cible le niveau processus et consiste à simuler l’exécution d’un processus avec l’application / le logiciel.</a:t>
            </a:r>
          </a:p>
          <a:p>
            <a:endParaRPr lang="fr-FR" dirty="0"/>
          </a:p>
        </p:txBody>
      </p:sp>
      <p:sp>
        <p:nvSpPr>
          <p:cNvPr id="2" name="Accolade fermante 1"/>
          <p:cNvSpPr/>
          <p:nvPr/>
        </p:nvSpPr>
        <p:spPr>
          <a:xfrm rot="10800000">
            <a:off x="1233767" y="1195985"/>
            <a:ext cx="434567" cy="4118398"/>
          </a:xfrm>
          <a:prstGeom prst="rightBrace">
            <a:avLst>
              <a:gd name="adj1" fmla="val 8333"/>
              <a:gd name="adj2" fmla="val 6890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Accolade fermante 5"/>
          <p:cNvSpPr/>
          <p:nvPr/>
        </p:nvSpPr>
        <p:spPr>
          <a:xfrm rot="10800000">
            <a:off x="886937" y="3434851"/>
            <a:ext cx="413218" cy="2788469"/>
          </a:xfrm>
          <a:prstGeom prst="rightBrace">
            <a:avLst>
              <a:gd name="adj1" fmla="val 8333"/>
              <a:gd name="adj2" fmla="val 5032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p:cNvSpPr txBox="1"/>
          <p:nvPr/>
        </p:nvSpPr>
        <p:spPr>
          <a:xfrm>
            <a:off x="591191" y="2277867"/>
            <a:ext cx="582211" cy="369332"/>
          </a:xfrm>
          <a:prstGeom prst="rect">
            <a:avLst/>
          </a:prstGeom>
          <a:noFill/>
        </p:spPr>
        <p:txBody>
          <a:bodyPr wrap="none" rtlCol="0">
            <a:spAutoFit/>
          </a:bodyPr>
          <a:lstStyle/>
          <a:p>
            <a:r>
              <a:rPr lang="fr-FR" b="1" dirty="0">
                <a:solidFill>
                  <a:srgbClr val="002060"/>
                </a:solidFill>
              </a:rPr>
              <a:t>DDI</a:t>
            </a:r>
          </a:p>
        </p:txBody>
      </p:sp>
      <p:sp>
        <p:nvSpPr>
          <p:cNvPr id="8" name="ZoneTexte 7"/>
          <p:cNvSpPr txBox="1"/>
          <p:nvPr/>
        </p:nvSpPr>
        <p:spPr>
          <a:xfrm>
            <a:off x="6761" y="4644420"/>
            <a:ext cx="877163" cy="369332"/>
          </a:xfrm>
          <a:prstGeom prst="rect">
            <a:avLst/>
          </a:prstGeom>
          <a:noFill/>
        </p:spPr>
        <p:txBody>
          <a:bodyPr wrap="none" rtlCol="0">
            <a:spAutoFit/>
          </a:bodyPr>
          <a:lstStyle/>
          <a:p>
            <a:r>
              <a:rPr lang="fr-FR" b="1" dirty="0">
                <a:solidFill>
                  <a:srgbClr val="002060"/>
                </a:solidFill>
              </a:rPr>
              <a:t>DMOP</a:t>
            </a:r>
          </a:p>
        </p:txBody>
      </p:sp>
      <p:sp>
        <p:nvSpPr>
          <p:cNvPr id="4" name="Espace réservé du pied de page 3">
            <a:extLst>
              <a:ext uri="{FF2B5EF4-FFF2-40B4-BE49-F238E27FC236}">
                <a16:creationId xmlns:a16="http://schemas.microsoft.com/office/drawing/2014/main" id="{5C983C60-7128-4ED9-AD9B-198A386BF9E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03960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4"/>
          <p:cNvSpPr>
            <a:spLocks noGrp="1"/>
          </p:cNvSpPr>
          <p:nvPr>
            <p:ph type="sldNum" sz="quarter" idx="12"/>
          </p:nvPr>
        </p:nvSpPr>
        <p:spPr/>
        <p:txBody>
          <a:bodyPr/>
          <a:lstStyle/>
          <a:p>
            <a:fld id="{CF4668DC-857F-487D-BFFA-8C0CA5037977}" type="slidenum">
              <a:rPr lang="fr-BE" smtClean="0"/>
              <a:pPr/>
              <a:t>229</a:t>
            </a:fld>
            <a:endParaRPr lang="fr-BE" dirty="0"/>
          </a:p>
        </p:txBody>
      </p:sp>
      <p:sp>
        <p:nvSpPr>
          <p:cNvPr id="84994" name="Rectangle 10"/>
          <p:cNvSpPr>
            <a:spLocks noGrp="1" noChangeArrowheads="1"/>
          </p:cNvSpPr>
          <p:nvPr>
            <p:ph type="title"/>
          </p:nvPr>
        </p:nvSpPr>
        <p:spPr/>
        <p:txBody>
          <a:bodyPr>
            <a:normAutofit fontScale="90000"/>
          </a:bodyPr>
          <a:lstStyle/>
          <a:p>
            <a:r>
              <a:rPr lang="fr-FR" altLang="fr-FR"/>
              <a:t>Les outils de tests de base</a:t>
            </a:r>
          </a:p>
        </p:txBody>
      </p:sp>
      <p:sp>
        <p:nvSpPr>
          <p:cNvPr id="11267" name="Rectangle 11"/>
          <p:cNvSpPr>
            <a:spLocks noGrp="1" noChangeArrowheads="1"/>
          </p:cNvSpPr>
          <p:nvPr>
            <p:ph idx="1"/>
          </p:nvPr>
        </p:nvSpPr>
        <p:spPr/>
        <p:txBody>
          <a:bodyPr>
            <a:normAutofit fontScale="62500" lnSpcReduction="20000"/>
          </a:bodyPr>
          <a:lstStyle/>
          <a:p>
            <a:r>
              <a:rPr lang="fr-FR" altLang="fr-FR"/>
              <a:t>Pour chaque problématique de tests on peut trouver un ou plusieurs outils de base, un ou plusieurs frameworks</a:t>
            </a:r>
          </a:p>
          <a:p>
            <a:endParaRPr lang="fr-FR" altLang="fr-FR"/>
          </a:p>
          <a:p>
            <a:r>
              <a:rPr lang="fr-FR" altLang="fr-FR"/>
              <a:t>JUnit : pour les tests unitaires</a:t>
            </a:r>
          </a:p>
          <a:p>
            <a:pPr lvl="1"/>
            <a:r>
              <a:rPr lang="fr-FR" altLang="fr-FR"/>
              <a:t>Intégrer dans les IDE, la référence aujourd'hui</a:t>
            </a:r>
          </a:p>
          <a:p>
            <a:endParaRPr lang="fr-FR" altLang="fr-FR"/>
          </a:p>
          <a:p>
            <a:r>
              <a:rPr lang="fr-FR" altLang="fr-FR"/>
              <a:t>Mockito : pour les bouchons</a:t>
            </a:r>
          </a:p>
          <a:p>
            <a:pPr lvl="1"/>
            <a:r>
              <a:rPr lang="fr-FR" altLang="fr-FR"/>
              <a:t>Surcharger le comportement de certains éléments sur lesquels on a pas la main</a:t>
            </a:r>
          </a:p>
          <a:p>
            <a:endParaRPr lang="fr-FR" altLang="fr-FR"/>
          </a:p>
          <a:p>
            <a:r>
              <a:rPr lang="fr-FR" altLang="fr-FR"/>
              <a:t>JMeter : permet d’enregistrer des comportements et de les rejouer plusieurs fois en même temps</a:t>
            </a:r>
          </a:p>
          <a:p>
            <a:pPr lvl="1"/>
            <a:r>
              <a:rPr lang="fr-FR" altLang="fr-FR"/>
              <a:t>Idéal pour les tests de charge Web ou d’IHM</a:t>
            </a:r>
          </a:p>
          <a:p>
            <a:endParaRPr lang="fr-FR" altLang="fr-FR"/>
          </a:p>
          <a:p>
            <a:r>
              <a:rPr lang="fr-FR" altLang="fr-FR"/>
              <a:t>Selenium : permet de tester des scénariis d’IMH</a:t>
            </a:r>
          </a:p>
          <a:p>
            <a:pPr lvl="1"/>
            <a:r>
              <a:rPr lang="fr-FR" altLang="fr-FR"/>
              <a:t>Idéal pour les tests fonctionnels</a:t>
            </a:r>
            <a:endParaRPr lang="fr-FR" altLang="fr-FR" dirty="0"/>
          </a:p>
        </p:txBody>
      </p:sp>
      <p:sp>
        <p:nvSpPr>
          <p:cNvPr id="2" name="Espace réservé du pied de page 1">
            <a:extLst>
              <a:ext uri="{FF2B5EF4-FFF2-40B4-BE49-F238E27FC236}">
                <a16:creationId xmlns:a16="http://schemas.microsoft.com/office/drawing/2014/main" id="{EC63BE8D-27E9-49D4-89E3-11F03F556ED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8173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dirty="0"/>
              <a:t>Spring et Maven</a:t>
            </a:r>
          </a:p>
        </p:txBody>
      </p:sp>
      <p:sp>
        <p:nvSpPr>
          <p:cNvPr id="18435" name="Rectangle 1027"/>
          <p:cNvSpPr>
            <a:spLocks noGrp="1" noChangeArrowheads="1"/>
          </p:cNvSpPr>
          <p:nvPr>
            <p:ph idx="1"/>
          </p:nvPr>
        </p:nvSpPr>
        <p:spPr/>
        <p:txBody>
          <a:bodyPr>
            <a:normAutofit/>
          </a:bodyPr>
          <a:lstStyle/>
          <a:p>
            <a:r>
              <a:rPr lang="fr-FR" altLang="en-US" dirty="0"/>
              <a:t>En fonction de ce que vous voulez faire, vous ajouterez dans &lt;</a:t>
            </a:r>
            <a:r>
              <a:rPr lang="fr-FR" altLang="en-US" dirty="0" err="1"/>
              <a:t>dependencies</a:t>
            </a:r>
            <a:r>
              <a:rPr lang="fr-FR" altLang="en-US" dirty="0"/>
              <a:t>&gt; vos </a:t>
            </a:r>
            <a:r>
              <a:rPr lang="fr-FR" altLang="en-US" dirty="0" err="1"/>
              <a:t>groupId</a:t>
            </a:r>
            <a:r>
              <a:rPr lang="fr-FR" altLang="en-US" dirty="0"/>
              <a:t> et </a:t>
            </a:r>
            <a:r>
              <a:rPr lang="fr-FR" altLang="en-US" dirty="0" err="1"/>
              <a:t>artefactId</a:t>
            </a:r>
            <a:r>
              <a:rPr lang="fr-FR" altLang="en-US" dirty="0"/>
              <a:t> sans préciser les versions</a:t>
            </a:r>
          </a:p>
          <a:p>
            <a:pPr lvl="1"/>
            <a:endParaRPr lang="fr-FR" altLang="en-US" dirty="0"/>
          </a:p>
          <a:p>
            <a:r>
              <a:rPr lang="fr-FR" altLang="en-US" dirty="0"/>
              <a:t>Exemple : Spring-</a:t>
            </a:r>
            <a:r>
              <a:rPr lang="fr-FR" altLang="en-US" dirty="0" err="1"/>
              <a:t>context</a:t>
            </a:r>
            <a:endParaRPr lang="fr-FR" altLang="en-US" dirty="0"/>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23</a:t>
            </a:fld>
            <a:endParaRPr lang="fr-FR"/>
          </a:p>
        </p:txBody>
      </p:sp>
      <p:pic>
        <p:nvPicPr>
          <p:cNvPr id="3" name="Image 2">
            <a:extLst>
              <a:ext uri="{FF2B5EF4-FFF2-40B4-BE49-F238E27FC236}">
                <a16:creationId xmlns:a16="http://schemas.microsoft.com/office/drawing/2014/main" id="{53FB0D11-D858-4E0C-AC60-915E68F4B200}"/>
              </a:ext>
            </a:extLst>
          </p:cNvPr>
          <p:cNvPicPr>
            <a:picLocks noChangeAspect="1"/>
          </p:cNvPicPr>
          <p:nvPr/>
        </p:nvPicPr>
        <p:blipFill>
          <a:blip r:embed="rId3"/>
          <a:stretch>
            <a:fillRect/>
          </a:stretch>
        </p:blipFill>
        <p:spPr>
          <a:xfrm>
            <a:off x="1713857" y="4179670"/>
            <a:ext cx="5287306" cy="184636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9182281"/>
      </p:ext>
    </p:extLst>
  </p:cSld>
  <p:clrMapOvr>
    <a:masterClrMapping/>
  </p:clrMapOvr>
  <p:transition spd="slow"/>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4"/>
          <p:cNvSpPr>
            <a:spLocks noGrp="1"/>
          </p:cNvSpPr>
          <p:nvPr>
            <p:ph type="sldNum" sz="quarter" idx="12"/>
          </p:nvPr>
        </p:nvSpPr>
        <p:spPr/>
        <p:txBody>
          <a:bodyPr/>
          <a:lstStyle/>
          <a:p>
            <a:fld id="{CF4668DC-857F-487D-BFFA-8C0CA5037977}" type="slidenum">
              <a:rPr lang="fr-BE" smtClean="0"/>
              <a:pPr/>
              <a:t>230</a:t>
            </a:fld>
            <a:endParaRPr lang="fr-BE" dirty="0"/>
          </a:p>
        </p:txBody>
      </p:sp>
      <p:sp>
        <p:nvSpPr>
          <p:cNvPr id="233474" name="Rectangle 2"/>
          <p:cNvSpPr>
            <a:spLocks noGrp="1" noChangeArrowheads="1"/>
          </p:cNvSpPr>
          <p:nvPr>
            <p:ph type="title"/>
          </p:nvPr>
        </p:nvSpPr>
        <p:spPr/>
        <p:txBody>
          <a:bodyPr>
            <a:normAutofit fontScale="90000"/>
          </a:bodyPr>
          <a:lstStyle/>
          <a:p>
            <a:r>
              <a:rPr lang="fr-FR" altLang="fr-FR" dirty="0"/>
              <a:t>JUnit (1)</a:t>
            </a:r>
          </a:p>
        </p:txBody>
      </p:sp>
      <p:sp>
        <p:nvSpPr>
          <p:cNvPr id="8" name="Espace réservé du contenu 7"/>
          <p:cNvSpPr>
            <a:spLocks noGrp="1"/>
          </p:cNvSpPr>
          <p:nvPr>
            <p:ph idx="1"/>
          </p:nvPr>
        </p:nvSpPr>
        <p:spPr/>
        <p:txBody>
          <a:bodyPr>
            <a:normAutofit fontScale="92500" lnSpcReduction="20000"/>
          </a:bodyPr>
          <a:lstStyle/>
          <a:p>
            <a:r>
              <a:rPr lang="fr-FR" altLang="fr-FR"/>
              <a:t>Framework de référence pour réaliser des tests unitaires.</a:t>
            </a:r>
          </a:p>
          <a:p>
            <a:endParaRPr lang="fr-FR" altLang="fr-FR"/>
          </a:p>
          <a:p>
            <a:r>
              <a:rPr lang="fr-FR" altLang="fr-FR"/>
              <a:t>Gratuit, et téléchargeable http://junit.org/</a:t>
            </a:r>
          </a:p>
          <a:p>
            <a:endParaRPr lang="fr-FR" altLang="fr-FR"/>
          </a:p>
          <a:p>
            <a:r>
              <a:rPr lang="fr-FR" altLang="fr-FR"/>
              <a:t>Simple, on écrit une classe Java on utilise des annotations pour indiquer les tests et on lance le tout dans son IDE</a:t>
            </a:r>
          </a:p>
          <a:p>
            <a:endParaRPr lang="fr-FR" altLang="fr-FR"/>
          </a:p>
          <a:p>
            <a:r>
              <a:rPr lang="fr-FR" altLang="fr-FR"/>
              <a:t>Le plus difficile n’est pas dans l’écriture du code mais dans sa réflexion</a:t>
            </a:r>
          </a:p>
          <a:p>
            <a:pPr lvl="1"/>
            <a:r>
              <a:rPr lang="fr-FR" altLang="fr-FR"/>
              <a:t>Je veux tester quoi ? pourquoi ?</a:t>
            </a:r>
          </a:p>
          <a:p>
            <a:pPr lvl="1"/>
            <a:r>
              <a:rPr lang="fr-FR" altLang="fr-FR"/>
              <a:t>Le comment est simple</a:t>
            </a:r>
          </a:p>
          <a:p>
            <a:endParaRPr lang="fr-FR" altLang="fr-FR"/>
          </a:p>
          <a:p>
            <a:endParaRPr lang="fr-FR" dirty="0"/>
          </a:p>
        </p:txBody>
      </p:sp>
      <p:sp>
        <p:nvSpPr>
          <p:cNvPr id="2" name="Espace réservé du pied de page 1">
            <a:extLst>
              <a:ext uri="{FF2B5EF4-FFF2-40B4-BE49-F238E27FC236}">
                <a16:creationId xmlns:a16="http://schemas.microsoft.com/office/drawing/2014/main" id="{4B3633BA-08B7-465C-81ED-9A52B154E71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944094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numéro de diapositive 4"/>
          <p:cNvSpPr>
            <a:spLocks noGrp="1"/>
          </p:cNvSpPr>
          <p:nvPr>
            <p:ph type="sldNum" sz="quarter" idx="12"/>
          </p:nvPr>
        </p:nvSpPr>
        <p:spPr/>
        <p:txBody>
          <a:bodyPr/>
          <a:lstStyle/>
          <a:p>
            <a:fld id="{CF4668DC-857F-487D-BFFA-8C0CA5037977}" type="slidenum">
              <a:rPr lang="fr-BE" smtClean="0"/>
              <a:pPr/>
              <a:t>231</a:t>
            </a:fld>
            <a:endParaRPr lang="fr-BE" dirty="0"/>
          </a:p>
        </p:txBody>
      </p:sp>
      <p:sp>
        <p:nvSpPr>
          <p:cNvPr id="233474" name="Rectangle 2"/>
          <p:cNvSpPr>
            <a:spLocks noGrp="1" noChangeArrowheads="1"/>
          </p:cNvSpPr>
          <p:nvPr>
            <p:ph type="title"/>
          </p:nvPr>
        </p:nvSpPr>
        <p:spPr/>
        <p:txBody>
          <a:bodyPr>
            <a:normAutofit fontScale="90000"/>
          </a:bodyPr>
          <a:lstStyle/>
          <a:p>
            <a:r>
              <a:rPr lang="fr-FR" altLang="fr-FR" dirty="0"/>
              <a:t>JUnit (2)</a:t>
            </a:r>
          </a:p>
        </p:txBody>
      </p:sp>
      <p:sp>
        <p:nvSpPr>
          <p:cNvPr id="8" name="Espace réservé du contenu 7"/>
          <p:cNvSpPr>
            <a:spLocks noGrp="1"/>
          </p:cNvSpPr>
          <p:nvPr>
            <p:ph idx="1"/>
          </p:nvPr>
        </p:nvSpPr>
        <p:spPr/>
        <p:txBody>
          <a:bodyPr>
            <a:normAutofit lnSpcReduction="10000"/>
          </a:bodyPr>
          <a:lstStyle/>
          <a:p>
            <a:r>
              <a:rPr lang="fr-FR" altLang="fr-FR"/>
              <a:t>L’écriture des cas de tests</a:t>
            </a:r>
          </a:p>
          <a:p>
            <a:r>
              <a:rPr lang="fr-FR"/>
              <a:t>Création d'une instance de la classe et de tout autre objet nécessaire aux tests</a:t>
            </a:r>
          </a:p>
          <a:p>
            <a:r>
              <a:rPr lang="fr-FR"/>
              <a:t>Appel de la méthode à tester avec les paramètres du cas de tests</a:t>
            </a:r>
          </a:p>
          <a:p>
            <a:r>
              <a:rPr lang="fr-FR"/>
              <a:t>Comparaison du résultat attendu avec le résultat obtenu : en cas d'échec, une exception est levée</a:t>
            </a:r>
          </a:p>
          <a:p>
            <a:pPr lvl="1"/>
            <a:r>
              <a:rPr lang="fr-FR"/>
              <a:t>Il est important de se souvenir lors de l'écriture de cas de tests que ceux-ci doivent être indépendants les uns des autres. JUnit ne garantit pas l'ordre d'exécution des cas de tests puisque ceux-ci sont obtenus par introspection.</a:t>
            </a:r>
          </a:p>
          <a:p>
            <a:endParaRPr lang="fr-FR" dirty="0"/>
          </a:p>
        </p:txBody>
      </p:sp>
      <p:sp>
        <p:nvSpPr>
          <p:cNvPr id="2" name="Espace réservé du pied de page 1">
            <a:extLst>
              <a:ext uri="{FF2B5EF4-FFF2-40B4-BE49-F238E27FC236}">
                <a16:creationId xmlns:a16="http://schemas.microsoft.com/office/drawing/2014/main" id="{DF4C981D-FB27-4654-807B-A0D8725D3D0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52614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4"/>
          <p:cNvSpPr>
            <a:spLocks noGrp="1"/>
          </p:cNvSpPr>
          <p:nvPr>
            <p:ph type="sldNum" sz="quarter" idx="12"/>
          </p:nvPr>
        </p:nvSpPr>
        <p:spPr/>
        <p:txBody>
          <a:bodyPr/>
          <a:lstStyle/>
          <a:p>
            <a:fld id="{CF4668DC-857F-487D-BFFA-8C0CA5037977}" type="slidenum">
              <a:rPr lang="fr-BE" smtClean="0"/>
              <a:pPr/>
              <a:t>232</a:t>
            </a:fld>
            <a:endParaRPr lang="fr-BE" dirty="0"/>
          </a:p>
        </p:txBody>
      </p:sp>
      <p:sp>
        <p:nvSpPr>
          <p:cNvPr id="166914" name="Rectangle 10"/>
          <p:cNvSpPr>
            <a:spLocks noGrp="1" noChangeArrowheads="1"/>
          </p:cNvSpPr>
          <p:nvPr>
            <p:ph type="title"/>
          </p:nvPr>
        </p:nvSpPr>
        <p:spPr/>
        <p:txBody>
          <a:bodyPr>
            <a:noAutofit/>
          </a:bodyPr>
          <a:lstStyle/>
          <a:p>
            <a:r>
              <a:rPr lang="fr-FR" altLang="fr-FR" sz="2800" dirty="0"/>
              <a:t>Rappel : JUnit - Annotations @</a:t>
            </a:r>
            <a:r>
              <a:rPr lang="fr-FR" altLang="fr-FR" sz="2800" dirty="0" err="1"/>
              <a:t>Before</a:t>
            </a:r>
            <a:r>
              <a:rPr lang="fr-FR" altLang="fr-FR" sz="2800" dirty="0"/>
              <a:t> et @</a:t>
            </a:r>
            <a:r>
              <a:rPr lang="fr-FR" altLang="fr-FR" sz="2800" dirty="0" err="1"/>
              <a:t>After</a:t>
            </a:r>
            <a:endParaRPr lang="fr-FR" altLang="fr-FR" sz="2800" dirty="0"/>
          </a:p>
        </p:txBody>
      </p:sp>
      <p:sp>
        <p:nvSpPr>
          <p:cNvPr id="18437" name="Rectangle 11"/>
          <p:cNvSpPr>
            <a:spLocks noGrp="1" noChangeArrowheads="1"/>
          </p:cNvSpPr>
          <p:nvPr>
            <p:ph idx="1"/>
          </p:nvPr>
        </p:nvSpPr>
        <p:spPr/>
        <p:txBody>
          <a:bodyPr>
            <a:normAutofit fontScale="77500" lnSpcReduction="20000"/>
          </a:bodyPr>
          <a:lstStyle/>
          <a:p>
            <a:r>
              <a:rPr lang="fr-FR" dirty="0"/>
              <a:t>Dans certain cas, on veut initialiser des informations avant chaque test</a:t>
            </a:r>
          </a:p>
          <a:p>
            <a:pPr lvl="1"/>
            <a:r>
              <a:rPr lang="fr-FR" dirty="0"/>
              <a:t>Par exemple : ouvrir un fichier, une base de données , …</a:t>
            </a:r>
          </a:p>
          <a:p>
            <a:endParaRPr lang="fr-FR" dirty="0"/>
          </a:p>
          <a:p>
            <a:r>
              <a:rPr lang="fr-FR" dirty="0"/>
              <a:t>De même, on veut réaliser une action à la fin de chaque test</a:t>
            </a:r>
          </a:p>
          <a:p>
            <a:pPr lvl="1"/>
            <a:r>
              <a:rPr lang="fr-FR" dirty="0"/>
              <a:t>Par exemple : fermer la base de données, un fichier, …</a:t>
            </a:r>
          </a:p>
          <a:p>
            <a:endParaRPr lang="fr-FR" dirty="0"/>
          </a:p>
          <a:p>
            <a:r>
              <a:rPr lang="fr-FR" dirty="0"/>
              <a:t>Deux annotations :</a:t>
            </a:r>
          </a:p>
          <a:p>
            <a:pPr lvl="1"/>
            <a:r>
              <a:rPr lang="fr-FR" dirty="0"/>
              <a:t>@</a:t>
            </a:r>
            <a:r>
              <a:rPr lang="fr-FR" dirty="0" err="1"/>
              <a:t>Before</a:t>
            </a:r>
            <a:r>
              <a:rPr lang="fr-FR" dirty="0"/>
              <a:t> : à placer sur une méthode. Cette dernière sera appelée avant chaque @Test</a:t>
            </a:r>
          </a:p>
          <a:p>
            <a:pPr lvl="1"/>
            <a:r>
              <a:rPr lang="fr-FR" dirty="0"/>
              <a:t>@</a:t>
            </a:r>
            <a:r>
              <a:rPr lang="fr-FR" dirty="0" err="1"/>
              <a:t>After</a:t>
            </a:r>
            <a:r>
              <a:rPr lang="fr-FR" dirty="0"/>
              <a:t> : à placer sur une méthode. Cette dernière sera appelée après chaque @Test</a:t>
            </a:r>
          </a:p>
          <a:p>
            <a:endParaRPr lang="fr-FR" dirty="0"/>
          </a:p>
          <a:p>
            <a:r>
              <a:rPr lang="fr-FR" dirty="0"/>
              <a:t>Attention à vos imports, il n’y a aucun rapport avec l’AOP</a:t>
            </a:r>
          </a:p>
          <a:p>
            <a:pPr lvl="1"/>
            <a:endParaRPr lang="fr-FR" dirty="0"/>
          </a:p>
          <a:p>
            <a:pPr lvl="1"/>
            <a:endParaRPr lang="fr-FR" dirty="0"/>
          </a:p>
        </p:txBody>
      </p:sp>
      <p:sp>
        <p:nvSpPr>
          <p:cNvPr id="2" name="Espace réservé du pied de page 1">
            <a:extLst>
              <a:ext uri="{FF2B5EF4-FFF2-40B4-BE49-F238E27FC236}">
                <a16:creationId xmlns:a16="http://schemas.microsoft.com/office/drawing/2014/main" id="{FDD65BD1-1534-4C85-8022-9E99459D0F0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158330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1155700"/>
            <a:ext cx="5175250" cy="548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itre 7"/>
          <p:cNvSpPr>
            <a:spLocks noGrp="1"/>
          </p:cNvSpPr>
          <p:nvPr>
            <p:ph type="title"/>
          </p:nvPr>
        </p:nvSpPr>
        <p:spPr>
          <a:xfrm>
            <a:off x="1427755" y="149628"/>
            <a:ext cx="7119345" cy="814647"/>
          </a:xfrm>
        </p:spPr>
        <p:txBody>
          <a:bodyPr>
            <a:noAutofit/>
          </a:bodyPr>
          <a:lstStyle/>
          <a:p>
            <a:r>
              <a:rPr lang="fr-FR" altLang="fr-FR" sz="2800" dirty="0"/>
              <a:t>Rappel : JUnit - Annotations @</a:t>
            </a:r>
            <a:r>
              <a:rPr lang="fr-FR" altLang="fr-FR" sz="2800" dirty="0" err="1"/>
              <a:t>Before</a:t>
            </a:r>
            <a:r>
              <a:rPr lang="fr-FR" altLang="fr-FR" sz="2800" dirty="0"/>
              <a:t> et @</a:t>
            </a:r>
            <a:r>
              <a:rPr lang="fr-FR" altLang="fr-FR" sz="2800" dirty="0" err="1"/>
              <a:t>After</a:t>
            </a:r>
            <a:endParaRPr lang="fr-FR" sz="2800" dirty="0"/>
          </a:p>
        </p:txBody>
      </p:sp>
      <p:sp>
        <p:nvSpPr>
          <p:cNvPr id="24" name="Espace réservé du numéro de diapositive 4"/>
          <p:cNvSpPr>
            <a:spLocks noGrp="1"/>
          </p:cNvSpPr>
          <p:nvPr>
            <p:ph type="sldNum" sz="quarter" idx="12"/>
          </p:nvPr>
        </p:nvSpPr>
        <p:spPr/>
        <p:txBody>
          <a:bodyPr/>
          <a:lstStyle/>
          <a:p>
            <a:fld id="{CF4668DC-857F-487D-BFFA-8C0CA5037977}" type="slidenum">
              <a:rPr lang="fr-BE" smtClean="0"/>
              <a:pPr/>
              <a:t>233</a:t>
            </a:fld>
            <a:endParaRPr lang="fr-BE" dirty="0"/>
          </a:p>
        </p:txBody>
      </p:sp>
      <p:pic>
        <p:nvPicPr>
          <p:cNvPr id="1689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100" y="123419"/>
            <a:ext cx="3386931" cy="6518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9" name="AutoShape 7"/>
          <p:cNvSpPr>
            <a:spLocks noChangeArrowheads="1"/>
          </p:cNvSpPr>
          <p:nvPr/>
        </p:nvSpPr>
        <p:spPr bwMode="auto">
          <a:xfrm>
            <a:off x="3998913" y="1762126"/>
            <a:ext cx="2501900" cy="320675"/>
          </a:xfrm>
          <a:prstGeom prst="wedgeRoundRectCallout">
            <a:avLst>
              <a:gd name="adj1" fmla="val -98102"/>
              <a:gd name="adj2" fmla="val 55301"/>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Initialise chaque test</a:t>
            </a:r>
          </a:p>
        </p:txBody>
      </p:sp>
      <p:sp>
        <p:nvSpPr>
          <p:cNvPr id="168970" name="AutoShape 7"/>
          <p:cNvSpPr>
            <a:spLocks noChangeArrowheads="1"/>
          </p:cNvSpPr>
          <p:nvPr/>
        </p:nvSpPr>
        <p:spPr bwMode="auto">
          <a:xfrm>
            <a:off x="3998913" y="3335338"/>
            <a:ext cx="2501900" cy="304800"/>
          </a:xfrm>
          <a:prstGeom prst="wedgeRoundRectCallout">
            <a:avLst>
              <a:gd name="adj1" fmla="val -93713"/>
              <a:gd name="adj2" fmla="val -74213"/>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a:solidFill>
                  <a:srgbClr val="C00000"/>
                </a:solidFill>
                <a:latin typeface="Times New Roman" panose="02020603050405020304" pitchFamily="18" charset="0"/>
              </a:rPr>
              <a:t>Finalise chaque test</a:t>
            </a:r>
          </a:p>
        </p:txBody>
      </p:sp>
      <p:sp>
        <p:nvSpPr>
          <p:cNvPr id="168971" name="AutoShape 7"/>
          <p:cNvSpPr>
            <a:spLocks noChangeArrowheads="1"/>
          </p:cNvSpPr>
          <p:nvPr/>
        </p:nvSpPr>
        <p:spPr bwMode="auto">
          <a:xfrm>
            <a:off x="8074025" y="4648201"/>
            <a:ext cx="2501900" cy="320675"/>
          </a:xfrm>
          <a:prstGeom prst="wedgeRoundRectCallout">
            <a:avLst>
              <a:gd name="adj1" fmla="val 46897"/>
              <a:gd name="adj2" fmla="val 293735"/>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a:solidFill>
                  <a:srgbClr val="C00000"/>
                </a:solidFill>
                <a:latin typeface="Times New Roman" panose="02020603050405020304" pitchFamily="18" charset="0"/>
              </a:rPr>
              <a:t>Exécution de chaque test</a:t>
            </a:r>
          </a:p>
        </p:txBody>
      </p:sp>
      <p:sp>
        <p:nvSpPr>
          <p:cNvPr id="9" name="AutoShape 7"/>
          <p:cNvSpPr>
            <a:spLocks noChangeArrowheads="1"/>
          </p:cNvSpPr>
          <p:nvPr/>
        </p:nvSpPr>
        <p:spPr bwMode="auto">
          <a:xfrm>
            <a:off x="6650831" y="1152907"/>
            <a:ext cx="2501900" cy="320675"/>
          </a:xfrm>
          <a:prstGeom prst="wedgeRoundRectCallout">
            <a:avLst>
              <a:gd name="adj1" fmla="val -180843"/>
              <a:gd name="adj2" fmla="val 71143"/>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Attention à vos import</a:t>
            </a:r>
          </a:p>
        </p:txBody>
      </p:sp>
      <p:sp>
        <p:nvSpPr>
          <p:cNvPr id="2" name="Espace réservé du pied de page 1">
            <a:extLst>
              <a:ext uri="{FF2B5EF4-FFF2-40B4-BE49-F238E27FC236}">
                <a16:creationId xmlns:a16="http://schemas.microsoft.com/office/drawing/2014/main" id="{9A7A65A8-9DB6-4FBB-852A-2ED7BBFA08E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492747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4"/>
          <p:cNvSpPr>
            <a:spLocks noGrp="1"/>
          </p:cNvSpPr>
          <p:nvPr>
            <p:ph type="sldNum" sz="quarter" idx="12"/>
          </p:nvPr>
        </p:nvSpPr>
        <p:spPr/>
        <p:txBody>
          <a:bodyPr/>
          <a:lstStyle/>
          <a:p>
            <a:fld id="{CF4668DC-857F-487D-BFFA-8C0CA5037977}" type="slidenum">
              <a:rPr lang="fr-BE" smtClean="0"/>
              <a:pPr/>
              <a:t>234</a:t>
            </a:fld>
            <a:endParaRPr lang="fr-BE" dirty="0"/>
          </a:p>
        </p:txBody>
      </p:sp>
      <p:sp>
        <p:nvSpPr>
          <p:cNvPr id="171010" name="Rectangle 10"/>
          <p:cNvSpPr>
            <a:spLocks noGrp="1" noChangeArrowheads="1"/>
          </p:cNvSpPr>
          <p:nvPr>
            <p:ph type="title"/>
          </p:nvPr>
        </p:nvSpPr>
        <p:spPr/>
        <p:txBody>
          <a:bodyPr>
            <a:noAutofit/>
          </a:bodyPr>
          <a:lstStyle/>
          <a:p>
            <a:r>
              <a:rPr lang="fr-FR" altLang="fr-FR" sz="3200" dirty="0"/>
              <a:t>Rappel : JUnit - Annotations @</a:t>
            </a:r>
            <a:r>
              <a:rPr lang="fr-FR" altLang="fr-FR" sz="3200" dirty="0" err="1"/>
              <a:t>BeforeClass</a:t>
            </a:r>
            <a:r>
              <a:rPr lang="fr-FR" altLang="fr-FR" sz="3200" dirty="0"/>
              <a:t> et @</a:t>
            </a:r>
            <a:r>
              <a:rPr lang="fr-FR" altLang="fr-FR" sz="3200" dirty="0" err="1"/>
              <a:t>AfterClass</a:t>
            </a:r>
            <a:endParaRPr lang="fr-FR" altLang="fr-FR" sz="3200" dirty="0"/>
          </a:p>
        </p:txBody>
      </p:sp>
      <p:sp>
        <p:nvSpPr>
          <p:cNvPr id="18437" name="Rectangle 11"/>
          <p:cNvSpPr>
            <a:spLocks noGrp="1" noChangeArrowheads="1"/>
          </p:cNvSpPr>
          <p:nvPr>
            <p:ph idx="1"/>
          </p:nvPr>
        </p:nvSpPr>
        <p:spPr/>
        <p:txBody>
          <a:bodyPr/>
          <a:lstStyle/>
          <a:p>
            <a:r>
              <a:rPr lang="fr-FR" dirty="0"/>
              <a:t>Dans la même idée, deux annotations permettent d’exécuter un code en début de tous les tests ainsi qu’en fin</a:t>
            </a:r>
          </a:p>
          <a:p>
            <a:pPr lvl="1"/>
            <a:r>
              <a:rPr lang="fr-FR" dirty="0"/>
              <a:t>@</a:t>
            </a:r>
            <a:r>
              <a:rPr lang="fr-FR" b="1" dirty="0" err="1"/>
              <a:t>BeforeClass</a:t>
            </a:r>
            <a:r>
              <a:rPr lang="fr-FR" dirty="0"/>
              <a:t> : à placer sur une méthode. Cette dernière sera appelée avant le tout premier @</a:t>
            </a:r>
            <a:r>
              <a:rPr lang="fr-FR" b="1" dirty="0"/>
              <a:t>Test</a:t>
            </a:r>
          </a:p>
          <a:p>
            <a:pPr lvl="1"/>
            <a:r>
              <a:rPr lang="fr-FR" dirty="0"/>
              <a:t>@</a:t>
            </a:r>
            <a:r>
              <a:rPr lang="fr-FR" b="1" dirty="0" err="1"/>
              <a:t>AfterClass</a:t>
            </a:r>
            <a:r>
              <a:rPr lang="fr-FR" dirty="0"/>
              <a:t> : à placer sur une méthode. Cette dernière sera appelée après le dernier @</a:t>
            </a:r>
            <a:r>
              <a:rPr lang="fr-FR" b="1" dirty="0"/>
              <a:t>Test</a:t>
            </a:r>
          </a:p>
          <a:p>
            <a:pPr lvl="1"/>
            <a:endParaRPr lang="fr-FR" dirty="0"/>
          </a:p>
          <a:p>
            <a:r>
              <a:rPr lang="fr-FR" dirty="0"/>
              <a:t>Dans ce cas, les méthodes annotées doivent impérativement être </a:t>
            </a:r>
            <a:r>
              <a:rPr lang="fr-FR" dirty="0" err="1"/>
              <a:t>static</a:t>
            </a:r>
            <a:r>
              <a:rPr lang="fr-FR" dirty="0"/>
              <a:t>.</a:t>
            </a:r>
          </a:p>
          <a:p>
            <a:pPr lvl="1"/>
            <a:endParaRPr lang="fr-FR" dirty="0"/>
          </a:p>
        </p:txBody>
      </p:sp>
      <p:sp>
        <p:nvSpPr>
          <p:cNvPr id="2" name="Espace réservé du pied de page 1">
            <a:extLst>
              <a:ext uri="{FF2B5EF4-FFF2-40B4-BE49-F238E27FC236}">
                <a16:creationId xmlns:a16="http://schemas.microsoft.com/office/drawing/2014/main" id="{B60B542D-0F28-4FD2-A93F-C96A5B01F46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219871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139" y="1227139"/>
            <a:ext cx="4848225" cy="50942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3059" name="Rectangle 10"/>
          <p:cNvSpPr>
            <a:spLocks noGrp="1" noChangeArrowheads="1"/>
          </p:cNvSpPr>
          <p:nvPr>
            <p:ph type="title"/>
          </p:nvPr>
        </p:nvSpPr>
        <p:spPr>
          <a:xfrm>
            <a:off x="1427756" y="149628"/>
            <a:ext cx="6988302" cy="814647"/>
          </a:xfrm>
        </p:spPr>
        <p:txBody>
          <a:bodyPr>
            <a:noAutofit/>
          </a:bodyPr>
          <a:lstStyle/>
          <a:p>
            <a:r>
              <a:rPr lang="fr-FR" altLang="fr-FR" sz="2800" dirty="0"/>
              <a:t>Rappel : JUnit - Annotations @</a:t>
            </a:r>
            <a:r>
              <a:rPr lang="fr-FR" altLang="fr-FR" sz="2800" dirty="0" err="1"/>
              <a:t>BeforeClass</a:t>
            </a:r>
            <a:r>
              <a:rPr lang="fr-FR" altLang="fr-FR" sz="2800" dirty="0"/>
              <a:t> et @</a:t>
            </a:r>
            <a:r>
              <a:rPr lang="fr-FR" altLang="fr-FR" sz="2800" dirty="0" err="1"/>
              <a:t>AfterClass</a:t>
            </a:r>
            <a:endParaRPr lang="fr-FR" altLang="fr-FR" sz="2800" dirty="0"/>
          </a:p>
        </p:txBody>
      </p:sp>
      <p:sp>
        <p:nvSpPr>
          <p:cNvPr id="20" name="Espace réservé du numéro de diapositive 4"/>
          <p:cNvSpPr>
            <a:spLocks noGrp="1"/>
          </p:cNvSpPr>
          <p:nvPr>
            <p:ph type="sldNum" sz="quarter" idx="12"/>
          </p:nvPr>
        </p:nvSpPr>
        <p:spPr/>
        <p:txBody>
          <a:bodyPr/>
          <a:lstStyle/>
          <a:p>
            <a:fld id="{CF4668DC-857F-487D-BFFA-8C0CA5037977}" type="slidenum">
              <a:rPr lang="fr-BE" smtClean="0"/>
              <a:pPr/>
              <a:t>235</a:t>
            </a:fld>
            <a:endParaRPr lang="fr-BE" dirty="0"/>
          </a:p>
        </p:txBody>
      </p:sp>
      <p:sp>
        <p:nvSpPr>
          <p:cNvPr id="173062" name="AutoShape 7"/>
          <p:cNvSpPr>
            <a:spLocks noChangeArrowheads="1"/>
          </p:cNvSpPr>
          <p:nvPr/>
        </p:nvSpPr>
        <p:spPr bwMode="auto">
          <a:xfrm>
            <a:off x="6159500" y="2029207"/>
            <a:ext cx="1944688" cy="322263"/>
          </a:xfrm>
          <a:prstGeom prst="wedgeRoundRectCallout">
            <a:avLst>
              <a:gd name="adj1" fmla="val -147717"/>
              <a:gd name="adj2" fmla="val -31237"/>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a:solidFill>
                  <a:srgbClr val="C00000"/>
                </a:solidFill>
                <a:latin typeface="Times New Roman" panose="02020603050405020304" pitchFamily="18" charset="0"/>
              </a:rPr>
              <a:t>Initialise une fois</a:t>
            </a:r>
          </a:p>
        </p:txBody>
      </p:sp>
      <p:sp>
        <p:nvSpPr>
          <p:cNvPr id="173063" name="AutoShape 7"/>
          <p:cNvSpPr>
            <a:spLocks noChangeArrowheads="1"/>
          </p:cNvSpPr>
          <p:nvPr/>
        </p:nvSpPr>
        <p:spPr bwMode="auto">
          <a:xfrm>
            <a:off x="4325939" y="3279776"/>
            <a:ext cx="1944687" cy="322263"/>
          </a:xfrm>
          <a:prstGeom prst="wedgeRoundRectCallout">
            <a:avLst>
              <a:gd name="adj1" fmla="val -96361"/>
              <a:gd name="adj2" fmla="val -77264"/>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a:solidFill>
                  <a:srgbClr val="C00000"/>
                </a:solidFill>
                <a:latin typeface="Times New Roman" panose="02020603050405020304" pitchFamily="18" charset="0"/>
              </a:rPr>
              <a:t>Finalise</a:t>
            </a:r>
          </a:p>
        </p:txBody>
      </p:sp>
      <p:pic>
        <p:nvPicPr>
          <p:cNvPr id="1730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057" y="266700"/>
            <a:ext cx="3720380" cy="6376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6" name="AutoShape 7"/>
          <p:cNvSpPr>
            <a:spLocks noChangeArrowheads="1"/>
          </p:cNvSpPr>
          <p:nvPr/>
        </p:nvSpPr>
        <p:spPr bwMode="auto">
          <a:xfrm>
            <a:off x="8874126" y="4521201"/>
            <a:ext cx="1673225" cy="320675"/>
          </a:xfrm>
          <a:prstGeom prst="wedgeRoundRectCallout">
            <a:avLst>
              <a:gd name="adj1" fmla="val 18783"/>
              <a:gd name="adj2" fmla="val 340800"/>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Exécution</a:t>
            </a:r>
          </a:p>
        </p:txBody>
      </p:sp>
      <p:sp>
        <p:nvSpPr>
          <p:cNvPr id="9" name="AutoShape 7"/>
          <p:cNvSpPr>
            <a:spLocks noChangeArrowheads="1"/>
          </p:cNvSpPr>
          <p:nvPr/>
        </p:nvSpPr>
        <p:spPr bwMode="auto">
          <a:xfrm>
            <a:off x="6486525" y="1227139"/>
            <a:ext cx="2501900" cy="320675"/>
          </a:xfrm>
          <a:prstGeom prst="wedgeRoundRectCallout">
            <a:avLst>
              <a:gd name="adj1" fmla="val -180843"/>
              <a:gd name="adj2" fmla="val 71143"/>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Attention à vos import</a:t>
            </a:r>
          </a:p>
        </p:txBody>
      </p:sp>
      <p:sp>
        <p:nvSpPr>
          <p:cNvPr id="2" name="Espace réservé du pied de page 1">
            <a:extLst>
              <a:ext uri="{FF2B5EF4-FFF2-40B4-BE49-F238E27FC236}">
                <a16:creationId xmlns:a16="http://schemas.microsoft.com/office/drawing/2014/main" id="{C1B0D675-2F5B-492C-934A-CC71B0A347C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873082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4"/>
          <p:cNvSpPr>
            <a:spLocks noGrp="1"/>
          </p:cNvSpPr>
          <p:nvPr>
            <p:ph type="sldNum" sz="quarter" idx="12"/>
          </p:nvPr>
        </p:nvSpPr>
        <p:spPr/>
        <p:txBody>
          <a:bodyPr/>
          <a:lstStyle/>
          <a:p>
            <a:fld id="{CF4668DC-857F-487D-BFFA-8C0CA5037977}" type="slidenum">
              <a:rPr lang="fr-BE" smtClean="0"/>
              <a:pPr/>
              <a:t>236</a:t>
            </a:fld>
            <a:endParaRPr lang="fr-BE" dirty="0"/>
          </a:p>
        </p:txBody>
      </p:sp>
      <p:sp>
        <p:nvSpPr>
          <p:cNvPr id="195586" name="Rectangle 10"/>
          <p:cNvSpPr>
            <a:spLocks noGrp="1" noChangeArrowheads="1"/>
          </p:cNvSpPr>
          <p:nvPr>
            <p:ph type="title"/>
          </p:nvPr>
        </p:nvSpPr>
        <p:spPr/>
        <p:txBody>
          <a:bodyPr>
            <a:normAutofit fontScale="90000"/>
          </a:bodyPr>
          <a:lstStyle/>
          <a:p>
            <a:r>
              <a:rPr lang="fr-FR" altLang="fr-FR" dirty="0"/>
              <a:t>Rappel : JUnit – Exceptions</a:t>
            </a:r>
          </a:p>
        </p:txBody>
      </p:sp>
      <p:sp>
        <p:nvSpPr>
          <p:cNvPr id="18437" name="Rectangle 11"/>
          <p:cNvSpPr>
            <a:spLocks noGrp="1" noChangeArrowheads="1"/>
          </p:cNvSpPr>
          <p:nvPr>
            <p:ph idx="1"/>
          </p:nvPr>
        </p:nvSpPr>
        <p:spPr/>
        <p:txBody>
          <a:bodyPr/>
          <a:lstStyle/>
          <a:p>
            <a:r>
              <a:rPr lang="fr-FR" dirty="0"/>
              <a:t>La gestion des tests d’erreurs </a:t>
            </a:r>
            <a:r>
              <a:rPr lang="fr-FR" dirty="0">
                <a:sym typeface="Wingdings" panose="05000000000000000000" pitchFamily="2" charset="2"/>
              </a:rPr>
              <a:t> tests qui doivent générer une exception</a:t>
            </a:r>
          </a:p>
          <a:p>
            <a:endParaRPr lang="fr-FR" dirty="0">
              <a:sym typeface="Wingdings" panose="05000000000000000000" pitchFamily="2" charset="2"/>
            </a:endParaRPr>
          </a:p>
          <a:p>
            <a:r>
              <a:rPr lang="fr-FR" dirty="0"/>
              <a:t>Utiliser le paramètre </a:t>
            </a:r>
            <a:r>
              <a:rPr lang="fr-FR" dirty="0" err="1"/>
              <a:t>expected</a:t>
            </a:r>
            <a:r>
              <a:rPr lang="fr-FR" dirty="0"/>
              <a:t> de l’annotation @</a:t>
            </a:r>
            <a:r>
              <a:rPr lang="fr-FR" b="1" dirty="0"/>
              <a:t>Test</a:t>
            </a:r>
            <a:r>
              <a:rPr lang="fr-FR" dirty="0"/>
              <a:t>. Ce dernier prend un objet Class comme valeur</a:t>
            </a:r>
          </a:p>
          <a:p>
            <a:endParaRPr lang="fr-FR" dirty="0"/>
          </a:p>
          <a:p>
            <a:r>
              <a:rPr lang="fr-FR" dirty="0"/>
              <a:t>Ne jamais faire de </a:t>
            </a:r>
            <a:r>
              <a:rPr lang="fr-FR" dirty="0" err="1"/>
              <a:t>try</a:t>
            </a:r>
            <a:r>
              <a:rPr lang="fr-FR" dirty="0"/>
              <a:t> / catch</a:t>
            </a:r>
          </a:p>
          <a:p>
            <a:endParaRPr lang="fr-FR" dirty="0"/>
          </a:p>
          <a:p>
            <a:endParaRPr lang="fr-FR" dirty="0"/>
          </a:p>
        </p:txBody>
      </p:sp>
      <p:sp>
        <p:nvSpPr>
          <p:cNvPr id="2" name="Espace réservé du pied de page 1">
            <a:extLst>
              <a:ext uri="{FF2B5EF4-FFF2-40B4-BE49-F238E27FC236}">
                <a16:creationId xmlns:a16="http://schemas.microsoft.com/office/drawing/2014/main" id="{0EF7FAA8-9FCB-4510-9CC7-731098F9558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68363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
          <p:cNvSpPr>
            <a:spLocks noGrp="1" noChangeArrowheads="1"/>
          </p:cNvSpPr>
          <p:nvPr>
            <p:ph type="title"/>
          </p:nvPr>
        </p:nvSpPr>
        <p:spPr/>
        <p:txBody>
          <a:bodyPr>
            <a:normAutofit fontScale="90000"/>
          </a:bodyPr>
          <a:lstStyle/>
          <a:p>
            <a:r>
              <a:rPr lang="fr-FR" altLang="fr-FR" dirty="0"/>
              <a:t>Rappel : JUnit – Exceptions</a:t>
            </a:r>
          </a:p>
        </p:txBody>
      </p:sp>
      <p:sp>
        <p:nvSpPr>
          <p:cNvPr id="18" name="Espace réservé du numéro de diapositive 4"/>
          <p:cNvSpPr>
            <a:spLocks noGrp="1"/>
          </p:cNvSpPr>
          <p:nvPr>
            <p:ph type="sldNum" sz="quarter" idx="12"/>
          </p:nvPr>
        </p:nvSpPr>
        <p:spPr/>
        <p:txBody>
          <a:bodyPr/>
          <a:lstStyle/>
          <a:p>
            <a:fld id="{CF4668DC-857F-487D-BFFA-8C0CA5037977}" type="slidenum">
              <a:rPr lang="fr-BE" smtClean="0"/>
              <a:pPr/>
              <a:t>237</a:t>
            </a:fld>
            <a:endParaRPr lang="fr-BE" dirty="0"/>
          </a:p>
        </p:txBody>
      </p:sp>
      <p:pic>
        <p:nvPicPr>
          <p:cNvPr id="19968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192214"/>
            <a:ext cx="5070475" cy="5095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9688"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73850" y="933450"/>
            <a:ext cx="352425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9" name="AutoShape 7"/>
          <p:cNvSpPr>
            <a:spLocks noChangeArrowheads="1"/>
          </p:cNvSpPr>
          <p:nvPr/>
        </p:nvSpPr>
        <p:spPr bwMode="auto">
          <a:xfrm>
            <a:off x="6219032" y="2624067"/>
            <a:ext cx="2652712" cy="322263"/>
          </a:xfrm>
          <a:prstGeom prst="wedgeRoundRectCallout">
            <a:avLst>
              <a:gd name="adj1" fmla="val -79184"/>
              <a:gd name="adj2" fmla="val 363168"/>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Définition de l’exception</a:t>
            </a:r>
          </a:p>
        </p:txBody>
      </p:sp>
      <p:sp>
        <p:nvSpPr>
          <p:cNvPr id="199690" name="Organigramme : Alternative 4"/>
          <p:cNvSpPr>
            <a:spLocks noChangeArrowheads="1"/>
          </p:cNvSpPr>
          <p:nvPr/>
        </p:nvSpPr>
        <p:spPr bwMode="auto">
          <a:xfrm>
            <a:off x="2209800" y="3962400"/>
            <a:ext cx="3962400" cy="304800"/>
          </a:xfrm>
          <a:prstGeom prst="flowChartAlternateProcess">
            <a:avLst/>
          </a:prstGeom>
          <a:noFill/>
          <a:ln w="28575" algn="ctr">
            <a:solidFill>
              <a:srgbClr val="99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fr-FR" altLang="fr-FR"/>
          </a:p>
        </p:txBody>
      </p:sp>
      <p:sp>
        <p:nvSpPr>
          <p:cNvPr id="8" name="AutoShape 7"/>
          <p:cNvSpPr>
            <a:spLocks noChangeArrowheads="1"/>
          </p:cNvSpPr>
          <p:nvPr/>
        </p:nvSpPr>
        <p:spPr bwMode="auto">
          <a:xfrm>
            <a:off x="7545388" y="5170776"/>
            <a:ext cx="2652712" cy="322263"/>
          </a:xfrm>
          <a:prstGeom prst="wedgeRoundRectCallout">
            <a:avLst>
              <a:gd name="adj1" fmla="val -120836"/>
              <a:gd name="adj2" fmla="val -109737"/>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Pas de </a:t>
            </a:r>
            <a:r>
              <a:rPr lang="fr-FR" altLang="fr-FR" sz="1800" b="1" dirty="0" err="1">
                <a:solidFill>
                  <a:srgbClr val="C00000"/>
                </a:solidFill>
                <a:latin typeface="Times New Roman" panose="02020603050405020304" pitchFamily="18" charset="0"/>
              </a:rPr>
              <a:t>try</a:t>
            </a:r>
            <a:r>
              <a:rPr lang="fr-FR" altLang="fr-FR" sz="1800" b="1" dirty="0">
                <a:solidFill>
                  <a:srgbClr val="C00000"/>
                </a:solidFill>
                <a:latin typeface="Times New Roman" panose="02020603050405020304" pitchFamily="18" charset="0"/>
              </a:rPr>
              <a:t> / catch</a:t>
            </a:r>
          </a:p>
        </p:txBody>
      </p:sp>
      <p:sp>
        <p:nvSpPr>
          <p:cNvPr id="9" name="AutoShape 7"/>
          <p:cNvSpPr>
            <a:spLocks noChangeArrowheads="1"/>
          </p:cNvSpPr>
          <p:nvPr/>
        </p:nvSpPr>
        <p:spPr bwMode="auto">
          <a:xfrm>
            <a:off x="7545388" y="3162300"/>
            <a:ext cx="3808412" cy="948315"/>
          </a:xfrm>
          <a:prstGeom prst="wedgeRoundRectCallout">
            <a:avLst>
              <a:gd name="adj1" fmla="val -107441"/>
              <a:gd name="adj2" fmla="val 74026"/>
              <a:gd name="adj3" fmla="val 16667"/>
            </a:avLst>
          </a:prstGeom>
          <a:solidFill>
            <a:srgbClr val="74B4B6"/>
          </a:solidFill>
          <a:ln w="12700">
            <a:solidFill>
              <a:schemeClr val="bg2"/>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fr-FR" altLang="fr-FR" sz="1800" b="1" dirty="0">
                <a:solidFill>
                  <a:srgbClr val="C00000"/>
                </a:solidFill>
                <a:latin typeface="Times New Roman" panose="02020603050405020304" pitchFamily="18" charset="0"/>
              </a:rPr>
              <a:t>Potentiellement à </a:t>
            </a:r>
            <a:r>
              <a:rPr lang="fr-FR" altLang="fr-FR" sz="1800" b="1" dirty="0" err="1">
                <a:solidFill>
                  <a:srgbClr val="C00000"/>
                </a:solidFill>
                <a:latin typeface="Times New Roman" panose="02020603050405020304" pitchFamily="18" charset="0"/>
              </a:rPr>
              <a:t>throws</a:t>
            </a:r>
            <a:r>
              <a:rPr lang="fr-FR" altLang="fr-FR" sz="1800" b="1" dirty="0">
                <a:solidFill>
                  <a:srgbClr val="C00000"/>
                </a:solidFill>
                <a:latin typeface="Times New Roman" panose="02020603050405020304" pitchFamily="18" charset="0"/>
              </a:rPr>
              <a:t> à indiquer </a:t>
            </a:r>
            <a:br>
              <a:rPr lang="fr-FR" altLang="fr-FR" sz="1800" b="1" dirty="0">
                <a:solidFill>
                  <a:srgbClr val="C00000"/>
                </a:solidFill>
                <a:latin typeface="Times New Roman" panose="02020603050405020304" pitchFamily="18" charset="0"/>
              </a:rPr>
            </a:br>
            <a:r>
              <a:rPr lang="fr-FR" altLang="fr-FR" sz="1800" b="1" dirty="0">
                <a:solidFill>
                  <a:srgbClr val="C00000"/>
                </a:solidFill>
                <a:latin typeface="Times New Roman" panose="02020603050405020304" pitchFamily="18" charset="0"/>
              </a:rPr>
              <a:t>si l’exception n’est pas de </a:t>
            </a:r>
            <a:br>
              <a:rPr lang="fr-FR" altLang="fr-FR" sz="1800" b="1" dirty="0">
                <a:solidFill>
                  <a:srgbClr val="C00000"/>
                </a:solidFill>
                <a:latin typeface="Times New Roman" panose="02020603050405020304" pitchFamily="18" charset="0"/>
              </a:rPr>
            </a:br>
            <a:r>
              <a:rPr lang="fr-FR" altLang="fr-FR" sz="1800" b="1" dirty="0">
                <a:solidFill>
                  <a:srgbClr val="C00000"/>
                </a:solidFill>
                <a:latin typeface="Times New Roman" panose="02020603050405020304" pitchFamily="18" charset="0"/>
              </a:rPr>
              <a:t>type </a:t>
            </a:r>
            <a:r>
              <a:rPr lang="fr-FR" altLang="fr-FR" sz="1800" b="1" dirty="0" err="1">
                <a:solidFill>
                  <a:srgbClr val="C00000"/>
                </a:solidFill>
                <a:latin typeface="Times New Roman" panose="02020603050405020304" pitchFamily="18" charset="0"/>
              </a:rPr>
              <a:t>RuntimeException</a:t>
            </a:r>
            <a:endParaRPr lang="fr-FR" altLang="fr-FR" sz="1800" b="1" dirty="0">
              <a:solidFill>
                <a:srgbClr val="C00000"/>
              </a:solidFill>
              <a:latin typeface="Times New Roman" panose="02020603050405020304" pitchFamily="18" charset="0"/>
            </a:endParaRPr>
          </a:p>
        </p:txBody>
      </p:sp>
      <p:sp>
        <p:nvSpPr>
          <p:cNvPr id="2" name="Espace réservé du pied de page 1">
            <a:extLst>
              <a:ext uri="{FF2B5EF4-FFF2-40B4-BE49-F238E27FC236}">
                <a16:creationId xmlns:a16="http://schemas.microsoft.com/office/drawing/2014/main" id="{3C6BA653-BC2A-4EAA-AEE9-748E0364ECF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466677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3"/>
          <p:cNvSpPr>
            <a:spLocks noGrp="1"/>
          </p:cNvSpPr>
          <p:nvPr>
            <p:ph type="sldNum" sz="quarter" idx="12"/>
          </p:nvPr>
        </p:nvSpPr>
        <p:spPr/>
        <p:txBody>
          <a:bodyPr/>
          <a:lstStyle/>
          <a:p>
            <a:fld id="{F1F5C55A-AAC4-4FAB-A004-0267178C4D8A}" type="slidenum">
              <a:rPr lang="fr-FR" smtClean="0"/>
              <a:pPr/>
              <a:t>238</a:t>
            </a:fld>
            <a:endParaRPr lang="fr-FR" dirty="0"/>
          </a:p>
        </p:txBody>
      </p:sp>
      <p:sp>
        <p:nvSpPr>
          <p:cNvPr id="2" name="Titre 1"/>
          <p:cNvSpPr>
            <a:spLocks noGrp="1"/>
          </p:cNvSpPr>
          <p:nvPr>
            <p:ph type="title"/>
          </p:nvPr>
        </p:nvSpPr>
        <p:spPr/>
        <p:txBody>
          <a:bodyPr>
            <a:normAutofit fontScale="90000"/>
          </a:bodyPr>
          <a:lstStyle/>
          <a:p>
            <a:r>
              <a:rPr lang="fr-FR" dirty="0"/>
              <a:t>Spring et JUnit</a:t>
            </a:r>
          </a:p>
        </p:txBody>
      </p:sp>
      <p:sp>
        <p:nvSpPr>
          <p:cNvPr id="237571" name="Espace réservé du contenu 2"/>
          <p:cNvSpPr>
            <a:spLocks noGrp="1"/>
          </p:cNvSpPr>
          <p:nvPr>
            <p:ph idx="1"/>
          </p:nvPr>
        </p:nvSpPr>
        <p:spPr/>
        <p:txBody>
          <a:bodyPr>
            <a:normAutofit lnSpcReduction="10000"/>
          </a:bodyPr>
          <a:lstStyle/>
          <a:p>
            <a:r>
              <a:rPr lang="fr-FR" altLang="en-US" dirty="0"/>
              <a:t>Spring complète </a:t>
            </a:r>
            <a:r>
              <a:rPr lang="fr-FR" altLang="en-US" dirty="0" err="1"/>
              <a:t>Junit</a:t>
            </a:r>
            <a:r>
              <a:rPr lang="fr-FR" altLang="en-US" dirty="0"/>
              <a:t> avec un certain nombre d’annotations qui vont nous permettre de</a:t>
            </a:r>
          </a:p>
          <a:p>
            <a:pPr lvl="1"/>
            <a:r>
              <a:rPr lang="fr-FR" altLang="en-US" dirty="0"/>
              <a:t>charger le contexte</a:t>
            </a:r>
          </a:p>
          <a:p>
            <a:pPr lvl="1"/>
            <a:r>
              <a:rPr lang="fr-FR" altLang="en-US" dirty="0"/>
              <a:t>gérer l’aspect transactionnel (nous y reviendrons plus tard)</a:t>
            </a:r>
          </a:p>
          <a:p>
            <a:pPr lvl="1"/>
            <a:endParaRPr lang="fr-FR" altLang="en-US" dirty="0"/>
          </a:p>
          <a:p>
            <a:r>
              <a:rPr lang="fr-FR" altLang="en-US" dirty="0"/>
              <a:t>Nous allons pouvoir dans nos test faire de l’injections de dépendances</a:t>
            </a:r>
          </a:p>
          <a:p>
            <a:pPr lvl="1"/>
            <a:r>
              <a:rPr lang="fr-FR" altLang="en-US" dirty="0"/>
              <a:t>Via @</a:t>
            </a:r>
            <a:r>
              <a:rPr lang="fr-FR" altLang="en-US" dirty="0" err="1"/>
              <a:t>Autowired</a:t>
            </a:r>
            <a:endParaRPr lang="fr-FR" altLang="en-US" dirty="0"/>
          </a:p>
          <a:p>
            <a:pPr lvl="1"/>
            <a:endParaRPr lang="fr-FR" altLang="en-US" dirty="0"/>
          </a:p>
          <a:p>
            <a:r>
              <a:rPr lang="fr-FR" altLang="en-US" dirty="0"/>
              <a:t>Notre code de test va donc se simplifier grandement</a:t>
            </a:r>
          </a:p>
        </p:txBody>
      </p:sp>
      <p:sp>
        <p:nvSpPr>
          <p:cNvPr id="3" name="Espace réservé du pied de page 2">
            <a:extLst>
              <a:ext uri="{FF2B5EF4-FFF2-40B4-BE49-F238E27FC236}">
                <a16:creationId xmlns:a16="http://schemas.microsoft.com/office/drawing/2014/main" id="{4ED24019-4D5C-44C7-8C1A-19DB96BFB50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3046008"/>
      </p:ext>
    </p:extLst>
  </p:cSld>
  <p:clrMapOvr>
    <a:masterClrMapping/>
  </p:clrMapOvr>
  <p:transition spd="slow"/>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3"/>
          <p:cNvSpPr>
            <a:spLocks noGrp="1"/>
          </p:cNvSpPr>
          <p:nvPr>
            <p:ph type="sldNum" sz="quarter" idx="12"/>
          </p:nvPr>
        </p:nvSpPr>
        <p:spPr/>
        <p:txBody>
          <a:bodyPr/>
          <a:lstStyle/>
          <a:p>
            <a:fld id="{F1F5C55A-AAC4-4FAB-A004-0267178C4D8A}" type="slidenum">
              <a:rPr lang="fr-FR" smtClean="0"/>
              <a:pPr/>
              <a:t>239</a:t>
            </a:fld>
            <a:endParaRPr lang="fr-FR" dirty="0"/>
          </a:p>
        </p:txBody>
      </p:sp>
      <p:sp>
        <p:nvSpPr>
          <p:cNvPr id="2" name="Titre 1"/>
          <p:cNvSpPr>
            <a:spLocks noGrp="1"/>
          </p:cNvSpPr>
          <p:nvPr>
            <p:ph type="title"/>
          </p:nvPr>
        </p:nvSpPr>
        <p:spPr/>
        <p:txBody>
          <a:bodyPr>
            <a:normAutofit fontScale="90000"/>
          </a:bodyPr>
          <a:lstStyle/>
          <a:p>
            <a:r>
              <a:rPr lang="fr-FR" dirty="0"/>
              <a:t>Exemple JUnit Manuel</a:t>
            </a:r>
          </a:p>
        </p:txBody>
      </p:sp>
      <p:sp>
        <p:nvSpPr>
          <p:cNvPr id="78851" name="Espace réservé du contenu 2"/>
          <p:cNvSpPr>
            <a:spLocks noGrp="1"/>
          </p:cNvSpPr>
          <p:nvPr>
            <p:ph idx="1"/>
          </p:nvPr>
        </p:nvSpPr>
        <p:spPr/>
        <p:txBody>
          <a:bodyPr/>
          <a:lstStyle/>
          <a:p>
            <a:r>
              <a:rPr lang="fr-FR" altLang="en-US" dirty="0"/>
              <a:t>Contexte Spring avec JUnit (sans les annotations)</a:t>
            </a:r>
          </a:p>
        </p:txBody>
      </p:sp>
      <p:pic>
        <p:nvPicPr>
          <p:cNvPr id="3" name="Image 2"/>
          <p:cNvPicPr>
            <a:picLocks noChangeAspect="1"/>
          </p:cNvPicPr>
          <p:nvPr/>
        </p:nvPicPr>
        <p:blipFill>
          <a:blip r:embed="rId3"/>
          <a:stretch>
            <a:fillRect/>
          </a:stretch>
        </p:blipFill>
        <p:spPr>
          <a:xfrm>
            <a:off x="1708727" y="1983797"/>
            <a:ext cx="8668862" cy="4698118"/>
          </a:xfrm>
          <a:prstGeom prst="rect">
            <a:avLst/>
          </a:prstGeom>
          <a:ln>
            <a:solidFill>
              <a:schemeClr val="tx1"/>
            </a:solidFill>
          </a:ln>
        </p:spPr>
      </p:pic>
      <p:sp>
        <p:nvSpPr>
          <p:cNvPr id="4" name="Espace réservé du pied de page 3">
            <a:extLst>
              <a:ext uri="{FF2B5EF4-FFF2-40B4-BE49-F238E27FC236}">
                <a16:creationId xmlns:a16="http://schemas.microsoft.com/office/drawing/2014/main" id="{0D0F65D6-2771-4376-9173-18003B7905C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4225546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56322" name="Espace réservé du contenu 2"/>
          <p:cNvSpPr>
            <a:spLocks noGrp="1"/>
          </p:cNvSpPr>
          <p:nvPr>
            <p:ph idx="1"/>
          </p:nvPr>
        </p:nvSpPr>
        <p:spPr/>
        <p:txBody>
          <a:bodyPr>
            <a:normAutofit/>
          </a:bodyPr>
          <a:lstStyle/>
          <a:p>
            <a:r>
              <a:rPr lang="fr-FR" altLang="en-US" dirty="0"/>
              <a:t>Définition XML de base d’un contexte Spring</a:t>
            </a:r>
          </a:p>
          <a:p>
            <a:endParaRPr lang="fr-FR" altLang="en-US" dirty="0"/>
          </a:p>
          <a:p>
            <a:endParaRPr lang="fr-FR" altLang="en-US" dirty="0"/>
          </a:p>
          <a:p>
            <a:endParaRPr lang="fr-FR" altLang="en-US" dirty="0"/>
          </a:p>
          <a:p>
            <a:endParaRPr lang="fr-FR" altLang="en-US" dirty="0"/>
          </a:p>
          <a:p>
            <a:endParaRPr lang="fr-FR" altLang="en-US" dirty="0"/>
          </a:p>
          <a:p>
            <a:r>
              <a:rPr lang="fr-FR" altLang="en-US" dirty="0"/>
              <a:t>Le code Java équivalent :</a:t>
            </a:r>
          </a:p>
        </p:txBody>
      </p:sp>
      <p:sp>
        <p:nvSpPr>
          <p:cNvPr id="6" name="ZoneTexte 5"/>
          <p:cNvSpPr txBox="1"/>
          <p:nvPr/>
        </p:nvSpPr>
        <p:spPr>
          <a:xfrm>
            <a:off x="887767" y="1970866"/>
            <a:ext cx="10662082"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xml</a:t>
            </a:r>
            <a:r>
              <a:rPr lang="fr-FR" sz="1600" dirty="0">
                <a:solidFill>
                  <a:schemeClr val="tx1"/>
                </a:solidFill>
                <a:latin typeface="Courier New" pitchFamily="49" charset="0"/>
                <a:cs typeface="Courier New" pitchFamily="49" charset="0"/>
              </a:rPr>
              <a:t> version="1.0" </a:t>
            </a:r>
            <a:r>
              <a:rPr lang="fr-FR" sz="1600" dirty="0" err="1">
                <a:solidFill>
                  <a:schemeClr val="tx1"/>
                </a:solidFill>
                <a:latin typeface="Courier New" pitchFamily="49" charset="0"/>
                <a:cs typeface="Courier New" pitchFamily="49" charset="0"/>
              </a:rPr>
              <a:t>encoding</a:t>
            </a:r>
            <a:r>
              <a:rPr lang="fr-FR" sz="1600" dirty="0">
                <a:solidFill>
                  <a:schemeClr val="tx1"/>
                </a:solidFill>
                <a:latin typeface="Courier New" pitchFamily="49" charset="0"/>
                <a:cs typeface="Courier New" pitchFamily="49" charset="0"/>
              </a:rPr>
              <a:t>="UTF-8"?&gt;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beans</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xmlns</a:t>
            </a:r>
            <a:r>
              <a:rPr lang="fr-FR" sz="1600" dirty="0">
                <a:solidFill>
                  <a:schemeClr val="tx1"/>
                </a:solidFill>
                <a:latin typeface="Courier New" pitchFamily="49" charset="0"/>
                <a:cs typeface="Courier New" pitchFamily="49" charset="0"/>
              </a:rPr>
              <a:t>="http://www.springframework.org/schema/beans"</a:t>
            </a:r>
          </a:p>
          <a:p>
            <a:pPr>
              <a:defRPr/>
            </a:pP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xmlns:xsi</a:t>
            </a:r>
            <a:r>
              <a:rPr lang="fr-FR" sz="1600" dirty="0">
                <a:solidFill>
                  <a:schemeClr val="tx1"/>
                </a:solidFill>
                <a:latin typeface="Courier New" pitchFamily="49" charset="0"/>
                <a:cs typeface="Courier New" pitchFamily="49" charset="0"/>
              </a:rPr>
              <a:t>="http://www.w3.org/2001/XMLSchema-instance"</a:t>
            </a:r>
          </a:p>
          <a:p>
            <a:pPr>
              <a:defRPr/>
            </a:pP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xsi:schemaLocation</a:t>
            </a:r>
            <a:r>
              <a:rPr lang="fr-FR" sz="1600" dirty="0">
                <a:solidFill>
                  <a:schemeClr val="tx1"/>
                </a:solidFill>
                <a:latin typeface="Courier New" pitchFamily="49" charset="0"/>
                <a:cs typeface="Courier New" pitchFamily="49" charset="0"/>
              </a:rPr>
              <a:t>=</a:t>
            </a:r>
            <a:br>
              <a:rPr lang="fr-FR" sz="1600" dirty="0">
                <a:solidFill>
                  <a:schemeClr val="tx1"/>
                </a:solidFill>
                <a:latin typeface="Courier New" pitchFamily="49" charset="0"/>
                <a:cs typeface="Courier New" pitchFamily="49" charset="0"/>
              </a:rPr>
            </a:br>
            <a:r>
              <a:rPr lang="fr-FR" sz="1600" dirty="0">
                <a:solidFill>
                  <a:schemeClr val="tx1"/>
                </a:solidFill>
                <a:latin typeface="Courier New" pitchFamily="49" charset="0"/>
                <a:cs typeface="Courier New" pitchFamily="49" charset="0"/>
              </a:rPr>
              <a:t>		"http://www.springframework.org/schema/beans 			 		                                                         		 http://www.springframework.org/schema/beans/spring-beans.xsd"&gt;</a:t>
            </a:r>
          </a:p>
          <a:p>
            <a:pPr>
              <a:defRPr/>
            </a:pPr>
            <a:endParaRPr lang="fr-FR" sz="1600" dirty="0">
              <a:solidFill>
                <a:schemeClr val="tx1"/>
              </a:solidFill>
              <a:latin typeface="Courier New" pitchFamily="49" charset="0"/>
              <a:cs typeface="Courier New" pitchFamily="49" charset="0"/>
            </a:endParaRPr>
          </a:p>
          <a:p>
            <a:pPr>
              <a:defRPr/>
            </a:pPr>
            <a:r>
              <a:rPr lang="fr-FR" sz="1600" b="1"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bean</a:t>
            </a:r>
            <a:r>
              <a:rPr lang="fr-FR" sz="1600" b="1" dirty="0">
                <a:solidFill>
                  <a:schemeClr val="tx1"/>
                </a:solidFill>
                <a:latin typeface="Courier New" pitchFamily="49" charset="0"/>
                <a:cs typeface="Courier New" pitchFamily="49" charset="0"/>
              </a:rPr>
              <a:t> id="</a:t>
            </a:r>
            <a:r>
              <a:rPr lang="fr-FR" sz="1600" b="1" i="1" dirty="0" err="1">
                <a:solidFill>
                  <a:schemeClr val="tx1"/>
                </a:solidFill>
                <a:latin typeface="Courier New" pitchFamily="49" charset="0"/>
                <a:cs typeface="Courier New" pitchFamily="49" charset="0"/>
              </a:rPr>
              <a:t>utilisateurService</a:t>
            </a:r>
            <a:r>
              <a:rPr lang="fr-FR" sz="1600" b="1" dirty="0">
                <a:solidFill>
                  <a:schemeClr val="tx1"/>
                </a:solidFill>
                <a:latin typeface="Courier New" pitchFamily="49" charset="0"/>
                <a:cs typeface="Courier New" pitchFamily="49" charset="0"/>
              </a:rPr>
              <a:t>" class="</a:t>
            </a:r>
            <a:r>
              <a:rPr lang="fr-FR" sz="1600" b="1" dirty="0" err="1">
                <a:solidFill>
                  <a:schemeClr val="tx1"/>
                </a:solidFill>
                <a:latin typeface="Courier New" pitchFamily="49" charset="0"/>
                <a:cs typeface="Courier New" pitchFamily="49" charset="0"/>
              </a:rPr>
              <a:t>com.france.service.UtilisateurServiceImpl</a:t>
            </a:r>
            <a:r>
              <a:rPr lang="fr-FR" sz="1600" b="1" dirty="0">
                <a:solidFill>
                  <a:schemeClr val="tx1"/>
                </a:solidFill>
                <a:latin typeface="Courier New" pitchFamily="49" charset="0"/>
                <a:cs typeface="Courier New" pitchFamily="49" charset="0"/>
              </a:rPr>
              <a:t>"/&gt;</a:t>
            </a:r>
          </a:p>
          <a:p>
            <a:pPr>
              <a:defRPr/>
            </a:pPr>
            <a:endParaRPr lang="fr-FR" sz="1600" dirty="0">
              <a:solidFill>
                <a:schemeClr val="tx1"/>
              </a:solidFill>
              <a:latin typeface="Courier New" pitchFamily="49" charset="0"/>
              <a:cs typeface="Courier New" pitchFamily="49" charset="0"/>
            </a:endParaRP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beans</a:t>
            </a:r>
            <a:r>
              <a:rPr lang="fr-FR" sz="1600" dirty="0">
                <a:solidFill>
                  <a:schemeClr val="tx1"/>
                </a:solidFill>
                <a:latin typeface="Courier New" pitchFamily="49" charset="0"/>
                <a:cs typeface="Courier New" pitchFamily="49" charset="0"/>
              </a:rPr>
              <a:t>&gt;</a:t>
            </a:r>
          </a:p>
        </p:txBody>
      </p:sp>
      <p:sp>
        <p:nvSpPr>
          <p:cNvPr id="10" name="ZoneTexte 9"/>
          <p:cNvSpPr txBox="1"/>
          <p:nvPr/>
        </p:nvSpPr>
        <p:spPr>
          <a:xfrm>
            <a:off x="959153" y="5711826"/>
            <a:ext cx="10590695"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err="1">
                <a:solidFill>
                  <a:schemeClr val="tx1"/>
                </a:solidFill>
                <a:latin typeface="Courier New" pitchFamily="49" charset="0"/>
                <a:cs typeface="Courier New" pitchFamily="49" charset="0"/>
              </a:rPr>
              <a:t>UtilisateurServiceImpl</a:t>
            </a:r>
            <a:r>
              <a:rPr lang="fr-FR" sz="1600" dirty="0">
                <a:solidFill>
                  <a:schemeClr val="tx1"/>
                </a:solidFill>
                <a:latin typeface="Courier New" pitchFamily="49" charset="0"/>
                <a:cs typeface="Courier New" pitchFamily="49" charset="0"/>
              </a:rPr>
              <a:t> </a:t>
            </a:r>
            <a:r>
              <a:rPr lang="fr-FR" sz="1600" i="1" dirty="0" err="1">
                <a:solidFill>
                  <a:schemeClr val="tx1"/>
                </a:solidFill>
                <a:latin typeface="Courier New" pitchFamily="49" charset="0"/>
                <a:cs typeface="Courier New" pitchFamily="49" charset="0"/>
              </a:rPr>
              <a:t>utilisateurService</a:t>
            </a:r>
            <a:r>
              <a:rPr lang="fr-FR" sz="1600" i="1" dirty="0">
                <a:solidFill>
                  <a:schemeClr val="tx1"/>
                </a:solidFill>
                <a:latin typeface="Courier New" pitchFamily="49" charset="0"/>
                <a:cs typeface="Courier New" pitchFamily="49" charset="0"/>
              </a:rPr>
              <a:t> </a:t>
            </a:r>
            <a:r>
              <a:rPr lang="fr-FR" sz="1600" dirty="0">
                <a:solidFill>
                  <a:schemeClr val="tx1"/>
                </a:solidFill>
                <a:latin typeface="Courier New" pitchFamily="49" charset="0"/>
                <a:cs typeface="Courier New" pitchFamily="49" charset="0"/>
              </a:rPr>
              <a:t>= new </a:t>
            </a:r>
            <a:r>
              <a:rPr lang="fr-FR" sz="1600" dirty="0" err="1">
                <a:solidFill>
                  <a:schemeClr val="tx1"/>
                </a:solidFill>
                <a:latin typeface="Courier New" pitchFamily="49" charset="0"/>
                <a:cs typeface="Courier New" pitchFamily="49" charset="0"/>
              </a:rPr>
              <a:t>UtilisateurServiceImpl</a:t>
            </a:r>
            <a:r>
              <a:rPr lang="fr-FR" sz="1600" dirty="0">
                <a:solidFill>
                  <a:schemeClr val="tx1"/>
                </a:solidFill>
                <a:latin typeface="Courier New" pitchFamily="49" charset="0"/>
                <a:cs typeface="Courier New" pitchFamily="49" charset="0"/>
              </a:rPr>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24</a:t>
            </a:fld>
            <a:endParaRPr lang="fr-FR"/>
          </a:p>
        </p:txBody>
      </p:sp>
      <p:sp>
        <p:nvSpPr>
          <p:cNvPr id="3" name="Espace réservé du pied de page 2">
            <a:extLst>
              <a:ext uri="{FF2B5EF4-FFF2-40B4-BE49-F238E27FC236}">
                <a16:creationId xmlns:a16="http://schemas.microsoft.com/office/drawing/2014/main" id="{A21CBD7E-D67A-49AE-A31A-E90404F0997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3206442"/>
      </p:ext>
    </p:extLst>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3"/>
          <p:cNvSpPr>
            <a:spLocks noGrp="1"/>
          </p:cNvSpPr>
          <p:nvPr>
            <p:ph type="sldNum" sz="quarter" idx="12"/>
          </p:nvPr>
        </p:nvSpPr>
        <p:spPr/>
        <p:txBody>
          <a:bodyPr/>
          <a:lstStyle/>
          <a:p>
            <a:fld id="{F1F5C55A-AAC4-4FAB-A004-0267178C4D8A}" type="slidenum">
              <a:rPr lang="fr-FR" smtClean="0"/>
              <a:pPr/>
              <a:t>240</a:t>
            </a:fld>
            <a:endParaRPr lang="fr-FR" dirty="0"/>
          </a:p>
        </p:txBody>
      </p:sp>
      <p:sp>
        <p:nvSpPr>
          <p:cNvPr id="2" name="Titre 1"/>
          <p:cNvSpPr>
            <a:spLocks noGrp="1"/>
          </p:cNvSpPr>
          <p:nvPr>
            <p:ph type="title"/>
          </p:nvPr>
        </p:nvSpPr>
        <p:spPr/>
        <p:txBody>
          <a:bodyPr>
            <a:normAutofit fontScale="90000"/>
          </a:bodyPr>
          <a:lstStyle/>
          <a:p>
            <a:r>
              <a:rPr lang="fr-FR" dirty="0"/>
              <a:t>Spring avec JUnit</a:t>
            </a:r>
          </a:p>
        </p:txBody>
      </p:sp>
      <p:sp>
        <p:nvSpPr>
          <p:cNvPr id="237571" name="Espace réservé du contenu 2"/>
          <p:cNvSpPr>
            <a:spLocks noGrp="1"/>
          </p:cNvSpPr>
          <p:nvPr>
            <p:ph idx="1"/>
          </p:nvPr>
        </p:nvSpPr>
        <p:spPr/>
        <p:txBody>
          <a:bodyPr/>
          <a:lstStyle/>
          <a:p>
            <a:r>
              <a:rPr lang="fr-FR" altLang="en-US" dirty="0"/>
              <a:t>Chargement automatique du contexte Spring :</a:t>
            </a:r>
          </a:p>
        </p:txBody>
      </p:sp>
      <p:pic>
        <p:nvPicPr>
          <p:cNvPr id="3" name="Image 2"/>
          <p:cNvPicPr>
            <a:picLocks noChangeAspect="1"/>
          </p:cNvPicPr>
          <p:nvPr/>
        </p:nvPicPr>
        <p:blipFill>
          <a:blip r:embed="rId3"/>
          <a:stretch>
            <a:fillRect/>
          </a:stretch>
        </p:blipFill>
        <p:spPr>
          <a:xfrm>
            <a:off x="1427755" y="2178172"/>
            <a:ext cx="10495259" cy="3762745"/>
          </a:xfrm>
          <a:prstGeom prst="rect">
            <a:avLst/>
          </a:prstGeom>
          <a:ln>
            <a:solidFill>
              <a:schemeClr val="tx1"/>
            </a:solidFill>
          </a:ln>
        </p:spPr>
      </p:pic>
      <p:sp>
        <p:nvSpPr>
          <p:cNvPr id="7" name="Bulle narrative : rectangle 6"/>
          <p:cNvSpPr/>
          <p:nvPr/>
        </p:nvSpPr>
        <p:spPr>
          <a:xfrm>
            <a:off x="9677001" y="2178172"/>
            <a:ext cx="1305035" cy="548639"/>
          </a:xfrm>
          <a:prstGeom prst="wedgeRectCallout">
            <a:avLst>
              <a:gd name="adj1" fmla="val -375151"/>
              <a:gd name="adj2" fmla="val 106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latin typeface="Arial" panose="020B0604020202020204" pitchFamily="34" charset="0"/>
                <a:cs typeface="Arial" panose="020B0604020202020204" pitchFamily="34" charset="0"/>
              </a:rPr>
              <a:t>Attention à vos imports</a:t>
            </a:r>
          </a:p>
        </p:txBody>
      </p:sp>
      <p:sp>
        <p:nvSpPr>
          <p:cNvPr id="8" name="Bulle narrative : rectangle 7"/>
          <p:cNvSpPr/>
          <p:nvPr/>
        </p:nvSpPr>
        <p:spPr>
          <a:xfrm>
            <a:off x="8598123" y="5068189"/>
            <a:ext cx="1694045" cy="548639"/>
          </a:xfrm>
          <a:prstGeom prst="wedgeRectCallout">
            <a:avLst>
              <a:gd name="adj1" fmla="val -280679"/>
              <a:gd name="adj2" fmla="val 52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latin typeface="Arial" panose="020B0604020202020204" pitchFamily="34" charset="0"/>
                <a:cs typeface="Arial" panose="020B0604020202020204" pitchFamily="34" charset="0"/>
              </a:rPr>
              <a:t>Inversion de dépendance vers vos objets à tester</a:t>
            </a:r>
          </a:p>
        </p:txBody>
      </p:sp>
      <p:sp>
        <p:nvSpPr>
          <p:cNvPr id="4" name="Espace réservé du pied de page 3">
            <a:extLst>
              <a:ext uri="{FF2B5EF4-FFF2-40B4-BE49-F238E27FC236}">
                <a16:creationId xmlns:a16="http://schemas.microsoft.com/office/drawing/2014/main" id="{6E0E2D02-3C1E-445B-8911-CBEFE58F279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69153257"/>
      </p:ext>
    </p:extLst>
  </p:cSld>
  <p:clrMapOvr>
    <a:masterClrMapping/>
  </p:clrMapOvr>
  <p:transition spd="slow"/>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3"/>
          <p:cNvSpPr>
            <a:spLocks noGrp="1"/>
          </p:cNvSpPr>
          <p:nvPr>
            <p:ph type="sldNum" sz="quarter" idx="12"/>
          </p:nvPr>
        </p:nvSpPr>
        <p:spPr/>
        <p:txBody>
          <a:bodyPr/>
          <a:lstStyle/>
          <a:p>
            <a:fld id="{F1F5C55A-AAC4-4FAB-A004-0267178C4D8A}" type="slidenum">
              <a:rPr lang="fr-FR" smtClean="0"/>
              <a:pPr/>
              <a:t>241</a:t>
            </a:fld>
            <a:endParaRPr lang="fr-FR" dirty="0"/>
          </a:p>
        </p:txBody>
      </p:sp>
      <p:sp>
        <p:nvSpPr>
          <p:cNvPr id="2" name="Titre 1"/>
          <p:cNvSpPr>
            <a:spLocks noGrp="1"/>
          </p:cNvSpPr>
          <p:nvPr>
            <p:ph type="title"/>
          </p:nvPr>
        </p:nvSpPr>
        <p:spPr/>
        <p:txBody>
          <a:bodyPr>
            <a:normAutofit fontScale="90000"/>
          </a:bodyPr>
          <a:lstStyle/>
          <a:p>
            <a:r>
              <a:rPr lang="fr-FR" dirty="0"/>
              <a:t>Spring avec JUnit</a:t>
            </a:r>
          </a:p>
        </p:txBody>
      </p:sp>
      <p:sp>
        <p:nvSpPr>
          <p:cNvPr id="237571" name="Espace réservé du contenu 2"/>
          <p:cNvSpPr>
            <a:spLocks noGrp="1"/>
          </p:cNvSpPr>
          <p:nvPr>
            <p:ph idx="1"/>
          </p:nvPr>
        </p:nvSpPr>
        <p:spPr/>
        <p:txBody>
          <a:bodyPr/>
          <a:lstStyle/>
          <a:p>
            <a:r>
              <a:rPr lang="fr-FR" altLang="en-US" dirty="0"/>
              <a:t>Utilisation des transactions (Spring &lt; 4)</a:t>
            </a:r>
          </a:p>
        </p:txBody>
      </p:sp>
      <p:pic>
        <p:nvPicPr>
          <p:cNvPr id="4" name="Image 3">
            <a:extLst>
              <a:ext uri="{FF2B5EF4-FFF2-40B4-BE49-F238E27FC236}">
                <a16:creationId xmlns:a16="http://schemas.microsoft.com/office/drawing/2014/main" id="{ACD0566B-4B09-4CFB-B072-D0C0B51C9609}"/>
              </a:ext>
            </a:extLst>
          </p:cNvPr>
          <p:cNvPicPr>
            <a:picLocks noChangeAspect="1"/>
          </p:cNvPicPr>
          <p:nvPr/>
        </p:nvPicPr>
        <p:blipFill>
          <a:blip r:embed="rId3"/>
          <a:stretch>
            <a:fillRect/>
          </a:stretch>
        </p:blipFill>
        <p:spPr>
          <a:xfrm>
            <a:off x="1327327" y="2004310"/>
            <a:ext cx="8324673" cy="4596030"/>
          </a:xfrm>
          <a:prstGeom prst="rect">
            <a:avLst/>
          </a:prstGeom>
        </p:spPr>
        <p:style>
          <a:lnRef idx="2">
            <a:schemeClr val="dk1"/>
          </a:lnRef>
          <a:fillRef idx="1">
            <a:schemeClr val="lt1"/>
          </a:fillRef>
          <a:effectRef idx="0">
            <a:schemeClr val="dk1"/>
          </a:effectRef>
          <a:fontRef idx="minor">
            <a:schemeClr val="dk1"/>
          </a:fontRef>
        </p:style>
      </p:pic>
      <p:sp>
        <p:nvSpPr>
          <p:cNvPr id="5" name="Rectangle : coins arrondis 4">
            <a:extLst>
              <a:ext uri="{FF2B5EF4-FFF2-40B4-BE49-F238E27FC236}">
                <a16:creationId xmlns:a16="http://schemas.microsoft.com/office/drawing/2014/main" id="{E8599BEA-BF17-44A4-9BD5-07BB9FC93A91}"/>
              </a:ext>
            </a:extLst>
          </p:cNvPr>
          <p:cNvSpPr/>
          <p:nvPr/>
        </p:nvSpPr>
        <p:spPr>
          <a:xfrm>
            <a:off x="7028873" y="5237018"/>
            <a:ext cx="1958109" cy="1939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ulle narrative : rectangle 9">
            <a:extLst>
              <a:ext uri="{FF2B5EF4-FFF2-40B4-BE49-F238E27FC236}">
                <a16:creationId xmlns:a16="http://schemas.microsoft.com/office/drawing/2014/main" id="{DA5EAB90-36DD-4615-B173-2BCBC02F5FC8}"/>
              </a:ext>
            </a:extLst>
          </p:cNvPr>
          <p:cNvSpPr/>
          <p:nvPr/>
        </p:nvSpPr>
        <p:spPr>
          <a:xfrm>
            <a:off x="9327796" y="2999244"/>
            <a:ext cx="1694045" cy="548639"/>
          </a:xfrm>
          <a:prstGeom prst="wedgeRectCallout">
            <a:avLst>
              <a:gd name="adj1" fmla="val -94757"/>
              <a:gd name="adj2" fmla="val 349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latin typeface="Arial" panose="020B0604020202020204" pitchFamily="34" charset="0"/>
                <a:cs typeface="Arial" panose="020B0604020202020204" pitchFamily="34" charset="0"/>
              </a:rPr>
              <a:t>Un rollback sera fait à chaque fois</a:t>
            </a:r>
          </a:p>
        </p:txBody>
      </p:sp>
      <p:sp>
        <p:nvSpPr>
          <p:cNvPr id="3" name="Espace réservé du pied de page 2">
            <a:extLst>
              <a:ext uri="{FF2B5EF4-FFF2-40B4-BE49-F238E27FC236}">
                <a16:creationId xmlns:a16="http://schemas.microsoft.com/office/drawing/2014/main" id="{B6529ED2-9DDA-46FE-B192-804EBFB1157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00499404"/>
      </p:ext>
    </p:extLst>
  </p:cSld>
  <p:clrMapOvr>
    <a:masterClrMapping/>
  </p:clrMapOvr>
  <p:transition spd="slow"/>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3"/>
          <p:cNvSpPr>
            <a:spLocks noGrp="1"/>
          </p:cNvSpPr>
          <p:nvPr>
            <p:ph type="sldNum" sz="quarter" idx="12"/>
          </p:nvPr>
        </p:nvSpPr>
        <p:spPr/>
        <p:txBody>
          <a:bodyPr/>
          <a:lstStyle/>
          <a:p>
            <a:fld id="{F1F5C55A-AAC4-4FAB-A004-0267178C4D8A}" type="slidenum">
              <a:rPr lang="fr-FR" smtClean="0"/>
              <a:pPr/>
              <a:t>242</a:t>
            </a:fld>
            <a:endParaRPr lang="fr-FR" dirty="0"/>
          </a:p>
        </p:txBody>
      </p:sp>
      <p:sp>
        <p:nvSpPr>
          <p:cNvPr id="2" name="Titre 1"/>
          <p:cNvSpPr>
            <a:spLocks noGrp="1"/>
          </p:cNvSpPr>
          <p:nvPr>
            <p:ph type="title"/>
          </p:nvPr>
        </p:nvSpPr>
        <p:spPr/>
        <p:txBody>
          <a:bodyPr>
            <a:normAutofit fontScale="90000"/>
          </a:bodyPr>
          <a:lstStyle/>
          <a:p>
            <a:r>
              <a:rPr lang="fr-FR" dirty="0"/>
              <a:t>Spring avec JUnit</a:t>
            </a:r>
          </a:p>
        </p:txBody>
      </p:sp>
      <p:sp>
        <p:nvSpPr>
          <p:cNvPr id="237571" name="Espace réservé du contenu 2"/>
          <p:cNvSpPr>
            <a:spLocks noGrp="1"/>
          </p:cNvSpPr>
          <p:nvPr>
            <p:ph idx="1"/>
          </p:nvPr>
        </p:nvSpPr>
        <p:spPr/>
        <p:txBody>
          <a:bodyPr/>
          <a:lstStyle/>
          <a:p>
            <a:r>
              <a:rPr lang="fr-FR" altLang="en-US" dirty="0"/>
              <a:t>Utilisation des transactions (Spring &gt;= 4)</a:t>
            </a:r>
          </a:p>
        </p:txBody>
      </p:sp>
      <p:pic>
        <p:nvPicPr>
          <p:cNvPr id="3" name="Image 2">
            <a:extLst>
              <a:ext uri="{FF2B5EF4-FFF2-40B4-BE49-F238E27FC236}">
                <a16:creationId xmlns:a16="http://schemas.microsoft.com/office/drawing/2014/main" id="{4BE9CD5E-1675-4BB1-86DA-67404E7AEC22}"/>
              </a:ext>
            </a:extLst>
          </p:cNvPr>
          <p:cNvPicPr>
            <a:picLocks noChangeAspect="1"/>
          </p:cNvPicPr>
          <p:nvPr/>
        </p:nvPicPr>
        <p:blipFill>
          <a:blip r:embed="rId3"/>
          <a:stretch>
            <a:fillRect/>
          </a:stretch>
        </p:blipFill>
        <p:spPr>
          <a:xfrm>
            <a:off x="3277985" y="1924914"/>
            <a:ext cx="7731761" cy="4561635"/>
          </a:xfrm>
          <a:prstGeom prst="rect">
            <a:avLst/>
          </a:prstGeom>
        </p:spPr>
        <p:style>
          <a:lnRef idx="2">
            <a:schemeClr val="dk1"/>
          </a:lnRef>
          <a:fillRef idx="1">
            <a:schemeClr val="lt1"/>
          </a:fillRef>
          <a:effectRef idx="0">
            <a:schemeClr val="dk1"/>
          </a:effectRef>
          <a:fontRef idx="minor">
            <a:schemeClr val="dk1"/>
          </a:fontRef>
        </p:style>
      </p:pic>
      <p:sp>
        <p:nvSpPr>
          <p:cNvPr id="7" name="Rectangle : coins arrondis 6">
            <a:extLst>
              <a:ext uri="{FF2B5EF4-FFF2-40B4-BE49-F238E27FC236}">
                <a16:creationId xmlns:a16="http://schemas.microsoft.com/office/drawing/2014/main" id="{72527D2C-F101-4BC2-AF99-F23F298B9A56}"/>
              </a:ext>
            </a:extLst>
          </p:cNvPr>
          <p:cNvSpPr/>
          <p:nvPr/>
        </p:nvSpPr>
        <p:spPr>
          <a:xfrm>
            <a:off x="3519055" y="5347856"/>
            <a:ext cx="1209963" cy="193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ulle narrative : rectangle 7">
            <a:extLst>
              <a:ext uri="{FF2B5EF4-FFF2-40B4-BE49-F238E27FC236}">
                <a16:creationId xmlns:a16="http://schemas.microsoft.com/office/drawing/2014/main" id="{A7E033A7-D844-45F1-8704-4F116FEA2076}"/>
              </a:ext>
            </a:extLst>
          </p:cNvPr>
          <p:cNvSpPr/>
          <p:nvPr/>
        </p:nvSpPr>
        <p:spPr>
          <a:xfrm>
            <a:off x="331578" y="2820088"/>
            <a:ext cx="1694045" cy="548639"/>
          </a:xfrm>
          <a:prstGeom prst="wedgeRectCallout">
            <a:avLst>
              <a:gd name="adj1" fmla="val 134238"/>
              <a:gd name="adj2" fmla="val 4098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latin typeface="Arial" panose="020B0604020202020204" pitchFamily="34" charset="0"/>
                <a:cs typeface="Arial" panose="020B0604020202020204" pitchFamily="34" charset="0"/>
              </a:rPr>
              <a:t>Un rollback sera fait à chaque fois</a:t>
            </a:r>
          </a:p>
        </p:txBody>
      </p:sp>
      <p:sp>
        <p:nvSpPr>
          <p:cNvPr id="4" name="Espace réservé du pied de page 3">
            <a:extLst>
              <a:ext uri="{FF2B5EF4-FFF2-40B4-BE49-F238E27FC236}">
                <a16:creationId xmlns:a16="http://schemas.microsoft.com/office/drawing/2014/main" id="{60630AD4-1502-4A53-8769-5DA4BEEF268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06196196"/>
      </p:ext>
    </p:extLst>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3"/>
          <p:cNvSpPr>
            <a:spLocks noGrp="1"/>
          </p:cNvSpPr>
          <p:nvPr>
            <p:ph type="sldNum" sz="quarter" idx="12"/>
          </p:nvPr>
        </p:nvSpPr>
        <p:spPr/>
        <p:txBody>
          <a:bodyPr/>
          <a:lstStyle/>
          <a:p>
            <a:fld id="{F1F5C55A-AAC4-4FAB-A004-0267178C4D8A}" type="slidenum">
              <a:rPr lang="fr-FR" smtClean="0"/>
              <a:pPr/>
              <a:t>243</a:t>
            </a:fld>
            <a:endParaRPr lang="fr-FR" dirty="0"/>
          </a:p>
        </p:txBody>
      </p:sp>
      <p:sp>
        <p:nvSpPr>
          <p:cNvPr id="2" name="Titre 1"/>
          <p:cNvSpPr>
            <a:spLocks noGrp="1"/>
          </p:cNvSpPr>
          <p:nvPr>
            <p:ph type="title"/>
          </p:nvPr>
        </p:nvSpPr>
        <p:spPr/>
        <p:txBody>
          <a:bodyPr>
            <a:normAutofit fontScale="90000"/>
          </a:bodyPr>
          <a:lstStyle/>
          <a:p>
            <a:r>
              <a:rPr lang="fr-FR" dirty="0"/>
              <a:t>Spring avec JUnit</a:t>
            </a:r>
          </a:p>
        </p:txBody>
      </p:sp>
      <p:sp>
        <p:nvSpPr>
          <p:cNvPr id="237571" name="Espace réservé du contenu 2"/>
          <p:cNvSpPr>
            <a:spLocks noGrp="1"/>
          </p:cNvSpPr>
          <p:nvPr>
            <p:ph idx="1"/>
          </p:nvPr>
        </p:nvSpPr>
        <p:spPr/>
        <p:txBody>
          <a:bodyPr/>
          <a:lstStyle/>
          <a:p>
            <a:r>
              <a:rPr lang="fr-FR" altLang="en-US" dirty="0"/>
              <a:t>Vous pouvez aussi faire usage des annotations de méthodes </a:t>
            </a:r>
          </a:p>
          <a:p>
            <a:pPr lvl="1"/>
            <a:r>
              <a:rPr lang="fr-FR" dirty="0"/>
              <a:t>@</a:t>
            </a:r>
            <a:r>
              <a:rPr lang="fr-FR" dirty="0" err="1"/>
              <a:t>org.springframework.test.context.transaction.</a:t>
            </a:r>
            <a:r>
              <a:rPr lang="fr-FR" b="1" dirty="0" err="1"/>
              <a:t>BeforeTransaction</a:t>
            </a:r>
            <a:endParaRPr lang="fr-FR" b="1" dirty="0"/>
          </a:p>
          <a:p>
            <a:pPr lvl="1"/>
            <a:r>
              <a:rPr lang="fr-FR" dirty="0"/>
              <a:t>@</a:t>
            </a:r>
            <a:r>
              <a:rPr lang="fr-FR" dirty="0" err="1"/>
              <a:t>org.springframework.test.context.transaction.</a:t>
            </a:r>
            <a:r>
              <a:rPr lang="fr-FR" b="1" dirty="0" err="1"/>
              <a:t>AfterTransaction</a:t>
            </a:r>
            <a:endParaRPr lang="fr-FR" b="1" dirty="0"/>
          </a:p>
          <a:p>
            <a:pPr lvl="1"/>
            <a:endParaRPr lang="fr-FR" dirty="0"/>
          </a:p>
          <a:p>
            <a:r>
              <a:rPr lang="fr-FR" altLang="en-US" dirty="0"/>
              <a:t>Par exemple, elles peuvent vous permettre d’initialiser la base avec des données de votre choix</a:t>
            </a:r>
          </a:p>
        </p:txBody>
      </p:sp>
      <p:sp>
        <p:nvSpPr>
          <p:cNvPr id="3" name="Espace réservé du pied de page 2">
            <a:extLst>
              <a:ext uri="{FF2B5EF4-FFF2-40B4-BE49-F238E27FC236}">
                <a16:creationId xmlns:a16="http://schemas.microsoft.com/office/drawing/2014/main" id="{A9305CF3-180F-4758-ADD0-7EDEFFF0B51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84065267"/>
      </p:ext>
    </p:extLst>
  </p:cSld>
  <p:clrMapOvr>
    <a:masterClrMapping/>
  </p:clrMapOvr>
  <p:transition spd="slow"/>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Intégration de Spring avec JPA et Hibernate</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Rappels</a:t>
            </a:r>
          </a:p>
          <a:p>
            <a:pPr marL="742950" lvl="1" indent="-285750">
              <a:buFont typeface="Wingdings" panose="05000000000000000000" pitchFamily="2" charset="2"/>
              <a:buChar char="ü"/>
            </a:pPr>
            <a:r>
              <a:rPr lang="fr-FR" altLang="en-US" dirty="0"/>
              <a:t>Relations entre tables</a:t>
            </a:r>
          </a:p>
          <a:p>
            <a:pPr marL="742950" lvl="1" indent="-285750">
              <a:buFont typeface="Wingdings" panose="05000000000000000000" pitchFamily="2" charset="2"/>
              <a:buChar char="ü"/>
            </a:pPr>
            <a:r>
              <a:rPr lang="fr-FR" altLang="en-US" dirty="0"/>
              <a:t>ORM</a:t>
            </a:r>
          </a:p>
          <a:p>
            <a:pPr marL="742950" lvl="1" indent="-285750">
              <a:buFont typeface="Wingdings" panose="05000000000000000000" pitchFamily="2" charset="2"/>
              <a:buChar char="ü"/>
            </a:pPr>
            <a:r>
              <a:rPr lang="fr-FR" altLang="en-US" dirty="0"/>
              <a:t>JPA</a:t>
            </a:r>
          </a:p>
          <a:p>
            <a:pPr marL="742950" lvl="1" indent="-285750">
              <a:buFont typeface="Wingdings" panose="05000000000000000000" pitchFamily="2" charset="2"/>
              <a:buChar char="ü"/>
            </a:pPr>
            <a:r>
              <a:rPr lang="fr-FR" altLang="en-US" dirty="0"/>
              <a:t>Entités et </a:t>
            </a:r>
            <a:r>
              <a:rPr lang="fr-FR" altLang="en-US" dirty="0" err="1"/>
              <a:t>DAOs</a:t>
            </a:r>
            <a:endParaRPr lang="fr-FR" altLang="en-US" dirty="0"/>
          </a:p>
          <a:p>
            <a:pPr marL="285750" indent="-285750" algn="l">
              <a:buFont typeface="Wingdings" panose="05000000000000000000" pitchFamily="2" charset="2"/>
              <a:buChar char="ü"/>
            </a:pPr>
            <a:r>
              <a:rPr lang="fr-FR" altLang="en-US" dirty="0"/>
              <a:t>Spring et JPA</a:t>
            </a:r>
          </a:p>
          <a:p>
            <a:pPr marL="285750" indent="-285750" algn="l">
              <a:buFont typeface="Wingdings" panose="05000000000000000000" pitchFamily="2" charset="2"/>
              <a:buChar char="ü"/>
            </a:pPr>
            <a:r>
              <a:rPr lang="fr-FR" altLang="en-US" dirty="0"/>
              <a:t>Rappels Hibernate</a:t>
            </a:r>
          </a:p>
          <a:p>
            <a:pPr marL="285750" indent="-285750" algn="l">
              <a:buFont typeface="Wingdings" panose="05000000000000000000" pitchFamily="2" charset="2"/>
              <a:buChar char="ü"/>
            </a:pPr>
            <a:r>
              <a:rPr lang="fr-FR" altLang="en-US" dirty="0"/>
              <a:t>Spring et Hibernate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244</a:t>
            </a:fld>
            <a:endParaRPr lang="fr-FR"/>
          </a:p>
        </p:txBody>
      </p:sp>
      <p:sp>
        <p:nvSpPr>
          <p:cNvPr id="3" name="Espace réservé du pied de page 2">
            <a:extLst>
              <a:ext uri="{FF2B5EF4-FFF2-40B4-BE49-F238E27FC236}">
                <a16:creationId xmlns:a16="http://schemas.microsoft.com/office/drawing/2014/main" id="{62618FA0-CF9A-4FF4-88D6-554A0E5458F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86915317"/>
      </p:ext>
    </p:extLst>
  </p:cSld>
  <p:clrMapOvr>
    <a:masterClrMapping/>
  </p:clrMapOvr>
  <p:transition spd="slow"/>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000" dirty="0"/>
              <a:t>Rappel sur les relations en base de données</a:t>
            </a:r>
          </a:p>
        </p:txBody>
      </p:sp>
      <p:sp>
        <p:nvSpPr>
          <p:cNvPr id="3" name="Espace réservé du contenu 2"/>
          <p:cNvSpPr>
            <a:spLocks noGrp="1"/>
          </p:cNvSpPr>
          <p:nvPr>
            <p:ph idx="1"/>
          </p:nvPr>
        </p:nvSpPr>
        <p:spPr/>
        <p:txBody>
          <a:bodyPr>
            <a:normAutofit/>
          </a:bodyPr>
          <a:lstStyle/>
          <a:p>
            <a:r>
              <a:rPr lang="fr-FR" sz="2800" dirty="0"/>
              <a:t>Une base relationnelle met en évidence des relations entre tables</a:t>
            </a:r>
          </a:p>
          <a:p>
            <a:endParaRPr lang="fr-FR" sz="2800" dirty="0"/>
          </a:p>
          <a:p>
            <a:r>
              <a:rPr lang="fr-FR" sz="2800" dirty="0"/>
              <a:t>Ces relations peuvent être de différentes cardinalités :</a:t>
            </a:r>
          </a:p>
          <a:p>
            <a:pPr lvl="1"/>
            <a:r>
              <a:rPr lang="fr-FR" sz="2200" dirty="0"/>
              <a:t>1..1</a:t>
            </a:r>
          </a:p>
          <a:p>
            <a:pPr lvl="1"/>
            <a:r>
              <a:rPr lang="fr-FR" sz="2200" dirty="0"/>
              <a:t>1..n</a:t>
            </a:r>
          </a:p>
          <a:p>
            <a:pPr lvl="1"/>
            <a:r>
              <a:rPr lang="fr-FR" sz="2200" dirty="0" err="1"/>
              <a:t>n..m</a:t>
            </a:r>
            <a:endParaRPr lang="fr-FR" sz="2200" dirty="0"/>
          </a:p>
          <a:p>
            <a:pPr lvl="1"/>
            <a:endParaRPr lang="fr-FR" sz="2200" dirty="0"/>
          </a:p>
          <a:p>
            <a:r>
              <a:rPr lang="fr-FR" sz="2600" dirty="0"/>
              <a:t>La cardinalité est le nombre de participation d’une entité à une relation.</a:t>
            </a:r>
          </a:p>
          <a:p>
            <a:pPr lvl="1"/>
            <a:endParaRPr lang="fr-FR" sz="2200" dirty="0"/>
          </a:p>
        </p:txBody>
      </p:sp>
      <p:sp>
        <p:nvSpPr>
          <p:cNvPr id="4" name="Espace réservé du numéro de diapositive 3">
            <a:extLst>
              <a:ext uri="{FF2B5EF4-FFF2-40B4-BE49-F238E27FC236}">
                <a16:creationId xmlns:a16="http://schemas.microsoft.com/office/drawing/2014/main" id="{50E6A671-4EDA-4F93-BCB3-D5CC786DB662}"/>
              </a:ext>
            </a:extLst>
          </p:cNvPr>
          <p:cNvSpPr>
            <a:spLocks noGrp="1"/>
          </p:cNvSpPr>
          <p:nvPr>
            <p:ph type="sldNum" sz="quarter" idx="12"/>
          </p:nvPr>
        </p:nvSpPr>
        <p:spPr/>
        <p:txBody>
          <a:bodyPr/>
          <a:lstStyle/>
          <a:p>
            <a:fld id="{27DD2850-4166-4114-B1C5-40990753D8A0}" type="slidenum">
              <a:rPr lang="fr-FR" smtClean="0"/>
              <a:t>245</a:t>
            </a:fld>
            <a:endParaRPr lang="fr-FR"/>
          </a:p>
        </p:txBody>
      </p:sp>
      <p:sp>
        <p:nvSpPr>
          <p:cNvPr id="5" name="Espace réservé du pied de page 4">
            <a:extLst>
              <a:ext uri="{FF2B5EF4-FFF2-40B4-BE49-F238E27FC236}">
                <a16:creationId xmlns:a16="http://schemas.microsoft.com/office/drawing/2014/main" id="{1CF7F981-1B56-473F-BE12-833E0DBA1D4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493115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Rôle des relations dans un projet</a:t>
            </a:r>
          </a:p>
        </p:txBody>
      </p:sp>
      <p:sp>
        <p:nvSpPr>
          <p:cNvPr id="3" name="Espace réservé du contenu 2"/>
          <p:cNvSpPr>
            <a:spLocks noGrp="1"/>
          </p:cNvSpPr>
          <p:nvPr>
            <p:ph idx="1"/>
          </p:nvPr>
        </p:nvSpPr>
        <p:spPr>
          <a:xfrm>
            <a:off x="1745673" y="1348509"/>
            <a:ext cx="9758939" cy="5244796"/>
          </a:xfrm>
        </p:spPr>
        <p:txBody>
          <a:bodyPr>
            <a:normAutofit/>
          </a:bodyPr>
          <a:lstStyle/>
          <a:p>
            <a:r>
              <a:rPr lang="fr-FR" sz="3200" dirty="0"/>
              <a:t>En fonction des cardinalités de chaque élément on aura des clefs étrangères et des clefs de jointures.</a:t>
            </a:r>
          </a:p>
          <a:p>
            <a:endParaRPr lang="fr-FR" sz="3200" dirty="0"/>
          </a:p>
          <a:p>
            <a:r>
              <a:rPr lang="fr-FR" sz="3200" dirty="0"/>
              <a:t>Mais cette notion de relationnelle n’existe pas dans le monde objet.</a:t>
            </a:r>
          </a:p>
          <a:p>
            <a:endParaRPr lang="fr-FR" sz="3200" dirty="0"/>
          </a:p>
          <a:p>
            <a:r>
              <a:rPr lang="fr-FR" sz="3200" dirty="0"/>
              <a:t>Hors nous allons mapper notre base de données vers des objets Java </a:t>
            </a:r>
            <a:r>
              <a:rPr lang="fr-FR" sz="3200" dirty="0">
                <a:sym typeface="Wingdings" panose="05000000000000000000" pitchFamily="2" charset="2"/>
              </a:rPr>
              <a:t>des entités</a:t>
            </a:r>
            <a:endParaRPr lang="fr-FR" sz="26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246</a:t>
            </a:fld>
            <a:endParaRPr lang="fr-BE"/>
          </a:p>
        </p:txBody>
      </p:sp>
      <p:sp>
        <p:nvSpPr>
          <p:cNvPr id="4" name="Espace réservé du pied de page 3">
            <a:extLst>
              <a:ext uri="{FF2B5EF4-FFF2-40B4-BE49-F238E27FC236}">
                <a16:creationId xmlns:a16="http://schemas.microsoft.com/office/drawing/2014/main" id="{D164AFF9-B782-4948-BDC8-22C5C15B35A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52708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Rôle des relations dans un projet</a:t>
            </a:r>
          </a:p>
        </p:txBody>
      </p:sp>
      <p:sp>
        <p:nvSpPr>
          <p:cNvPr id="3" name="Espace réservé du contenu 2"/>
          <p:cNvSpPr>
            <a:spLocks noGrp="1"/>
          </p:cNvSpPr>
          <p:nvPr>
            <p:ph idx="1"/>
          </p:nvPr>
        </p:nvSpPr>
        <p:spPr>
          <a:xfrm>
            <a:off x="1745673" y="1348509"/>
            <a:ext cx="9758939" cy="5244796"/>
          </a:xfrm>
        </p:spPr>
        <p:txBody>
          <a:bodyPr>
            <a:normAutofit fontScale="92500" lnSpcReduction="10000"/>
          </a:bodyPr>
          <a:lstStyle/>
          <a:p>
            <a:r>
              <a:rPr lang="fr-FR" sz="3200" dirty="0"/>
              <a:t>C’est à nous de choisir lors du </a:t>
            </a:r>
            <a:r>
              <a:rPr lang="fr-FR" sz="3200" dirty="0" err="1"/>
              <a:t>mapping</a:t>
            </a:r>
            <a:r>
              <a:rPr lang="fr-FR" sz="3200" dirty="0"/>
              <a:t> si</a:t>
            </a:r>
          </a:p>
          <a:p>
            <a:pPr lvl="1"/>
            <a:r>
              <a:rPr lang="fr-FR" sz="2400" dirty="0"/>
              <a:t>Un Objet Contact aura un attribut de type Adhérent ?</a:t>
            </a:r>
          </a:p>
          <a:p>
            <a:pPr lvl="2"/>
            <a:r>
              <a:rPr lang="fr-FR" sz="2200" dirty="0"/>
              <a:t>Ou u</a:t>
            </a:r>
            <a:r>
              <a:rPr lang="fr-FR" sz="2000" dirty="0"/>
              <a:t>n Objet Contact aura un attribut du même type que celui qui représente la clef primaire de l’objet Adhérent ?</a:t>
            </a:r>
          </a:p>
          <a:p>
            <a:pPr lvl="1"/>
            <a:r>
              <a:rPr lang="fr-FR" sz="2400" dirty="0"/>
              <a:t>Un Objet </a:t>
            </a:r>
            <a:r>
              <a:rPr lang="fr-FR" sz="2400" dirty="0" err="1"/>
              <a:t>Adherent</a:t>
            </a:r>
            <a:r>
              <a:rPr lang="fr-FR" sz="2400" dirty="0"/>
              <a:t> aura un attribut de type liste d’objet Contact ?</a:t>
            </a:r>
          </a:p>
          <a:p>
            <a:pPr lvl="2"/>
            <a:r>
              <a:rPr lang="fr-FR" sz="2400" dirty="0"/>
              <a:t>Ou u</a:t>
            </a:r>
            <a:r>
              <a:rPr lang="fr-FR" sz="2000" dirty="0"/>
              <a:t>n Objet </a:t>
            </a:r>
            <a:r>
              <a:rPr lang="fr-FR" sz="2000" dirty="0" err="1"/>
              <a:t>Adherent</a:t>
            </a:r>
            <a:r>
              <a:rPr lang="fr-FR" sz="2000" dirty="0"/>
              <a:t> aura un attribut de type List&lt;?&gt;, avec ? qui sera du même type que celui qui représente la clef primaire de l’objet Contact ?</a:t>
            </a:r>
          </a:p>
          <a:p>
            <a:pPr lvl="1"/>
            <a:r>
              <a:rPr lang="fr-FR" sz="2400" dirty="0"/>
              <a:t>Un Objet Contact aura un attribut de type liste d’objet Document ?</a:t>
            </a:r>
          </a:p>
          <a:p>
            <a:pPr lvl="1"/>
            <a:r>
              <a:rPr lang="fr-FR" sz="2400" dirty="0"/>
              <a:t>Un Objet Document aura un attribut de type Contact ?</a:t>
            </a:r>
          </a:p>
          <a:p>
            <a:pPr lvl="1"/>
            <a:endParaRPr lang="fr-FR" sz="2400" dirty="0"/>
          </a:p>
          <a:p>
            <a:r>
              <a:rPr lang="fr-FR" sz="2600" dirty="0"/>
              <a:t>Le choix n’est pas toujours simple et peut facilement changer pendant la durée de vie du projet. Restez simple et fonctionnellement logique.</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247</a:t>
            </a:fld>
            <a:endParaRPr lang="fr-BE"/>
          </a:p>
        </p:txBody>
      </p:sp>
      <p:sp>
        <p:nvSpPr>
          <p:cNvPr id="4" name="Espace réservé du pied de page 3">
            <a:extLst>
              <a:ext uri="{FF2B5EF4-FFF2-40B4-BE49-F238E27FC236}">
                <a16:creationId xmlns:a16="http://schemas.microsoft.com/office/drawing/2014/main" id="{D53B0D83-8630-4228-B56F-FD950706C67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733614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Rôle des relations dans un projet</a:t>
            </a:r>
          </a:p>
        </p:txBody>
      </p:sp>
      <p:sp>
        <p:nvSpPr>
          <p:cNvPr id="3" name="Espace réservé du contenu 2"/>
          <p:cNvSpPr>
            <a:spLocks noGrp="1"/>
          </p:cNvSpPr>
          <p:nvPr>
            <p:ph idx="1"/>
          </p:nvPr>
        </p:nvSpPr>
        <p:spPr>
          <a:xfrm>
            <a:off x="1745673" y="1348509"/>
            <a:ext cx="9758939" cy="5244796"/>
          </a:xfrm>
        </p:spPr>
        <p:txBody>
          <a:bodyPr>
            <a:normAutofit lnSpcReduction="10000"/>
          </a:bodyPr>
          <a:lstStyle/>
          <a:p>
            <a:r>
              <a:rPr lang="fr-FR" sz="3200" dirty="0"/>
              <a:t>En plus du choix des règles de jointures, il faudra définir </a:t>
            </a:r>
            <a:r>
              <a:rPr lang="fr-FR" sz="3200" b="1" dirty="0"/>
              <a:t>un sens de lecture </a:t>
            </a:r>
            <a:r>
              <a:rPr lang="fr-FR" sz="3200" dirty="0"/>
              <a:t>à vos relations</a:t>
            </a:r>
          </a:p>
          <a:p>
            <a:pPr lvl="1"/>
            <a:r>
              <a:rPr lang="fr-FR" sz="3000" dirty="0"/>
              <a:t>Quand je mets à jour un </a:t>
            </a:r>
            <a:r>
              <a:rPr lang="fr-FR" sz="3000" dirty="0" err="1"/>
              <a:t>Adherent</a:t>
            </a:r>
            <a:r>
              <a:rPr lang="fr-FR" sz="3000" dirty="0"/>
              <a:t>, est ce que cela doit automatiquement mettre à jour les éléments concernés dans la table Contact</a:t>
            </a:r>
          </a:p>
          <a:p>
            <a:pPr lvl="1"/>
            <a:r>
              <a:rPr lang="fr-FR" sz="3000" dirty="0"/>
              <a:t>Ou inversement, quand je vais mettre à jour un élément Contact, cela doit-il mettre à jour l’</a:t>
            </a:r>
            <a:r>
              <a:rPr lang="fr-FR" sz="3000" dirty="0" err="1"/>
              <a:t>Adherent</a:t>
            </a:r>
            <a:r>
              <a:rPr lang="fr-FR" sz="3000" dirty="0"/>
              <a:t> concernés.</a:t>
            </a:r>
          </a:p>
          <a:p>
            <a:pPr lvl="1"/>
            <a:endParaRPr lang="fr-FR" sz="3000" dirty="0"/>
          </a:p>
          <a:p>
            <a:r>
              <a:rPr lang="fr-FR" sz="3200" dirty="0"/>
              <a:t>Ici aussi il n’y a pas de bon ou de mauvais choix, vous déciderez en fonction de vos besoins.</a:t>
            </a:r>
            <a:endParaRPr lang="fr-FR" sz="26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248</a:t>
            </a:fld>
            <a:endParaRPr lang="fr-BE"/>
          </a:p>
        </p:txBody>
      </p:sp>
      <p:sp>
        <p:nvSpPr>
          <p:cNvPr id="4" name="Espace réservé du pied de page 3">
            <a:extLst>
              <a:ext uri="{FF2B5EF4-FFF2-40B4-BE49-F238E27FC236}">
                <a16:creationId xmlns:a16="http://schemas.microsoft.com/office/drawing/2014/main" id="{610598E8-DF27-402C-B3AE-D817F41D5C8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041611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Rôle des relations dans notre projet</a:t>
            </a:r>
          </a:p>
        </p:txBody>
      </p:sp>
      <p:sp>
        <p:nvSpPr>
          <p:cNvPr id="3" name="Espace réservé du contenu 2"/>
          <p:cNvSpPr>
            <a:spLocks noGrp="1"/>
          </p:cNvSpPr>
          <p:nvPr>
            <p:ph idx="1"/>
          </p:nvPr>
        </p:nvSpPr>
        <p:spPr>
          <a:xfrm>
            <a:off x="1745673" y="1348509"/>
            <a:ext cx="9758939" cy="5244796"/>
          </a:xfrm>
        </p:spPr>
        <p:txBody>
          <a:bodyPr>
            <a:normAutofit/>
          </a:bodyPr>
          <a:lstStyle/>
          <a:p>
            <a:r>
              <a:rPr lang="fr-FR" sz="3200" dirty="0"/>
              <a:t>Conseils en début de projet :</a:t>
            </a:r>
          </a:p>
          <a:p>
            <a:pPr lvl="1"/>
            <a:r>
              <a:rPr lang="fr-FR" sz="2400" dirty="0"/>
              <a:t>Restez simple dans vos bases de données</a:t>
            </a:r>
          </a:p>
          <a:p>
            <a:pPr lvl="1"/>
            <a:r>
              <a:rPr lang="fr-FR" sz="2400" dirty="0"/>
              <a:t>Ayez toujours une clef primaire pour chaque table</a:t>
            </a:r>
          </a:p>
          <a:p>
            <a:pPr lvl="1"/>
            <a:r>
              <a:rPr lang="fr-FR" sz="2400" dirty="0"/>
              <a:t>N’abusez pas des relations N..M</a:t>
            </a:r>
          </a:p>
          <a:p>
            <a:pPr lvl="1"/>
            <a:r>
              <a:rPr lang="fr-FR" sz="2400" dirty="0"/>
              <a:t>Evitez au maximum les clefs primaires sur plusieurs colonnes (hormis dans les tables de jointure)</a:t>
            </a:r>
          </a:p>
          <a:p>
            <a:pPr lvl="1"/>
            <a:r>
              <a:rPr lang="fr-FR" sz="2400" dirty="0"/>
              <a:t>Gardez en tête les problématiques de volumes</a:t>
            </a:r>
          </a:p>
          <a:p>
            <a:pPr lvl="1"/>
            <a:r>
              <a:rPr lang="fr-FR" sz="2400" dirty="0"/>
              <a:t>Evitez les triggers ou colonnes calculées</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249</a:t>
            </a:fld>
            <a:endParaRPr lang="fr-BE"/>
          </a:p>
        </p:txBody>
      </p:sp>
      <p:sp>
        <p:nvSpPr>
          <p:cNvPr id="4" name="Espace réservé du pied de page 3">
            <a:extLst>
              <a:ext uri="{FF2B5EF4-FFF2-40B4-BE49-F238E27FC236}">
                <a16:creationId xmlns:a16="http://schemas.microsoft.com/office/drawing/2014/main" id="{97C4EBA1-7EDB-4D86-90EE-552EAD7D341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9625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56322" name="Espace réservé du contenu 2"/>
          <p:cNvSpPr>
            <a:spLocks noGrp="1"/>
          </p:cNvSpPr>
          <p:nvPr>
            <p:ph idx="1"/>
          </p:nvPr>
        </p:nvSpPr>
        <p:spPr/>
        <p:txBody>
          <a:bodyPr>
            <a:normAutofit fontScale="85000" lnSpcReduction="10000"/>
          </a:bodyPr>
          <a:lstStyle/>
          <a:p>
            <a:r>
              <a:rPr lang="fr-FR" altLang="en-US" dirty="0"/>
              <a:t>Balise </a:t>
            </a:r>
            <a:r>
              <a:rPr lang="fr-FR" altLang="en-US" b="1" dirty="0"/>
              <a:t>&lt;</a:t>
            </a:r>
            <a:r>
              <a:rPr lang="fr-FR" altLang="en-US" b="1" dirty="0" err="1"/>
              <a:t>bean</a:t>
            </a:r>
            <a:r>
              <a:rPr lang="fr-FR" altLang="en-US" b="1" dirty="0"/>
              <a:t>&gt; </a:t>
            </a:r>
            <a:r>
              <a:rPr lang="fr-FR" altLang="en-US" dirty="0"/>
              <a:t>(enfant de </a:t>
            </a:r>
            <a:r>
              <a:rPr lang="fr-FR" altLang="en-US" b="1" dirty="0"/>
              <a:t>&lt;</a:t>
            </a:r>
            <a:r>
              <a:rPr lang="fr-FR" altLang="en-US" b="1" dirty="0" err="1"/>
              <a:t>beans</a:t>
            </a:r>
            <a:r>
              <a:rPr lang="fr-FR" altLang="en-US" b="1" dirty="0"/>
              <a:t>&gt;</a:t>
            </a:r>
            <a:r>
              <a:rPr lang="fr-FR" altLang="en-US" dirty="0"/>
              <a:t>)</a:t>
            </a:r>
          </a:p>
          <a:p>
            <a:pPr lvl="1"/>
            <a:r>
              <a:rPr lang="fr-FR" altLang="en-US" b="1" dirty="0"/>
              <a:t>id</a:t>
            </a:r>
            <a:r>
              <a:rPr lang="fr-FR" altLang="en-US" dirty="0"/>
              <a:t> : indique l’identifiant du </a:t>
            </a:r>
            <a:r>
              <a:rPr lang="fr-FR" altLang="en-US" dirty="0" err="1"/>
              <a:t>bean</a:t>
            </a:r>
            <a:r>
              <a:rPr lang="fr-FR" altLang="en-US" dirty="0"/>
              <a:t>. Doit être unique au sein du </a:t>
            </a:r>
            <a:r>
              <a:rPr lang="fr-FR" altLang="en-US" dirty="0" err="1"/>
              <a:t>context</a:t>
            </a:r>
            <a:r>
              <a:rPr lang="fr-FR" altLang="en-US" dirty="0"/>
              <a:t> Spring. Est important si vous voulez faire usage de votre </a:t>
            </a:r>
            <a:r>
              <a:rPr lang="fr-FR" altLang="en-US" dirty="0" err="1"/>
              <a:t>bean</a:t>
            </a:r>
            <a:r>
              <a:rPr lang="fr-FR" altLang="en-US" dirty="0"/>
              <a:t>.</a:t>
            </a:r>
          </a:p>
          <a:p>
            <a:pPr lvl="1"/>
            <a:r>
              <a:rPr lang="fr-FR" altLang="en-US" b="1" dirty="0"/>
              <a:t>class</a:t>
            </a:r>
            <a:r>
              <a:rPr lang="fr-FR" altLang="en-US" dirty="0"/>
              <a:t> : nom long de la classe à fabriquer. Est obligatoire.</a:t>
            </a:r>
          </a:p>
          <a:p>
            <a:pPr lvl="1"/>
            <a:endParaRPr lang="fr-FR" altLang="en-US" dirty="0"/>
          </a:p>
          <a:p>
            <a:r>
              <a:rPr lang="fr-FR" altLang="en-US" dirty="0"/>
              <a:t>C’est le </a:t>
            </a:r>
            <a:r>
              <a:rPr lang="fr-FR" altLang="en-US" dirty="0" err="1"/>
              <a:t>context</a:t>
            </a:r>
            <a:r>
              <a:rPr lang="fr-FR" altLang="en-US" dirty="0"/>
              <a:t> Spring qui va se charger de l’instanciation de vos </a:t>
            </a:r>
            <a:r>
              <a:rPr lang="fr-FR" altLang="en-US" dirty="0" err="1"/>
              <a:t>beans</a:t>
            </a:r>
            <a:r>
              <a:rPr lang="fr-FR" altLang="en-US" dirty="0"/>
              <a:t> déclarés.</a:t>
            </a:r>
          </a:p>
          <a:p>
            <a:endParaRPr lang="fr-FR" altLang="en-US" dirty="0"/>
          </a:p>
          <a:p>
            <a:r>
              <a:rPr lang="fr-FR" altLang="en-US" dirty="0"/>
              <a:t>Dans notre exemple, un constructeur </a:t>
            </a:r>
            <a:r>
              <a:rPr lang="fr-FR" altLang="en-US" b="1" dirty="0"/>
              <a:t>public et sans paramètre</a:t>
            </a:r>
            <a:r>
              <a:rPr lang="fr-FR" altLang="en-US" dirty="0"/>
              <a:t> devra être présent dans la classe visée.</a:t>
            </a:r>
          </a:p>
          <a:p>
            <a:pPr lvl="1"/>
            <a:r>
              <a:rPr lang="fr-FR" altLang="en-US" dirty="0"/>
              <a:t>Le cas échéant, Spring vous indiquera une erreur lors du chargement du </a:t>
            </a:r>
            <a:r>
              <a:rPr lang="fr-FR" altLang="en-US" dirty="0" err="1"/>
              <a:t>context</a:t>
            </a:r>
            <a:endParaRPr lang="fr-FR" altLang="en-US"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25</a:t>
            </a:fld>
            <a:endParaRPr lang="fr-FR"/>
          </a:p>
        </p:txBody>
      </p:sp>
      <p:sp>
        <p:nvSpPr>
          <p:cNvPr id="3" name="Espace réservé du pied de page 2">
            <a:extLst>
              <a:ext uri="{FF2B5EF4-FFF2-40B4-BE49-F238E27FC236}">
                <a16:creationId xmlns:a16="http://schemas.microsoft.com/office/drawing/2014/main" id="{53D0111C-2FDC-494E-A8F6-61DC69D64A3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36538902"/>
      </p:ext>
    </p:extLst>
  </p:cSld>
  <p:clrMapOvr>
    <a:masterClrMapping/>
  </p:clrMapOvr>
  <p:transition spd="slow"/>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Rôle des relations dans notre projet</a:t>
            </a:r>
          </a:p>
        </p:txBody>
      </p:sp>
      <p:sp>
        <p:nvSpPr>
          <p:cNvPr id="3" name="Espace réservé du contenu 2"/>
          <p:cNvSpPr>
            <a:spLocks noGrp="1"/>
          </p:cNvSpPr>
          <p:nvPr>
            <p:ph idx="1"/>
          </p:nvPr>
        </p:nvSpPr>
        <p:spPr>
          <a:xfrm>
            <a:off x="1745673" y="1348509"/>
            <a:ext cx="9758939" cy="5244796"/>
          </a:xfrm>
        </p:spPr>
        <p:txBody>
          <a:bodyPr>
            <a:normAutofit/>
          </a:bodyPr>
          <a:lstStyle/>
          <a:p>
            <a:r>
              <a:rPr lang="fr-FR" sz="3200" dirty="0"/>
              <a:t>Conseils en cours de projet :</a:t>
            </a:r>
          </a:p>
          <a:p>
            <a:pPr lvl="1"/>
            <a:r>
              <a:rPr lang="fr-FR" sz="2400" dirty="0"/>
              <a:t>Avant de modifier ou d’introduire une nouvelle relation, regardez si une vue ne ferait pas l’affaire</a:t>
            </a:r>
          </a:p>
          <a:p>
            <a:pPr lvl="2"/>
            <a:r>
              <a:rPr lang="fr-FR" sz="2200" dirty="0"/>
              <a:t>Attention : aux problématique de performances</a:t>
            </a:r>
          </a:p>
          <a:p>
            <a:pPr lvl="1"/>
            <a:r>
              <a:rPr lang="fr-FR" sz="2400" dirty="0"/>
              <a:t>Avant d’ajouter une relation vérifiez soigneusement que cela ne va pas engendrer de cycle (A -&gt; B -&gt; C -&gt; A)</a:t>
            </a:r>
          </a:p>
          <a:p>
            <a:pPr lvl="1"/>
            <a:r>
              <a:rPr lang="fr-FR" sz="2400" dirty="0"/>
              <a:t>Avant de supprimer une relation vérifiez bien qu’elle n’est vraiment pas utile </a:t>
            </a:r>
          </a:p>
          <a:p>
            <a:pPr lvl="1"/>
            <a:r>
              <a:rPr lang="fr-FR" sz="2400" dirty="0"/>
              <a:t>Ne renommer pas vos éléments à la va vite</a:t>
            </a:r>
          </a:p>
          <a:p>
            <a:pPr lvl="2"/>
            <a:r>
              <a:rPr lang="fr-FR" sz="2200" dirty="0"/>
              <a:t>Renommer = impact immédiat dans le code</a:t>
            </a:r>
          </a:p>
          <a:p>
            <a:pPr lvl="1"/>
            <a:endParaRPr lang="fr-FR" sz="24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250</a:t>
            </a:fld>
            <a:endParaRPr lang="fr-BE"/>
          </a:p>
        </p:txBody>
      </p:sp>
      <p:sp>
        <p:nvSpPr>
          <p:cNvPr id="4" name="Espace réservé du pied de page 3">
            <a:extLst>
              <a:ext uri="{FF2B5EF4-FFF2-40B4-BE49-F238E27FC236}">
                <a16:creationId xmlns:a16="http://schemas.microsoft.com/office/drawing/2014/main" id="{F1684252-7459-42CA-9793-58EACE95952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49830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MAPPING Objet RELATIONNEL</a:t>
            </a:r>
          </a:p>
        </p:txBody>
      </p:sp>
      <p:sp>
        <p:nvSpPr>
          <p:cNvPr id="3" name="Espace réservé du contenu 2"/>
          <p:cNvSpPr>
            <a:spLocks noGrp="1"/>
          </p:cNvSpPr>
          <p:nvPr>
            <p:ph idx="1"/>
          </p:nvPr>
        </p:nvSpPr>
        <p:spPr>
          <a:xfrm>
            <a:off x="1745673" y="1348509"/>
            <a:ext cx="9758939" cy="5244796"/>
          </a:xfrm>
        </p:spPr>
        <p:txBody>
          <a:bodyPr>
            <a:normAutofit/>
          </a:bodyPr>
          <a:lstStyle/>
          <a:p>
            <a:r>
              <a:rPr lang="fr-FR" sz="3200" b="1" dirty="0"/>
              <a:t>O</a:t>
            </a:r>
            <a:r>
              <a:rPr lang="fr-FR" sz="3200" dirty="0"/>
              <a:t>bject </a:t>
            </a:r>
            <a:r>
              <a:rPr lang="fr-FR" sz="3200" b="1" dirty="0" err="1"/>
              <a:t>R</a:t>
            </a:r>
            <a:r>
              <a:rPr lang="fr-FR" sz="3200" dirty="0" err="1"/>
              <a:t>elational</a:t>
            </a:r>
            <a:r>
              <a:rPr lang="fr-FR" sz="3200" dirty="0"/>
              <a:t> </a:t>
            </a:r>
            <a:r>
              <a:rPr lang="fr-FR" sz="3200" b="1" dirty="0"/>
              <a:t>M</a:t>
            </a:r>
            <a:r>
              <a:rPr lang="fr-FR" sz="3200" dirty="0"/>
              <a:t>apping</a:t>
            </a:r>
          </a:p>
          <a:p>
            <a:pPr lvl="1"/>
            <a:r>
              <a:rPr lang="fr-FR" sz="2200" dirty="0"/>
              <a:t>Chaque table sera représenté par un objet</a:t>
            </a:r>
          </a:p>
          <a:p>
            <a:pPr lvl="2"/>
            <a:r>
              <a:rPr lang="fr-FR" sz="2000" dirty="0"/>
              <a:t>Sauf dans le cas des tables de jointures sans autres colonnes que les clefs primaires des tables </a:t>
            </a:r>
            <a:r>
              <a:rPr lang="fr-FR" sz="2000" dirty="0" err="1"/>
              <a:t>jointurées</a:t>
            </a:r>
            <a:endParaRPr lang="fr-FR" sz="2000" dirty="0"/>
          </a:p>
          <a:p>
            <a:pPr lvl="1"/>
            <a:r>
              <a:rPr lang="fr-FR" sz="2200" dirty="0"/>
              <a:t>Chaque attribut de l’objet représentera une colonne de la table</a:t>
            </a:r>
          </a:p>
          <a:p>
            <a:pPr lvl="2"/>
            <a:r>
              <a:rPr lang="fr-FR" sz="2000" dirty="0"/>
              <a:t>On fera toujours usage des </a:t>
            </a:r>
            <a:r>
              <a:rPr lang="fr-FR" sz="2000" dirty="0" err="1"/>
              <a:t>Wrapper</a:t>
            </a:r>
            <a:r>
              <a:rPr lang="fr-FR" sz="2000" dirty="0"/>
              <a:t> et JAMAIS des types primitifs</a:t>
            </a:r>
          </a:p>
          <a:p>
            <a:pPr lvl="2"/>
            <a:r>
              <a:rPr lang="fr-FR" sz="2000" dirty="0"/>
              <a:t>On choisira les contraintes relationnelles en fonction du besoin</a:t>
            </a:r>
          </a:p>
          <a:p>
            <a:pPr lvl="1"/>
            <a:r>
              <a:rPr lang="fr-FR" sz="2200" dirty="0"/>
              <a:t>Les méthodes </a:t>
            </a:r>
            <a:r>
              <a:rPr lang="fr-FR" sz="2200" dirty="0" err="1"/>
              <a:t>hashCode</a:t>
            </a:r>
            <a:r>
              <a:rPr lang="fr-FR" sz="2200" dirty="0"/>
              <a:t> et </a:t>
            </a:r>
            <a:r>
              <a:rPr lang="fr-FR" sz="2200" dirty="0" err="1"/>
              <a:t>equals</a:t>
            </a:r>
            <a:r>
              <a:rPr lang="fr-FR" sz="2200" dirty="0"/>
              <a:t> devront être implémentées afin de garantir un bon comportement des </a:t>
            </a:r>
            <a:r>
              <a:rPr lang="fr-FR" sz="2200" dirty="0" err="1"/>
              <a:t>framework</a:t>
            </a:r>
            <a:r>
              <a:rPr lang="fr-FR" sz="2200" dirty="0"/>
              <a:t> ORM</a:t>
            </a:r>
          </a:p>
          <a:p>
            <a:pPr lvl="2"/>
            <a:endParaRPr lang="fr-FR" sz="20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251</a:t>
            </a:fld>
            <a:endParaRPr lang="fr-BE"/>
          </a:p>
        </p:txBody>
      </p:sp>
      <p:sp>
        <p:nvSpPr>
          <p:cNvPr id="4" name="Espace réservé du pied de page 3">
            <a:extLst>
              <a:ext uri="{FF2B5EF4-FFF2-40B4-BE49-F238E27FC236}">
                <a16:creationId xmlns:a16="http://schemas.microsoft.com/office/drawing/2014/main" id="{4855DFE1-0F23-4535-999C-A2F623D52AB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774863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JPA</a:t>
            </a:r>
          </a:p>
        </p:txBody>
      </p:sp>
      <p:sp>
        <p:nvSpPr>
          <p:cNvPr id="3" name="Espace réservé du contenu 2"/>
          <p:cNvSpPr>
            <a:spLocks noGrp="1"/>
          </p:cNvSpPr>
          <p:nvPr>
            <p:ph idx="1"/>
          </p:nvPr>
        </p:nvSpPr>
        <p:spPr/>
        <p:txBody>
          <a:bodyPr>
            <a:normAutofit fontScale="85000" lnSpcReduction="20000"/>
          </a:bodyPr>
          <a:lstStyle/>
          <a:p>
            <a:r>
              <a:rPr lang="fr-FR" sz="2800" dirty="0"/>
              <a:t>Pour </a:t>
            </a:r>
            <a:r>
              <a:rPr lang="fr-FR" sz="2800" b="1" dirty="0"/>
              <a:t>J</a:t>
            </a:r>
            <a:r>
              <a:rPr lang="fr-FR" sz="2800" dirty="0"/>
              <a:t>ava </a:t>
            </a:r>
            <a:r>
              <a:rPr lang="fr-FR" sz="2800" b="1" dirty="0" err="1"/>
              <a:t>P</a:t>
            </a:r>
            <a:r>
              <a:rPr lang="fr-FR" sz="2800" dirty="0" err="1"/>
              <a:t>ersistence</a:t>
            </a:r>
            <a:r>
              <a:rPr lang="fr-FR" sz="2800" dirty="0"/>
              <a:t> </a:t>
            </a:r>
            <a:r>
              <a:rPr lang="fr-FR" sz="2800" b="1" dirty="0"/>
              <a:t>A</a:t>
            </a:r>
            <a:r>
              <a:rPr lang="fr-FR" sz="2800" dirty="0"/>
              <a:t>PI, né en 2006. La version actuelle est la 2.1 datant de 2013</a:t>
            </a:r>
          </a:p>
          <a:p>
            <a:endParaRPr lang="fr-FR" sz="2800" dirty="0"/>
          </a:p>
          <a:p>
            <a:r>
              <a:rPr lang="fr-FR" sz="2800" dirty="0"/>
              <a:t>Mécanique standard Java pour réaliser du </a:t>
            </a:r>
            <a:r>
              <a:rPr lang="fr-FR" sz="2800" dirty="0" err="1"/>
              <a:t>Mapping</a:t>
            </a:r>
            <a:r>
              <a:rPr lang="fr-FR" sz="2800" dirty="0"/>
              <a:t> Objet Relationnel (ORM).</a:t>
            </a:r>
          </a:p>
          <a:p>
            <a:endParaRPr lang="fr-FR" sz="2800" dirty="0"/>
          </a:p>
          <a:p>
            <a:r>
              <a:rPr lang="fr-FR" sz="2800" dirty="0"/>
              <a:t>Développée dans le cadre de la version 3.0 des EJB elle peut aussi être mise en œuvre dans des applications Java.</a:t>
            </a:r>
          </a:p>
          <a:p>
            <a:endParaRPr lang="fr-FR" sz="2800" dirty="0"/>
          </a:p>
          <a:p>
            <a:r>
              <a:rPr lang="fr-FR" sz="2800" dirty="0"/>
              <a:t>On ne code plus en JDBC</a:t>
            </a:r>
          </a:p>
          <a:p>
            <a:pPr lvl="1"/>
            <a:r>
              <a:rPr lang="fr-FR" sz="2600" dirty="0"/>
              <a:t>Plus de </a:t>
            </a:r>
            <a:r>
              <a:rPr lang="fr-FR" sz="2600" dirty="0" err="1"/>
              <a:t>java.sql.Connexion</a:t>
            </a:r>
            <a:r>
              <a:rPr lang="fr-FR" sz="2600" dirty="0"/>
              <a:t> ou  </a:t>
            </a:r>
            <a:r>
              <a:rPr lang="fr-FR" sz="2600" dirty="0" err="1"/>
              <a:t>Statement</a:t>
            </a:r>
            <a:r>
              <a:rPr lang="fr-FR" sz="2600" dirty="0"/>
              <a:t>, </a:t>
            </a:r>
            <a:r>
              <a:rPr lang="fr-FR" sz="2600" dirty="0" err="1"/>
              <a:t>Resultset</a:t>
            </a:r>
            <a:r>
              <a:rPr lang="fr-FR" sz="2600" dirty="0"/>
              <a:t> ...</a:t>
            </a:r>
          </a:p>
          <a:p>
            <a:endParaRPr lang="fr-FR" sz="2800" dirty="0"/>
          </a:p>
          <a:p>
            <a:r>
              <a:rPr lang="fr-FR" sz="2800" dirty="0"/>
              <a:t>Le </a:t>
            </a:r>
            <a:r>
              <a:rPr lang="fr-FR" sz="2800" dirty="0" err="1"/>
              <a:t>mapping</a:t>
            </a:r>
            <a:r>
              <a:rPr lang="fr-FR" sz="2800" dirty="0"/>
              <a:t> se réalise par le biais d’annotations (@</a:t>
            </a:r>
            <a:r>
              <a:rPr lang="fr-FR" sz="2800" dirty="0" err="1"/>
              <a:t>Entity</a:t>
            </a:r>
            <a:r>
              <a:rPr lang="fr-FR" sz="2800" dirty="0"/>
              <a:t>, @Id, ….)</a:t>
            </a:r>
          </a:p>
          <a:p>
            <a:endParaRPr lang="fr-FR" sz="2800" dirty="0"/>
          </a:p>
        </p:txBody>
      </p:sp>
      <p:sp>
        <p:nvSpPr>
          <p:cNvPr id="4" name="Espace réservé du numéro de diapositive 3">
            <a:extLst>
              <a:ext uri="{FF2B5EF4-FFF2-40B4-BE49-F238E27FC236}">
                <a16:creationId xmlns:a16="http://schemas.microsoft.com/office/drawing/2014/main" id="{AF7DA529-C95C-4952-A329-AF3A2210A93E}"/>
              </a:ext>
            </a:extLst>
          </p:cNvPr>
          <p:cNvSpPr>
            <a:spLocks noGrp="1"/>
          </p:cNvSpPr>
          <p:nvPr>
            <p:ph type="sldNum" sz="quarter" idx="12"/>
          </p:nvPr>
        </p:nvSpPr>
        <p:spPr/>
        <p:txBody>
          <a:bodyPr/>
          <a:lstStyle/>
          <a:p>
            <a:fld id="{27DD2850-4166-4114-B1C5-40990753D8A0}" type="slidenum">
              <a:rPr lang="fr-FR" smtClean="0"/>
              <a:t>252</a:t>
            </a:fld>
            <a:endParaRPr lang="fr-FR"/>
          </a:p>
        </p:txBody>
      </p:sp>
      <p:sp>
        <p:nvSpPr>
          <p:cNvPr id="5" name="Espace réservé du pied de page 4">
            <a:extLst>
              <a:ext uri="{FF2B5EF4-FFF2-40B4-BE49-F238E27FC236}">
                <a16:creationId xmlns:a16="http://schemas.microsoft.com/office/drawing/2014/main" id="{11CC4F42-4474-4AEC-B3CE-4108D8BD4B7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42514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JPA</a:t>
            </a:r>
          </a:p>
        </p:txBody>
      </p:sp>
      <p:sp>
        <p:nvSpPr>
          <p:cNvPr id="3" name="Espace réservé du contenu 2"/>
          <p:cNvSpPr>
            <a:spLocks noGrp="1"/>
          </p:cNvSpPr>
          <p:nvPr>
            <p:ph idx="1"/>
          </p:nvPr>
        </p:nvSpPr>
        <p:spPr/>
        <p:txBody>
          <a:bodyPr>
            <a:normAutofit/>
          </a:bodyPr>
          <a:lstStyle/>
          <a:p>
            <a:r>
              <a:rPr lang="fr-FR" sz="2800" dirty="0"/>
              <a:t>Les requêtes se font en JPQL, cela ressemble à du SQL, mais vous faites des requêtes sur </a:t>
            </a:r>
          </a:p>
          <a:p>
            <a:pPr lvl="1"/>
            <a:r>
              <a:rPr lang="fr-FR" sz="2600" dirty="0"/>
              <a:t>Vos objets Java (et non plus vos tables)</a:t>
            </a:r>
          </a:p>
          <a:p>
            <a:pPr lvl="1"/>
            <a:r>
              <a:rPr lang="fr-FR" sz="2600" dirty="0"/>
              <a:t>Vos attributs (et non plus vos colonnes)</a:t>
            </a:r>
          </a:p>
          <a:p>
            <a:pPr lvl="1"/>
            <a:endParaRPr lang="fr-FR" sz="2600" dirty="0"/>
          </a:p>
          <a:p>
            <a:r>
              <a:rPr lang="fr-FR" sz="2800" dirty="0"/>
              <a:t>Le JPA est une norme, il faut une implémentation de cette norme pour que votre </a:t>
            </a:r>
            <a:r>
              <a:rPr lang="fr-FR" sz="2800" dirty="0" err="1"/>
              <a:t>mapping</a:t>
            </a:r>
            <a:r>
              <a:rPr lang="fr-FR" sz="2800" dirty="0"/>
              <a:t> fonctionne.</a:t>
            </a:r>
          </a:p>
          <a:p>
            <a:pPr lvl="1"/>
            <a:r>
              <a:rPr lang="fr-FR" sz="2600" dirty="0" err="1"/>
              <a:t>OpenJPA</a:t>
            </a:r>
            <a:endParaRPr lang="fr-FR" sz="2600" dirty="0"/>
          </a:p>
          <a:p>
            <a:pPr lvl="1"/>
            <a:r>
              <a:rPr lang="fr-FR" sz="2600" dirty="0"/>
              <a:t>Hibernate</a:t>
            </a:r>
          </a:p>
          <a:p>
            <a:pPr lvl="1"/>
            <a:endParaRPr lang="fr-FR" sz="2600" dirty="0"/>
          </a:p>
        </p:txBody>
      </p:sp>
      <p:sp>
        <p:nvSpPr>
          <p:cNvPr id="4" name="Espace réservé du numéro de diapositive 3">
            <a:extLst>
              <a:ext uri="{FF2B5EF4-FFF2-40B4-BE49-F238E27FC236}">
                <a16:creationId xmlns:a16="http://schemas.microsoft.com/office/drawing/2014/main" id="{68AC5860-E89E-4ED7-8357-9B1199BCB452}"/>
              </a:ext>
            </a:extLst>
          </p:cNvPr>
          <p:cNvSpPr>
            <a:spLocks noGrp="1"/>
          </p:cNvSpPr>
          <p:nvPr>
            <p:ph type="sldNum" sz="quarter" idx="12"/>
          </p:nvPr>
        </p:nvSpPr>
        <p:spPr/>
        <p:txBody>
          <a:bodyPr/>
          <a:lstStyle/>
          <a:p>
            <a:fld id="{27DD2850-4166-4114-B1C5-40990753D8A0}" type="slidenum">
              <a:rPr lang="fr-FR" smtClean="0"/>
              <a:t>253</a:t>
            </a:fld>
            <a:endParaRPr lang="fr-FR"/>
          </a:p>
        </p:txBody>
      </p:sp>
      <p:sp>
        <p:nvSpPr>
          <p:cNvPr id="5" name="Espace réservé du pied de page 4">
            <a:extLst>
              <a:ext uri="{FF2B5EF4-FFF2-40B4-BE49-F238E27FC236}">
                <a16:creationId xmlns:a16="http://schemas.microsoft.com/office/drawing/2014/main" id="{5958E9B2-902B-4AA8-A5E6-3F6A51FF5D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145347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Entités</a:t>
            </a:r>
          </a:p>
        </p:txBody>
      </p:sp>
      <p:sp>
        <p:nvSpPr>
          <p:cNvPr id="3" name="Espace réservé du contenu 2"/>
          <p:cNvSpPr>
            <a:spLocks noGrp="1"/>
          </p:cNvSpPr>
          <p:nvPr>
            <p:ph idx="1"/>
          </p:nvPr>
        </p:nvSpPr>
        <p:spPr/>
        <p:txBody>
          <a:bodyPr>
            <a:normAutofit/>
          </a:bodyPr>
          <a:lstStyle/>
          <a:p>
            <a:r>
              <a:rPr lang="fr-FR" sz="2800" dirty="0"/>
              <a:t>Une Entité (</a:t>
            </a:r>
            <a:r>
              <a:rPr lang="fr-FR" sz="2800" dirty="0" err="1"/>
              <a:t>Entity</a:t>
            </a:r>
            <a:r>
              <a:rPr lang="fr-FR" sz="2800" dirty="0"/>
              <a:t>) est </a:t>
            </a:r>
          </a:p>
          <a:p>
            <a:pPr lvl="1"/>
            <a:r>
              <a:rPr lang="fr-FR" sz="2400" dirty="0"/>
              <a:t>Une classe Java toute simple</a:t>
            </a:r>
          </a:p>
          <a:p>
            <a:pPr lvl="1"/>
            <a:r>
              <a:rPr lang="fr-FR" sz="2400" dirty="0"/>
              <a:t>C’est une classe bête, qui n’a aucune intelligence, elle ne sait rien faire</a:t>
            </a:r>
          </a:p>
          <a:p>
            <a:pPr lvl="1"/>
            <a:r>
              <a:rPr lang="fr-FR" sz="2400" dirty="0"/>
              <a:t>Elle représente une donnée en base (</a:t>
            </a:r>
            <a:r>
              <a:rPr lang="fr-FR" sz="2400" dirty="0">
                <a:sym typeface="Wingdings" panose="05000000000000000000" pitchFamily="2" charset="2"/>
              </a:rPr>
              <a:t>une ligne d’une table)</a:t>
            </a:r>
            <a:endParaRPr lang="fr-FR" sz="2400" dirty="0"/>
          </a:p>
          <a:p>
            <a:pPr lvl="1"/>
            <a:r>
              <a:rPr lang="fr-FR" sz="2400" dirty="0"/>
              <a:t>En général pour une table on a une entité</a:t>
            </a:r>
          </a:p>
          <a:p>
            <a:pPr lvl="1"/>
            <a:r>
              <a:rPr lang="fr-FR" sz="2400" dirty="0"/>
              <a:t>Son rôle = représenter les données = transporter les données</a:t>
            </a:r>
          </a:p>
          <a:p>
            <a:pPr lvl="1"/>
            <a:endParaRPr lang="fr-FR" sz="2400" dirty="0"/>
          </a:p>
          <a:p>
            <a:r>
              <a:rPr lang="fr-FR" sz="2600" dirty="0"/>
              <a:t>En JPA, elle sera annotée par @</a:t>
            </a:r>
            <a:r>
              <a:rPr lang="fr-FR" sz="2600" dirty="0" err="1"/>
              <a:t>Entity</a:t>
            </a:r>
            <a:r>
              <a:rPr lang="fr-FR" sz="2600" dirty="0"/>
              <a:t> et</a:t>
            </a:r>
            <a:r>
              <a:rPr lang="fr-FR" sz="2400" dirty="0"/>
              <a:t> @Table</a:t>
            </a:r>
          </a:p>
        </p:txBody>
      </p:sp>
      <p:sp>
        <p:nvSpPr>
          <p:cNvPr id="4" name="Espace réservé du numéro de diapositive 3">
            <a:extLst>
              <a:ext uri="{FF2B5EF4-FFF2-40B4-BE49-F238E27FC236}">
                <a16:creationId xmlns:a16="http://schemas.microsoft.com/office/drawing/2014/main" id="{60B31848-DDD1-411F-972B-59F2E0DD0C34}"/>
              </a:ext>
            </a:extLst>
          </p:cNvPr>
          <p:cNvSpPr>
            <a:spLocks noGrp="1"/>
          </p:cNvSpPr>
          <p:nvPr>
            <p:ph type="sldNum" sz="quarter" idx="12"/>
          </p:nvPr>
        </p:nvSpPr>
        <p:spPr/>
        <p:txBody>
          <a:bodyPr/>
          <a:lstStyle/>
          <a:p>
            <a:fld id="{27DD2850-4166-4114-B1C5-40990753D8A0}" type="slidenum">
              <a:rPr lang="fr-FR" smtClean="0"/>
              <a:t>254</a:t>
            </a:fld>
            <a:endParaRPr lang="fr-FR"/>
          </a:p>
        </p:txBody>
      </p:sp>
      <p:sp>
        <p:nvSpPr>
          <p:cNvPr id="5" name="Espace réservé du pied de page 4">
            <a:extLst>
              <a:ext uri="{FF2B5EF4-FFF2-40B4-BE49-F238E27FC236}">
                <a16:creationId xmlns:a16="http://schemas.microsoft.com/office/drawing/2014/main" id="{A72E9466-7C4C-42B8-9E1A-CACBD3000D3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019669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Entités</a:t>
            </a:r>
          </a:p>
        </p:txBody>
      </p:sp>
      <p:sp>
        <p:nvSpPr>
          <p:cNvPr id="3" name="Espace réservé du contenu 2"/>
          <p:cNvSpPr>
            <a:spLocks noGrp="1"/>
          </p:cNvSpPr>
          <p:nvPr>
            <p:ph idx="1"/>
          </p:nvPr>
        </p:nvSpPr>
        <p:spPr/>
        <p:txBody>
          <a:bodyPr>
            <a:normAutofit/>
          </a:bodyPr>
          <a:lstStyle/>
          <a:p>
            <a:r>
              <a:rPr lang="fr-FR" sz="2800" dirty="0"/>
              <a:t>Exemple : La classe Java Personne représente un élément de la table </a:t>
            </a:r>
            <a:r>
              <a:rPr lang="fr-FR" sz="2800" dirty="0" err="1"/>
              <a:t>banque.utilisateur</a:t>
            </a:r>
            <a:endParaRPr lang="fr-FR" sz="2600" dirty="0"/>
          </a:p>
        </p:txBody>
      </p:sp>
      <p:pic>
        <p:nvPicPr>
          <p:cNvPr id="8" name="Image 7"/>
          <p:cNvPicPr>
            <a:picLocks noChangeAspect="1"/>
          </p:cNvPicPr>
          <p:nvPr/>
        </p:nvPicPr>
        <p:blipFill>
          <a:blip r:embed="rId3"/>
          <a:stretch>
            <a:fillRect/>
          </a:stretch>
        </p:blipFill>
        <p:spPr>
          <a:xfrm>
            <a:off x="2126319" y="2361137"/>
            <a:ext cx="5772339" cy="4241886"/>
          </a:xfrm>
          <a:prstGeom prst="rect">
            <a:avLst/>
          </a:prstGeom>
          <a:ln>
            <a:solidFill>
              <a:schemeClr val="tx1"/>
            </a:solidFill>
          </a:ln>
        </p:spPr>
      </p:pic>
      <p:sp>
        <p:nvSpPr>
          <p:cNvPr id="6" name="Bulle narrative : rectangle 5"/>
          <p:cNvSpPr/>
          <p:nvPr/>
        </p:nvSpPr>
        <p:spPr>
          <a:xfrm>
            <a:off x="8621486" y="3280276"/>
            <a:ext cx="2290355" cy="1097280"/>
          </a:xfrm>
          <a:prstGeom prst="wedgeRectCallout">
            <a:avLst>
              <a:gd name="adj1" fmla="val -145928"/>
              <a:gd name="adj2" fmla="val 26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Les imports doivent venir de </a:t>
            </a:r>
            <a:r>
              <a:rPr lang="fr-FR" dirty="0" err="1">
                <a:latin typeface="Arial" panose="020B0604020202020204" pitchFamily="34" charset="0"/>
                <a:cs typeface="Arial" panose="020B0604020202020204" pitchFamily="34" charset="0"/>
              </a:rPr>
              <a:t>javax.persistence</a:t>
            </a:r>
            <a:endParaRPr lang="fr-FR" dirty="0">
              <a:latin typeface="Arial" panose="020B0604020202020204" pitchFamily="34" charset="0"/>
              <a:cs typeface="Arial" panose="020B0604020202020204" pitchFamily="34" charset="0"/>
            </a:endParaRPr>
          </a:p>
        </p:txBody>
      </p:sp>
      <p:sp>
        <p:nvSpPr>
          <p:cNvPr id="7" name="Bulle narrative : rectangle 6"/>
          <p:cNvSpPr/>
          <p:nvPr/>
        </p:nvSpPr>
        <p:spPr>
          <a:xfrm>
            <a:off x="9214257" y="5156973"/>
            <a:ext cx="2290355" cy="1097280"/>
          </a:xfrm>
          <a:prstGeom prst="wedgeRectCallout">
            <a:avLst>
              <a:gd name="adj1" fmla="val -223856"/>
              <a:gd name="adj2" fmla="val 51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Ici apparait le nom de la table (potentiellement le </a:t>
            </a:r>
            <a:r>
              <a:rPr lang="fr-FR" dirty="0" err="1">
                <a:latin typeface="Arial" panose="020B0604020202020204" pitchFamily="34" charset="0"/>
                <a:cs typeface="Arial" panose="020B0604020202020204" pitchFamily="34" charset="0"/>
              </a:rPr>
              <a:t>schema</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catalog</a:t>
            </a:r>
            <a:r>
              <a:rPr lang="fr-FR" dirty="0">
                <a:latin typeface="Arial" panose="020B0604020202020204" pitchFamily="34" charset="0"/>
                <a:cs typeface="Arial" panose="020B0604020202020204" pitchFamily="34" charset="0"/>
              </a:rPr>
              <a:t>)</a:t>
            </a:r>
          </a:p>
        </p:txBody>
      </p:sp>
      <p:sp>
        <p:nvSpPr>
          <p:cNvPr id="4" name="Espace réservé du numéro de diapositive 3">
            <a:extLst>
              <a:ext uri="{FF2B5EF4-FFF2-40B4-BE49-F238E27FC236}">
                <a16:creationId xmlns:a16="http://schemas.microsoft.com/office/drawing/2014/main" id="{79E1B027-6C3C-42B9-A4AD-DDB7EF5BEC25}"/>
              </a:ext>
            </a:extLst>
          </p:cNvPr>
          <p:cNvSpPr>
            <a:spLocks noGrp="1"/>
          </p:cNvSpPr>
          <p:nvPr>
            <p:ph type="sldNum" sz="quarter" idx="12"/>
          </p:nvPr>
        </p:nvSpPr>
        <p:spPr/>
        <p:txBody>
          <a:bodyPr/>
          <a:lstStyle/>
          <a:p>
            <a:fld id="{27DD2850-4166-4114-B1C5-40990753D8A0}" type="slidenum">
              <a:rPr lang="fr-FR" smtClean="0"/>
              <a:t>255</a:t>
            </a:fld>
            <a:endParaRPr lang="fr-FR"/>
          </a:p>
        </p:txBody>
      </p:sp>
      <p:sp>
        <p:nvSpPr>
          <p:cNvPr id="5" name="Espace réservé du pied de page 4">
            <a:extLst>
              <a:ext uri="{FF2B5EF4-FFF2-40B4-BE49-F238E27FC236}">
                <a16:creationId xmlns:a16="http://schemas.microsoft.com/office/drawing/2014/main" id="{16B1E337-B6DA-417F-A019-D4BEF0326AB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846459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Entités</a:t>
            </a:r>
          </a:p>
        </p:txBody>
      </p:sp>
      <p:sp>
        <p:nvSpPr>
          <p:cNvPr id="3" name="Espace réservé du contenu 2"/>
          <p:cNvSpPr>
            <a:spLocks noGrp="1"/>
          </p:cNvSpPr>
          <p:nvPr>
            <p:ph idx="1"/>
          </p:nvPr>
        </p:nvSpPr>
        <p:spPr/>
        <p:txBody>
          <a:bodyPr>
            <a:normAutofit/>
          </a:bodyPr>
          <a:lstStyle/>
          <a:p>
            <a:r>
              <a:rPr lang="fr-FR" sz="2800" dirty="0"/>
              <a:t>Une Entité (</a:t>
            </a:r>
            <a:r>
              <a:rPr lang="fr-FR" sz="2800" dirty="0" err="1"/>
              <a:t>Entity</a:t>
            </a:r>
            <a:r>
              <a:rPr lang="fr-FR" sz="2800" dirty="0"/>
              <a:t>) </a:t>
            </a:r>
          </a:p>
          <a:p>
            <a:pPr lvl="1"/>
            <a:r>
              <a:rPr lang="fr-FR" sz="2400" dirty="0"/>
              <a:t>Est g</a:t>
            </a:r>
            <a:r>
              <a:rPr lang="fr-FR" sz="2600" dirty="0"/>
              <a:t>énéralement sérialisable</a:t>
            </a:r>
          </a:p>
          <a:p>
            <a:pPr lvl="2"/>
            <a:r>
              <a:rPr lang="fr-FR" sz="2000" dirty="0"/>
              <a:t>Elle implémente </a:t>
            </a:r>
            <a:r>
              <a:rPr lang="fr-FR" sz="2000" dirty="0" err="1"/>
              <a:t>java.io.Serializable</a:t>
            </a:r>
            <a:endParaRPr lang="fr-FR" sz="2000" dirty="0"/>
          </a:p>
          <a:p>
            <a:pPr lvl="2"/>
            <a:r>
              <a:rPr lang="fr-FR" sz="2000" dirty="0"/>
              <a:t>Elle a un attribut </a:t>
            </a:r>
            <a:r>
              <a:rPr lang="en-US" sz="2000" dirty="0"/>
              <a:t>private static final long </a:t>
            </a:r>
            <a:r>
              <a:rPr lang="en-US" sz="2000" dirty="0" err="1"/>
              <a:t>serialVersionUID</a:t>
            </a:r>
            <a:endParaRPr lang="fr-FR" sz="2400" dirty="0"/>
          </a:p>
          <a:p>
            <a:pPr lvl="1"/>
            <a:r>
              <a:rPr lang="fr-FR" sz="2400" dirty="0"/>
              <a:t>Possède un constructeur publique sans paramètre</a:t>
            </a:r>
          </a:p>
          <a:p>
            <a:pPr lvl="1"/>
            <a:r>
              <a:rPr lang="fr-FR" sz="2400" dirty="0"/>
              <a:t>Possède des </a:t>
            </a:r>
            <a:r>
              <a:rPr lang="fr-FR" sz="2400" dirty="0" err="1"/>
              <a:t>get</a:t>
            </a:r>
            <a:r>
              <a:rPr lang="fr-FR" sz="2400" dirty="0"/>
              <a:t>/set sur ses attributs</a:t>
            </a:r>
          </a:p>
        </p:txBody>
      </p:sp>
      <p:sp>
        <p:nvSpPr>
          <p:cNvPr id="4" name="Espace réservé du numéro de diapositive 3">
            <a:extLst>
              <a:ext uri="{FF2B5EF4-FFF2-40B4-BE49-F238E27FC236}">
                <a16:creationId xmlns:a16="http://schemas.microsoft.com/office/drawing/2014/main" id="{56771649-ADF2-4C31-9DCE-5D0FA50BFD1B}"/>
              </a:ext>
            </a:extLst>
          </p:cNvPr>
          <p:cNvSpPr>
            <a:spLocks noGrp="1"/>
          </p:cNvSpPr>
          <p:nvPr>
            <p:ph type="sldNum" sz="quarter" idx="12"/>
          </p:nvPr>
        </p:nvSpPr>
        <p:spPr/>
        <p:txBody>
          <a:bodyPr/>
          <a:lstStyle/>
          <a:p>
            <a:fld id="{27DD2850-4166-4114-B1C5-40990753D8A0}" type="slidenum">
              <a:rPr lang="fr-FR" smtClean="0"/>
              <a:t>256</a:t>
            </a:fld>
            <a:endParaRPr lang="fr-FR"/>
          </a:p>
        </p:txBody>
      </p:sp>
      <p:sp>
        <p:nvSpPr>
          <p:cNvPr id="5" name="Espace réservé du pied de page 4">
            <a:extLst>
              <a:ext uri="{FF2B5EF4-FFF2-40B4-BE49-F238E27FC236}">
                <a16:creationId xmlns:a16="http://schemas.microsoft.com/office/drawing/2014/main" id="{B5418E18-6D20-45C7-B320-FA874DABA83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197868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Les attributs d’une Entité </a:t>
            </a:r>
          </a:p>
        </p:txBody>
      </p:sp>
      <p:sp>
        <p:nvSpPr>
          <p:cNvPr id="3" name="Espace réservé du contenu 2"/>
          <p:cNvSpPr>
            <a:spLocks noGrp="1"/>
          </p:cNvSpPr>
          <p:nvPr>
            <p:ph idx="1"/>
          </p:nvPr>
        </p:nvSpPr>
        <p:spPr/>
        <p:txBody>
          <a:bodyPr>
            <a:normAutofit lnSpcReduction="10000"/>
          </a:bodyPr>
          <a:lstStyle/>
          <a:p>
            <a:r>
              <a:rPr lang="fr-FR" sz="2800" dirty="0"/>
              <a:t>Les attributs d’une Entité </a:t>
            </a:r>
          </a:p>
          <a:p>
            <a:pPr lvl="1"/>
            <a:r>
              <a:rPr lang="fr-FR" sz="2200" dirty="0"/>
              <a:t>Représentent les colonnes en base de données</a:t>
            </a:r>
          </a:p>
          <a:p>
            <a:pPr lvl="1"/>
            <a:r>
              <a:rPr lang="fr-FR" sz="2400" dirty="0"/>
              <a:t>Leur typage sera toujours de la famille des </a:t>
            </a:r>
            <a:r>
              <a:rPr lang="fr-FR" sz="2400" dirty="0" err="1"/>
              <a:t>java.lang.Object</a:t>
            </a:r>
            <a:endParaRPr lang="fr-FR" sz="2400" dirty="0"/>
          </a:p>
          <a:p>
            <a:pPr lvl="2"/>
            <a:r>
              <a:rPr lang="fr-FR" sz="2200" b="1" dirty="0"/>
              <a:t>Ne pas utiliser les types primitifs</a:t>
            </a:r>
          </a:p>
          <a:p>
            <a:pPr lvl="1"/>
            <a:endParaRPr lang="fr-FR" sz="2400" b="1" u="sng" dirty="0"/>
          </a:p>
          <a:p>
            <a:r>
              <a:rPr lang="fr-FR" sz="2800" u="sng" dirty="0"/>
              <a:t>ATTENTION</a:t>
            </a:r>
            <a:r>
              <a:rPr lang="fr-FR" sz="2800" dirty="0"/>
              <a:t> : évitez des valeurs d’initialisation par défaut.</a:t>
            </a:r>
          </a:p>
          <a:p>
            <a:pPr lvl="1"/>
            <a:endParaRPr lang="fr-FR" sz="2400" dirty="0"/>
          </a:p>
          <a:p>
            <a:r>
              <a:rPr lang="fr-FR" sz="2600" dirty="0"/>
              <a:t>Ils seront annotés par</a:t>
            </a:r>
          </a:p>
          <a:p>
            <a:pPr lvl="1"/>
            <a:r>
              <a:rPr lang="fr-FR" sz="2400" dirty="0"/>
              <a:t>@Id : pour la clef primaire</a:t>
            </a:r>
          </a:p>
          <a:p>
            <a:pPr lvl="1"/>
            <a:r>
              <a:rPr lang="fr-FR" sz="2400" dirty="0"/>
              <a:t>@</a:t>
            </a:r>
            <a:r>
              <a:rPr lang="fr-FR" sz="2400" dirty="0" err="1"/>
              <a:t>GeneratedValue</a:t>
            </a:r>
            <a:r>
              <a:rPr lang="fr-FR" sz="2400" dirty="0"/>
              <a:t> : pour définir comment la clef primaire est généré</a:t>
            </a:r>
          </a:p>
          <a:p>
            <a:pPr lvl="1"/>
            <a:r>
              <a:rPr lang="fr-FR" sz="2400" dirty="0"/>
              <a:t>@</a:t>
            </a:r>
            <a:r>
              <a:rPr lang="fr-FR" sz="2400" dirty="0" err="1"/>
              <a:t>Column</a:t>
            </a:r>
            <a:r>
              <a:rPr lang="fr-FR" sz="2400" dirty="0"/>
              <a:t> : pour le mapping avec une colonne d’une table</a:t>
            </a:r>
          </a:p>
          <a:p>
            <a:pPr lvl="1"/>
            <a:endParaRPr lang="fr-FR" sz="2400" dirty="0"/>
          </a:p>
        </p:txBody>
      </p:sp>
      <p:sp>
        <p:nvSpPr>
          <p:cNvPr id="4" name="Espace réservé du numéro de diapositive 3">
            <a:extLst>
              <a:ext uri="{FF2B5EF4-FFF2-40B4-BE49-F238E27FC236}">
                <a16:creationId xmlns:a16="http://schemas.microsoft.com/office/drawing/2014/main" id="{14B74EF8-77B5-4E3E-8222-752024EC8C21}"/>
              </a:ext>
            </a:extLst>
          </p:cNvPr>
          <p:cNvSpPr>
            <a:spLocks noGrp="1"/>
          </p:cNvSpPr>
          <p:nvPr>
            <p:ph type="sldNum" sz="quarter" idx="12"/>
          </p:nvPr>
        </p:nvSpPr>
        <p:spPr/>
        <p:txBody>
          <a:bodyPr/>
          <a:lstStyle/>
          <a:p>
            <a:fld id="{27DD2850-4166-4114-B1C5-40990753D8A0}" type="slidenum">
              <a:rPr lang="fr-FR" smtClean="0"/>
              <a:t>257</a:t>
            </a:fld>
            <a:endParaRPr lang="fr-FR"/>
          </a:p>
        </p:txBody>
      </p:sp>
      <p:sp>
        <p:nvSpPr>
          <p:cNvPr id="5" name="Espace réservé du pied de page 4">
            <a:extLst>
              <a:ext uri="{FF2B5EF4-FFF2-40B4-BE49-F238E27FC236}">
                <a16:creationId xmlns:a16="http://schemas.microsoft.com/office/drawing/2014/main" id="{75D7BF44-4541-48CA-A4C8-413CE995A3A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69983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t>258</a:t>
            </a:fld>
            <a:endParaRPr lang="fr-BE" dirty="0"/>
          </a:p>
        </p:txBody>
      </p:sp>
      <p:sp>
        <p:nvSpPr>
          <p:cNvPr id="2" name="Titre 1"/>
          <p:cNvSpPr>
            <a:spLocks noGrp="1"/>
          </p:cNvSpPr>
          <p:nvPr>
            <p:ph type="title"/>
          </p:nvPr>
        </p:nvSpPr>
        <p:spPr/>
        <p:txBody>
          <a:bodyPr>
            <a:normAutofit fontScale="90000"/>
          </a:bodyPr>
          <a:lstStyle/>
          <a:p>
            <a:r>
              <a:rPr lang="fr-FR" dirty="0"/>
              <a:t>Rappel : Les attributs d’une Entité</a:t>
            </a:r>
          </a:p>
        </p:txBody>
      </p:sp>
      <p:pic>
        <p:nvPicPr>
          <p:cNvPr id="5" name="Image 4"/>
          <p:cNvPicPr>
            <a:picLocks noChangeAspect="1"/>
          </p:cNvPicPr>
          <p:nvPr/>
        </p:nvPicPr>
        <p:blipFill>
          <a:blip r:embed="rId3"/>
          <a:stretch>
            <a:fillRect/>
          </a:stretch>
        </p:blipFill>
        <p:spPr>
          <a:xfrm>
            <a:off x="2049886" y="1675405"/>
            <a:ext cx="9725431" cy="4611095"/>
          </a:xfrm>
          <a:prstGeom prst="rect">
            <a:avLst/>
          </a:prstGeom>
          <a:ln>
            <a:solidFill>
              <a:schemeClr val="tx1"/>
            </a:solidFill>
          </a:ln>
        </p:spPr>
      </p:pic>
      <p:sp>
        <p:nvSpPr>
          <p:cNvPr id="6" name="Bulle narrative : rectangle 5"/>
          <p:cNvSpPr/>
          <p:nvPr/>
        </p:nvSpPr>
        <p:spPr>
          <a:xfrm>
            <a:off x="9865509" y="1902406"/>
            <a:ext cx="2195863" cy="994776"/>
          </a:xfrm>
          <a:prstGeom prst="wedgeRectCallout">
            <a:avLst>
              <a:gd name="adj1" fmla="val -195631"/>
              <a:gd name="adj2" fmla="val -45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Clef primaire auto incrémentée par la base</a:t>
            </a:r>
          </a:p>
        </p:txBody>
      </p:sp>
      <p:sp>
        <p:nvSpPr>
          <p:cNvPr id="7" name="Bulle narrative : rectangle 6"/>
          <p:cNvSpPr/>
          <p:nvPr/>
        </p:nvSpPr>
        <p:spPr>
          <a:xfrm>
            <a:off x="213648" y="5532581"/>
            <a:ext cx="2195862" cy="1289373"/>
          </a:xfrm>
          <a:prstGeom prst="wedgeRectCallout">
            <a:avLst>
              <a:gd name="adj1" fmla="val 60878"/>
              <a:gd name="adj2" fmla="val -12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Relation de jointure entre l’utilisateur et sa liste de comptes bancaires</a:t>
            </a:r>
          </a:p>
        </p:txBody>
      </p:sp>
      <p:sp>
        <p:nvSpPr>
          <p:cNvPr id="3" name="Espace réservé du pied de page 2">
            <a:extLst>
              <a:ext uri="{FF2B5EF4-FFF2-40B4-BE49-F238E27FC236}">
                <a16:creationId xmlns:a16="http://schemas.microsoft.com/office/drawing/2014/main" id="{E20F544D-7C7A-49D5-8A20-884A04B4D27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22358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Les attributs d’une Entité</a:t>
            </a:r>
          </a:p>
        </p:txBody>
      </p:sp>
      <p:sp>
        <p:nvSpPr>
          <p:cNvPr id="3" name="Espace réservé du contenu 2"/>
          <p:cNvSpPr>
            <a:spLocks noGrp="1"/>
          </p:cNvSpPr>
          <p:nvPr>
            <p:ph idx="1"/>
          </p:nvPr>
        </p:nvSpPr>
        <p:spPr/>
        <p:txBody>
          <a:bodyPr>
            <a:normAutofit lnSpcReduction="10000"/>
          </a:bodyPr>
          <a:lstStyle/>
          <a:p>
            <a:r>
              <a:rPr lang="fr-FR" sz="2800" dirty="0"/>
              <a:t>Il vous appartient d’indiquer ou non les contraintes d’intégrités associés aux attributs</a:t>
            </a:r>
          </a:p>
          <a:p>
            <a:pPr lvl="1"/>
            <a:r>
              <a:rPr lang="fr-FR" sz="2200" dirty="0"/>
              <a:t>Taille maximale (attribut </a:t>
            </a:r>
            <a:r>
              <a:rPr lang="fr-FR" sz="2200" dirty="0" err="1"/>
              <a:t>length</a:t>
            </a:r>
            <a:r>
              <a:rPr lang="fr-FR" sz="2200" dirty="0"/>
              <a:t> de l’annotation @</a:t>
            </a:r>
            <a:r>
              <a:rPr lang="fr-FR" sz="2200" dirty="0" err="1"/>
              <a:t>Column</a:t>
            </a:r>
            <a:r>
              <a:rPr lang="fr-FR" sz="2200" dirty="0"/>
              <a:t>)</a:t>
            </a:r>
          </a:p>
          <a:p>
            <a:pPr lvl="1"/>
            <a:r>
              <a:rPr lang="fr-FR" sz="2200" dirty="0" err="1"/>
              <a:t>Null</a:t>
            </a:r>
            <a:r>
              <a:rPr lang="fr-FR" sz="2200" dirty="0"/>
              <a:t> ou pas (attribut </a:t>
            </a:r>
            <a:r>
              <a:rPr lang="fr-FR" sz="2200" dirty="0" err="1"/>
              <a:t>nullable</a:t>
            </a:r>
            <a:r>
              <a:rPr lang="fr-FR" sz="2200" dirty="0"/>
              <a:t> de l’annotation @</a:t>
            </a:r>
            <a:r>
              <a:rPr lang="fr-FR" sz="2200" dirty="0" err="1"/>
              <a:t>Column</a:t>
            </a:r>
            <a:r>
              <a:rPr lang="fr-FR" sz="2200" dirty="0"/>
              <a:t>)</a:t>
            </a:r>
          </a:p>
          <a:p>
            <a:pPr lvl="1"/>
            <a:r>
              <a:rPr lang="fr-FR" sz="2200" dirty="0"/>
              <a:t>La précision et l’échelle pour les chiffres (attribut </a:t>
            </a:r>
            <a:r>
              <a:rPr lang="fr-FR" sz="2200" dirty="0" err="1"/>
              <a:t>precision</a:t>
            </a:r>
            <a:r>
              <a:rPr lang="fr-FR" sz="2200" dirty="0"/>
              <a:t> et </a:t>
            </a:r>
            <a:r>
              <a:rPr lang="fr-FR" sz="2200" dirty="0" err="1"/>
              <a:t>scale</a:t>
            </a:r>
            <a:r>
              <a:rPr lang="fr-FR" sz="2200" dirty="0"/>
              <a:t> de l’annotation @</a:t>
            </a:r>
            <a:r>
              <a:rPr lang="fr-FR" sz="2200" dirty="0" err="1"/>
              <a:t>Column</a:t>
            </a:r>
            <a:r>
              <a:rPr lang="fr-FR" sz="2200" dirty="0"/>
              <a:t>)</a:t>
            </a:r>
          </a:p>
          <a:p>
            <a:pPr lvl="1"/>
            <a:r>
              <a:rPr lang="fr-FR" sz="2200" dirty="0"/>
              <a:t>L’unicité de la valeur (attribut unique de l’annotation @</a:t>
            </a:r>
            <a:r>
              <a:rPr lang="fr-FR" sz="2200" dirty="0" err="1"/>
              <a:t>Column</a:t>
            </a:r>
            <a:r>
              <a:rPr lang="fr-FR" sz="2200" dirty="0"/>
              <a:t>)</a:t>
            </a:r>
          </a:p>
          <a:p>
            <a:pPr lvl="1"/>
            <a:endParaRPr lang="fr-FR" sz="2200" dirty="0"/>
          </a:p>
          <a:p>
            <a:r>
              <a:rPr lang="fr-FR" sz="2400" dirty="0"/>
              <a:t>On les indiquant :</a:t>
            </a:r>
          </a:p>
          <a:p>
            <a:pPr lvl="1"/>
            <a:r>
              <a:rPr lang="fr-FR" sz="2200" dirty="0"/>
              <a:t>Votre code sera plus robuste</a:t>
            </a:r>
          </a:p>
          <a:p>
            <a:pPr lvl="1"/>
            <a:r>
              <a:rPr lang="fr-FR" sz="2200" dirty="0"/>
              <a:t>Vous pourrez recréer un script de création de base à partir de votre classe Java</a:t>
            </a:r>
          </a:p>
          <a:p>
            <a:pPr lvl="1"/>
            <a:endParaRPr lang="fr-FR" sz="2200" dirty="0"/>
          </a:p>
          <a:p>
            <a:pPr lvl="1"/>
            <a:endParaRPr lang="fr-FR" sz="2200" dirty="0"/>
          </a:p>
        </p:txBody>
      </p:sp>
      <p:sp>
        <p:nvSpPr>
          <p:cNvPr id="4" name="Espace réservé du numéro de diapositive 3">
            <a:extLst>
              <a:ext uri="{FF2B5EF4-FFF2-40B4-BE49-F238E27FC236}">
                <a16:creationId xmlns:a16="http://schemas.microsoft.com/office/drawing/2014/main" id="{3CEFF22D-BEAE-41AD-9082-0013F439680C}"/>
              </a:ext>
            </a:extLst>
          </p:cNvPr>
          <p:cNvSpPr>
            <a:spLocks noGrp="1"/>
          </p:cNvSpPr>
          <p:nvPr>
            <p:ph type="sldNum" sz="quarter" idx="12"/>
          </p:nvPr>
        </p:nvSpPr>
        <p:spPr/>
        <p:txBody>
          <a:bodyPr/>
          <a:lstStyle/>
          <a:p>
            <a:fld id="{27DD2850-4166-4114-B1C5-40990753D8A0}" type="slidenum">
              <a:rPr lang="fr-FR" smtClean="0"/>
              <a:t>259</a:t>
            </a:fld>
            <a:endParaRPr lang="fr-FR"/>
          </a:p>
        </p:txBody>
      </p:sp>
      <p:sp>
        <p:nvSpPr>
          <p:cNvPr id="5" name="Espace réservé du pied de page 4">
            <a:extLst>
              <a:ext uri="{FF2B5EF4-FFF2-40B4-BE49-F238E27FC236}">
                <a16:creationId xmlns:a16="http://schemas.microsoft.com/office/drawing/2014/main" id="{C7E048BC-F478-44EF-AFEB-BB115B9061B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73666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3" name="Espace réservé du contenu 2"/>
          <p:cNvSpPr>
            <a:spLocks noGrp="1"/>
          </p:cNvSpPr>
          <p:nvPr>
            <p:ph idx="1"/>
          </p:nvPr>
        </p:nvSpPr>
        <p:spPr>
          <a:xfrm>
            <a:off x="1427755" y="1295400"/>
            <a:ext cx="10559198" cy="5304940"/>
          </a:xfrm>
        </p:spPr>
        <p:txBody>
          <a:bodyPr>
            <a:normAutofit/>
          </a:bodyPr>
          <a:lstStyle/>
          <a:p>
            <a:r>
              <a:rPr lang="fr-FR" dirty="0"/>
              <a:t>Configuration d’un </a:t>
            </a:r>
            <a:r>
              <a:rPr lang="fr-FR" dirty="0" err="1"/>
              <a:t>bean</a:t>
            </a:r>
            <a:r>
              <a:rPr lang="fr-FR" dirty="0"/>
              <a:t> via son constructeur</a:t>
            </a:r>
          </a:p>
          <a:p>
            <a:pPr lvl="1"/>
            <a:r>
              <a:rPr lang="fr-FR" dirty="0"/>
              <a:t>Balise </a:t>
            </a:r>
            <a:r>
              <a:rPr lang="fr-FR" b="1" dirty="0"/>
              <a:t>&lt;</a:t>
            </a:r>
            <a:r>
              <a:rPr lang="fr-FR" b="1" dirty="0" err="1"/>
              <a:t>constructor-arg</a:t>
            </a:r>
            <a:r>
              <a:rPr lang="fr-FR" b="1" dirty="0"/>
              <a:t>&gt;</a:t>
            </a:r>
            <a:r>
              <a:rPr lang="fr-FR" dirty="0"/>
              <a:t> (enfant de </a:t>
            </a:r>
            <a:r>
              <a:rPr lang="fr-FR" b="1" dirty="0"/>
              <a:t>&lt;</a:t>
            </a:r>
            <a:r>
              <a:rPr lang="fr-FR" b="1" dirty="0" err="1"/>
              <a:t>bean</a:t>
            </a:r>
            <a:r>
              <a:rPr lang="fr-FR" b="1" dirty="0"/>
              <a:t>&gt;</a:t>
            </a:r>
            <a:r>
              <a:rPr lang="fr-FR" dirty="0"/>
              <a:t>)</a:t>
            </a:r>
          </a:p>
          <a:p>
            <a:pPr lvl="2"/>
            <a:r>
              <a:rPr lang="fr-FR" b="1" dirty="0" err="1"/>
              <a:t>ref</a:t>
            </a:r>
            <a:r>
              <a:rPr lang="fr-FR" dirty="0"/>
              <a:t> : référence à un </a:t>
            </a:r>
            <a:r>
              <a:rPr lang="fr-FR" u="sng" dirty="0"/>
              <a:t>id</a:t>
            </a:r>
            <a:r>
              <a:rPr lang="fr-FR" dirty="0"/>
              <a:t> de </a:t>
            </a:r>
            <a:r>
              <a:rPr lang="fr-FR" dirty="0" err="1"/>
              <a:t>bean</a:t>
            </a:r>
            <a:r>
              <a:rPr lang="fr-FR" dirty="0"/>
              <a:t> déclaré dans le </a:t>
            </a:r>
            <a:r>
              <a:rPr lang="fr-FR" dirty="0" err="1"/>
              <a:t>context</a:t>
            </a:r>
            <a:r>
              <a:rPr lang="fr-FR" dirty="0"/>
              <a:t> Spring</a:t>
            </a:r>
          </a:p>
          <a:p>
            <a:endParaRPr lang="fr-FR" dirty="0"/>
          </a:p>
          <a:p>
            <a:endParaRPr lang="fr-FR" dirty="0"/>
          </a:p>
          <a:p>
            <a:endParaRPr lang="fr-FR" dirty="0"/>
          </a:p>
          <a:p>
            <a:r>
              <a:rPr lang="fr-FR" dirty="0"/>
              <a:t>Equivalent en Java</a:t>
            </a:r>
          </a:p>
        </p:txBody>
      </p:sp>
      <p:sp>
        <p:nvSpPr>
          <p:cNvPr id="6" name="ZoneTexte 5"/>
          <p:cNvSpPr txBox="1"/>
          <p:nvPr/>
        </p:nvSpPr>
        <p:spPr>
          <a:xfrm>
            <a:off x="959154" y="2989301"/>
            <a:ext cx="10768248"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a:t>
            </a:r>
            <a:r>
              <a:rPr lang="fr-FR" sz="1600" dirty="0" err="1">
                <a:solidFill>
                  <a:schemeClr val="tx1"/>
                </a:solidFill>
                <a:latin typeface="Courier New" pitchFamily="49" charset="0"/>
                <a:cs typeface="Courier New" pitchFamily="49" charset="0"/>
              </a:rPr>
              <a:t>utilisateurRepository</a:t>
            </a:r>
            <a:r>
              <a:rPr lang="fr-FR" sz="1600" dirty="0">
                <a:solidFill>
                  <a:schemeClr val="tx1"/>
                </a:solidFill>
                <a:latin typeface="Courier New" pitchFamily="49" charset="0"/>
                <a:cs typeface="Courier New" pitchFamily="49" charset="0"/>
              </a:rPr>
              <a:t>" class="</a:t>
            </a:r>
            <a:r>
              <a:rPr lang="fr-FR" sz="1600" dirty="0" err="1">
                <a:solidFill>
                  <a:schemeClr val="tx1"/>
                </a:solidFill>
                <a:latin typeface="Courier New" pitchFamily="49" charset="0"/>
                <a:cs typeface="Courier New" pitchFamily="49" charset="0"/>
              </a:rPr>
              <a:t>com.france.DefaultRepository</a:t>
            </a:r>
            <a:r>
              <a:rPr lang="fr-FR" sz="1600" dirty="0">
                <a:solidFill>
                  <a:schemeClr val="tx1"/>
                </a:solidFill>
                <a:latin typeface="Courier New" pitchFamily="49" charset="0"/>
                <a:cs typeface="Courier New" pitchFamily="49" charset="0"/>
              </a:rPr>
              <a:t>"/&gt;</a:t>
            </a:r>
          </a:p>
          <a:p>
            <a:pPr>
              <a:defRPr/>
            </a:pPr>
            <a:endParaRPr lang="fr-FR" sz="1600" dirty="0">
              <a:solidFill>
                <a:schemeClr val="tx1"/>
              </a:solidFill>
              <a:latin typeface="Courier New" pitchFamily="49" charset="0"/>
              <a:cs typeface="Courier New" pitchFamily="49" charset="0"/>
            </a:endParaRP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a:t>
            </a:r>
            <a:r>
              <a:rPr lang="fr-FR" sz="1600" dirty="0" err="1">
                <a:solidFill>
                  <a:schemeClr val="tx1"/>
                </a:solidFill>
                <a:latin typeface="Courier New" pitchFamily="49" charset="0"/>
                <a:cs typeface="Courier New" pitchFamily="49" charset="0"/>
              </a:rPr>
              <a:t>utilisateurService</a:t>
            </a:r>
            <a:r>
              <a:rPr lang="fr-FR" sz="1600" dirty="0">
                <a:solidFill>
                  <a:schemeClr val="tx1"/>
                </a:solidFill>
                <a:latin typeface="Courier New" pitchFamily="49" charset="0"/>
                <a:cs typeface="Courier New" pitchFamily="49" charset="0"/>
              </a:rPr>
              <a:t>" class="</a:t>
            </a:r>
            <a:r>
              <a:rPr lang="fr-FR" sz="1600" dirty="0" err="1">
                <a:solidFill>
                  <a:schemeClr val="tx1"/>
                </a:solidFill>
                <a:latin typeface="Courier New" pitchFamily="49" charset="0"/>
                <a:cs typeface="Courier New" pitchFamily="49" charset="0"/>
              </a:rPr>
              <a:t>com.france.service.UtilisateurServiceImpl</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b="1" dirty="0" err="1">
                <a:solidFill>
                  <a:schemeClr val="tx1"/>
                </a:solidFill>
                <a:latin typeface="Courier New" pitchFamily="49" charset="0"/>
                <a:cs typeface="Courier New" pitchFamily="49" charset="0"/>
              </a:rPr>
              <a:t>ref</a:t>
            </a:r>
            <a:r>
              <a:rPr lang="fr-FR" sz="1600" dirty="0">
                <a:solidFill>
                  <a:schemeClr val="tx1"/>
                </a:solidFill>
                <a:latin typeface="Courier New" pitchFamily="49" charset="0"/>
                <a:cs typeface="Courier New" pitchFamily="49" charset="0"/>
              </a:rPr>
              <a:t>="</a:t>
            </a:r>
            <a:r>
              <a:rPr lang="fr-FR" sz="1600" dirty="0" err="1">
                <a:solidFill>
                  <a:schemeClr val="tx1"/>
                </a:solidFill>
                <a:latin typeface="Courier New" pitchFamily="49" charset="0"/>
                <a:cs typeface="Courier New" pitchFamily="49" charset="0"/>
              </a:rPr>
              <a:t>utilisateurRepository</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a:t>
            </a:r>
          </a:p>
        </p:txBody>
      </p:sp>
      <p:sp>
        <p:nvSpPr>
          <p:cNvPr id="7" name="ZoneTexte 6"/>
          <p:cNvSpPr txBox="1"/>
          <p:nvPr/>
        </p:nvSpPr>
        <p:spPr>
          <a:xfrm>
            <a:off x="959154" y="5508734"/>
            <a:ext cx="10768248"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a:t>
            </a:r>
          </a:p>
          <a:p>
            <a:pPr>
              <a:defRPr/>
            </a:pPr>
            <a:r>
              <a:rPr lang="fr-FR" sz="1400" dirty="0" err="1">
                <a:solidFill>
                  <a:schemeClr val="tx1"/>
                </a:solidFill>
                <a:latin typeface="Courier New" pitchFamily="49" charset="0"/>
                <a:cs typeface="Courier New" pitchFamily="49" charset="0"/>
              </a:rPr>
              <a:t>UtilisateurServiceImpl</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utilisateurService</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UtilisateurServiceImpl</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26</a:t>
            </a:fld>
            <a:endParaRPr lang="fr-FR"/>
          </a:p>
        </p:txBody>
      </p:sp>
      <p:sp>
        <p:nvSpPr>
          <p:cNvPr id="4" name="Espace réservé du pied de page 3">
            <a:extLst>
              <a:ext uri="{FF2B5EF4-FFF2-40B4-BE49-F238E27FC236}">
                <a16:creationId xmlns:a16="http://schemas.microsoft.com/office/drawing/2014/main" id="{D50F79E6-ED7B-42EF-BFAA-EF8C7F2F8FF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59844588"/>
      </p:ext>
    </p:extLst>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Les attributs d’une Entité</a:t>
            </a:r>
          </a:p>
        </p:txBody>
      </p:sp>
      <p:sp>
        <p:nvSpPr>
          <p:cNvPr id="3" name="Espace réservé du contenu 2"/>
          <p:cNvSpPr>
            <a:spLocks noGrp="1"/>
          </p:cNvSpPr>
          <p:nvPr>
            <p:ph idx="1"/>
          </p:nvPr>
        </p:nvSpPr>
        <p:spPr/>
        <p:txBody>
          <a:bodyPr>
            <a:normAutofit/>
          </a:bodyPr>
          <a:lstStyle/>
          <a:p>
            <a:r>
              <a:rPr lang="fr-FR" sz="2800" dirty="0"/>
              <a:t>Il vous appartient d’indiquer ou non les jointures</a:t>
            </a:r>
          </a:p>
          <a:p>
            <a:pPr lvl="1"/>
            <a:r>
              <a:rPr lang="fr-FR" sz="2200" b="1" dirty="0"/>
              <a:t>@</a:t>
            </a:r>
            <a:r>
              <a:rPr lang="fr-FR" sz="2200" b="1" dirty="0" err="1"/>
              <a:t>OneToOne</a:t>
            </a:r>
            <a:r>
              <a:rPr lang="fr-FR" sz="2200" dirty="0"/>
              <a:t> : pour une relation 1 - 1</a:t>
            </a:r>
          </a:p>
          <a:p>
            <a:pPr lvl="1"/>
            <a:r>
              <a:rPr lang="fr-FR" sz="2200" b="1" dirty="0"/>
              <a:t>@</a:t>
            </a:r>
            <a:r>
              <a:rPr lang="fr-FR" sz="2200" b="1" dirty="0" err="1"/>
              <a:t>OneToMany</a:t>
            </a:r>
            <a:r>
              <a:rPr lang="fr-FR" sz="2200" dirty="0"/>
              <a:t> et </a:t>
            </a:r>
            <a:r>
              <a:rPr lang="fr-FR" sz="2200" b="1" dirty="0"/>
              <a:t>@</a:t>
            </a:r>
            <a:r>
              <a:rPr lang="fr-FR" sz="2200" b="1" dirty="0" err="1"/>
              <a:t>ManyToOne</a:t>
            </a:r>
            <a:r>
              <a:rPr lang="fr-FR" sz="2200" dirty="0"/>
              <a:t> pour les relations 1 - N</a:t>
            </a:r>
          </a:p>
          <a:p>
            <a:pPr lvl="1"/>
            <a:r>
              <a:rPr lang="fr-FR" sz="2200" b="1" dirty="0"/>
              <a:t>@</a:t>
            </a:r>
            <a:r>
              <a:rPr lang="fr-FR" sz="2200" b="1" dirty="0" err="1"/>
              <a:t>ManyToMany</a:t>
            </a:r>
            <a:r>
              <a:rPr lang="fr-FR" sz="2200" dirty="0"/>
              <a:t> pour les relations N - M</a:t>
            </a:r>
          </a:p>
          <a:p>
            <a:endParaRPr lang="fr-FR" sz="2400" dirty="0"/>
          </a:p>
          <a:p>
            <a:r>
              <a:rPr lang="fr-FR" sz="2400" dirty="0"/>
              <a:t>En fonction des problématiques, vous complèterez via </a:t>
            </a:r>
          </a:p>
          <a:p>
            <a:pPr lvl="1"/>
            <a:r>
              <a:rPr lang="fr-FR" sz="2200" dirty="0"/>
              <a:t>l’annotation </a:t>
            </a:r>
            <a:r>
              <a:rPr lang="fr-FR" sz="2200" b="1" dirty="0"/>
              <a:t>@</a:t>
            </a:r>
            <a:r>
              <a:rPr lang="fr-FR" sz="2200" b="1" dirty="0" err="1"/>
              <a:t>JoinColumn</a:t>
            </a:r>
            <a:r>
              <a:rPr lang="fr-FR" sz="2200" dirty="0"/>
              <a:t> (@</a:t>
            </a:r>
            <a:r>
              <a:rPr lang="fr-FR" sz="2200" dirty="0" err="1"/>
              <a:t>OneToOne</a:t>
            </a:r>
            <a:r>
              <a:rPr lang="fr-FR" sz="2200" dirty="0"/>
              <a:t>, @</a:t>
            </a:r>
            <a:r>
              <a:rPr lang="fr-FR" sz="2200" dirty="0" err="1"/>
              <a:t>ManyToOne</a:t>
            </a:r>
            <a:r>
              <a:rPr lang="fr-FR" sz="2200" dirty="0"/>
              <a:t>)</a:t>
            </a:r>
          </a:p>
          <a:p>
            <a:pPr lvl="1"/>
            <a:r>
              <a:rPr lang="fr-FR" sz="2200" dirty="0"/>
              <a:t>l’annotation </a:t>
            </a:r>
            <a:r>
              <a:rPr lang="fr-FR" sz="2200" b="1" dirty="0"/>
              <a:t>@</a:t>
            </a:r>
            <a:r>
              <a:rPr lang="fr-FR" sz="2200" b="1" dirty="0" err="1"/>
              <a:t>JoinTable</a:t>
            </a:r>
            <a:r>
              <a:rPr lang="fr-FR" sz="2200" dirty="0"/>
              <a:t> (@</a:t>
            </a:r>
            <a:r>
              <a:rPr lang="fr-FR" sz="2200" dirty="0" err="1"/>
              <a:t>OneToMany</a:t>
            </a:r>
            <a:r>
              <a:rPr lang="fr-FR" sz="2200" dirty="0"/>
              <a:t>, @</a:t>
            </a:r>
            <a:r>
              <a:rPr lang="fr-FR" sz="2200" dirty="0" err="1"/>
              <a:t>ManyToMany</a:t>
            </a:r>
            <a:r>
              <a:rPr lang="fr-FR" sz="2200" dirty="0"/>
              <a:t>)</a:t>
            </a:r>
          </a:p>
          <a:p>
            <a:pPr lvl="1"/>
            <a:r>
              <a:rPr lang="fr-FR" sz="2200" dirty="0"/>
              <a:t>L’attribut </a:t>
            </a:r>
            <a:r>
              <a:rPr lang="fr-FR" sz="2200" b="1" dirty="0" err="1"/>
              <a:t>mappedBy</a:t>
            </a:r>
            <a:r>
              <a:rPr lang="fr-FR" sz="2200" dirty="0"/>
              <a:t> de l’annotation relationnelle (@</a:t>
            </a:r>
            <a:r>
              <a:rPr lang="fr-FR" sz="2200" dirty="0" err="1"/>
              <a:t>OneToOne</a:t>
            </a:r>
            <a:r>
              <a:rPr lang="fr-FR" sz="2200" dirty="0"/>
              <a:t>)</a:t>
            </a:r>
          </a:p>
        </p:txBody>
      </p:sp>
      <p:sp>
        <p:nvSpPr>
          <p:cNvPr id="4" name="Espace réservé du numéro de diapositive 3">
            <a:extLst>
              <a:ext uri="{FF2B5EF4-FFF2-40B4-BE49-F238E27FC236}">
                <a16:creationId xmlns:a16="http://schemas.microsoft.com/office/drawing/2014/main" id="{4B26A443-94A2-4F13-BAFC-CE6B09DD9B1E}"/>
              </a:ext>
            </a:extLst>
          </p:cNvPr>
          <p:cNvSpPr>
            <a:spLocks noGrp="1"/>
          </p:cNvSpPr>
          <p:nvPr>
            <p:ph type="sldNum" sz="quarter" idx="12"/>
          </p:nvPr>
        </p:nvSpPr>
        <p:spPr/>
        <p:txBody>
          <a:bodyPr/>
          <a:lstStyle/>
          <a:p>
            <a:fld id="{27DD2850-4166-4114-B1C5-40990753D8A0}" type="slidenum">
              <a:rPr lang="fr-FR" smtClean="0"/>
              <a:t>260</a:t>
            </a:fld>
            <a:endParaRPr lang="fr-FR"/>
          </a:p>
        </p:txBody>
      </p:sp>
      <p:sp>
        <p:nvSpPr>
          <p:cNvPr id="5" name="Espace réservé du pied de page 4">
            <a:extLst>
              <a:ext uri="{FF2B5EF4-FFF2-40B4-BE49-F238E27FC236}">
                <a16:creationId xmlns:a16="http://schemas.microsoft.com/office/drawing/2014/main" id="{12842657-5019-4F6E-95CC-B657059DA96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899234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Spring et les entités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Spring ne </a:t>
            </a:r>
            <a:r>
              <a:rPr lang="fr-FR" b="1" u="sng" dirty="0"/>
              <a:t>s’occupera en rien</a:t>
            </a:r>
            <a:r>
              <a:rPr lang="fr-FR" dirty="0"/>
              <a:t> de vos entités</a:t>
            </a:r>
          </a:p>
          <a:p>
            <a:endParaRPr lang="fr-FR" dirty="0"/>
          </a:p>
          <a:p>
            <a:r>
              <a:rPr lang="fr-FR" dirty="0"/>
              <a:t>Leur code ne change pas parce que vous passez en Spring</a:t>
            </a:r>
          </a:p>
          <a:p>
            <a:endParaRPr lang="fr-FR" dirty="0"/>
          </a:p>
          <a:p>
            <a:r>
              <a:rPr lang="fr-FR" dirty="0"/>
              <a:t>Le Spring ne s’occupe SURTOUT pas des liens entre entités (Relations </a:t>
            </a:r>
            <a:r>
              <a:rPr lang="fr-FR" dirty="0" err="1"/>
              <a:t>n..m</a:t>
            </a:r>
            <a:r>
              <a:rPr lang="fr-FR" dirty="0"/>
              <a:t>). C’est votre ORM qui s’en charge.</a:t>
            </a:r>
          </a:p>
          <a:p>
            <a:endParaRPr lang="fr-FR" dirty="0"/>
          </a:p>
          <a:p>
            <a:r>
              <a:rPr lang="fr-FR" dirty="0"/>
              <a:t>Il n’y pas obligation de faire des interfaces pour vos entités.</a:t>
            </a:r>
          </a:p>
          <a:p>
            <a:pPr lvl="1"/>
            <a:r>
              <a:rPr lang="fr-FR" dirty="0"/>
              <a:t>Avec JPA c’est même fortement déconseillé</a:t>
            </a:r>
          </a:p>
          <a:p>
            <a:pPr lvl="1"/>
            <a:r>
              <a:rPr lang="fr-FR" dirty="0"/>
              <a:t>Avec Hibernate cela dépendant si vous voulez un proxy ou pas</a:t>
            </a:r>
          </a:p>
        </p:txBody>
      </p:sp>
      <p:sp>
        <p:nvSpPr>
          <p:cNvPr id="4" name="Espace réservé du numéro de diapositive 3">
            <a:extLst>
              <a:ext uri="{FF2B5EF4-FFF2-40B4-BE49-F238E27FC236}">
                <a16:creationId xmlns:a16="http://schemas.microsoft.com/office/drawing/2014/main" id="{673219A3-4BCD-4E49-B09D-30DF65DA8EE2}"/>
              </a:ext>
            </a:extLst>
          </p:cNvPr>
          <p:cNvSpPr>
            <a:spLocks noGrp="1"/>
          </p:cNvSpPr>
          <p:nvPr>
            <p:ph type="sldNum" sz="quarter" idx="12"/>
          </p:nvPr>
        </p:nvSpPr>
        <p:spPr/>
        <p:txBody>
          <a:bodyPr/>
          <a:lstStyle/>
          <a:p>
            <a:fld id="{27DD2850-4166-4114-B1C5-40990753D8A0}" type="slidenum">
              <a:rPr lang="fr-FR" smtClean="0"/>
              <a:t>261</a:t>
            </a:fld>
            <a:endParaRPr lang="fr-FR"/>
          </a:p>
        </p:txBody>
      </p:sp>
      <p:sp>
        <p:nvSpPr>
          <p:cNvPr id="5" name="Espace réservé du pied de page 4">
            <a:extLst>
              <a:ext uri="{FF2B5EF4-FFF2-40B4-BE49-F238E27FC236}">
                <a16:creationId xmlns:a16="http://schemas.microsoft.com/office/drawing/2014/main" id="{77B55A11-EAA3-463B-A0B2-ED4C91EBD71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0777125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DAO</a:t>
            </a:r>
          </a:p>
        </p:txBody>
      </p:sp>
      <p:sp>
        <p:nvSpPr>
          <p:cNvPr id="3" name="Espace réservé du contenu 2"/>
          <p:cNvSpPr>
            <a:spLocks noGrp="1"/>
          </p:cNvSpPr>
          <p:nvPr>
            <p:ph idx="1"/>
          </p:nvPr>
        </p:nvSpPr>
        <p:spPr/>
        <p:txBody>
          <a:bodyPr>
            <a:normAutofit fontScale="70000" lnSpcReduction="20000"/>
          </a:bodyPr>
          <a:lstStyle/>
          <a:p>
            <a:r>
              <a:rPr lang="fr-FR" sz="2800" dirty="0"/>
              <a:t>Pour </a:t>
            </a:r>
            <a:r>
              <a:rPr lang="fr-FR" sz="2800" b="1" dirty="0"/>
              <a:t>D</a:t>
            </a:r>
            <a:r>
              <a:rPr lang="fr-FR" sz="2800" dirty="0"/>
              <a:t>ata </a:t>
            </a:r>
            <a:r>
              <a:rPr lang="fr-FR" sz="2800" b="1" dirty="0"/>
              <a:t>A</a:t>
            </a:r>
            <a:r>
              <a:rPr lang="fr-FR" sz="2800" dirty="0"/>
              <a:t>ccess </a:t>
            </a:r>
            <a:r>
              <a:rPr lang="fr-FR" sz="2800" b="1" dirty="0"/>
              <a:t>O</a:t>
            </a:r>
            <a:r>
              <a:rPr lang="fr-FR" sz="2800" dirty="0"/>
              <a:t>bject</a:t>
            </a:r>
          </a:p>
          <a:p>
            <a:endParaRPr lang="fr-FR" sz="2800" dirty="0"/>
          </a:p>
          <a:p>
            <a:r>
              <a:rPr lang="fr-FR" sz="2800" dirty="0"/>
              <a:t>Le </a:t>
            </a:r>
            <a:r>
              <a:rPr lang="fr-FR" sz="2800" b="1" u="sng" dirty="0"/>
              <a:t>SEUL</a:t>
            </a:r>
            <a:r>
              <a:rPr lang="fr-FR" sz="2800" dirty="0"/>
              <a:t> endroit où vous avez le droit de réaliser des accès à la base de donnée c’est dans le DAO</a:t>
            </a:r>
          </a:p>
          <a:p>
            <a:endParaRPr lang="fr-FR" sz="2800" dirty="0"/>
          </a:p>
          <a:p>
            <a:r>
              <a:rPr lang="fr-FR" sz="2800" dirty="0"/>
              <a:t>Les requêtes se feront dans le DAO en </a:t>
            </a:r>
          </a:p>
          <a:p>
            <a:pPr lvl="1"/>
            <a:r>
              <a:rPr lang="fr-FR" sz="2600" dirty="0"/>
              <a:t>JPQL, si vous êtes en JPA (ou un équivalent) cela ressemble à du SQL, mais vous faites des requêtes sur vos Objets Java et non plus vos tables</a:t>
            </a:r>
          </a:p>
          <a:p>
            <a:pPr lvl="1"/>
            <a:r>
              <a:rPr lang="fr-FR" sz="2600" dirty="0"/>
              <a:t>En SQL si vous êtes en JDBC</a:t>
            </a:r>
          </a:p>
          <a:p>
            <a:pPr lvl="1"/>
            <a:r>
              <a:rPr lang="fr-FR" sz="2600" dirty="0"/>
              <a:t>En code pur, à travers des objets d’abstractions représentant la logique SQL</a:t>
            </a:r>
          </a:p>
          <a:p>
            <a:pPr lvl="1"/>
            <a:endParaRPr lang="fr-FR" sz="2600" dirty="0"/>
          </a:p>
          <a:p>
            <a:r>
              <a:rPr lang="fr-FR" sz="2800" dirty="0"/>
              <a:t>JPA ou Hibernate la gestion des </a:t>
            </a:r>
            <a:r>
              <a:rPr lang="fr-FR" sz="2800" dirty="0" err="1"/>
              <a:t>java.sql.Connection</a:t>
            </a:r>
            <a:r>
              <a:rPr lang="fr-FR" sz="2800" dirty="0"/>
              <a:t> </a:t>
            </a:r>
            <a:r>
              <a:rPr lang="fr-FR" sz="2800" b="1" dirty="0"/>
              <a:t>ne sera plus</a:t>
            </a:r>
            <a:r>
              <a:rPr lang="fr-FR" sz="2800" dirty="0"/>
              <a:t> de votre ressort</a:t>
            </a:r>
          </a:p>
          <a:p>
            <a:endParaRPr lang="fr-FR" sz="2800" dirty="0"/>
          </a:p>
          <a:p>
            <a:r>
              <a:rPr lang="fr-FR" sz="2800" dirty="0"/>
              <a:t>Le DAO </a:t>
            </a:r>
            <a:r>
              <a:rPr lang="fr-FR" sz="2800" b="1" u="sng" dirty="0"/>
              <a:t>ne devrait pas</a:t>
            </a:r>
            <a:r>
              <a:rPr lang="fr-FR" sz="2800" dirty="0"/>
              <a:t> gérer les transactions</a:t>
            </a:r>
          </a:p>
          <a:p>
            <a:pPr lvl="1"/>
            <a:r>
              <a:rPr lang="fr-FR" sz="2400" dirty="0"/>
              <a:t>C’est l’appelant des méthodes du DAO qui a la responsabilité de gérer les transactions</a:t>
            </a:r>
          </a:p>
        </p:txBody>
      </p:sp>
      <p:sp>
        <p:nvSpPr>
          <p:cNvPr id="4" name="Espace réservé du numéro de diapositive 3">
            <a:extLst>
              <a:ext uri="{FF2B5EF4-FFF2-40B4-BE49-F238E27FC236}">
                <a16:creationId xmlns:a16="http://schemas.microsoft.com/office/drawing/2014/main" id="{D0692BDE-EF5D-4203-BEF4-47AEA1A85424}"/>
              </a:ext>
            </a:extLst>
          </p:cNvPr>
          <p:cNvSpPr>
            <a:spLocks noGrp="1"/>
          </p:cNvSpPr>
          <p:nvPr>
            <p:ph type="sldNum" sz="quarter" idx="12"/>
          </p:nvPr>
        </p:nvSpPr>
        <p:spPr/>
        <p:txBody>
          <a:bodyPr/>
          <a:lstStyle/>
          <a:p>
            <a:fld id="{27DD2850-4166-4114-B1C5-40990753D8A0}" type="slidenum">
              <a:rPr lang="fr-FR" smtClean="0"/>
              <a:t>262</a:t>
            </a:fld>
            <a:endParaRPr lang="fr-FR"/>
          </a:p>
        </p:txBody>
      </p:sp>
      <p:sp>
        <p:nvSpPr>
          <p:cNvPr id="5" name="Espace réservé du pied de page 4">
            <a:extLst>
              <a:ext uri="{FF2B5EF4-FFF2-40B4-BE49-F238E27FC236}">
                <a16:creationId xmlns:a16="http://schemas.microsoft.com/office/drawing/2014/main" id="{C277B0E8-0654-4906-BAB4-72FAFB89C6C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178545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JPA : DAO</a:t>
            </a:r>
          </a:p>
        </p:txBody>
      </p:sp>
      <p:sp>
        <p:nvSpPr>
          <p:cNvPr id="3" name="Espace réservé du contenu 2"/>
          <p:cNvSpPr>
            <a:spLocks noGrp="1"/>
          </p:cNvSpPr>
          <p:nvPr>
            <p:ph idx="1"/>
          </p:nvPr>
        </p:nvSpPr>
        <p:spPr/>
        <p:txBody>
          <a:bodyPr>
            <a:normAutofit fontScale="92500" lnSpcReduction="20000"/>
          </a:bodyPr>
          <a:lstStyle/>
          <a:p>
            <a:r>
              <a:rPr lang="fr-FR" dirty="0"/>
              <a:t>En JPA vos DAO manipulent un objet </a:t>
            </a:r>
            <a:r>
              <a:rPr lang="fr-FR" b="1" dirty="0" err="1"/>
              <a:t>EntityManager</a:t>
            </a:r>
            <a:r>
              <a:rPr lang="fr-FR" dirty="0"/>
              <a:t> fournit par un </a:t>
            </a:r>
            <a:r>
              <a:rPr lang="fr-FR" b="1" dirty="0" err="1"/>
              <a:t>EntityManagerFactory</a:t>
            </a:r>
            <a:endParaRPr lang="fr-FR" b="1" dirty="0"/>
          </a:p>
          <a:p>
            <a:endParaRPr lang="fr-FR" dirty="0"/>
          </a:p>
          <a:p>
            <a:r>
              <a:rPr lang="fr-FR" dirty="0"/>
              <a:t>En JPA, pour les transactions, vous faites usage d’un objet </a:t>
            </a:r>
            <a:r>
              <a:rPr lang="fr-FR" b="1" dirty="0" err="1"/>
              <a:t>EntityTransaction</a:t>
            </a:r>
            <a:endParaRPr lang="fr-FR" b="1" dirty="0"/>
          </a:p>
          <a:p>
            <a:pPr lvl="1"/>
            <a:r>
              <a:rPr lang="fr-FR" dirty="0"/>
              <a:t>Rappels : </a:t>
            </a:r>
          </a:p>
          <a:p>
            <a:pPr lvl="2"/>
            <a:r>
              <a:rPr lang="fr-FR" dirty="0"/>
              <a:t>en principe </a:t>
            </a:r>
            <a:r>
              <a:rPr lang="fr-FR" b="1" u="sng" dirty="0"/>
              <a:t>pas</a:t>
            </a:r>
            <a:r>
              <a:rPr lang="fr-FR" dirty="0"/>
              <a:t> de transactions aux niveaux des </a:t>
            </a:r>
            <a:r>
              <a:rPr lang="fr-FR" dirty="0" err="1"/>
              <a:t>DAOs</a:t>
            </a:r>
            <a:endParaRPr lang="fr-FR" dirty="0"/>
          </a:p>
          <a:p>
            <a:pPr lvl="2"/>
            <a:r>
              <a:rPr lang="fr-FR" dirty="0"/>
              <a:t>JPA ne fait rien si vous n’êtes pas dans une transaction lors d’un ordre update/</a:t>
            </a:r>
            <a:r>
              <a:rPr lang="fr-FR" dirty="0" err="1"/>
              <a:t>delete</a:t>
            </a:r>
            <a:r>
              <a:rPr lang="fr-FR" dirty="0"/>
              <a:t>/insert</a:t>
            </a:r>
          </a:p>
          <a:p>
            <a:endParaRPr lang="fr-FR" b="1" dirty="0"/>
          </a:p>
          <a:p>
            <a:r>
              <a:rPr lang="fr-FR" dirty="0"/>
              <a:t>La configuration des accès bases se fait dans le fichier META-INF/persistence.xml</a:t>
            </a:r>
          </a:p>
        </p:txBody>
      </p:sp>
      <p:sp>
        <p:nvSpPr>
          <p:cNvPr id="4" name="Espace réservé du numéro de diapositive 3">
            <a:extLst>
              <a:ext uri="{FF2B5EF4-FFF2-40B4-BE49-F238E27FC236}">
                <a16:creationId xmlns:a16="http://schemas.microsoft.com/office/drawing/2014/main" id="{051404F4-2854-405A-8FF0-41836045F43E}"/>
              </a:ext>
            </a:extLst>
          </p:cNvPr>
          <p:cNvSpPr>
            <a:spLocks noGrp="1"/>
          </p:cNvSpPr>
          <p:nvPr>
            <p:ph type="sldNum" sz="quarter" idx="12"/>
          </p:nvPr>
        </p:nvSpPr>
        <p:spPr/>
        <p:txBody>
          <a:bodyPr/>
          <a:lstStyle/>
          <a:p>
            <a:fld id="{27DD2850-4166-4114-B1C5-40990753D8A0}" type="slidenum">
              <a:rPr lang="fr-FR" smtClean="0"/>
              <a:t>263</a:t>
            </a:fld>
            <a:endParaRPr lang="fr-FR"/>
          </a:p>
        </p:txBody>
      </p:sp>
      <p:sp>
        <p:nvSpPr>
          <p:cNvPr id="5" name="Espace réservé du pied de page 4">
            <a:extLst>
              <a:ext uri="{FF2B5EF4-FFF2-40B4-BE49-F238E27FC236}">
                <a16:creationId xmlns:a16="http://schemas.microsoft.com/office/drawing/2014/main" id="{50B9B964-34FC-4324-85AD-4E6D27C2ABE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758879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264</a:t>
            </a:fld>
            <a:endParaRPr lang="fr-BE" dirty="0"/>
          </a:p>
        </p:txBody>
      </p:sp>
      <p:sp>
        <p:nvSpPr>
          <p:cNvPr id="2" name="Titre 1"/>
          <p:cNvSpPr>
            <a:spLocks noGrp="1"/>
          </p:cNvSpPr>
          <p:nvPr>
            <p:ph type="title"/>
          </p:nvPr>
        </p:nvSpPr>
        <p:spPr/>
        <p:txBody>
          <a:bodyPr>
            <a:normAutofit fontScale="90000"/>
          </a:bodyPr>
          <a:lstStyle/>
          <a:p>
            <a:r>
              <a:rPr lang="fr-FR" dirty="0"/>
              <a:t>Rappel JPA : DAO et les Requêtes</a:t>
            </a:r>
          </a:p>
        </p:txBody>
      </p:sp>
      <p:sp>
        <p:nvSpPr>
          <p:cNvPr id="3" name="Espace réservé du contenu 2"/>
          <p:cNvSpPr>
            <a:spLocks noGrp="1"/>
          </p:cNvSpPr>
          <p:nvPr>
            <p:ph idx="1"/>
          </p:nvPr>
        </p:nvSpPr>
        <p:spPr/>
        <p:txBody>
          <a:bodyPr>
            <a:normAutofit fontScale="92500" lnSpcReduction="10000"/>
          </a:bodyPr>
          <a:lstStyle/>
          <a:p>
            <a:r>
              <a:rPr lang="fr-FR" altLang="en-US" dirty="0"/>
              <a:t>L’</a:t>
            </a:r>
            <a:r>
              <a:rPr lang="fr-FR" altLang="en-US" dirty="0" err="1"/>
              <a:t>EntityManager</a:t>
            </a:r>
            <a:r>
              <a:rPr lang="fr-FR" altLang="en-US" dirty="0"/>
              <a:t> sait réaliser toutes les méthodes CRUD</a:t>
            </a:r>
          </a:p>
          <a:p>
            <a:endParaRPr lang="fr-FR" altLang="en-US" dirty="0"/>
          </a:p>
          <a:p>
            <a:r>
              <a:rPr lang="fr-FR" altLang="en-US" dirty="0"/>
              <a:t>Si vous avez besoin de faire plus que du CRUD, vous pouvez écrire des requêtes en JPA</a:t>
            </a:r>
          </a:p>
          <a:p>
            <a:endParaRPr lang="fr-FR" altLang="en-US" dirty="0"/>
          </a:p>
          <a:p>
            <a:r>
              <a:rPr lang="fr-FR" altLang="en-US" dirty="0"/>
              <a:t>Vous ferez usage d’un objet </a:t>
            </a:r>
            <a:r>
              <a:rPr lang="fr-FR" altLang="en-US" dirty="0" err="1"/>
              <a:t>Query</a:t>
            </a:r>
            <a:r>
              <a:rPr lang="fr-FR" altLang="en-US" dirty="0"/>
              <a:t> qui vous sera donné par l’</a:t>
            </a:r>
            <a:r>
              <a:rPr lang="fr-FR" altLang="en-US" dirty="0" err="1"/>
              <a:t>EntityManager</a:t>
            </a:r>
            <a:endParaRPr lang="fr-FR" altLang="en-US" dirty="0"/>
          </a:p>
          <a:p>
            <a:endParaRPr lang="fr-FR" altLang="en-US" dirty="0"/>
          </a:p>
          <a:p>
            <a:r>
              <a:rPr lang="fr-FR" altLang="en-US" dirty="0"/>
              <a:t>Attention : ce n’est pas du SQL, les noms représentant vos critères sont ceux de vos objets/attributs</a:t>
            </a:r>
          </a:p>
        </p:txBody>
      </p:sp>
      <p:sp>
        <p:nvSpPr>
          <p:cNvPr id="5" name="Espace réservé du pied de page 4">
            <a:extLst>
              <a:ext uri="{FF2B5EF4-FFF2-40B4-BE49-F238E27FC236}">
                <a16:creationId xmlns:a16="http://schemas.microsoft.com/office/drawing/2014/main" id="{FCFF5DEB-2EFD-48FD-826B-7CBD68B2C4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947528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265</a:t>
            </a:fld>
            <a:endParaRPr lang="fr-BE" dirty="0"/>
          </a:p>
        </p:txBody>
      </p:sp>
      <p:sp>
        <p:nvSpPr>
          <p:cNvPr id="2" name="Titre 1"/>
          <p:cNvSpPr>
            <a:spLocks noGrp="1"/>
          </p:cNvSpPr>
          <p:nvPr>
            <p:ph type="title"/>
          </p:nvPr>
        </p:nvSpPr>
        <p:spPr/>
        <p:txBody>
          <a:bodyPr>
            <a:normAutofit fontScale="90000"/>
          </a:bodyPr>
          <a:lstStyle/>
          <a:p>
            <a:r>
              <a:rPr lang="fr-FR" dirty="0"/>
              <a:t>Rappel JPA : DAO et les Requêtes</a:t>
            </a:r>
          </a:p>
        </p:txBody>
      </p:sp>
      <p:sp>
        <p:nvSpPr>
          <p:cNvPr id="3" name="Espace réservé du contenu 2"/>
          <p:cNvSpPr>
            <a:spLocks noGrp="1"/>
          </p:cNvSpPr>
          <p:nvPr>
            <p:ph idx="1"/>
          </p:nvPr>
        </p:nvSpPr>
        <p:spPr/>
        <p:txBody>
          <a:bodyPr/>
          <a:lstStyle/>
          <a:p>
            <a:r>
              <a:rPr lang="fr-FR" altLang="en-US"/>
              <a:t>Pour récupérer plusieurs objets :</a:t>
            </a:r>
          </a:p>
          <a:p>
            <a:pPr lvl="1"/>
            <a:r>
              <a:rPr lang="fr-FR" altLang="en-US"/>
              <a:t>getResultList</a:t>
            </a:r>
          </a:p>
          <a:p>
            <a:pPr lvl="1"/>
            <a:endParaRPr lang="fr-FR" altLang="en-US"/>
          </a:p>
          <a:p>
            <a:pPr lvl="1"/>
            <a:endParaRPr lang="fr-FR" altLang="en-US"/>
          </a:p>
          <a:p>
            <a:pPr lvl="1"/>
            <a:endParaRPr lang="fr-FR" altLang="en-US"/>
          </a:p>
          <a:p>
            <a:pPr lvl="1"/>
            <a:endParaRPr lang="fr-FR" altLang="en-US"/>
          </a:p>
          <a:p>
            <a:pPr lvl="1"/>
            <a:endParaRPr lang="fr-FR" altLang="en-US" dirty="0"/>
          </a:p>
        </p:txBody>
      </p:sp>
      <p:sp>
        <p:nvSpPr>
          <p:cNvPr id="5" name="Comment 8"/>
          <p:cNvSpPr>
            <a:spLocks noChangeArrowheads="1"/>
          </p:cNvSpPr>
          <p:nvPr/>
        </p:nvSpPr>
        <p:spPr bwMode="auto">
          <a:xfrm>
            <a:off x="1862673" y="2477021"/>
            <a:ext cx="9310439" cy="83099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CH" sz="1600" dirty="0" err="1">
                <a:solidFill>
                  <a:schemeClr val="tx1"/>
                </a:solidFill>
                <a:latin typeface="Arial" panose="020B0604020202020204" pitchFamily="34" charset="0"/>
                <a:cs typeface="Arial" panose="020B0604020202020204" pitchFamily="34" charset="0"/>
              </a:rPr>
              <a:t>Query</a:t>
            </a:r>
            <a:r>
              <a:rPr lang="fr-CH" sz="1600" dirty="0">
                <a:solidFill>
                  <a:schemeClr val="tx1"/>
                </a:solidFill>
                <a:latin typeface="Arial" panose="020B0604020202020204" pitchFamily="34" charset="0"/>
                <a:cs typeface="Arial" panose="020B0604020202020204" pitchFamily="34" charset="0"/>
              </a:rPr>
              <a:t> </a:t>
            </a:r>
            <a:r>
              <a:rPr lang="fr-CH" sz="1600" dirty="0" err="1">
                <a:solidFill>
                  <a:schemeClr val="tx1"/>
                </a:solidFill>
                <a:latin typeface="Arial" panose="020B0604020202020204" pitchFamily="34" charset="0"/>
                <a:cs typeface="Arial" panose="020B0604020202020204" pitchFamily="34" charset="0"/>
              </a:rPr>
              <a:t>query</a:t>
            </a:r>
            <a:r>
              <a:rPr lang="fr-CH" sz="1600" dirty="0">
                <a:solidFill>
                  <a:schemeClr val="tx1"/>
                </a:solidFill>
                <a:latin typeface="Arial" panose="020B0604020202020204" pitchFamily="34" charset="0"/>
                <a:cs typeface="Arial" panose="020B0604020202020204" pitchFamily="34" charset="0"/>
              </a:rPr>
              <a:t> = </a:t>
            </a:r>
            <a:r>
              <a:rPr lang="fr-CH" sz="1600" dirty="0" err="1">
                <a:solidFill>
                  <a:schemeClr val="tx1"/>
                </a:solidFill>
                <a:latin typeface="Arial" panose="020B0604020202020204" pitchFamily="34" charset="0"/>
                <a:cs typeface="Arial" panose="020B0604020202020204" pitchFamily="34" charset="0"/>
              </a:rPr>
              <a:t>em.createQuery</a:t>
            </a:r>
            <a:r>
              <a:rPr lang="fr-CH" sz="1600" dirty="0">
                <a:solidFill>
                  <a:schemeClr val="tx1"/>
                </a:solidFill>
                <a:latin typeface="Arial" panose="020B0604020202020204" pitchFamily="34" charset="0"/>
                <a:cs typeface="Arial" panose="020B0604020202020204" pitchFamily="34" charset="0"/>
              </a:rPr>
              <a:t>("SELECT c FROM Country c");</a:t>
            </a:r>
          </a:p>
          <a:p>
            <a:pPr>
              <a:defRPr/>
            </a:pPr>
            <a:r>
              <a:rPr lang="fr-CH" sz="1600" dirty="0">
                <a:solidFill>
                  <a:schemeClr val="tx1"/>
                </a:solidFill>
                <a:latin typeface="Arial" panose="020B0604020202020204" pitchFamily="34" charset="0"/>
                <a:cs typeface="Arial" panose="020B0604020202020204" pitchFamily="34" charset="0"/>
              </a:rPr>
              <a:t>// On peut tout de même ici indiquer List&lt;Country&gt; si on le souhaite</a:t>
            </a:r>
          </a:p>
          <a:p>
            <a:pPr>
              <a:defRPr/>
            </a:pPr>
            <a:r>
              <a:rPr lang="fr-CH" sz="1600" dirty="0">
                <a:solidFill>
                  <a:schemeClr val="tx1"/>
                </a:solidFill>
                <a:latin typeface="Arial" panose="020B0604020202020204" pitchFamily="34" charset="0"/>
                <a:cs typeface="Arial" panose="020B0604020202020204" pitchFamily="34" charset="0"/>
              </a:rPr>
              <a:t>List </a:t>
            </a:r>
            <a:r>
              <a:rPr lang="fr-CH" sz="1600" dirty="0" err="1">
                <a:solidFill>
                  <a:schemeClr val="tx1"/>
                </a:solidFill>
                <a:latin typeface="Arial" panose="020B0604020202020204" pitchFamily="34" charset="0"/>
                <a:cs typeface="Arial" panose="020B0604020202020204" pitchFamily="34" charset="0"/>
              </a:rPr>
              <a:t>results</a:t>
            </a:r>
            <a:r>
              <a:rPr lang="fr-CH" sz="1600" dirty="0">
                <a:solidFill>
                  <a:schemeClr val="tx1"/>
                </a:solidFill>
                <a:latin typeface="Arial" panose="020B0604020202020204" pitchFamily="34" charset="0"/>
                <a:cs typeface="Arial" panose="020B0604020202020204" pitchFamily="34" charset="0"/>
              </a:rPr>
              <a:t> = </a:t>
            </a:r>
            <a:r>
              <a:rPr lang="fr-CH" sz="1600" dirty="0" err="1">
                <a:solidFill>
                  <a:schemeClr val="tx1"/>
                </a:solidFill>
                <a:latin typeface="Arial" panose="020B0604020202020204" pitchFamily="34" charset="0"/>
                <a:cs typeface="Arial" panose="020B0604020202020204" pitchFamily="34" charset="0"/>
              </a:rPr>
              <a:t>query.getResultList</a:t>
            </a:r>
            <a:r>
              <a:rPr lang="fr-CH" sz="1600" dirty="0">
                <a:solidFill>
                  <a:schemeClr val="tx1"/>
                </a:solidFill>
                <a:latin typeface="Arial" panose="020B0604020202020204" pitchFamily="34" charset="0"/>
                <a:cs typeface="Arial" panose="020B0604020202020204" pitchFamily="34" charset="0"/>
              </a:rPr>
              <a:t>();</a:t>
            </a:r>
          </a:p>
        </p:txBody>
      </p:sp>
      <p:sp>
        <p:nvSpPr>
          <p:cNvPr id="6" name="Espace réservé du pied de page 5">
            <a:extLst>
              <a:ext uri="{FF2B5EF4-FFF2-40B4-BE49-F238E27FC236}">
                <a16:creationId xmlns:a16="http://schemas.microsoft.com/office/drawing/2014/main" id="{D1C1B673-F89D-47E5-BE1B-BF7356AEB7A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5505909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266</a:t>
            </a:fld>
            <a:endParaRPr lang="fr-BE" dirty="0"/>
          </a:p>
        </p:txBody>
      </p:sp>
      <p:sp>
        <p:nvSpPr>
          <p:cNvPr id="2" name="Titre 1"/>
          <p:cNvSpPr>
            <a:spLocks noGrp="1"/>
          </p:cNvSpPr>
          <p:nvPr>
            <p:ph type="title"/>
          </p:nvPr>
        </p:nvSpPr>
        <p:spPr/>
        <p:txBody>
          <a:bodyPr>
            <a:noAutofit/>
          </a:bodyPr>
          <a:lstStyle/>
          <a:p>
            <a:r>
              <a:rPr lang="fr-FR" sz="3600" dirty="0"/>
              <a:t>Rappel JPA : DAO et les Requêtes dynamiques</a:t>
            </a:r>
          </a:p>
        </p:txBody>
      </p:sp>
      <p:sp>
        <p:nvSpPr>
          <p:cNvPr id="3" name="Espace réservé du contenu 2"/>
          <p:cNvSpPr>
            <a:spLocks noGrp="1"/>
          </p:cNvSpPr>
          <p:nvPr>
            <p:ph idx="1"/>
          </p:nvPr>
        </p:nvSpPr>
        <p:spPr/>
        <p:txBody>
          <a:bodyPr>
            <a:normAutofit fontScale="77500" lnSpcReduction="20000"/>
          </a:bodyPr>
          <a:lstStyle/>
          <a:p>
            <a:r>
              <a:rPr lang="fr-FR" altLang="en-US" dirty="0"/>
              <a:t>Dans tous les cas, vous pouvez faire usage de requêtes à trous (~</a:t>
            </a:r>
            <a:r>
              <a:rPr lang="fr-FR" altLang="en-US" dirty="0" err="1"/>
              <a:t>PreparedStatement</a:t>
            </a:r>
            <a:r>
              <a:rPr lang="fr-FR" altLang="en-US" dirty="0"/>
              <a:t> mais en plus efficace)</a:t>
            </a:r>
          </a:p>
          <a:p>
            <a:endParaRPr lang="fr-FR" altLang="en-US" dirty="0"/>
          </a:p>
          <a:p>
            <a:endParaRPr lang="fr-FR" altLang="en-US" dirty="0"/>
          </a:p>
          <a:p>
            <a:endParaRPr lang="fr-FR" altLang="en-US" dirty="0"/>
          </a:p>
          <a:p>
            <a:r>
              <a:rPr lang="fr-FR" altLang="en-US" dirty="0"/>
              <a:t>Vous ne pouvez avoir des trous que sur des VALEURS</a:t>
            </a:r>
          </a:p>
          <a:p>
            <a:pPr lvl="1"/>
            <a:r>
              <a:rPr lang="fr-FR" altLang="en-US" dirty="0"/>
              <a:t>Pas sur les noms d’attributs ou d’objets</a:t>
            </a:r>
          </a:p>
          <a:p>
            <a:endParaRPr lang="fr-FR" altLang="en-US" dirty="0"/>
          </a:p>
          <a:p>
            <a:r>
              <a:rPr lang="fr-FR" altLang="en-US" dirty="0"/>
              <a:t>Attention : lors du </a:t>
            </a:r>
            <a:r>
              <a:rPr lang="fr-FR" altLang="en-US" dirty="0" err="1"/>
              <a:t>setParameter</a:t>
            </a:r>
            <a:r>
              <a:rPr lang="fr-FR" altLang="en-US" dirty="0"/>
              <a:t> on ne précise plus les ‘:’</a:t>
            </a:r>
          </a:p>
          <a:p>
            <a:endParaRPr lang="fr-FR" altLang="en-US" dirty="0"/>
          </a:p>
          <a:p>
            <a:r>
              <a:rPr lang="fr-FR" altLang="en-US" dirty="0"/>
              <a:t>Remarque : l’objet </a:t>
            </a:r>
            <a:r>
              <a:rPr lang="fr-FR" altLang="en-US" dirty="0" err="1"/>
              <a:t>Query</a:t>
            </a:r>
            <a:r>
              <a:rPr lang="fr-FR" altLang="en-US" dirty="0"/>
              <a:t>&lt;?&gt; est pour JPA &gt; 2, pour les versions antérieures il faut </a:t>
            </a:r>
            <a:r>
              <a:rPr lang="fr-FR" altLang="en-US" dirty="0" err="1"/>
              <a:t>caster</a:t>
            </a:r>
            <a:r>
              <a:rPr lang="fr-FR" altLang="en-US" dirty="0"/>
              <a:t> le type de retour en ce qui nous intéresse.</a:t>
            </a:r>
          </a:p>
        </p:txBody>
      </p:sp>
      <p:sp>
        <p:nvSpPr>
          <p:cNvPr id="5" name="Comment 8"/>
          <p:cNvSpPr>
            <a:spLocks noChangeArrowheads="1"/>
          </p:cNvSpPr>
          <p:nvPr/>
        </p:nvSpPr>
        <p:spPr bwMode="auto">
          <a:xfrm>
            <a:off x="1788782" y="2129502"/>
            <a:ext cx="9310439" cy="83099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dirty="0">
                <a:solidFill>
                  <a:schemeClr val="tx1"/>
                </a:solidFill>
                <a:latin typeface="Arial" panose="020B0604020202020204" pitchFamily="34" charset="0"/>
                <a:cs typeface="Arial" panose="020B0604020202020204" pitchFamily="34" charset="0"/>
              </a:rPr>
              <a:t>Query&lt;Country&gt; query = </a:t>
            </a:r>
            <a:r>
              <a:rPr lang="en-US" sz="1600" dirty="0" err="1">
                <a:solidFill>
                  <a:schemeClr val="tx1"/>
                </a:solidFill>
                <a:latin typeface="Arial" panose="020B0604020202020204" pitchFamily="34" charset="0"/>
                <a:cs typeface="Arial" panose="020B0604020202020204" pitchFamily="34" charset="0"/>
              </a:rPr>
              <a:t>em.createQuery</a:t>
            </a:r>
            <a:r>
              <a:rPr lang="en-US" sz="1600" dirty="0">
                <a:solidFill>
                  <a:schemeClr val="tx1"/>
                </a:solidFill>
                <a:latin typeface="Arial" panose="020B0604020202020204" pitchFamily="34" charset="0"/>
                <a:cs typeface="Arial" panose="020B0604020202020204" pitchFamily="34" charset="0"/>
              </a:rPr>
              <a:t>("SELECT c FROM Country c WHERE c.name = </a:t>
            </a:r>
            <a:r>
              <a:rPr lang="en-US" sz="1600" b="1" dirty="0">
                <a:solidFill>
                  <a:schemeClr val="tx1"/>
                </a:solidFill>
                <a:latin typeface="Arial" panose="020B0604020202020204" pitchFamily="34" charset="0"/>
                <a:cs typeface="Arial" panose="020B0604020202020204" pitchFamily="34" charset="0"/>
              </a:rPr>
              <a:t>:name</a:t>
            </a:r>
            <a:r>
              <a:rPr lang="en-US" sz="1600" dirty="0">
                <a:solidFill>
                  <a:schemeClr val="tx1"/>
                </a:solidFill>
                <a:latin typeface="Arial" panose="020B0604020202020204" pitchFamily="34" charset="0"/>
                <a:cs typeface="Arial" panose="020B0604020202020204" pitchFamily="34" charset="0"/>
              </a:rPr>
              <a:t>");</a:t>
            </a:r>
          </a:p>
          <a:p>
            <a:pPr>
              <a:defRPr/>
            </a:pPr>
            <a:r>
              <a:rPr lang="en-US" sz="1600" dirty="0" err="1">
                <a:solidFill>
                  <a:schemeClr val="tx1"/>
                </a:solidFill>
                <a:latin typeface="Arial" panose="020B0604020202020204" pitchFamily="34" charset="0"/>
                <a:cs typeface="Arial" panose="020B0604020202020204" pitchFamily="34" charset="0"/>
              </a:rPr>
              <a:t>query.setParameter</a:t>
            </a:r>
            <a:r>
              <a:rPr lang="en-US" sz="1600" dirty="0">
                <a:solidFill>
                  <a:schemeClr val="tx1"/>
                </a:solidFill>
                <a:latin typeface="Arial" panose="020B0604020202020204" pitchFamily="34" charset="0"/>
                <a:cs typeface="Arial" panose="020B0604020202020204" pitchFamily="34" charset="0"/>
              </a:rPr>
              <a:t>("</a:t>
            </a:r>
            <a:r>
              <a:rPr lang="en-US" sz="1600" b="1" dirty="0">
                <a:solidFill>
                  <a:schemeClr val="tx1"/>
                </a:solidFill>
                <a:latin typeface="Arial" panose="020B0604020202020204" pitchFamily="34" charset="0"/>
                <a:cs typeface="Arial" panose="020B0604020202020204" pitchFamily="34" charset="0"/>
              </a:rPr>
              <a:t>name</a:t>
            </a:r>
            <a:r>
              <a:rPr lang="en-US" sz="1600" dirty="0">
                <a:solidFill>
                  <a:schemeClr val="tx1"/>
                </a:solidFill>
                <a:latin typeface="Arial" panose="020B0604020202020204" pitchFamily="34" charset="0"/>
                <a:cs typeface="Arial" panose="020B0604020202020204" pitchFamily="34" charset="0"/>
              </a:rPr>
              <a:t>", name);</a:t>
            </a:r>
          </a:p>
          <a:p>
            <a:pPr>
              <a:defRPr/>
            </a:pPr>
            <a:r>
              <a:rPr lang="en-US" sz="1600" dirty="0">
                <a:solidFill>
                  <a:schemeClr val="tx1"/>
                </a:solidFill>
                <a:latin typeface="Arial" panose="020B0604020202020204" pitchFamily="34" charset="0"/>
                <a:cs typeface="Arial" panose="020B0604020202020204" pitchFamily="34" charset="0"/>
              </a:rPr>
              <a:t>List result = query.</a:t>
            </a:r>
            <a:r>
              <a:rPr lang="fr-CH" sz="1600" dirty="0" err="1">
                <a:solidFill>
                  <a:schemeClr val="tx1"/>
                </a:solidFill>
                <a:latin typeface="Arial" panose="020B0604020202020204" pitchFamily="34" charset="0"/>
                <a:cs typeface="Arial" panose="020B0604020202020204" pitchFamily="34" charset="0"/>
              </a:rPr>
              <a:t>getResultList</a:t>
            </a:r>
            <a:r>
              <a:rPr lang="en-US" sz="1600" dirty="0">
                <a:solidFill>
                  <a:schemeClr val="tx1"/>
                </a:solidFill>
                <a:latin typeface="Arial" panose="020B0604020202020204" pitchFamily="34" charset="0"/>
                <a:cs typeface="Arial" panose="020B0604020202020204" pitchFamily="34" charset="0"/>
              </a:rPr>
              <a:t>()</a:t>
            </a:r>
            <a:endParaRPr lang="fr-CH" sz="1600" dirty="0">
              <a:solidFill>
                <a:schemeClr val="tx1"/>
              </a:solidFill>
              <a:latin typeface="Arial" panose="020B0604020202020204" pitchFamily="34" charset="0"/>
              <a:cs typeface="Arial" panose="020B0604020202020204" pitchFamily="34" charset="0"/>
            </a:endParaRPr>
          </a:p>
        </p:txBody>
      </p:sp>
      <p:sp>
        <p:nvSpPr>
          <p:cNvPr id="6" name="Espace réservé du pied de page 5">
            <a:extLst>
              <a:ext uri="{FF2B5EF4-FFF2-40B4-BE49-F238E27FC236}">
                <a16:creationId xmlns:a16="http://schemas.microsoft.com/office/drawing/2014/main" id="{A6E333C9-3195-45F1-A60D-FB105A8BDC6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2977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267</a:t>
            </a:fld>
            <a:endParaRPr lang="fr-BE" dirty="0"/>
          </a:p>
        </p:txBody>
      </p:sp>
      <p:sp>
        <p:nvSpPr>
          <p:cNvPr id="2" name="Titre 1"/>
          <p:cNvSpPr>
            <a:spLocks noGrp="1"/>
          </p:cNvSpPr>
          <p:nvPr>
            <p:ph type="title"/>
          </p:nvPr>
        </p:nvSpPr>
        <p:spPr/>
        <p:txBody>
          <a:bodyPr>
            <a:noAutofit/>
          </a:bodyPr>
          <a:lstStyle/>
          <a:p>
            <a:r>
              <a:rPr lang="fr-FR" sz="3600" dirty="0"/>
              <a:t>Rappel JPA : DAO et les Requêtes nommées</a:t>
            </a:r>
          </a:p>
        </p:txBody>
      </p:sp>
      <p:sp>
        <p:nvSpPr>
          <p:cNvPr id="3" name="Espace réservé du contenu 2"/>
          <p:cNvSpPr>
            <a:spLocks noGrp="1"/>
          </p:cNvSpPr>
          <p:nvPr>
            <p:ph idx="1"/>
          </p:nvPr>
        </p:nvSpPr>
        <p:spPr/>
        <p:txBody>
          <a:bodyPr>
            <a:normAutofit fontScale="92500" lnSpcReduction="10000"/>
          </a:bodyPr>
          <a:lstStyle/>
          <a:p>
            <a:r>
              <a:rPr lang="fr-FR" altLang="en-US" dirty="0"/>
              <a:t>Si vous le souhaitez, vous pouvez aussi faire usage de requêtes nommées </a:t>
            </a:r>
          </a:p>
          <a:p>
            <a:pPr lvl="1"/>
            <a:r>
              <a:rPr lang="fr-FR" altLang="en-US" dirty="0"/>
              <a:t>Aucun rapport avec des procédure stockées</a:t>
            </a:r>
          </a:p>
          <a:p>
            <a:endParaRPr lang="fr-FR" altLang="en-US" dirty="0"/>
          </a:p>
          <a:p>
            <a:r>
              <a:rPr lang="fr-FR" altLang="en-US" dirty="0"/>
              <a:t>Elles se déclarent dans l’entité et s’appellent dans le DAO</a:t>
            </a:r>
          </a:p>
          <a:p>
            <a:endParaRPr lang="fr-FR" altLang="en-US" dirty="0"/>
          </a:p>
          <a:p>
            <a:r>
              <a:rPr lang="fr-FR" altLang="en-US" dirty="0"/>
              <a:t>Déclaration dans l’entité via l’annotation @</a:t>
            </a:r>
            <a:r>
              <a:rPr lang="fr-FR" altLang="en-US" dirty="0" err="1"/>
              <a:t>NamedQuery</a:t>
            </a:r>
            <a:endParaRPr lang="fr-FR" altLang="en-US" dirty="0"/>
          </a:p>
          <a:p>
            <a:endParaRPr lang="fr-FR" altLang="en-US" dirty="0"/>
          </a:p>
          <a:p>
            <a:r>
              <a:rPr lang="fr-FR" altLang="en-US" dirty="0"/>
              <a:t>Appel dans le DAO via la méthode </a:t>
            </a:r>
            <a:r>
              <a:rPr lang="fr-FR" altLang="en-US" dirty="0" err="1"/>
              <a:t>createNamedQuery</a:t>
            </a:r>
            <a:r>
              <a:rPr lang="fr-FR" altLang="en-US" dirty="0"/>
              <a:t> de l’</a:t>
            </a:r>
            <a:r>
              <a:rPr lang="fr-FR" altLang="en-US" dirty="0" err="1"/>
              <a:t>EntityManager</a:t>
            </a:r>
            <a:endParaRPr lang="fr-FR" altLang="en-US" dirty="0"/>
          </a:p>
        </p:txBody>
      </p:sp>
      <p:sp>
        <p:nvSpPr>
          <p:cNvPr id="5" name="Espace réservé du pied de page 4">
            <a:extLst>
              <a:ext uri="{FF2B5EF4-FFF2-40B4-BE49-F238E27FC236}">
                <a16:creationId xmlns:a16="http://schemas.microsoft.com/office/drawing/2014/main" id="{AF13FA20-D1FD-42C9-AD8D-0EFA76575AF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769999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268</a:t>
            </a:fld>
            <a:endParaRPr lang="fr-BE" dirty="0"/>
          </a:p>
        </p:txBody>
      </p:sp>
      <p:sp>
        <p:nvSpPr>
          <p:cNvPr id="2" name="Titre 1"/>
          <p:cNvSpPr>
            <a:spLocks noGrp="1"/>
          </p:cNvSpPr>
          <p:nvPr>
            <p:ph type="title"/>
          </p:nvPr>
        </p:nvSpPr>
        <p:spPr/>
        <p:txBody>
          <a:bodyPr>
            <a:noAutofit/>
          </a:bodyPr>
          <a:lstStyle/>
          <a:p>
            <a:r>
              <a:rPr lang="fr-FR" sz="4000" dirty="0"/>
              <a:t>Rappel JPA : DAO et les Requêtes nommées</a:t>
            </a:r>
          </a:p>
        </p:txBody>
      </p:sp>
      <p:sp>
        <p:nvSpPr>
          <p:cNvPr id="3" name="Espace réservé du contenu 2"/>
          <p:cNvSpPr>
            <a:spLocks noGrp="1"/>
          </p:cNvSpPr>
          <p:nvPr>
            <p:ph idx="1"/>
          </p:nvPr>
        </p:nvSpPr>
        <p:spPr/>
        <p:txBody>
          <a:bodyPr/>
          <a:lstStyle/>
          <a:p>
            <a:r>
              <a:rPr lang="fr-FR" altLang="en-US" dirty="0"/>
              <a:t>Exemple de déclaration</a:t>
            </a:r>
          </a:p>
          <a:p>
            <a:pPr lvl="1"/>
            <a:r>
              <a:rPr lang="fr-FR" altLang="en-US" dirty="0"/>
              <a:t>Une requête</a:t>
            </a:r>
          </a:p>
          <a:p>
            <a:endParaRPr lang="fr-FR" altLang="en-US" dirty="0"/>
          </a:p>
          <a:p>
            <a:endParaRPr lang="fr-FR" altLang="en-US" dirty="0"/>
          </a:p>
          <a:p>
            <a:pPr lvl="1"/>
            <a:r>
              <a:rPr lang="fr-FR" altLang="en-US" dirty="0"/>
              <a:t>Plusieurs requêtes</a:t>
            </a:r>
          </a:p>
        </p:txBody>
      </p:sp>
      <p:sp>
        <p:nvSpPr>
          <p:cNvPr id="5" name="Comment 8"/>
          <p:cNvSpPr>
            <a:spLocks noChangeArrowheads="1"/>
          </p:cNvSpPr>
          <p:nvPr/>
        </p:nvSpPr>
        <p:spPr bwMode="auto">
          <a:xfrm>
            <a:off x="1524001" y="2379173"/>
            <a:ext cx="10462952"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dirty="0">
                <a:solidFill>
                  <a:schemeClr val="tx1"/>
                </a:solidFill>
                <a:latin typeface="Arial" panose="020B0604020202020204" pitchFamily="34" charset="0"/>
                <a:cs typeface="Arial" panose="020B0604020202020204" pitchFamily="34" charset="0"/>
              </a:rPr>
              <a:t>@Entity</a:t>
            </a:r>
          </a:p>
          <a:p>
            <a:pPr>
              <a:defRPr/>
            </a:pP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NamedQuery</a:t>
            </a:r>
            <a:r>
              <a:rPr lang="en-US" sz="1600" dirty="0">
                <a:solidFill>
                  <a:schemeClr val="tx1"/>
                </a:solidFill>
                <a:latin typeface="Arial" panose="020B0604020202020204" pitchFamily="34" charset="0"/>
                <a:cs typeface="Arial" panose="020B0604020202020204" pitchFamily="34" charset="0"/>
              </a:rPr>
              <a:t>(name="</a:t>
            </a:r>
            <a:r>
              <a:rPr lang="en-US" sz="1600" dirty="0" err="1">
                <a:solidFill>
                  <a:schemeClr val="tx1"/>
                </a:solidFill>
                <a:latin typeface="Arial" panose="020B0604020202020204" pitchFamily="34" charset="0"/>
                <a:cs typeface="Arial" panose="020B0604020202020204" pitchFamily="34" charset="0"/>
              </a:rPr>
              <a:t>Country.findAll</a:t>
            </a:r>
            <a:r>
              <a:rPr lang="en-US" sz="1600" dirty="0">
                <a:solidFill>
                  <a:schemeClr val="tx1"/>
                </a:solidFill>
                <a:latin typeface="Arial" panose="020B0604020202020204" pitchFamily="34" charset="0"/>
                <a:cs typeface="Arial" panose="020B0604020202020204" pitchFamily="34" charset="0"/>
              </a:rPr>
              <a:t>", query="SELECT c FROM Country c") </a:t>
            </a:r>
          </a:p>
          <a:p>
            <a:pPr>
              <a:defRPr/>
            </a:pPr>
            <a:r>
              <a:rPr lang="en-US" sz="1600" dirty="0">
                <a:solidFill>
                  <a:schemeClr val="tx1"/>
                </a:solidFill>
                <a:latin typeface="Arial" panose="020B0604020202020204" pitchFamily="34" charset="0"/>
                <a:cs typeface="Arial" panose="020B0604020202020204" pitchFamily="34" charset="0"/>
              </a:rPr>
              <a:t>public class Country {</a:t>
            </a:r>
          </a:p>
          <a:p>
            <a:pPr>
              <a:defRPr/>
            </a:pPr>
            <a:r>
              <a:rPr lang="en-US" sz="1600" dirty="0">
                <a:solidFill>
                  <a:schemeClr val="tx1"/>
                </a:solidFill>
                <a:latin typeface="Arial" panose="020B0604020202020204" pitchFamily="34" charset="0"/>
                <a:cs typeface="Arial" panose="020B0604020202020204" pitchFamily="34" charset="0"/>
              </a:rPr>
              <a:t>  ...</a:t>
            </a:r>
          </a:p>
          <a:p>
            <a:pPr>
              <a:defRPr/>
            </a:pPr>
            <a:r>
              <a:rPr lang="en-US" sz="1600" dirty="0">
                <a:solidFill>
                  <a:schemeClr val="tx1"/>
                </a:solidFill>
                <a:latin typeface="Arial" panose="020B0604020202020204" pitchFamily="34" charset="0"/>
                <a:cs typeface="Arial" panose="020B0604020202020204" pitchFamily="34" charset="0"/>
              </a:rPr>
              <a:t>}</a:t>
            </a:r>
            <a:endParaRPr lang="fr-CH" sz="1600" dirty="0">
              <a:solidFill>
                <a:schemeClr val="tx1"/>
              </a:solidFill>
              <a:latin typeface="Arial" panose="020B0604020202020204" pitchFamily="34" charset="0"/>
              <a:cs typeface="Arial" panose="020B0604020202020204" pitchFamily="34" charset="0"/>
            </a:endParaRPr>
          </a:p>
        </p:txBody>
      </p:sp>
      <p:sp>
        <p:nvSpPr>
          <p:cNvPr id="6" name="Comment 8"/>
          <p:cNvSpPr>
            <a:spLocks noChangeArrowheads="1"/>
          </p:cNvSpPr>
          <p:nvPr/>
        </p:nvSpPr>
        <p:spPr bwMode="auto">
          <a:xfrm>
            <a:off x="1524000" y="4281471"/>
            <a:ext cx="10462952" cy="206210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dirty="0">
                <a:solidFill>
                  <a:schemeClr val="tx1"/>
                </a:solidFill>
                <a:latin typeface="Arial" panose="020B0604020202020204" pitchFamily="34" charset="0"/>
                <a:cs typeface="Arial" panose="020B0604020202020204" pitchFamily="34" charset="0"/>
              </a:rPr>
              <a:t>@Entity</a:t>
            </a:r>
          </a:p>
          <a:p>
            <a:pPr>
              <a:defRPr/>
            </a:pPr>
            <a:r>
              <a:rPr lang="en-US" sz="1600" dirty="0">
                <a:solidFill>
                  <a:schemeClr val="tx1"/>
                </a:solidFill>
                <a:latin typeface="Arial" panose="020B0604020202020204" pitchFamily="34" charset="0"/>
                <a:cs typeface="Arial" panose="020B0604020202020204" pitchFamily="34" charset="0"/>
              </a:rPr>
              <a:t>@</a:t>
            </a:r>
            <a:r>
              <a:rPr lang="en-US" sz="1600" dirty="0" err="1">
                <a:solidFill>
                  <a:schemeClr val="tx1"/>
                </a:solidFill>
                <a:latin typeface="Arial" panose="020B0604020202020204" pitchFamily="34" charset="0"/>
                <a:cs typeface="Arial" panose="020B0604020202020204" pitchFamily="34" charset="0"/>
              </a:rPr>
              <a:t>NamedQueries</a:t>
            </a:r>
            <a:r>
              <a:rPr lang="en-US" sz="1600" dirty="0">
                <a:solidFill>
                  <a:schemeClr val="tx1"/>
                </a:solidFill>
                <a:latin typeface="Arial" panose="020B0604020202020204" pitchFamily="34" charset="0"/>
                <a:cs typeface="Arial" panose="020B0604020202020204" pitchFamily="34" charset="0"/>
              </a:rPr>
              <a:t>({</a:t>
            </a:r>
          </a:p>
          <a:p>
            <a:pPr>
              <a:defRPr/>
            </a:pP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NamedQuery</a:t>
            </a:r>
            <a:r>
              <a:rPr lang="en-US" sz="1600" dirty="0">
                <a:solidFill>
                  <a:schemeClr val="tx1"/>
                </a:solidFill>
                <a:latin typeface="Arial" panose="020B0604020202020204" pitchFamily="34" charset="0"/>
                <a:cs typeface="Arial" panose="020B0604020202020204" pitchFamily="34" charset="0"/>
              </a:rPr>
              <a:t>(name="</a:t>
            </a:r>
            <a:r>
              <a:rPr lang="en-US" sz="1600" dirty="0" err="1">
                <a:solidFill>
                  <a:schemeClr val="tx1"/>
                </a:solidFill>
                <a:latin typeface="Arial" panose="020B0604020202020204" pitchFamily="34" charset="0"/>
                <a:cs typeface="Arial" panose="020B0604020202020204" pitchFamily="34" charset="0"/>
              </a:rPr>
              <a:t>Country.findAll</a:t>
            </a:r>
            <a:r>
              <a:rPr lang="en-US" sz="1600" dirty="0">
                <a:solidFill>
                  <a:schemeClr val="tx1"/>
                </a:solidFill>
                <a:latin typeface="Arial" panose="020B0604020202020204" pitchFamily="34" charset="0"/>
                <a:cs typeface="Arial" panose="020B0604020202020204" pitchFamily="34" charset="0"/>
              </a:rPr>
              <a:t>", query="SELECT c FROM Country c"),</a:t>
            </a:r>
          </a:p>
          <a:p>
            <a:pPr>
              <a:defRPr/>
            </a:pP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NamedQuery</a:t>
            </a:r>
            <a:r>
              <a:rPr lang="en-US" sz="1600" dirty="0">
                <a:solidFill>
                  <a:schemeClr val="tx1"/>
                </a:solidFill>
                <a:latin typeface="Arial" panose="020B0604020202020204" pitchFamily="34" charset="0"/>
                <a:cs typeface="Arial" panose="020B0604020202020204" pitchFamily="34" charset="0"/>
              </a:rPr>
              <a:t>(name="</a:t>
            </a:r>
            <a:r>
              <a:rPr lang="en-US" sz="1600" dirty="0" err="1">
                <a:solidFill>
                  <a:schemeClr val="tx1"/>
                </a:solidFill>
                <a:latin typeface="Arial" panose="020B0604020202020204" pitchFamily="34" charset="0"/>
                <a:cs typeface="Arial" panose="020B0604020202020204" pitchFamily="34" charset="0"/>
              </a:rPr>
              <a:t>Country.findByName</a:t>
            </a:r>
            <a:r>
              <a:rPr lang="en-US" sz="1600" dirty="0">
                <a:solidFill>
                  <a:schemeClr val="tx1"/>
                </a:solidFill>
                <a:latin typeface="Arial" panose="020B0604020202020204" pitchFamily="34" charset="0"/>
                <a:cs typeface="Arial" panose="020B0604020202020204" pitchFamily="34" charset="0"/>
              </a:rPr>
              <a:t>", query="SELECT c FROM Country c WHERE c.name = :name"),</a:t>
            </a:r>
          </a:p>
          <a:p>
            <a:pPr>
              <a:defRPr/>
            </a:pPr>
            <a:r>
              <a:rPr lang="en-US" sz="1600" dirty="0">
                <a:solidFill>
                  <a:schemeClr val="tx1"/>
                </a:solidFill>
                <a:latin typeface="Arial" panose="020B0604020202020204" pitchFamily="34" charset="0"/>
                <a:cs typeface="Arial" panose="020B0604020202020204" pitchFamily="34" charset="0"/>
              </a:rPr>
              <a:t>})</a:t>
            </a:r>
          </a:p>
          <a:p>
            <a:pPr>
              <a:defRPr/>
            </a:pPr>
            <a:r>
              <a:rPr lang="en-US" sz="1600" dirty="0">
                <a:solidFill>
                  <a:schemeClr val="tx1"/>
                </a:solidFill>
                <a:latin typeface="Arial" panose="020B0604020202020204" pitchFamily="34" charset="0"/>
                <a:cs typeface="Arial" panose="020B0604020202020204" pitchFamily="34" charset="0"/>
              </a:rPr>
              <a:t>public class Country {</a:t>
            </a:r>
          </a:p>
          <a:p>
            <a:pPr>
              <a:defRPr/>
            </a:pPr>
            <a:r>
              <a:rPr lang="en-US" sz="1600" dirty="0">
                <a:solidFill>
                  <a:schemeClr val="tx1"/>
                </a:solidFill>
                <a:latin typeface="Arial" panose="020B0604020202020204" pitchFamily="34" charset="0"/>
                <a:cs typeface="Arial" panose="020B0604020202020204" pitchFamily="34" charset="0"/>
              </a:rPr>
              <a:t>  ...</a:t>
            </a:r>
          </a:p>
          <a:p>
            <a:pPr>
              <a:defRPr/>
            </a:pPr>
            <a:r>
              <a:rPr lang="en-US" sz="1600" dirty="0">
                <a:solidFill>
                  <a:schemeClr val="tx1"/>
                </a:solidFill>
                <a:latin typeface="Arial" panose="020B0604020202020204" pitchFamily="34" charset="0"/>
                <a:cs typeface="Arial" panose="020B0604020202020204" pitchFamily="34" charset="0"/>
              </a:rPr>
              <a:t>}</a:t>
            </a:r>
            <a:endParaRPr lang="fr-CH" sz="1600" dirty="0">
              <a:solidFill>
                <a:schemeClr val="tx1"/>
              </a:solidFill>
              <a:latin typeface="Arial" panose="020B0604020202020204" pitchFamily="34" charset="0"/>
              <a:cs typeface="Arial" panose="020B0604020202020204" pitchFamily="34" charset="0"/>
            </a:endParaRPr>
          </a:p>
        </p:txBody>
      </p:sp>
      <p:sp>
        <p:nvSpPr>
          <p:cNvPr id="7" name="Espace réservé du pied de page 6">
            <a:extLst>
              <a:ext uri="{FF2B5EF4-FFF2-40B4-BE49-F238E27FC236}">
                <a16:creationId xmlns:a16="http://schemas.microsoft.com/office/drawing/2014/main" id="{2B0C4FA2-F4D2-4277-80B9-8A213D3CA60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0439485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269</a:t>
            </a:fld>
            <a:endParaRPr lang="fr-BE" dirty="0"/>
          </a:p>
        </p:txBody>
      </p:sp>
      <p:sp>
        <p:nvSpPr>
          <p:cNvPr id="2" name="Titre 1"/>
          <p:cNvSpPr>
            <a:spLocks noGrp="1"/>
          </p:cNvSpPr>
          <p:nvPr>
            <p:ph type="title"/>
          </p:nvPr>
        </p:nvSpPr>
        <p:spPr/>
        <p:txBody>
          <a:bodyPr>
            <a:noAutofit/>
          </a:bodyPr>
          <a:lstStyle/>
          <a:p>
            <a:r>
              <a:rPr lang="fr-FR" sz="3600" dirty="0"/>
              <a:t>Rappel JPA : DAO et les Requêtes nommées</a:t>
            </a:r>
          </a:p>
        </p:txBody>
      </p:sp>
      <p:sp>
        <p:nvSpPr>
          <p:cNvPr id="3" name="Espace réservé du contenu 2"/>
          <p:cNvSpPr>
            <a:spLocks noGrp="1"/>
          </p:cNvSpPr>
          <p:nvPr>
            <p:ph idx="1"/>
          </p:nvPr>
        </p:nvSpPr>
        <p:spPr/>
        <p:txBody>
          <a:bodyPr/>
          <a:lstStyle/>
          <a:p>
            <a:r>
              <a:rPr lang="fr-FR" altLang="en-US" dirty="0"/>
              <a:t>Exemple d’appel</a:t>
            </a:r>
          </a:p>
          <a:p>
            <a:endParaRPr lang="fr-FR" altLang="en-US" dirty="0"/>
          </a:p>
          <a:p>
            <a:endParaRPr lang="fr-FR" altLang="en-US" dirty="0"/>
          </a:p>
          <a:p>
            <a:endParaRPr lang="fr-FR" altLang="en-US" dirty="0"/>
          </a:p>
          <a:p>
            <a:r>
              <a:rPr lang="fr-FR" altLang="en-US" dirty="0"/>
              <a:t>Remarque : l’objet </a:t>
            </a:r>
            <a:r>
              <a:rPr lang="fr-FR" altLang="en-US" dirty="0" err="1"/>
              <a:t>Query</a:t>
            </a:r>
            <a:r>
              <a:rPr lang="fr-FR" altLang="en-US" dirty="0"/>
              <a:t>&lt;?&gt; est pour JPA &gt; 2, pour les versions antérieures il faut </a:t>
            </a:r>
            <a:r>
              <a:rPr lang="fr-FR" altLang="en-US" dirty="0" err="1"/>
              <a:t>caster</a:t>
            </a:r>
            <a:r>
              <a:rPr lang="fr-FR" altLang="en-US" dirty="0"/>
              <a:t> le type de retour en ce qui nous intéresse.</a:t>
            </a:r>
          </a:p>
        </p:txBody>
      </p:sp>
      <p:sp>
        <p:nvSpPr>
          <p:cNvPr id="5" name="Comment 8"/>
          <p:cNvSpPr>
            <a:spLocks noChangeArrowheads="1"/>
          </p:cNvSpPr>
          <p:nvPr/>
        </p:nvSpPr>
        <p:spPr bwMode="auto">
          <a:xfrm>
            <a:off x="1745672" y="1939274"/>
            <a:ext cx="9310439"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2000" dirty="0">
                <a:solidFill>
                  <a:schemeClr val="tx1"/>
                </a:solidFill>
                <a:latin typeface="Arial" panose="020B0604020202020204" pitchFamily="34" charset="0"/>
                <a:cs typeface="Arial" panose="020B0604020202020204" pitchFamily="34" charset="0"/>
              </a:rPr>
              <a:t>// Vous pouvez aussi utiliser une </a:t>
            </a:r>
            <a:r>
              <a:rPr lang="fr-FR" sz="2000" dirty="0" err="1">
                <a:solidFill>
                  <a:schemeClr val="tx1"/>
                </a:solidFill>
                <a:latin typeface="Arial" panose="020B0604020202020204" pitchFamily="34" charset="0"/>
                <a:cs typeface="Arial" panose="020B0604020202020204" pitchFamily="34" charset="0"/>
              </a:rPr>
              <a:t>Query</a:t>
            </a:r>
            <a:r>
              <a:rPr lang="fr-FR" sz="2000" dirty="0">
                <a:solidFill>
                  <a:schemeClr val="tx1"/>
                </a:solidFill>
                <a:latin typeface="Arial" panose="020B0604020202020204" pitchFamily="34" charset="0"/>
                <a:cs typeface="Arial" panose="020B0604020202020204" pitchFamily="34" charset="0"/>
              </a:rPr>
              <a:t> standard</a:t>
            </a:r>
          </a:p>
          <a:p>
            <a:pPr>
              <a:defRPr/>
            </a:pPr>
            <a:endParaRPr lang="en-US" sz="2000" dirty="0">
              <a:solidFill>
                <a:schemeClr val="tx1"/>
              </a:solidFill>
              <a:latin typeface="Arial" panose="020B0604020202020204" pitchFamily="34" charset="0"/>
              <a:cs typeface="Arial" panose="020B0604020202020204" pitchFamily="34" charset="0"/>
            </a:endParaRPr>
          </a:p>
          <a:p>
            <a:pPr>
              <a:defRPr/>
            </a:pPr>
            <a:r>
              <a:rPr lang="en-US" sz="2000" dirty="0">
                <a:solidFill>
                  <a:schemeClr val="tx1"/>
                </a:solidFill>
                <a:latin typeface="Arial" panose="020B0604020202020204" pitchFamily="34" charset="0"/>
                <a:cs typeface="Arial" panose="020B0604020202020204" pitchFamily="34" charset="0"/>
              </a:rPr>
              <a:t>Query&lt;Country&gt; query = </a:t>
            </a:r>
            <a:r>
              <a:rPr lang="en-US" sz="2000" dirty="0" err="1">
                <a:solidFill>
                  <a:schemeClr val="tx1"/>
                </a:solidFill>
                <a:latin typeface="Arial" panose="020B0604020202020204" pitchFamily="34" charset="0"/>
                <a:cs typeface="Arial" panose="020B0604020202020204" pitchFamily="34" charset="0"/>
              </a:rPr>
              <a:t>em.createNamedQuery</a:t>
            </a:r>
            <a:r>
              <a:rPr lang="en-US" sz="2000" dirty="0">
                <a:solidFill>
                  <a:schemeClr val="tx1"/>
                </a:solidFill>
                <a:latin typeface="Arial" panose="020B0604020202020204" pitchFamily="34" charset="0"/>
                <a:cs typeface="Arial" panose="020B0604020202020204" pitchFamily="34" charset="0"/>
              </a:rPr>
              <a:t>("</a:t>
            </a:r>
            <a:r>
              <a:rPr lang="en-US" sz="2000" dirty="0" err="1">
                <a:solidFill>
                  <a:schemeClr val="tx1"/>
                </a:solidFill>
                <a:latin typeface="Arial" panose="020B0604020202020204" pitchFamily="34" charset="0"/>
                <a:cs typeface="Arial" panose="020B0604020202020204" pitchFamily="34" charset="0"/>
              </a:rPr>
              <a:t>Country.findAll</a:t>
            </a:r>
            <a:r>
              <a:rPr lang="en-US" sz="2000" dirty="0">
                <a:solidFill>
                  <a:schemeClr val="tx1"/>
                </a:solidFill>
                <a:latin typeface="Arial" panose="020B0604020202020204" pitchFamily="34" charset="0"/>
                <a:cs typeface="Arial" panose="020B0604020202020204" pitchFamily="34" charset="0"/>
              </a:rPr>
              <a:t>");</a:t>
            </a:r>
          </a:p>
          <a:p>
            <a:pPr>
              <a:defRPr/>
            </a:pPr>
            <a:r>
              <a:rPr lang="en-US" sz="2000" dirty="0">
                <a:solidFill>
                  <a:schemeClr val="tx1"/>
                </a:solidFill>
                <a:latin typeface="Arial" panose="020B0604020202020204" pitchFamily="34" charset="0"/>
                <a:cs typeface="Arial" panose="020B0604020202020204" pitchFamily="34" charset="0"/>
              </a:rPr>
              <a:t>List results = </a:t>
            </a:r>
            <a:r>
              <a:rPr lang="en-US" sz="2000" dirty="0" err="1">
                <a:solidFill>
                  <a:schemeClr val="tx1"/>
                </a:solidFill>
                <a:latin typeface="Arial" panose="020B0604020202020204" pitchFamily="34" charset="0"/>
                <a:cs typeface="Arial" panose="020B0604020202020204" pitchFamily="34" charset="0"/>
              </a:rPr>
              <a:t>query.getResultList</a:t>
            </a:r>
            <a:r>
              <a:rPr lang="en-US" sz="2000" dirty="0">
                <a:solidFill>
                  <a:schemeClr val="tx1"/>
                </a:solidFill>
                <a:latin typeface="Arial" panose="020B0604020202020204" pitchFamily="34" charset="0"/>
                <a:cs typeface="Arial" panose="020B0604020202020204" pitchFamily="34" charset="0"/>
              </a:rPr>
              <a:t>();</a:t>
            </a:r>
            <a:endParaRPr lang="fr-CH" sz="2000" dirty="0">
              <a:solidFill>
                <a:schemeClr val="tx1"/>
              </a:solidFill>
              <a:latin typeface="Arial" panose="020B0604020202020204" pitchFamily="34" charset="0"/>
              <a:cs typeface="Arial" panose="020B0604020202020204" pitchFamily="34" charset="0"/>
            </a:endParaRPr>
          </a:p>
        </p:txBody>
      </p:sp>
      <p:sp>
        <p:nvSpPr>
          <p:cNvPr id="6" name="Espace réservé du pied de page 5">
            <a:extLst>
              <a:ext uri="{FF2B5EF4-FFF2-40B4-BE49-F238E27FC236}">
                <a16:creationId xmlns:a16="http://schemas.microsoft.com/office/drawing/2014/main" id="{CD2C34CF-C18B-4FA8-A6CC-7AE96CE38BB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3244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59395" name="Espace réservé du contenu 2"/>
          <p:cNvSpPr>
            <a:spLocks noGrp="1"/>
          </p:cNvSpPr>
          <p:nvPr>
            <p:ph idx="1"/>
          </p:nvPr>
        </p:nvSpPr>
        <p:spPr/>
        <p:txBody>
          <a:bodyPr>
            <a:normAutofit fontScale="92500" lnSpcReduction="10000"/>
          </a:bodyPr>
          <a:lstStyle/>
          <a:p>
            <a:r>
              <a:rPr lang="fr-FR" altLang="fr-FR" sz="2800" dirty="0"/>
              <a:t>Toujours via le constructeur, Spring permet d’injecter plusieurs dépendances pour un même </a:t>
            </a:r>
            <a:r>
              <a:rPr lang="fr-FR" altLang="fr-FR" sz="2800" dirty="0" err="1"/>
              <a:t>bean</a:t>
            </a:r>
            <a:br>
              <a:rPr lang="fr-FR" altLang="fr-FR" sz="2800" dirty="0"/>
            </a:br>
            <a:endParaRPr lang="fr-FR" altLang="fr-FR" sz="2800" dirty="0"/>
          </a:p>
          <a:p>
            <a:endParaRPr lang="fr-FR" altLang="fr-FR" sz="2800" dirty="0"/>
          </a:p>
          <a:p>
            <a:endParaRPr lang="fr-FR" altLang="fr-FR" sz="2800" dirty="0"/>
          </a:p>
          <a:p>
            <a:endParaRPr lang="fr-FR" altLang="fr-FR" sz="2800" dirty="0"/>
          </a:p>
          <a:p>
            <a:r>
              <a:rPr lang="fr-FR" altLang="fr-FR" sz="2800" dirty="0"/>
              <a:t>Equivalent en Java</a:t>
            </a:r>
          </a:p>
          <a:p>
            <a:endParaRPr lang="fr-FR" altLang="fr-FR" sz="2800" dirty="0"/>
          </a:p>
          <a:p>
            <a:endParaRPr lang="fr-FR" altLang="fr-FR" sz="2800" dirty="0"/>
          </a:p>
          <a:p>
            <a:r>
              <a:rPr lang="fr-FR" altLang="fr-FR" sz="2800" b="1" u="sng" dirty="0"/>
              <a:t>L’ordre</a:t>
            </a:r>
            <a:r>
              <a:rPr lang="fr-FR" altLang="fr-FR" sz="2800" dirty="0"/>
              <a:t> de déclaration des </a:t>
            </a:r>
            <a:r>
              <a:rPr lang="fr-FR" altLang="fr-FR" sz="2800" b="1" dirty="0"/>
              <a:t>&lt;</a:t>
            </a:r>
            <a:r>
              <a:rPr lang="fr-FR" altLang="fr-FR" sz="2800" b="1" dirty="0" err="1"/>
              <a:t>constructor-arg</a:t>
            </a:r>
            <a:r>
              <a:rPr lang="fr-FR" altLang="fr-FR" sz="2800" b="1" dirty="0"/>
              <a:t>&gt;</a:t>
            </a:r>
            <a:r>
              <a:rPr lang="fr-FR" altLang="fr-FR" sz="2800" dirty="0"/>
              <a:t> </a:t>
            </a:r>
            <a:r>
              <a:rPr lang="fr-FR" altLang="fr-FR" sz="2800" u="sng" dirty="0"/>
              <a:t>est important </a:t>
            </a:r>
            <a:r>
              <a:rPr lang="fr-FR" altLang="fr-FR" sz="2800" dirty="0"/>
              <a:t>!</a:t>
            </a:r>
          </a:p>
          <a:p>
            <a:r>
              <a:rPr lang="fr-FR" altLang="fr-FR" sz="2800" b="1" u="sng" dirty="0"/>
              <a:t>L’ordre</a:t>
            </a:r>
            <a:r>
              <a:rPr lang="fr-FR" altLang="fr-FR" sz="2800" dirty="0"/>
              <a:t> de déclaration des </a:t>
            </a:r>
            <a:r>
              <a:rPr lang="fr-FR" altLang="fr-FR" sz="2800" b="1" dirty="0"/>
              <a:t>&lt;</a:t>
            </a:r>
            <a:r>
              <a:rPr lang="fr-FR" altLang="fr-FR" sz="2800" b="1" dirty="0" err="1"/>
              <a:t>bean</a:t>
            </a:r>
            <a:r>
              <a:rPr lang="fr-FR" altLang="fr-FR" sz="2800" b="1" dirty="0"/>
              <a:t>&gt;</a:t>
            </a:r>
            <a:r>
              <a:rPr lang="fr-FR" altLang="fr-FR" sz="2800" dirty="0"/>
              <a:t> </a:t>
            </a:r>
            <a:r>
              <a:rPr lang="fr-FR" altLang="fr-FR" sz="2800" u="sng" dirty="0"/>
              <a:t>n’a aucune importance </a:t>
            </a:r>
            <a:r>
              <a:rPr lang="fr-FR" altLang="fr-FR" sz="2800" dirty="0"/>
              <a:t>!</a:t>
            </a:r>
          </a:p>
          <a:p>
            <a:endParaRPr lang="fr-FR" altLang="fr-FR" sz="2800" dirty="0"/>
          </a:p>
        </p:txBody>
      </p:sp>
      <p:sp>
        <p:nvSpPr>
          <p:cNvPr id="6" name="ZoneTexte 5"/>
          <p:cNvSpPr txBox="1"/>
          <p:nvPr/>
        </p:nvSpPr>
        <p:spPr>
          <a:xfrm>
            <a:off x="959154" y="2069191"/>
            <a:ext cx="10653204" cy="16004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 id="</a:t>
            </a:r>
            <a:r>
              <a:rPr lang="fr-FR" sz="1400" dirty="0" err="1">
                <a:solidFill>
                  <a:schemeClr val="tx1"/>
                </a:solidFill>
                <a:latin typeface="Courier New" pitchFamily="49" charset="0"/>
                <a:cs typeface="Courier New" pitchFamily="49" charset="0"/>
              </a:rPr>
              <a:t>domainManager</a:t>
            </a:r>
            <a:r>
              <a:rPr lang="fr-FR" sz="1400" dirty="0">
                <a:solidFill>
                  <a:schemeClr val="tx1"/>
                </a:solidFill>
                <a:latin typeface="Courier New" pitchFamily="49" charset="0"/>
                <a:cs typeface="Courier New" pitchFamily="49" charset="0"/>
              </a:rPr>
              <a:t>" class="</a:t>
            </a:r>
            <a:r>
              <a:rPr lang="fr-FR" sz="1400" dirty="0" err="1">
                <a:solidFill>
                  <a:schemeClr val="tx1"/>
                </a:solidFill>
                <a:latin typeface="Courier New" pitchFamily="49" charset="0"/>
                <a:cs typeface="Courier New" pitchFamily="49" charset="0"/>
              </a:rPr>
              <a:t>com.france.DefaultDomainManager</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 id="</a:t>
            </a:r>
            <a:r>
              <a:rPr lang="fr-FR" sz="1400" dirty="0" err="1">
                <a:solidFill>
                  <a:schemeClr val="tx1"/>
                </a:solidFill>
                <a:latin typeface="Courier New" pitchFamily="49" charset="0"/>
                <a:cs typeface="Courier New" pitchFamily="49" charset="0"/>
              </a:rPr>
              <a:t>directoryRepository</a:t>
            </a:r>
            <a:r>
              <a:rPr lang="fr-FR" sz="1400" dirty="0">
                <a:solidFill>
                  <a:schemeClr val="tx1"/>
                </a:solidFill>
                <a:latin typeface="Courier New" pitchFamily="49" charset="0"/>
                <a:cs typeface="Courier New" pitchFamily="49" charset="0"/>
              </a:rPr>
              <a:t>" class="</a:t>
            </a:r>
            <a:r>
              <a:rPr lang="fr-FR" sz="1400" dirty="0" err="1">
                <a:solidFill>
                  <a:schemeClr val="tx1"/>
                </a:solidFill>
                <a:latin typeface="Courier New" pitchFamily="49" charset="0"/>
                <a:cs typeface="Courier New" pitchFamily="49" charset="0"/>
              </a:rPr>
              <a:t>com.france.DefaultRepository</a:t>
            </a:r>
            <a:r>
              <a:rPr lang="fr-FR" sz="1400" dirty="0">
                <a:solidFill>
                  <a:schemeClr val="tx1"/>
                </a:solidFill>
                <a:latin typeface="Courier New" pitchFamily="49" charset="0"/>
                <a:cs typeface="Courier New" pitchFamily="49" charset="0"/>
              </a:rPr>
              <a:t>"/&gt;</a:t>
            </a:r>
          </a:p>
          <a:p>
            <a:pPr>
              <a:defRPr/>
            </a:pPr>
            <a:endParaRPr lang="fr-FR" sz="1400" dirty="0">
              <a:solidFill>
                <a:schemeClr val="tx1"/>
              </a:solidFill>
              <a:latin typeface="Courier New" pitchFamily="49" charset="0"/>
              <a:cs typeface="Courier New" pitchFamily="49" charset="0"/>
            </a:endParaRPr>
          </a:p>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 id="service1" class="</a:t>
            </a:r>
            <a:r>
              <a:rPr lang="fr-FR" sz="1400" dirty="0" err="1">
                <a:solidFill>
                  <a:schemeClr val="tx1"/>
                </a:solidFill>
                <a:latin typeface="Courier New" pitchFamily="49" charset="0"/>
                <a:cs typeface="Courier New" pitchFamily="49" charset="0"/>
              </a:rPr>
              <a:t>com.france.service.ServiceImpl</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	&lt;</a:t>
            </a:r>
            <a:r>
              <a:rPr lang="fr-FR" sz="1400" b="1" dirty="0" err="1">
                <a:solidFill>
                  <a:schemeClr val="tx1"/>
                </a:solidFill>
                <a:latin typeface="Courier New" pitchFamily="49" charset="0"/>
                <a:cs typeface="Courier New" pitchFamily="49" charset="0"/>
              </a:rPr>
              <a:t>constructor-arg</a:t>
            </a:r>
            <a:r>
              <a:rPr lang="fr-FR" sz="1400" dirty="0">
                <a:solidFill>
                  <a:schemeClr val="tx1"/>
                </a:solidFill>
                <a:latin typeface="Courier New" pitchFamily="49" charset="0"/>
                <a:cs typeface="Courier New" pitchFamily="49" charset="0"/>
              </a:rPr>
              <a:t> </a:t>
            </a:r>
            <a:r>
              <a:rPr lang="fr-FR" sz="1400" b="1" dirty="0" err="1">
                <a:solidFill>
                  <a:schemeClr val="tx1"/>
                </a:solidFill>
                <a:latin typeface="Courier New" pitchFamily="49" charset="0"/>
                <a:cs typeface="Courier New" pitchFamily="49" charset="0"/>
              </a:rPr>
              <a:t>ref</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domainManager</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	&lt;</a:t>
            </a:r>
            <a:r>
              <a:rPr lang="fr-FR" sz="1400" b="1" dirty="0" err="1">
                <a:solidFill>
                  <a:schemeClr val="tx1"/>
                </a:solidFill>
                <a:latin typeface="Courier New" pitchFamily="49" charset="0"/>
                <a:cs typeface="Courier New" pitchFamily="49" charset="0"/>
              </a:rPr>
              <a:t>constructor-arg</a:t>
            </a:r>
            <a:r>
              <a:rPr lang="fr-FR" sz="1400" dirty="0">
                <a:solidFill>
                  <a:schemeClr val="tx1"/>
                </a:solidFill>
                <a:latin typeface="Courier New" pitchFamily="49" charset="0"/>
                <a:cs typeface="Courier New" pitchFamily="49" charset="0"/>
              </a:rPr>
              <a:t> </a:t>
            </a:r>
            <a:r>
              <a:rPr lang="fr-FR" sz="1400" b="1" dirty="0" err="1">
                <a:solidFill>
                  <a:schemeClr val="tx1"/>
                </a:solidFill>
                <a:latin typeface="Courier New" pitchFamily="49" charset="0"/>
                <a:cs typeface="Courier New" pitchFamily="49" charset="0"/>
              </a:rPr>
              <a:t>ref</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directoryRepository</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&gt;</a:t>
            </a:r>
          </a:p>
        </p:txBody>
      </p:sp>
      <p:sp>
        <p:nvSpPr>
          <p:cNvPr id="7" name="ZoneTexte 6"/>
          <p:cNvSpPr txBox="1"/>
          <p:nvPr/>
        </p:nvSpPr>
        <p:spPr>
          <a:xfrm>
            <a:off x="959154" y="4359046"/>
            <a:ext cx="10653204"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err="1">
                <a:solidFill>
                  <a:schemeClr val="tx1"/>
                </a:solidFill>
                <a:latin typeface="Courier New" pitchFamily="49" charset="0"/>
                <a:cs typeface="Courier New" pitchFamily="49" charset="0"/>
              </a:rPr>
              <a:t>DefaultDomainManager</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domainManager</a:t>
            </a:r>
            <a:r>
              <a:rPr lang="fr-FR" sz="1600" dirty="0">
                <a:solidFill>
                  <a:schemeClr val="tx1"/>
                </a:solidFill>
                <a:latin typeface="Courier New" pitchFamily="49" charset="0"/>
                <a:cs typeface="Courier New" pitchFamily="49" charset="0"/>
              </a:rPr>
              <a:t> = new </a:t>
            </a:r>
            <a:r>
              <a:rPr lang="fr-FR" sz="1600" dirty="0" err="1">
                <a:solidFill>
                  <a:schemeClr val="tx1"/>
                </a:solidFill>
                <a:latin typeface="Courier New" pitchFamily="49" charset="0"/>
                <a:cs typeface="Courier New" pitchFamily="49" charset="0"/>
              </a:rPr>
              <a:t>DefaultDomainManager</a:t>
            </a:r>
            <a:r>
              <a:rPr lang="fr-FR" sz="1600" dirty="0">
                <a:solidFill>
                  <a:schemeClr val="tx1"/>
                </a:solidFill>
                <a:latin typeface="Courier New" pitchFamily="49" charset="0"/>
                <a:cs typeface="Courier New" pitchFamily="49" charset="0"/>
              </a:rPr>
              <a:t>()</a:t>
            </a:r>
          </a:p>
          <a:p>
            <a:pPr>
              <a:defRPr/>
            </a:pPr>
            <a:r>
              <a:rPr lang="fr-FR" sz="1600" dirty="0" err="1">
                <a:solidFill>
                  <a:schemeClr val="tx1"/>
                </a:solidFill>
                <a:latin typeface="Courier New" pitchFamily="49" charset="0"/>
                <a:cs typeface="Courier New" pitchFamily="49" charset="0"/>
              </a:rPr>
              <a:t>DefaultRepository</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directoryRepository</a:t>
            </a:r>
            <a:r>
              <a:rPr lang="fr-FR" sz="1600" dirty="0">
                <a:solidFill>
                  <a:schemeClr val="tx1"/>
                </a:solidFill>
                <a:latin typeface="Courier New" pitchFamily="49" charset="0"/>
                <a:cs typeface="Courier New" pitchFamily="49" charset="0"/>
              </a:rPr>
              <a:t> = new </a:t>
            </a:r>
            <a:r>
              <a:rPr lang="fr-FR" sz="1600" dirty="0" err="1">
                <a:solidFill>
                  <a:schemeClr val="tx1"/>
                </a:solidFill>
                <a:latin typeface="Courier New" pitchFamily="49" charset="0"/>
                <a:cs typeface="Courier New" pitchFamily="49" charset="0"/>
              </a:rPr>
              <a:t>DefaultRepository</a:t>
            </a:r>
            <a:r>
              <a:rPr lang="fr-FR" sz="1600" dirty="0">
                <a:solidFill>
                  <a:schemeClr val="tx1"/>
                </a:solidFill>
                <a:latin typeface="Courier New" pitchFamily="49" charset="0"/>
                <a:cs typeface="Courier New" pitchFamily="49" charset="0"/>
              </a:rPr>
              <a:t>()</a:t>
            </a:r>
          </a:p>
          <a:p>
            <a:pPr>
              <a:defRPr/>
            </a:pP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 service1 = new </a:t>
            </a: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a:t>
            </a:r>
            <a:r>
              <a:rPr lang="fr-FR" sz="1600" dirty="0" err="1">
                <a:solidFill>
                  <a:schemeClr val="tx1"/>
                </a:solidFill>
                <a:latin typeface="Courier New" pitchFamily="49" charset="0"/>
                <a:cs typeface="Courier New" pitchFamily="49" charset="0"/>
              </a:rPr>
              <a:t>domainManager</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directoryRepository</a:t>
            </a:r>
            <a:r>
              <a:rPr lang="fr-FR" sz="1600" dirty="0">
                <a:solidFill>
                  <a:schemeClr val="tx1"/>
                </a:solidFill>
                <a:latin typeface="Courier New" pitchFamily="49" charset="0"/>
                <a:cs typeface="Courier New" pitchFamily="49" charset="0"/>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27</a:t>
            </a:fld>
            <a:endParaRPr lang="fr-FR"/>
          </a:p>
        </p:txBody>
      </p:sp>
      <p:sp>
        <p:nvSpPr>
          <p:cNvPr id="4" name="Espace réservé du pied de page 3">
            <a:extLst>
              <a:ext uri="{FF2B5EF4-FFF2-40B4-BE49-F238E27FC236}">
                <a16:creationId xmlns:a16="http://schemas.microsoft.com/office/drawing/2014/main" id="{68CED44F-06F8-47F1-A8C2-39830707533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18705400"/>
      </p:ext>
    </p:extLst>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270</a:t>
            </a:fld>
            <a:endParaRPr lang="fr-BE" dirty="0"/>
          </a:p>
        </p:txBody>
      </p:sp>
      <p:sp>
        <p:nvSpPr>
          <p:cNvPr id="2" name="Titre 1"/>
          <p:cNvSpPr>
            <a:spLocks noGrp="1"/>
          </p:cNvSpPr>
          <p:nvPr>
            <p:ph type="title"/>
          </p:nvPr>
        </p:nvSpPr>
        <p:spPr/>
        <p:txBody>
          <a:bodyPr>
            <a:normAutofit fontScale="90000"/>
          </a:bodyPr>
          <a:lstStyle/>
          <a:p>
            <a:r>
              <a:rPr lang="fr-FR" dirty="0"/>
              <a:t>Spring et les </a:t>
            </a:r>
            <a:r>
              <a:rPr lang="fr-FR" dirty="0" err="1"/>
              <a:t>DAOs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t>Un DAO est un objet </a:t>
            </a:r>
            <a:r>
              <a:rPr lang="fr-FR" b="1" u="sng" dirty="0"/>
              <a:t>géré</a:t>
            </a:r>
            <a:r>
              <a:rPr lang="fr-FR" dirty="0"/>
              <a:t> par le Spring</a:t>
            </a:r>
          </a:p>
          <a:p>
            <a:endParaRPr lang="fr-FR" dirty="0"/>
          </a:p>
          <a:p>
            <a:r>
              <a:rPr lang="fr-FR" dirty="0"/>
              <a:t>Chaque DAO doit être représenté par une interface</a:t>
            </a:r>
          </a:p>
          <a:p>
            <a:pPr lvl="1"/>
            <a:r>
              <a:rPr lang="fr-FR" dirty="0"/>
              <a:t>Sinon vous ne faites pas de </a:t>
            </a:r>
            <a:r>
              <a:rPr lang="fr-FR" dirty="0" err="1"/>
              <a:t>l’IoC</a:t>
            </a:r>
            <a:endParaRPr lang="fr-FR" dirty="0"/>
          </a:p>
          <a:p>
            <a:pPr lvl="1"/>
            <a:r>
              <a:rPr lang="fr-FR" dirty="0"/>
              <a:t>Sinon vous ne pourrez pas bénéficier des avantages de l’AOP</a:t>
            </a:r>
          </a:p>
          <a:p>
            <a:endParaRPr lang="fr-FR" dirty="0"/>
          </a:p>
          <a:p>
            <a:r>
              <a:rPr lang="fr-FR" dirty="0"/>
              <a:t>Il devra donc soit (l’un ou l’autre) :</a:t>
            </a:r>
          </a:p>
          <a:p>
            <a:pPr lvl="1"/>
            <a:r>
              <a:rPr lang="fr-FR" dirty="0"/>
              <a:t>être déclaré dans vos fichiers XML comme </a:t>
            </a:r>
            <a:r>
              <a:rPr lang="fr-FR" dirty="0" err="1"/>
              <a:t>bean</a:t>
            </a:r>
            <a:endParaRPr lang="fr-FR" dirty="0"/>
          </a:p>
          <a:p>
            <a:pPr lvl="1"/>
            <a:r>
              <a:rPr lang="fr-FR" dirty="0"/>
              <a:t>être annoté par @Repository</a:t>
            </a:r>
          </a:p>
          <a:p>
            <a:pPr lvl="1"/>
            <a:endParaRPr lang="fr-FR" dirty="0"/>
          </a:p>
          <a:p>
            <a:r>
              <a:rPr lang="fr-FR" dirty="0"/>
              <a:t>Dans tous les cas, vous ne devrez </a:t>
            </a:r>
            <a:r>
              <a:rPr lang="fr-FR" b="1" u="sng" dirty="0"/>
              <a:t>JAMAIS</a:t>
            </a:r>
            <a:r>
              <a:rPr lang="fr-FR" dirty="0"/>
              <a:t> instancier un DAO, c’est au Spring de le faire.</a:t>
            </a:r>
          </a:p>
          <a:p>
            <a:pPr lvl="1"/>
            <a:r>
              <a:rPr lang="fr-FR" dirty="0"/>
              <a:t>Via une injection de dépendance dans vos fichier Spring</a:t>
            </a:r>
          </a:p>
          <a:p>
            <a:pPr lvl="1"/>
            <a:r>
              <a:rPr lang="fr-FR" dirty="0"/>
              <a:t>Via l’annotation @</a:t>
            </a:r>
            <a:r>
              <a:rPr lang="fr-FR" dirty="0" err="1"/>
              <a:t>Autowired</a:t>
            </a:r>
            <a:r>
              <a:rPr lang="fr-FR" dirty="0"/>
              <a:t> dans vos classes de services métiers</a:t>
            </a:r>
          </a:p>
        </p:txBody>
      </p:sp>
      <p:sp>
        <p:nvSpPr>
          <p:cNvPr id="5" name="Espace réservé du pied de page 4">
            <a:extLst>
              <a:ext uri="{FF2B5EF4-FFF2-40B4-BE49-F238E27FC236}">
                <a16:creationId xmlns:a16="http://schemas.microsoft.com/office/drawing/2014/main" id="{2D7153D8-C875-4022-B5EA-86A9933CC90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2059489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et les </a:t>
            </a:r>
            <a:r>
              <a:rPr lang="fr-FR" dirty="0" err="1"/>
              <a:t>DAOs</a:t>
            </a:r>
            <a:endParaRPr lang="fr-FR" dirty="0"/>
          </a:p>
        </p:txBody>
      </p:sp>
      <p:sp>
        <p:nvSpPr>
          <p:cNvPr id="4" name="Espace réservé du numéro de diapositive 3">
            <a:extLst>
              <a:ext uri="{FF2B5EF4-FFF2-40B4-BE49-F238E27FC236}">
                <a16:creationId xmlns:a16="http://schemas.microsoft.com/office/drawing/2014/main" id="{051404F4-2854-405A-8FF0-41836045F43E}"/>
              </a:ext>
            </a:extLst>
          </p:cNvPr>
          <p:cNvSpPr>
            <a:spLocks noGrp="1"/>
          </p:cNvSpPr>
          <p:nvPr>
            <p:ph type="sldNum" sz="quarter" idx="12"/>
          </p:nvPr>
        </p:nvSpPr>
        <p:spPr/>
        <p:txBody>
          <a:bodyPr/>
          <a:lstStyle/>
          <a:p>
            <a:fld id="{27DD2850-4166-4114-B1C5-40990753D8A0}" type="slidenum">
              <a:rPr lang="fr-FR" smtClean="0"/>
              <a:t>271</a:t>
            </a:fld>
            <a:endParaRPr lang="fr-FR"/>
          </a:p>
        </p:txBody>
      </p:sp>
      <p:sp>
        <p:nvSpPr>
          <p:cNvPr id="5" name="Espace réservé du pied de page 4">
            <a:extLst>
              <a:ext uri="{FF2B5EF4-FFF2-40B4-BE49-F238E27FC236}">
                <a16:creationId xmlns:a16="http://schemas.microsoft.com/office/drawing/2014/main" id="{50B9B964-34FC-4324-85AD-4E6D27C2ABE1}"/>
              </a:ext>
            </a:extLst>
          </p:cNvPr>
          <p:cNvSpPr>
            <a:spLocks noGrp="1"/>
          </p:cNvSpPr>
          <p:nvPr>
            <p:ph type="ftr" sz="quarter" idx="3"/>
          </p:nvPr>
        </p:nvSpPr>
        <p:spPr/>
        <p:txBody>
          <a:bodyPr/>
          <a:lstStyle/>
          <a:p>
            <a:r>
              <a:rPr lang="en-US"/>
              <a:t>@ Ferret Renaud</a:t>
            </a:r>
            <a:endParaRPr lang="en-US" dirty="0"/>
          </a:p>
        </p:txBody>
      </p:sp>
      <p:pic>
        <p:nvPicPr>
          <p:cNvPr id="8" name="Image 7">
            <a:extLst>
              <a:ext uri="{FF2B5EF4-FFF2-40B4-BE49-F238E27FC236}">
                <a16:creationId xmlns:a16="http://schemas.microsoft.com/office/drawing/2014/main" id="{4546365C-1086-4705-A725-5F1596004773}"/>
              </a:ext>
            </a:extLst>
          </p:cNvPr>
          <p:cNvPicPr>
            <a:picLocks noChangeAspect="1"/>
          </p:cNvPicPr>
          <p:nvPr/>
        </p:nvPicPr>
        <p:blipFill>
          <a:blip r:embed="rId3"/>
          <a:stretch>
            <a:fillRect/>
          </a:stretch>
        </p:blipFill>
        <p:spPr>
          <a:xfrm>
            <a:off x="1751893" y="1027761"/>
            <a:ext cx="8668458" cy="5572580"/>
          </a:xfrm>
          <a:prstGeom prst="rect">
            <a:avLst/>
          </a:prstGeom>
        </p:spPr>
      </p:pic>
      <p:sp>
        <p:nvSpPr>
          <p:cNvPr id="9" name="Rectangle 8">
            <a:extLst>
              <a:ext uri="{FF2B5EF4-FFF2-40B4-BE49-F238E27FC236}">
                <a16:creationId xmlns:a16="http://schemas.microsoft.com/office/drawing/2014/main" id="{D4550296-D26B-4357-B95D-192CD55EFBC4}"/>
              </a:ext>
            </a:extLst>
          </p:cNvPr>
          <p:cNvSpPr/>
          <p:nvPr/>
        </p:nvSpPr>
        <p:spPr>
          <a:xfrm>
            <a:off x="7038975" y="1164682"/>
            <a:ext cx="2981325" cy="53793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488001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2"/>
          </p:nvPr>
        </p:nvSpPr>
        <p:spPr/>
        <p:txBody>
          <a:bodyPr/>
          <a:lstStyle/>
          <a:p>
            <a:fld id="{CF4668DC-857F-487D-BFFA-8C0CA5037977}" type="slidenum">
              <a:rPr lang="fr-BE" smtClean="0"/>
              <a:pPr/>
              <a:t>272</a:t>
            </a:fld>
            <a:endParaRPr lang="fr-BE" dirty="0"/>
          </a:p>
        </p:txBody>
      </p:sp>
      <p:sp>
        <p:nvSpPr>
          <p:cNvPr id="2" name="Titre 1"/>
          <p:cNvSpPr>
            <a:spLocks noGrp="1"/>
          </p:cNvSpPr>
          <p:nvPr>
            <p:ph type="title"/>
          </p:nvPr>
        </p:nvSpPr>
        <p:spPr/>
        <p:txBody>
          <a:bodyPr>
            <a:normAutofit fontScale="90000"/>
          </a:bodyPr>
          <a:lstStyle/>
          <a:p>
            <a:r>
              <a:rPr lang="fr-FR" dirty="0"/>
              <a:t>Spring et JPA</a:t>
            </a:r>
          </a:p>
        </p:txBody>
      </p:sp>
      <p:sp>
        <p:nvSpPr>
          <p:cNvPr id="3" name="Espace réservé du contenu 2"/>
          <p:cNvSpPr>
            <a:spLocks noGrp="1"/>
          </p:cNvSpPr>
          <p:nvPr>
            <p:ph idx="1"/>
          </p:nvPr>
        </p:nvSpPr>
        <p:spPr/>
        <p:txBody>
          <a:bodyPr>
            <a:normAutofit lnSpcReduction="10000"/>
          </a:bodyPr>
          <a:lstStyle/>
          <a:p>
            <a:r>
              <a:rPr lang="fr-FR" dirty="0"/>
              <a:t>La configuration JPA sera laissée au Spring, il s’occupera de </a:t>
            </a:r>
            <a:r>
              <a:rPr lang="fr-FR" dirty="0" err="1"/>
              <a:t>EntityManagerFactory</a:t>
            </a:r>
            <a:r>
              <a:rPr lang="fr-FR" dirty="0"/>
              <a:t> et de l’</a:t>
            </a:r>
            <a:r>
              <a:rPr lang="fr-FR" dirty="0" err="1"/>
              <a:t>EntityManager</a:t>
            </a:r>
            <a:endParaRPr lang="fr-FR" dirty="0"/>
          </a:p>
          <a:p>
            <a:endParaRPr lang="fr-FR" dirty="0"/>
          </a:p>
          <a:p>
            <a:r>
              <a:rPr lang="fr-FR" dirty="0"/>
              <a:t>Il très simple de faire passer un projet JPA pur vers un projet Spring-JPA</a:t>
            </a:r>
          </a:p>
          <a:p>
            <a:pPr lvl="1"/>
            <a:r>
              <a:rPr lang="fr-FR" dirty="0"/>
              <a:t>Tout se passe dans les fichiers de configurations du Spring</a:t>
            </a:r>
          </a:p>
          <a:p>
            <a:endParaRPr lang="fr-FR" dirty="0"/>
          </a:p>
          <a:p>
            <a:r>
              <a:rPr lang="fr-FR" dirty="0"/>
              <a:t>On y gagnera surtout sur la gestion des transactions et des tests unitaires</a:t>
            </a:r>
          </a:p>
        </p:txBody>
      </p:sp>
      <p:sp>
        <p:nvSpPr>
          <p:cNvPr id="5" name="Espace réservé du pied de page 4">
            <a:extLst>
              <a:ext uri="{FF2B5EF4-FFF2-40B4-BE49-F238E27FC236}">
                <a16:creationId xmlns:a16="http://schemas.microsoft.com/office/drawing/2014/main" id="{2FC345C3-A9DE-4CCB-978C-B2973724868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597882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273</a:t>
            </a:fld>
            <a:endParaRPr lang="fr-FR"/>
          </a:p>
        </p:txBody>
      </p:sp>
      <p:sp>
        <p:nvSpPr>
          <p:cNvPr id="2" name="Titre 1"/>
          <p:cNvSpPr>
            <a:spLocks noGrp="1"/>
          </p:cNvSpPr>
          <p:nvPr>
            <p:ph type="title"/>
          </p:nvPr>
        </p:nvSpPr>
        <p:spPr/>
        <p:txBody>
          <a:bodyPr>
            <a:normAutofit fontScale="90000"/>
          </a:bodyPr>
          <a:lstStyle/>
          <a:p>
            <a:r>
              <a:rPr lang="fr-FR"/>
              <a:t>Configuration JPA avec Spring</a:t>
            </a:r>
            <a:endParaRPr lang="fr-FR" dirty="0"/>
          </a:p>
        </p:txBody>
      </p:sp>
      <p:sp>
        <p:nvSpPr>
          <p:cNvPr id="251907" name="Espace réservé du contenu 2"/>
          <p:cNvSpPr>
            <a:spLocks noGrp="1"/>
          </p:cNvSpPr>
          <p:nvPr>
            <p:ph idx="1"/>
          </p:nvPr>
        </p:nvSpPr>
        <p:spPr/>
        <p:txBody>
          <a:bodyPr>
            <a:normAutofit fontScale="92500" lnSpcReduction="20000"/>
          </a:bodyPr>
          <a:lstStyle/>
          <a:p>
            <a:r>
              <a:rPr lang="fr-FR" altLang="en-US" sz="1800" dirty="0"/>
              <a:t>Configuration de l’ « </a:t>
            </a:r>
            <a:r>
              <a:rPr lang="fr-FR" sz="1800" dirty="0" err="1"/>
              <a:t>entityManagerFactory</a:t>
            </a:r>
            <a:r>
              <a:rPr lang="fr-FR" altLang="en-US" sz="1800" dirty="0"/>
              <a:t> » au sein du contexte Spring</a:t>
            </a:r>
          </a:p>
          <a:p>
            <a:endParaRPr lang="fr-FR" altLang="en-US" sz="1800" dirty="0"/>
          </a:p>
          <a:p>
            <a:endParaRPr lang="fr-FR" altLang="en-US" sz="1800" dirty="0"/>
          </a:p>
          <a:p>
            <a:endParaRPr lang="fr-FR" altLang="en-US" sz="1800" dirty="0"/>
          </a:p>
          <a:p>
            <a:endParaRPr lang="fr-FR" altLang="en-US" sz="1800" dirty="0"/>
          </a:p>
          <a:p>
            <a:endParaRPr lang="fr-FR" altLang="en-US" sz="1800" dirty="0"/>
          </a:p>
          <a:p>
            <a:endParaRPr lang="fr-FR" altLang="en-US" sz="1800" dirty="0"/>
          </a:p>
          <a:p>
            <a:endParaRPr lang="fr-FR" altLang="en-US" sz="1800" dirty="0"/>
          </a:p>
          <a:p>
            <a:endParaRPr lang="fr-FR" altLang="en-US" sz="1800" dirty="0"/>
          </a:p>
          <a:p>
            <a:endParaRPr lang="fr-FR" altLang="en-US" sz="1800" dirty="0"/>
          </a:p>
          <a:p>
            <a:endParaRPr lang="fr-FR" altLang="en-US" sz="1800" dirty="0"/>
          </a:p>
          <a:p>
            <a:pPr marL="0" indent="0">
              <a:buNone/>
            </a:pPr>
            <a:endParaRPr lang="fr-FR" altLang="en-US" sz="1800" dirty="0"/>
          </a:p>
          <a:p>
            <a:r>
              <a:rPr lang="fr-FR" altLang="en-US" sz="1800" dirty="0"/>
              <a:t>Notez que </a:t>
            </a:r>
          </a:p>
          <a:p>
            <a:pPr lvl="1"/>
            <a:r>
              <a:rPr lang="fr-FR" altLang="en-US" sz="1600" dirty="0"/>
              <a:t>la déclaration de la </a:t>
            </a:r>
            <a:r>
              <a:rPr lang="fr-FR" altLang="en-US" sz="1600" dirty="0" err="1"/>
              <a:t>datasource</a:t>
            </a:r>
            <a:r>
              <a:rPr lang="fr-FR" altLang="en-US" sz="1600" dirty="0"/>
              <a:t> est la même qu’en JDBC</a:t>
            </a:r>
          </a:p>
          <a:p>
            <a:pPr lvl="1"/>
            <a:r>
              <a:rPr lang="fr-FR" altLang="en-US" sz="1600" dirty="0"/>
              <a:t>Nous faisons ici usage d’un objet </a:t>
            </a:r>
            <a:r>
              <a:rPr lang="fr-FR" altLang="en-US" sz="1600" dirty="0" err="1"/>
              <a:t>factory</a:t>
            </a:r>
            <a:r>
              <a:rPr lang="fr-FR" altLang="en-US" sz="1600" dirty="0"/>
              <a:t> </a:t>
            </a:r>
            <a:r>
              <a:rPr lang="fr-FR" altLang="en-US" sz="1600" dirty="0">
                <a:sym typeface="Wingdings" panose="05000000000000000000" pitchFamily="2" charset="2"/>
              </a:rPr>
              <a:t></a:t>
            </a:r>
            <a:r>
              <a:rPr lang="fr-FR" altLang="en-US" sz="1600" i="1" dirty="0" err="1">
                <a:sym typeface="Wingdings" panose="05000000000000000000" pitchFamily="2" charset="2"/>
              </a:rPr>
              <a:t>ref</a:t>
            </a:r>
            <a:r>
              <a:rPr lang="fr-FR" altLang="en-US" sz="1600" dirty="0">
                <a:sym typeface="Wingdings" panose="05000000000000000000" pitchFamily="2" charset="2"/>
              </a:rPr>
              <a:t> fera le lien vers un objet créé par la </a:t>
            </a:r>
            <a:r>
              <a:rPr lang="fr-FR" altLang="en-US" sz="1600" dirty="0" err="1">
                <a:sym typeface="Wingdings" panose="05000000000000000000" pitchFamily="2" charset="2"/>
              </a:rPr>
              <a:t>factory</a:t>
            </a:r>
            <a:r>
              <a:rPr lang="fr-FR" altLang="en-US" sz="1600" dirty="0">
                <a:sym typeface="Wingdings" panose="05000000000000000000" pitchFamily="2" charset="2"/>
              </a:rPr>
              <a:t> et pas la </a:t>
            </a:r>
            <a:r>
              <a:rPr lang="fr-FR" altLang="en-US" sz="1600" dirty="0" err="1">
                <a:sym typeface="Wingdings" panose="05000000000000000000" pitchFamily="2" charset="2"/>
              </a:rPr>
              <a:t>factory</a:t>
            </a:r>
            <a:r>
              <a:rPr lang="fr-FR" altLang="en-US" sz="1600" dirty="0">
                <a:sym typeface="Wingdings" panose="05000000000000000000" pitchFamily="2" charset="2"/>
              </a:rPr>
              <a:t> elle-même Ici un </a:t>
            </a:r>
            <a:r>
              <a:rPr lang="fr-FR" altLang="en-US" sz="1600" dirty="0" err="1">
                <a:sym typeface="Wingdings" panose="05000000000000000000" pitchFamily="2" charset="2"/>
              </a:rPr>
              <a:t>javax.persistence.EntityManagerFactory</a:t>
            </a:r>
            <a:endParaRPr lang="fr-FR" altLang="en-US" sz="1600" dirty="0"/>
          </a:p>
        </p:txBody>
      </p:sp>
      <p:sp>
        <p:nvSpPr>
          <p:cNvPr id="6" name="ZoneTexte 5"/>
          <p:cNvSpPr txBox="1"/>
          <p:nvPr/>
        </p:nvSpPr>
        <p:spPr>
          <a:xfrm>
            <a:off x="1703754" y="1729178"/>
            <a:ext cx="8424985" cy="3323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000" dirty="0">
                <a:solidFill>
                  <a:schemeClr val="tx1"/>
                </a:solidFill>
                <a:latin typeface="Courier New"/>
              </a:rPr>
              <a:t>...</a:t>
            </a:r>
            <a:endParaRPr lang="fr-FR" sz="1000" dirty="0">
              <a:solidFill>
                <a:schemeClr val="tx1"/>
              </a:solidFill>
              <a:latin typeface="Courier New"/>
            </a:endParaRP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 id="</a:t>
            </a:r>
            <a:r>
              <a:rPr lang="fr-FR" sz="1000" dirty="0" err="1">
                <a:solidFill>
                  <a:schemeClr val="tx1"/>
                </a:solidFill>
                <a:latin typeface="Courier New"/>
              </a:rPr>
              <a:t>jpaPersonDaoImpl</a:t>
            </a:r>
            <a:r>
              <a:rPr lang="fr-FR" sz="1000" dirty="0">
                <a:solidFill>
                  <a:schemeClr val="tx1"/>
                </a:solidFill>
                <a:latin typeface="Courier New"/>
              </a:rPr>
              <a:t>" class="</a:t>
            </a:r>
            <a:r>
              <a:rPr lang="fr-FR" sz="1000" dirty="0" err="1">
                <a:solidFill>
                  <a:schemeClr val="tx1"/>
                </a:solidFill>
                <a:latin typeface="Courier New"/>
              </a:rPr>
              <a:t>exemple.JpaPersonDaoImpl</a:t>
            </a:r>
            <a:r>
              <a:rPr lang="fr-FR" sz="1000" dirty="0">
                <a:solidFill>
                  <a:schemeClr val="tx1"/>
                </a:solidFill>
                <a:latin typeface="Courier New"/>
              </a:rPr>
              <a:t>"&gt;</a:t>
            </a:r>
          </a:p>
          <a:p>
            <a:pPr>
              <a:defRPr/>
            </a:pPr>
            <a:r>
              <a:rPr lang="en-US" sz="1000" dirty="0">
                <a:solidFill>
                  <a:schemeClr val="tx1"/>
                </a:solidFill>
                <a:latin typeface="Courier New"/>
              </a:rPr>
              <a:t> &lt;property name="</a:t>
            </a:r>
            <a:r>
              <a:rPr lang="en-US" sz="1000" dirty="0" err="1">
                <a:solidFill>
                  <a:schemeClr val="tx1"/>
                </a:solidFill>
                <a:latin typeface="Courier New"/>
              </a:rPr>
              <a:t>entityManagerFactory</a:t>
            </a:r>
            <a:r>
              <a:rPr lang="en-US" sz="1000" dirty="0">
                <a:solidFill>
                  <a:schemeClr val="tx1"/>
                </a:solidFill>
                <a:latin typeface="Courier New"/>
              </a:rPr>
              <a:t>" ref="</a:t>
            </a:r>
            <a:r>
              <a:rPr lang="fr-FR" sz="1000" b="1" dirty="0" err="1">
                <a:solidFill>
                  <a:schemeClr val="tx1"/>
                </a:solidFill>
                <a:latin typeface="Courier New"/>
              </a:rPr>
              <a:t>entityManagerFactory</a:t>
            </a:r>
            <a:r>
              <a:rPr lang="en-US" sz="1000" dirty="0">
                <a:solidFill>
                  <a:schemeClr val="tx1"/>
                </a:solidFill>
                <a:latin typeface="Courier New"/>
              </a:rPr>
              <a:t>" /&gt;</a:t>
            </a:r>
            <a:endParaRPr lang="fr-FR" sz="1000" dirty="0">
              <a:solidFill>
                <a:schemeClr val="tx1"/>
              </a:solidFill>
              <a:latin typeface="Courier New"/>
            </a:endParaRP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&gt;</a:t>
            </a:r>
          </a:p>
          <a:p>
            <a:pPr>
              <a:defRPr/>
            </a:pPr>
            <a:endParaRPr lang="fr-FR" sz="1000" dirty="0">
              <a:solidFill>
                <a:schemeClr val="tx1"/>
              </a:solidFill>
              <a:latin typeface="Courier New"/>
            </a:endParaRP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 id="</a:t>
            </a:r>
            <a:r>
              <a:rPr lang="fr-FR" sz="1000" b="1" dirty="0" err="1">
                <a:solidFill>
                  <a:schemeClr val="tx1"/>
                </a:solidFill>
                <a:latin typeface="Courier New"/>
              </a:rPr>
              <a:t>entityManagerFactory</a:t>
            </a:r>
            <a:r>
              <a:rPr lang="fr-FR" sz="1000" dirty="0">
                <a:solidFill>
                  <a:schemeClr val="tx1"/>
                </a:solidFill>
                <a:latin typeface="Courier New"/>
              </a:rPr>
              <a:t>" class="org.springframework.orm.jpa.LocalContainerEntityManagerFactoryBean"&gt;</a:t>
            </a:r>
          </a:p>
          <a:p>
            <a:pPr>
              <a:defRPr/>
            </a:pPr>
            <a:r>
              <a:rPr lang="fr-FR" sz="1000" dirty="0">
                <a:solidFill>
                  <a:schemeClr val="tx1"/>
                </a:solidFill>
                <a:latin typeface="Courier New"/>
              </a:rPr>
              <a:t>  &lt;</a:t>
            </a:r>
            <a:r>
              <a:rPr lang="fr-FR" sz="1000" dirty="0" err="1">
                <a:solidFill>
                  <a:schemeClr val="tx1"/>
                </a:solidFill>
                <a:latin typeface="Courier New"/>
              </a:rPr>
              <a:t>property</a:t>
            </a:r>
            <a:r>
              <a:rPr lang="fr-FR" sz="1000" dirty="0">
                <a:solidFill>
                  <a:schemeClr val="tx1"/>
                </a:solidFill>
                <a:latin typeface="Courier New"/>
              </a:rPr>
              <a:t> </a:t>
            </a:r>
            <a:r>
              <a:rPr lang="fr-FR" sz="1000" dirty="0" err="1">
                <a:solidFill>
                  <a:schemeClr val="tx1"/>
                </a:solidFill>
                <a:latin typeface="Courier New"/>
              </a:rPr>
              <a:t>name</a:t>
            </a:r>
            <a:r>
              <a:rPr lang="fr-FR" sz="1000" dirty="0">
                <a:solidFill>
                  <a:schemeClr val="tx1"/>
                </a:solidFill>
                <a:latin typeface="Courier New"/>
              </a:rPr>
              <a:t>="</a:t>
            </a:r>
            <a:r>
              <a:rPr lang="fr-FR" sz="1000" dirty="0" err="1">
                <a:solidFill>
                  <a:schemeClr val="tx1"/>
                </a:solidFill>
                <a:latin typeface="Courier New"/>
              </a:rPr>
              <a:t>jtaDataSource</a:t>
            </a:r>
            <a:r>
              <a:rPr lang="fr-FR" sz="1000" dirty="0">
                <a:solidFill>
                  <a:schemeClr val="tx1"/>
                </a:solidFill>
                <a:latin typeface="Courier New"/>
              </a:rPr>
              <a:t>" </a:t>
            </a:r>
            <a:r>
              <a:rPr lang="fr-FR" sz="1000" dirty="0" err="1">
                <a:solidFill>
                  <a:schemeClr val="tx1"/>
                </a:solidFill>
                <a:latin typeface="Courier New"/>
              </a:rPr>
              <a:t>ref</a:t>
            </a:r>
            <a:r>
              <a:rPr lang="fr-FR" sz="1000" dirty="0">
                <a:solidFill>
                  <a:schemeClr val="tx1"/>
                </a:solidFill>
                <a:latin typeface="Courier New"/>
              </a:rPr>
              <a:t>="</a:t>
            </a:r>
            <a:r>
              <a:rPr lang="fr-FR" sz="1000" b="1" dirty="0" err="1">
                <a:solidFill>
                  <a:schemeClr val="tx1"/>
                </a:solidFill>
                <a:latin typeface="Courier New"/>
              </a:rPr>
              <a:t>dataSource</a:t>
            </a:r>
            <a:r>
              <a:rPr lang="fr-FR" sz="1000" dirty="0">
                <a:solidFill>
                  <a:schemeClr val="tx1"/>
                </a:solidFill>
                <a:latin typeface="Courier New"/>
              </a:rPr>
              <a:t>" /&gt;</a:t>
            </a:r>
          </a:p>
          <a:p>
            <a:pPr>
              <a:defRPr/>
            </a:pPr>
            <a:r>
              <a:rPr lang="fr-FR" sz="1000" dirty="0">
                <a:solidFill>
                  <a:schemeClr val="tx1"/>
                </a:solidFill>
                <a:latin typeface="Courier New"/>
              </a:rPr>
              <a:t>  &lt;</a:t>
            </a:r>
            <a:r>
              <a:rPr lang="fr-FR" sz="1000" dirty="0" err="1">
                <a:solidFill>
                  <a:schemeClr val="tx1"/>
                </a:solidFill>
                <a:latin typeface="Courier New"/>
              </a:rPr>
              <a:t>property</a:t>
            </a:r>
            <a:r>
              <a:rPr lang="fr-FR" sz="1000" dirty="0">
                <a:solidFill>
                  <a:schemeClr val="tx1"/>
                </a:solidFill>
                <a:latin typeface="Courier New"/>
              </a:rPr>
              <a:t> </a:t>
            </a:r>
            <a:r>
              <a:rPr lang="fr-FR" sz="1000" dirty="0" err="1">
                <a:solidFill>
                  <a:schemeClr val="tx1"/>
                </a:solidFill>
                <a:latin typeface="Courier New"/>
              </a:rPr>
              <a:t>name</a:t>
            </a:r>
            <a:r>
              <a:rPr lang="fr-FR" sz="1000" dirty="0">
                <a:solidFill>
                  <a:schemeClr val="tx1"/>
                </a:solidFill>
                <a:latin typeface="Courier New"/>
              </a:rPr>
              <a:t>="</a:t>
            </a:r>
            <a:r>
              <a:rPr lang="fr-FR" sz="1000" dirty="0" err="1">
                <a:solidFill>
                  <a:schemeClr val="tx1"/>
                </a:solidFill>
                <a:latin typeface="Courier New"/>
              </a:rPr>
              <a:t>jpaProperties</a:t>
            </a:r>
            <a:r>
              <a:rPr lang="fr-FR" sz="1000" dirty="0">
                <a:solidFill>
                  <a:schemeClr val="tx1"/>
                </a:solidFill>
                <a:latin typeface="Courier New"/>
              </a:rPr>
              <a:t>"&gt;</a:t>
            </a:r>
          </a:p>
          <a:p>
            <a:pPr>
              <a:defRPr/>
            </a:pPr>
            <a:r>
              <a:rPr lang="fr-FR" sz="1000" dirty="0">
                <a:solidFill>
                  <a:schemeClr val="tx1"/>
                </a:solidFill>
                <a:latin typeface="Courier New"/>
              </a:rPr>
              <a:t>    &lt;</a:t>
            </a:r>
            <a:r>
              <a:rPr lang="fr-FR" sz="1000" dirty="0" err="1">
                <a:solidFill>
                  <a:schemeClr val="tx1"/>
                </a:solidFill>
                <a:latin typeface="Courier New"/>
              </a:rPr>
              <a:t>props</a:t>
            </a:r>
            <a:r>
              <a:rPr lang="fr-FR" sz="1000" dirty="0">
                <a:solidFill>
                  <a:schemeClr val="tx1"/>
                </a:solidFill>
                <a:latin typeface="Courier New"/>
              </a:rPr>
              <a:t>&gt;</a:t>
            </a:r>
          </a:p>
          <a:p>
            <a:pPr>
              <a:defRPr/>
            </a:pPr>
            <a:r>
              <a:rPr lang="fr-FR" sz="1000" dirty="0">
                <a:solidFill>
                  <a:schemeClr val="tx1"/>
                </a:solidFill>
                <a:latin typeface="Courier New"/>
              </a:rPr>
              <a:t>      &lt;!-- Exemple de propriétés hibernate --&gt;</a:t>
            </a:r>
          </a:p>
          <a:p>
            <a:pPr>
              <a:defRPr/>
            </a:pPr>
            <a:r>
              <a:rPr lang="fr-FR" sz="1000" dirty="0">
                <a:solidFill>
                  <a:schemeClr val="tx1"/>
                </a:solidFill>
                <a:latin typeface="Courier New"/>
              </a:rPr>
              <a:t>      &lt;</a:t>
            </a:r>
            <a:r>
              <a:rPr lang="fr-FR" sz="1000" dirty="0" err="1">
                <a:solidFill>
                  <a:schemeClr val="tx1"/>
                </a:solidFill>
                <a:latin typeface="Courier New"/>
              </a:rPr>
              <a:t>prop</a:t>
            </a:r>
            <a:r>
              <a:rPr lang="fr-FR" sz="1000" dirty="0">
                <a:solidFill>
                  <a:schemeClr val="tx1"/>
                </a:solidFill>
                <a:latin typeface="Courier New"/>
              </a:rPr>
              <a:t> key="</a:t>
            </a:r>
            <a:r>
              <a:rPr lang="fr-FR" sz="1000" dirty="0" err="1">
                <a:solidFill>
                  <a:schemeClr val="tx1"/>
                </a:solidFill>
                <a:latin typeface="Courier New"/>
              </a:rPr>
              <a:t>hibernate.dialect</a:t>
            </a:r>
            <a:r>
              <a:rPr lang="fr-FR" sz="1000" dirty="0">
                <a:solidFill>
                  <a:schemeClr val="tx1"/>
                </a:solidFill>
                <a:latin typeface="Courier New"/>
              </a:rPr>
              <a:t>"&gt;${</a:t>
            </a:r>
            <a:r>
              <a:rPr lang="fr-FR" sz="1000" dirty="0" err="1">
                <a:solidFill>
                  <a:schemeClr val="tx1"/>
                </a:solidFill>
                <a:latin typeface="Courier New"/>
              </a:rPr>
              <a:t>hibernate.dialect</a:t>
            </a:r>
            <a:r>
              <a:rPr lang="fr-FR" sz="1000" dirty="0">
                <a:solidFill>
                  <a:schemeClr val="tx1"/>
                </a:solidFill>
                <a:latin typeface="Courier New"/>
              </a:rPr>
              <a:t>}&lt;/</a:t>
            </a:r>
            <a:r>
              <a:rPr lang="fr-FR" sz="1000" dirty="0" err="1">
                <a:solidFill>
                  <a:schemeClr val="tx1"/>
                </a:solidFill>
                <a:latin typeface="Courier New"/>
              </a:rPr>
              <a:t>prop</a:t>
            </a:r>
            <a:r>
              <a:rPr lang="fr-FR" sz="1000" dirty="0">
                <a:solidFill>
                  <a:schemeClr val="tx1"/>
                </a:solidFill>
                <a:latin typeface="Courier New"/>
              </a:rPr>
              <a:t>&gt;</a:t>
            </a:r>
          </a:p>
          <a:p>
            <a:pPr>
              <a:defRPr/>
            </a:pPr>
            <a:r>
              <a:rPr lang="fr-FR" sz="1000" dirty="0">
                <a:solidFill>
                  <a:schemeClr val="tx1"/>
                </a:solidFill>
                <a:latin typeface="Courier New"/>
              </a:rPr>
              <a:t>      &lt;</a:t>
            </a:r>
            <a:r>
              <a:rPr lang="fr-FR" sz="1000" dirty="0" err="1">
                <a:solidFill>
                  <a:schemeClr val="tx1"/>
                </a:solidFill>
                <a:latin typeface="Courier New"/>
              </a:rPr>
              <a:t>prop</a:t>
            </a:r>
            <a:r>
              <a:rPr lang="fr-FR" sz="1000" dirty="0">
                <a:solidFill>
                  <a:schemeClr val="tx1"/>
                </a:solidFill>
                <a:latin typeface="Courier New"/>
              </a:rPr>
              <a:t> key="</a:t>
            </a:r>
            <a:r>
              <a:rPr lang="fr-FR" sz="1000" dirty="0" err="1">
                <a:solidFill>
                  <a:schemeClr val="tx1"/>
                </a:solidFill>
                <a:latin typeface="Courier New"/>
              </a:rPr>
              <a:t>hibernate.show_sql</a:t>
            </a:r>
            <a:r>
              <a:rPr lang="fr-FR" sz="1000" dirty="0">
                <a:solidFill>
                  <a:schemeClr val="tx1"/>
                </a:solidFill>
                <a:latin typeface="Courier New"/>
              </a:rPr>
              <a:t>"&gt;${</a:t>
            </a:r>
            <a:r>
              <a:rPr lang="fr-FR" sz="1000" dirty="0" err="1">
                <a:solidFill>
                  <a:schemeClr val="tx1"/>
                </a:solidFill>
                <a:latin typeface="Courier New"/>
              </a:rPr>
              <a:t>hibernate.show_sql</a:t>
            </a:r>
            <a:r>
              <a:rPr lang="fr-FR" sz="1000" dirty="0">
                <a:solidFill>
                  <a:schemeClr val="tx1"/>
                </a:solidFill>
                <a:latin typeface="Courier New"/>
              </a:rPr>
              <a:t>}&lt;/</a:t>
            </a:r>
            <a:r>
              <a:rPr lang="fr-FR" sz="1000" dirty="0" err="1">
                <a:solidFill>
                  <a:schemeClr val="tx1"/>
                </a:solidFill>
                <a:latin typeface="Courier New"/>
              </a:rPr>
              <a:t>prop</a:t>
            </a:r>
            <a:r>
              <a:rPr lang="fr-FR" sz="1000" dirty="0">
                <a:solidFill>
                  <a:schemeClr val="tx1"/>
                </a:solidFill>
                <a:latin typeface="Courier New"/>
              </a:rPr>
              <a:t>&gt;</a:t>
            </a:r>
          </a:p>
          <a:p>
            <a:pPr>
              <a:defRPr/>
            </a:pPr>
            <a:r>
              <a:rPr lang="fr-FR" sz="1000" dirty="0">
                <a:solidFill>
                  <a:schemeClr val="tx1"/>
                </a:solidFill>
                <a:latin typeface="Courier New"/>
              </a:rPr>
              <a:t>    &lt;/</a:t>
            </a:r>
            <a:r>
              <a:rPr lang="fr-FR" sz="1000" dirty="0" err="1">
                <a:solidFill>
                  <a:schemeClr val="tx1"/>
                </a:solidFill>
                <a:latin typeface="Courier New"/>
              </a:rPr>
              <a:t>props</a:t>
            </a:r>
            <a:r>
              <a:rPr lang="fr-FR" sz="1000" dirty="0">
                <a:solidFill>
                  <a:schemeClr val="tx1"/>
                </a:solidFill>
                <a:latin typeface="Courier New"/>
              </a:rPr>
              <a:t>&gt;</a:t>
            </a:r>
          </a:p>
          <a:p>
            <a:pPr>
              <a:defRPr/>
            </a:pPr>
            <a:r>
              <a:rPr lang="fr-FR" sz="1000" dirty="0">
                <a:solidFill>
                  <a:schemeClr val="tx1"/>
                </a:solidFill>
                <a:latin typeface="Courier New"/>
              </a:rPr>
              <a:t>  &lt;/</a:t>
            </a:r>
            <a:r>
              <a:rPr lang="fr-FR" sz="1000" dirty="0" err="1">
                <a:solidFill>
                  <a:schemeClr val="tx1"/>
                </a:solidFill>
                <a:latin typeface="Courier New"/>
              </a:rPr>
              <a:t>property</a:t>
            </a:r>
            <a:r>
              <a:rPr lang="fr-FR" sz="1000" dirty="0">
                <a:solidFill>
                  <a:schemeClr val="tx1"/>
                </a:solidFill>
                <a:latin typeface="Courier New"/>
              </a:rPr>
              <a:t>&gt;</a:t>
            </a: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&gt;</a:t>
            </a:r>
          </a:p>
          <a:p>
            <a:pPr>
              <a:defRPr/>
            </a:pPr>
            <a:endParaRPr lang="fr-FR" sz="1000" dirty="0">
              <a:solidFill>
                <a:schemeClr val="tx1"/>
              </a:solidFill>
              <a:latin typeface="Courier New"/>
            </a:endParaRP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 id="</a:t>
            </a:r>
            <a:r>
              <a:rPr lang="fr-FR" sz="1000" b="1" dirty="0" err="1">
                <a:solidFill>
                  <a:schemeClr val="tx1"/>
                </a:solidFill>
                <a:latin typeface="Courier New"/>
              </a:rPr>
              <a:t>dataSource</a:t>
            </a:r>
            <a:r>
              <a:rPr lang="fr-FR" sz="1000" dirty="0">
                <a:solidFill>
                  <a:schemeClr val="tx1"/>
                </a:solidFill>
                <a:latin typeface="Courier New"/>
              </a:rPr>
              <a:t>" class="</a:t>
            </a:r>
            <a:r>
              <a:rPr lang="fr-FR" sz="1000" dirty="0" err="1">
                <a:solidFill>
                  <a:schemeClr val="tx1"/>
                </a:solidFill>
                <a:latin typeface="Courier New"/>
              </a:rPr>
              <a:t>org.springframework.jdbc.datasource.DriverManagerDataSource</a:t>
            </a:r>
            <a:r>
              <a:rPr lang="fr-FR" sz="1000" dirty="0">
                <a:solidFill>
                  <a:schemeClr val="tx1"/>
                </a:solidFill>
                <a:latin typeface="Courier New"/>
              </a:rPr>
              <a:t>"&gt;</a:t>
            </a:r>
          </a:p>
          <a:p>
            <a:pPr>
              <a:defRPr/>
            </a:pPr>
            <a:r>
              <a:rPr lang="fr-FR" sz="1000" dirty="0">
                <a:solidFill>
                  <a:schemeClr val="tx1"/>
                </a:solidFill>
                <a:latin typeface="Courier New"/>
              </a:rPr>
              <a:t> &lt;</a:t>
            </a:r>
            <a:r>
              <a:rPr lang="fr-FR" sz="1000" dirty="0" err="1">
                <a:solidFill>
                  <a:schemeClr val="tx1"/>
                </a:solidFill>
                <a:latin typeface="Courier New"/>
              </a:rPr>
              <a:t>property</a:t>
            </a:r>
            <a:r>
              <a:rPr lang="fr-FR" sz="1000" dirty="0">
                <a:solidFill>
                  <a:schemeClr val="tx1"/>
                </a:solidFill>
                <a:latin typeface="Courier New"/>
              </a:rPr>
              <a:t> </a:t>
            </a:r>
            <a:r>
              <a:rPr lang="fr-FR" sz="1000" dirty="0" err="1">
                <a:solidFill>
                  <a:schemeClr val="tx1"/>
                </a:solidFill>
                <a:latin typeface="Courier New"/>
              </a:rPr>
              <a:t>name</a:t>
            </a:r>
            <a:r>
              <a:rPr lang="fr-FR" sz="1000" dirty="0">
                <a:solidFill>
                  <a:schemeClr val="tx1"/>
                </a:solidFill>
                <a:latin typeface="Courier New"/>
              </a:rPr>
              <a:t>="</a:t>
            </a:r>
            <a:r>
              <a:rPr lang="fr-FR" sz="1000" dirty="0" err="1">
                <a:solidFill>
                  <a:schemeClr val="tx1"/>
                </a:solidFill>
                <a:latin typeface="Courier New"/>
              </a:rPr>
              <a:t>driverClassName</a:t>
            </a:r>
            <a:r>
              <a:rPr lang="fr-FR" sz="1000" dirty="0">
                <a:solidFill>
                  <a:schemeClr val="tx1"/>
                </a:solidFill>
                <a:latin typeface="Courier New"/>
              </a:rPr>
              <a:t>" value="${...}"/&gt;</a:t>
            </a:r>
          </a:p>
          <a:p>
            <a:pPr>
              <a:defRPr/>
            </a:pPr>
            <a:r>
              <a:rPr lang="en-US" sz="1000" dirty="0">
                <a:solidFill>
                  <a:schemeClr val="tx1"/>
                </a:solidFill>
                <a:latin typeface="Courier New"/>
              </a:rPr>
              <a:t> &lt;property name="</a:t>
            </a:r>
            <a:r>
              <a:rPr lang="en-US" sz="1000" dirty="0" err="1">
                <a:solidFill>
                  <a:schemeClr val="tx1"/>
                </a:solidFill>
                <a:latin typeface="Courier New"/>
              </a:rPr>
              <a:t>url</a:t>
            </a:r>
            <a:r>
              <a:rPr lang="en-US" sz="1000" dirty="0">
                <a:solidFill>
                  <a:schemeClr val="tx1"/>
                </a:solidFill>
                <a:latin typeface="Courier New"/>
              </a:rPr>
              <a:t>" value="</a:t>
            </a:r>
            <a:r>
              <a:rPr lang="fr-FR" sz="1000" dirty="0">
                <a:solidFill>
                  <a:schemeClr val="tx1"/>
                </a:solidFill>
                <a:latin typeface="Courier New"/>
              </a:rPr>
              <a:t>${...}</a:t>
            </a:r>
            <a:r>
              <a:rPr lang="en-US" sz="1000" dirty="0">
                <a:solidFill>
                  <a:schemeClr val="tx1"/>
                </a:solidFill>
                <a:latin typeface="Courier New"/>
              </a:rPr>
              <a:t>"/&gt;</a:t>
            </a:r>
          </a:p>
          <a:p>
            <a:pPr>
              <a:defRPr/>
            </a:pPr>
            <a:r>
              <a:rPr lang="en-US" sz="1000" dirty="0">
                <a:solidFill>
                  <a:schemeClr val="tx1"/>
                </a:solidFill>
                <a:latin typeface="Courier New"/>
              </a:rPr>
              <a:t> ...</a:t>
            </a:r>
          </a:p>
          <a:p>
            <a:pPr>
              <a:defRPr/>
            </a:pPr>
            <a:r>
              <a:rPr lang="fr-FR" sz="1000" dirty="0">
                <a:solidFill>
                  <a:schemeClr val="tx1"/>
                </a:solidFill>
                <a:latin typeface="Courier New"/>
              </a:rPr>
              <a:t>&lt;/</a:t>
            </a:r>
            <a:r>
              <a:rPr lang="fr-FR" sz="1000" dirty="0" err="1">
                <a:solidFill>
                  <a:schemeClr val="tx1"/>
                </a:solidFill>
                <a:latin typeface="Courier New"/>
              </a:rPr>
              <a:t>bean</a:t>
            </a:r>
            <a:r>
              <a:rPr lang="fr-FR" sz="1000" dirty="0">
                <a:solidFill>
                  <a:schemeClr val="tx1"/>
                </a:solidFill>
                <a:latin typeface="Courier New"/>
              </a:rPr>
              <a:t>&gt;</a:t>
            </a:r>
          </a:p>
        </p:txBody>
      </p:sp>
      <p:sp>
        <p:nvSpPr>
          <p:cNvPr id="3" name="Espace réservé du pied de page 2">
            <a:extLst>
              <a:ext uri="{FF2B5EF4-FFF2-40B4-BE49-F238E27FC236}">
                <a16:creationId xmlns:a16="http://schemas.microsoft.com/office/drawing/2014/main" id="{AD03D413-D955-490A-8FAD-46EA4454A0D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40215418"/>
      </p:ext>
    </p:extLst>
  </p:cSld>
  <p:clrMapOvr>
    <a:masterClrMapping/>
  </p:clrMapOvr>
  <p:transition spd="slow"/>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274</a:t>
            </a:fld>
            <a:endParaRPr lang="fr-FR"/>
          </a:p>
        </p:txBody>
      </p:sp>
      <p:sp>
        <p:nvSpPr>
          <p:cNvPr id="2" name="Titre 1"/>
          <p:cNvSpPr>
            <a:spLocks noGrp="1"/>
          </p:cNvSpPr>
          <p:nvPr>
            <p:ph type="title"/>
          </p:nvPr>
        </p:nvSpPr>
        <p:spPr/>
        <p:txBody>
          <a:bodyPr>
            <a:normAutofit fontScale="90000"/>
          </a:bodyPr>
          <a:lstStyle/>
          <a:p>
            <a:r>
              <a:rPr lang="fr-FR"/>
              <a:t>Configuration JPA avec Spring</a:t>
            </a:r>
            <a:endParaRPr lang="fr-FR" dirty="0"/>
          </a:p>
        </p:txBody>
      </p:sp>
      <p:sp>
        <p:nvSpPr>
          <p:cNvPr id="251907" name="Espace réservé du contenu 2"/>
          <p:cNvSpPr>
            <a:spLocks noGrp="1"/>
          </p:cNvSpPr>
          <p:nvPr>
            <p:ph idx="1"/>
          </p:nvPr>
        </p:nvSpPr>
        <p:spPr/>
        <p:txBody>
          <a:bodyPr>
            <a:normAutofit lnSpcReduction="10000"/>
          </a:bodyPr>
          <a:lstStyle/>
          <a:p>
            <a:r>
              <a:rPr lang="fr-FR" altLang="en-US" dirty="0"/>
              <a:t>Dans notre exemple, le DAO possède une méthode </a:t>
            </a:r>
            <a:r>
              <a:rPr lang="fr-FR" altLang="en-US" i="1" dirty="0"/>
              <a:t>set</a:t>
            </a:r>
            <a:r>
              <a:rPr lang="fr-FR" altLang="en-US" dirty="0"/>
              <a:t>  qui prend une instance de  </a:t>
            </a:r>
            <a:r>
              <a:rPr lang="fr-FR" altLang="en-US" dirty="0" err="1">
                <a:sym typeface="Wingdings" panose="05000000000000000000" pitchFamily="2" charset="2"/>
              </a:rPr>
              <a:t>javax.persistence.EntityManagerFactory</a:t>
            </a:r>
            <a:endParaRPr lang="fr-FR" altLang="en-US" dirty="0">
              <a:sym typeface="Wingdings" panose="05000000000000000000" pitchFamily="2" charset="2"/>
            </a:endParaRPr>
          </a:p>
          <a:p>
            <a:pPr lvl="1"/>
            <a:r>
              <a:rPr lang="fr-FR" altLang="en-US" dirty="0">
                <a:sym typeface="Wingdings" panose="05000000000000000000" pitchFamily="2" charset="2"/>
              </a:rPr>
              <a:t>Il a donc un attribut de cette même famille</a:t>
            </a:r>
          </a:p>
          <a:p>
            <a:endParaRPr lang="fr-FR" altLang="en-US" dirty="0">
              <a:sym typeface="Wingdings" panose="05000000000000000000" pitchFamily="2" charset="2"/>
            </a:endParaRPr>
          </a:p>
          <a:p>
            <a:r>
              <a:rPr lang="fr-FR" altLang="en-US" dirty="0">
                <a:sym typeface="Wingdings" panose="05000000000000000000" pitchFamily="2" charset="2"/>
              </a:rPr>
              <a:t>Mais, en général, il est préférable que le DAO possède directement un attribut </a:t>
            </a:r>
            <a:r>
              <a:rPr lang="fr-FR" altLang="en-US" dirty="0" err="1">
                <a:sym typeface="Wingdings" panose="05000000000000000000" pitchFamily="2" charset="2"/>
              </a:rPr>
              <a:t>EntityManger</a:t>
            </a:r>
            <a:r>
              <a:rPr lang="fr-FR" altLang="en-US" dirty="0"/>
              <a:t> </a:t>
            </a:r>
          </a:p>
          <a:p>
            <a:pPr lvl="1"/>
            <a:r>
              <a:rPr lang="fr-FR" altLang="en-US" dirty="0"/>
              <a:t>Dans ce cas, le lien pourra être géré directement par Spring via l’annotation @</a:t>
            </a:r>
            <a:r>
              <a:rPr lang="fr-FR" altLang="en-US" dirty="0" err="1"/>
              <a:t>javax.persistence.PersistenceContext</a:t>
            </a:r>
            <a:endParaRPr lang="fr-FR" altLang="en-US" dirty="0"/>
          </a:p>
          <a:p>
            <a:pPr lvl="1"/>
            <a:r>
              <a:rPr lang="fr-FR" altLang="en-US" dirty="0"/>
              <a:t>Le lien explicite avec </a:t>
            </a:r>
            <a:r>
              <a:rPr lang="fr-FR" altLang="en-US" dirty="0" err="1">
                <a:sym typeface="Wingdings" panose="05000000000000000000" pitchFamily="2" charset="2"/>
              </a:rPr>
              <a:t>EntityManagerFactory</a:t>
            </a:r>
            <a:r>
              <a:rPr lang="fr-FR" altLang="en-US" dirty="0">
                <a:sym typeface="Wingdings" panose="05000000000000000000" pitchFamily="2" charset="2"/>
              </a:rPr>
              <a:t> et DAO disparait</a:t>
            </a:r>
            <a:endParaRPr lang="fr-FR" altLang="en-US" dirty="0"/>
          </a:p>
          <a:p>
            <a:endParaRPr lang="fr-FR" altLang="en-US" dirty="0"/>
          </a:p>
          <a:p>
            <a:endParaRPr lang="fr-FR" altLang="en-US" dirty="0"/>
          </a:p>
          <a:p>
            <a:endParaRPr lang="fr-FR" altLang="en-US" dirty="0"/>
          </a:p>
        </p:txBody>
      </p:sp>
      <p:sp>
        <p:nvSpPr>
          <p:cNvPr id="3" name="Espace réservé du pied de page 2">
            <a:extLst>
              <a:ext uri="{FF2B5EF4-FFF2-40B4-BE49-F238E27FC236}">
                <a16:creationId xmlns:a16="http://schemas.microsoft.com/office/drawing/2014/main" id="{AD03D413-D955-490A-8FAD-46EA4454A0DB}"/>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1731478160"/>
      </p:ext>
    </p:extLst>
  </p:cSld>
  <p:clrMapOvr>
    <a:masterClrMapping/>
  </p:clrMapOvr>
  <p:transition spd="slow"/>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275</a:t>
            </a:fld>
            <a:endParaRPr lang="fr-FR"/>
          </a:p>
        </p:txBody>
      </p:sp>
      <p:sp>
        <p:nvSpPr>
          <p:cNvPr id="2" name="Titre 1"/>
          <p:cNvSpPr>
            <a:spLocks noGrp="1"/>
          </p:cNvSpPr>
          <p:nvPr>
            <p:ph type="title"/>
          </p:nvPr>
        </p:nvSpPr>
        <p:spPr/>
        <p:txBody>
          <a:bodyPr>
            <a:normAutofit fontScale="90000"/>
          </a:bodyPr>
          <a:lstStyle/>
          <a:p>
            <a:r>
              <a:rPr lang="fr-FR"/>
              <a:t>Configuration JPA avec Spring</a:t>
            </a:r>
            <a:endParaRPr lang="fr-FR" dirty="0"/>
          </a:p>
        </p:txBody>
      </p:sp>
      <p:sp>
        <p:nvSpPr>
          <p:cNvPr id="251907" name="Espace réservé du contenu 2"/>
          <p:cNvSpPr>
            <a:spLocks noGrp="1"/>
          </p:cNvSpPr>
          <p:nvPr>
            <p:ph idx="1"/>
          </p:nvPr>
        </p:nvSpPr>
        <p:spPr/>
        <p:txBody>
          <a:bodyPr>
            <a:normAutofit/>
          </a:bodyPr>
          <a:lstStyle/>
          <a:p>
            <a:r>
              <a:rPr lang="fr-FR" altLang="en-US" sz="2000" dirty="0"/>
              <a:t>Comme le Spring gère la </a:t>
            </a:r>
            <a:r>
              <a:rPr lang="fr-FR" altLang="en-US" sz="2000" dirty="0" err="1"/>
              <a:t>datasource</a:t>
            </a:r>
            <a:r>
              <a:rPr lang="fr-FR" altLang="en-US" sz="2000" dirty="0"/>
              <a:t>, le fichier persistence.xml se simplifie :</a:t>
            </a:r>
          </a:p>
          <a:p>
            <a:endParaRPr lang="fr-FR" altLang="en-US" sz="2000" dirty="0"/>
          </a:p>
          <a:p>
            <a:endParaRPr lang="fr-FR" altLang="en-US" sz="2000" dirty="0"/>
          </a:p>
          <a:p>
            <a:endParaRPr lang="fr-FR" altLang="en-US" sz="2000" dirty="0"/>
          </a:p>
          <a:p>
            <a:endParaRPr lang="fr-FR" altLang="en-US" sz="2000" dirty="0"/>
          </a:p>
          <a:p>
            <a:endParaRPr lang="fr-FR" altLang="en-US" sz="2000" dirty="0"/>
          </a:p>
          <a:p>
            <a:endParaRPr lang="fr-FR" altLang="en-US" sz="2000" dirty="0"/>
          </a:p>
          <a:p>
            <a:endParaRPr lang="fr-FR" altLang="en-US" sz="2000" dirty="0"/>
          </a:p>
          <a:p>
            <a:endParaRPr lang="fr-FR" altLang="en-US" sz="2000" dirty="0"/>
          </a:p>
          <a:p>
            <a:endParaRPr lang="fr-FR" altLang="en-US" sz="2000" dirty="0"/>
          </a:p>
          <a:p>
            <a:r>
              <a:rPr lang="fr-FR" altLang="en-US" sz="2000" dirty="0"/>
              <a:t>Plus de login / </a:t>
            </a:r>
            <a:r>
              <a:rPr lang="fr-FR" altLang="en-US" sz="2000" dirty="0" err="1"/>
              <a:t>password</a:t>
            </a:r>
            <a:r>
              <a:rPr lang="fr-FR" altLang="en-US" sz="2000" dirty="0"/>
              <a:t> et propriétés spécifiques à l’implémentation JPA</a:t>
            </a:r>
            <a:endParaRPr lang="fr-FR" altLang="en-US" sz="1800" dirty="0"/>
          </a:p>
        </p:txBody>
      </p:sp>
      <p:sp>
        <p:nvSpPr>
          <p:cNvPr id="6" name="ZoneTexte 5"/>
          <p:cNvSpPr txBox="1"/>
          <p:nvPr/>
        </p:nvSpPr>
        <p:spPr>
          <a:xfrm>
            <a:off x="1427755" y="1763279"/>
            <a:ext cx="9404466" cy="36009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&lt;?xml version="1.0" </a:t>
            </a:r>
            <a:r>
              <a:rPr lang="fr-FR" sz="1200" dirty="0" err="1">
                <a:solidFill>
                  <a:schemeClr val="tx1"/>
                </a:solidFill>
                <a:latin typeface="Courier New"/>
              </a:rPr>
              <a:t>encoding</a:t>
            </a:r>
            <a:r>
              <a:rPr lang="fr-FR" sz="1200" dirty="0">
                <a:solidFill>
                  <a:schemeClr val="tx1"/>
                </a:solidFill>
                <a:latin typeface="Courier New"/>
              </a:rPr>
              <a:t>="UTF-8"?&gt;</a:t>
            </a:r>
          </a:p>
          <a:p>
            <a:pPr>
              <a:defRPr/>
            </a:pPr>
            <a:r>
              <a:rPr lang="fr-FR" sz="1200" dirty="0">
                <a:solidFill>
                  <a:schemeClr val="tx1"/>
                </a:solidFill>
                <a:latin typeface="Courier New"/>
              </a:rPr>
              <a:t>&lt;</a:t>
            </a:r>
            <a:r>
              <a:rPr lang="fr-FR" sz="1200" dirty="0" err="1">
                <a:solidFill>
                  <a:schemeClr val="tx1"/>
                </a:solidFill>
                <a:latin typeface="Courier New"/>
              </a:rPr>
              <a:t>persistence</a:t>
            </a:r>
            <a:r>
              <a:rPr lang="fr-FR" sz="1200" dirty="0">
                <a:solidFill>
                  <a:schemeClr val="tx1"/>
                </a:solidFill>
                <a:latin typeface="Courier New"/>
              </a:rPr>
              <a:t> </a:t>
            </a:r>
            <a:r>
              <a:rPr lang="fr-FR" sz="1200" dirty="0" err="1">
                <a:solidFill>
                  <a:schemeClr val="tx1"/>
                </a:solidFill>
                <a:latin typeface="Courier New"/>
              </a:rPr>
              <a:t>xmlns</a:t>
            </a:r>
            <a:r>
              <a:rPr lang="fr-FR" sz="1200" dirty="0">
                <a:solidFill>
                  <a:schemeClr val="tx1"/>
                </a:solidFill>
                <a:latin typeface="Courier New"/>
              </a:rPr>
              <a:t>="http://java.sun.com/xml/ns/</a:t>
            </a:r>
            <a:r>
              <a:rPr lang="fr-FR" sz="1200" dirty="0" err="1">
                <a:solidFill>
                  <a:schemeClr val="tx1"/>
                </a:solidFill>
                <a:latin typeface="Courier New"/>
              </a:rPr>
              <a:t>persistence</a:t>
            </a:r>
            <a:r>
              <a:rPr lang="fr-FR" sz="1200" dirty="0">
                <a:solidFill>
                  <a:schemeClr val="tx1"/>
                </a:solidFill>
                <a:latin typeface="Courier New"/>
              </a:rPr>
              <a:t>"</a:t>
            </a:r>
          </a:p>
          <a:p>
            <a:pPr>
              <a:defRPr/>
            </a:pPr>
            <a:r>
              <a:rPr lang="fr-FR" sz="1200" dirty="0">
                <a:solidFill>
                  <a:schemeClr val="tx1"/>
                </a:solidFill>
                <a:latin typeface="Courier New"/>
              </a:rPr>
              <a:t>  </a:t>
            </a:r>
            <a:r>
              <a:rPr lang="fr-FR" sz="1200" dirty="0" err="1">
                <a:solidFill>
                  <a:schemeClr val="tx1"/>
                </a:solidFill>
                <a:latin typeface="Courier New"/>
              </a:rPr>
              <a:t>xmlns:xsi</a:t>
            </a:r>
            <a:r>
              <a:rPr lang="fr-FR" sz="1200" dirty="0">
                <a:solidFill>
                  <a:schemeClr val="tx1"/>
                </a:solidFill>
                <a:latin typeface="Courier New"/>
              </a:rPr>
              <a:t>="http://www.w3.org/2001/XMLSchema-instance"</a:t>
            </a:r>
          </a:p>
          <a:p>
            <a:pPr>
              <a:defRPr/>
            </a:pPr>
            <a:r>
              <a:rPr lang="fr-FR" sz="1200" dirty="0">
                <a:solidFill>
                  <a:schemeClr val="tx1"/>
                </a:solidFill>
                <a:latin typeface="Courier New"/>
              </a:rPr>
              <a:t>  </a:t>
            </a:r>
            <a:r>
              <a:rPr lang="fr-FR" sz="1200" dirty="0" err="1">
                <a:solidFill>
                  <a:schemeClr val="tx1"/>
                </a:solidFill>
                <a:latin typeface="Courier New"/>
              </a:rPr>
              <a:t>xsi:schemaLocation</a:t>
            </a:r>
            <a:r>
              <a:rPr lang="fr-FR" sz="1200" dirty="0">
                <a:solidFill>
                  <a:schemeClr val="tx1"/>
                </a:solidFill>
                <a:latin typeface="Courier New"/>
              </a:rPr>
              <a:t>="http://java.sun.com/xml/ns/</a:t>
            </a:r>
            <a:r>
              <a:rPr lang="fr-FR" sz="1200" dirty="0" err="1">
                <a:solidFill>
                  <a:schemeClr val="tx1"/>
                </a:solidFill>
                <a:latin typeface="Courier New"/>
              </a:rPr>
              <a:t>persistence</a:t>
            </a:r>
            <a:r>
              <a:rPr lang="fr-FR" sz="1200" dirty="0">
                <a:solidFill>
                  <a:schemeClr val="tx1"/>
                </a:solidFill>
                <a:latin typeface="Courier New"/>
              </a:rPr>
              <a:t> http://java.sun.com/xml/ns/persistence/persistence_2_0.xsd"</a:t>
            </a:r>
          </a:p>
          <a:p>
            <a:pPr>
              <a:defRPr/>
            </a:pPr>
            <a:r>
              <a:rPr lang="fr-FR" sz="1200" dirty="0">
                <a:solidFill>
                  <a:schemeClr val="tx1"/>
                </a:solidFill>
                <a:latin typeface="Courier New"/>
              </a:rPr>
              <a:t>  version="2.0"&gt;</a:t>
            </a:r>
          </a:p>
          <a:p>
            <a:pPr>
              <a:defRPr/>
            </a:pPr>
            <a:endParaRPr lang="fr-FR" sz="1200" dirty="0">
              <a:solidFill>
                <a:schemeClr val="tx1"/>
              </a:solidFill>
              <a:latin typeface="Courier New"/>
            </a:endParaRPr>
          </a:p>
          <a:p>
            <a:pPr>
              <a:defRPr/>
            </a:pPr>
            <a:r>
              <a:rPr lang="fr-FR" sz="1200" dirty="0">
                <a:solidFill>
                  <a:schemeClr val="tx1"/>
                </a:solidFill>
                <a:latin typeface="Courier New"/>
              </a:rPr>
              <a:t>  &lt;</a:t>
            </a:r>
            <a:r>
              <a:rPr lang="fr-FR" sz="1200" dirty="0" err="1">
                <a:solidFill>
                  <a:schemeClr val="tx1"/>
                </a:solidFill>
                <a:latin typeface="Courier New"/>
              </a:rPr>
              <a:t>persistence</a:t>
            </a:r>
            <a:r>
              <a:rPr lang="fr-FR" sz="1200" dirty="0">
                <a:solidFill>
                  <a:schemeClr val="tx1"/>
                </a:solidFill>
                <a:latin typeface="Courier New"/>
              </a:rPr>
              <a:t>-unit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JPABanque</a:t>
            </a:r>
            <a:r>
              <a:rPr lang="fr-FR" sz="1200" dirty="0">
                <a:solidFill>
                  <a:schemeClr val="tx1"/>
                </a:solidFill>
                <a:latin typeface="Courier New"/>
              </a:rPr>
              <a:t>" transaction-type="RESOURCE_LOCAL"&gt;</a:t>
            </a:r>
          </a:p>
          <a:p>
            <a:pPr>
              <a:defRPr/>
            </a:pPr>
            <a:r>
              <a:rPr lang="fr-FR" sz="1200" dirty="0">
                <a:solidFill>
                  <a:schemeClr val="tx1"/>
                </a:solidFill>
                <a:latin typeface="Courier New"/>
              </a:rPr>
              <a:t>    &lt;!-- Dans sa nouvelle version, il faut utiliser cette classe avec Hibernate --&gt;</a:t>
            </a:r>
          </a:p>
          <a:p>
            <a:pPr>
              <a:defRPr/>
            </a:pPr>
            <a:r>
              <a:rPr lang="fr-FR" sz="1200" dirty="0">
                <a:solidFill>
                  <a:schemeClr val="tx1"/>
                </a:solidFill>
                <a:latin typeface="Courier New"/>
              </a:rPr>
              <a:t>    &lt;!--  &lt;provider&gt;</a:t>
            </a:r>
            <a:r>
              <a:rPr lang="fr-FR" sz="1200" dirty="0" err="1">
                <a:solidFill>
                  <a:schemeClr val="tx1"/>
                </a:solidFill>
                <a:latin typeface="Courier New"/>
              </a:rPr>
              <a:t>org.hibernate.jpa.HibernatePersistenceProvider</a:t>
            </a:r>
            <a:r>
              <a:rPr lang="fr-FR" sz="1200" dirty="0">
                <a:solidFill>
                  <a:schemeClr val="tx1"/>
                </a:solidFill>
                <a:latin typeface="Courier New"/>
              </a:rPr>
              <a:t>&lt;/provider&gt; --&gt;</a:t>
            </a:r>
          </a:p>
          <a:p>
            <a:pPr>
              <a:defRPr/>
            </a:pPr>
            <a:r>
              <a:rPr lang="fr-FR" sz="1200" dirty="0">
                <a:solidFill>
                  <a:schemeClr val="tx1"/>
                </a:solidFill>
                <a:latin typeface="Courier New"/>
              </a:rPr>
              <a:t>    </a:t>
            </a:r>
          </a:p>
          <a:p>
            <a:pPr>
              <a:defRPr/>
            </a:pPr>
            <a:r>
              <a:rPr lang="fr-FR" sz="1200" dirty="0">
                <a:solidFill>
                  <a:schemeClr val="tx1"/>
                </a:solidFill>
                <a:latin typeface="Courier New"/>
              </a:rPr>
              <a:t>    &lt;provider&gt;</a:t>
            </a:r>
            <a:r>
              <a:rPr lang="fr-FR" sz="1200" dirty="0" err="1">
                <a:solidFill>
                  <a:schemeClr val="tx1"/>
                </a:solidFill>
                <a:latin typeface="Courier New"/>
              </a:rPr>
              <a:t>org.hibernate.ejb.HibernatePersistence</a:t>
            </a:r>
            <a:r>
              <a:rPr lang="fr-FR" sz="1200" dirty="0">
                <a:solidFill>
                  <a:schemeClr val="tx1"/>
                </a:solidFill>
                <a:latin typeface="Courier New"/>
              </a:rPr>
              <a:t>&lt;/provider&gt;</a:t>
            </a:r>
          </a:p>
          <a:p>
            <a:pPr>
              <a:defRPr/>
            </a:pPr>
            <a:r>
              <a:rPr lang="fr-FR" sz="1200" dirty="0">
                <a:solidFill>
                  <a:schemeClr val="tx1"/>
                </a:solidFill>
                <a:latin typeface="Courier New"/>
              </a:rPr>
              <a:t>    &lt;class&gt;</a:t>
            </a:r>
            <a:r>
              <a:rPr lang="fr-FR" sz="1200" dirty="0" err="1">
                <a:solidFill>
                  <a:schemeClr val="tx1"/>
                </a:solidFill>
                <a:latin typeface="Courier New"/>
              </a:rPr>
              <a:t>com.banque.entity.impl.AbstractEntity</a:t>
            </a:r>
            <a:r>
              <a:rPr lang="fr-FR" sz="1200" dirty="0">
                <a:solidFill>
                  <a:schemeClr val="tx1"/>
                </a:solidFill>
                <a:latin typeface="Courier New"/>
              </a:rPr>
              <a:t>&lt;/class&gt;</a:t>
            </a:r>
          </a:p>
          <a:p>
            <a:pPr>
              <a:defRPr/>
            </a:pPr>
            <a:r>
              <a:rPr lang="fr-FR" sz="1200" dirty="0">
                <a:solidFill>
                  <a:schemeClr val="tx1"/>
                </a:solidFill>
                <a:latin typeface="Courier New"/>
              </a:rPr>
              <a:t>    &lt;class&gt;</a:t>
            </a:r>
            <a:r>
              <a:rPr lang="fr-FR" sz="1200" dirty="0" err="1">
                <a:solidFill>
                  <a:schemeClr val="tx1"/>
                </a:solidFill>
                <a:latin typeface="Courier New"/>
              </a:rPr>
              <a:t>com.banque.entity.impl.UtilisateurEntity</a:t>
            </a:r>
            <a:r>
              <a:rPr lang="fr-FR" sz="1200" dirty="0">
                <a:solidFill>
                  <a:schemeClr val="tx1"/>
                </a:solidFill>
                <a:latin typeface="Courier New"/>
              </a:rPr>
              <a:t>&lt;/class&gt;</a:t>
            </a:r>
          </a:p>
          <a:p>
            <a:pPr>
              <a:defRPr/>
            </a:pPr>
            <a:r>
              <a:rPr lang="fr-FR" sz="1200" dirty="0">
                <a:solidFill>
                  <a:schemeClr val="tx1"/>
                </a:solidFill>
                <a:latin typeface="Courier New"/>
              </a:rPr>
              <a:t>    &lt;class&gt;</a:t>
            </a:r>
            <a:r>
              <a:rPr lang="fr-FR" sz="1200" dirty="0" err="1">
                <a:solidFill>
                  <a:schemeClr val="tx1"/>
                </a:solidFill>
                <a:latin typeface="Courier New"/>
              </a:rPr>
              <a:t>com.banque.entity.impl.CompteEntity</a:t>
            </a:r>
            <a:r>
              <a:rPr lang="fr-FR" sz="1200" dirty="0">
                <a:solidFill>
                  <a:schemeClr val="tx1"/>
                </a:solidFill>
                <a:latin typeface="Courier New"/>
              </a:rPr>
              <a:t>&lt;/class&gt;</a:t>
            </a:r>
          </a:p>
          <a:p>
            <a:pPr>
              <a:defRPr/>
            </a:pPr>
            <a:r>
              <a:rPr lang="fr-FR" sz="1200" dirty="0">
                <a:solidFill>
                  <a:schemeClr val="tx1"/>
                </a:solidFill>
                <a:latin typeface="Courier New"/>
              </a:rPr>
              <a:t>    &lt;class&gt;</a:t>
            </a:r>
            <a:r>
              <a:rPr lang="fr-FR" sz="1200" dirty="0" err="1">
                <a:solidFill>
                  <a:schemeClr val="tx1"/>
                </a:solidFill>
                <a:latin typeface="Courier New"/>
              </a:rPr>
              <a:t>com.banque.entity.impl.OperationEntity</a:t>
            </a:r>
            <a:r>
              <a:rPr lang="fr-FR" sz="1200" dirty="0">
                <a:solidFill>
                  <a:schemeClr val="tx1"/>
                </a:solidFill>
                <a:latin typeface="Courier New"/>
              </a:rPr>
              <a:t>&lt;/class&gt;</a:t>
            </a:r>
          </a:p>
          <a:p>
            <a:pPr>
              <a:defRPr/>
            </a:pPr>
            <a:r>
              <a:rPr lang="fr-FR" sz="1200" dirty="0">
                <a:solidFill>
                  <a:schemeClr val="tx1"/>
                </a:solidFill>
                <a:latin typeface="Courier New"/>
              </a:rPr>
              <a:t>  &lt;/</a:t>
            </a:r>
            <a:r>
              <a:rPr lang="fr-FR" sz="1200" dirty="0" err="1">
                <a:solidFill>
                  <a:schemeClr val="tx1"/>
                </a:solidFill>
                <a:latin typeface="Courier New"/>
              </a:rPr>
              <a:t>persistence</a:t>
            </a:r>
            <a:r>
              <a:rPr lang="fr-FR" sz="1200" dirty="0">
                <a:solidFill>
                  <a:schemeClr val="tx1"/>
                </a:solidFill>
                <a:latin typeface="Courier New"/>
              </a:rPr>
              <a:t>-unit&gt;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persistence</a:t>
            </a:r>
            <a:r>
              <a:rPr lang="fr-FR" sz="1200" dirty="0">
                <a:solidFill>
                  <a:schemeClr val="tx1"/>
                </a:solidFill>
                <a:latin typeface="Courier New"/>
              </a:rPr>
              <a:t>&gt;</a:t>
            </a:r>
          </a:p>
        </p:txBody>
      </p:sp>
      <p:sp>
        <p:nvSpPr>
          <p:cNvPr id="3" name="Espace réservé du pied de page 2">
            <a:extLst>
              <a:ext uri="{FF2B5EF4-FFF2-40B4-BE49-F238E27FC236}">
                <a16:creationId xmlns:a16="http://schemas.microsoft.com/office/drawing/2014/main" id="{48FA7E9D-2431-42BD-A99A-8492718135D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09335403"/>
      </p:ext>
    </p:extLst>
  </p:cSld>
  <p:clrMapOvr>
    <a:masterClrMapping/>
  </p:clrMapOvr>
  <p:transition spd="slow"/>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JPA avec Spring</a:t>
            </a:r>
          </a:p>
        </p:txBody>
      </p:sp>
      <p:sp>
        <p:nvSpPr>
          <p:cNvPr id="319491" name="Espace réservé du contenu 2"/>
          <p:cNvSpPr>
            <a:spLocks noGrp="1"/>
          </p:cNvSpPr>
          <p:nvPr>
            <p:ph idx="1"/>
          </p:nvPr>
        </p:nvSpPr>
        <p:spPr>
          <a:xfrm>
            <a:off x="1427755" y="1295399"/>
            <a:ext cx="10559198" cy="3101109"/>
          </a:xfrm>
        </p:spPr>
        <p:txBody>
          <a:bodyPr>
            <a:normAutofit fontScale="70000" lnSpcReduction="20000"/>
          </a:bodyPr>
          <a:lstStyle/>
          <a:p>
            <a:r>
              <a:rPr lang="fr-FR" altLang="en-US" dirty="0"/>
              <a:t>Côté transactionnel</a:t>
            </a:r>
          </a:p>
          <a:p>
            <a:pPr lvl="1"/>
            <a:r>
              <a:rPr lang="fr-FR" altLang="en-US" dirty="0"/>
              <a:t>Vous pouvez garder vos </a:t>
            </a:r>
            <a:r>
              <a:rPr lang="fr-FR" altLang="en-US" dirty="0" err="1"/>
              <a:t>EntityTransaction</a:t>
            </a:r>
            <a:r>
              <a:rPr lang="fr-FR" altLang="en-US" dirty="0"/>
              <a:t> si vous le souhaitez</a:t>
            </a:r>
          </a:p>
          <a:p>
            <a:pPr lvl="1"/>
            <a:r>
              <a:rPr lang="fr-FR" altLang="en-US" dirty="0"/>
              <a:t>Vous pouvez faire usage de l’annotation @</a:t>
            </a:r>
            <a:r>
              <a:rPr lang="fr-FR" altLang="en-US" dirty="0" err="1"/>
              <a:t>Transactionnal</a:t>
            </a:r>
            <a:endParaRPr lang="fr-FR" altLang="en-US" dirty="0"/>
          </a:p>
          <a:p>
            <a:pPr lvl="2"/>
            <a:r>
              <a:rPr lang="fr-FR" altLang="en-US" dirty="0"/>
              <a:t>N’oubliez pas le </a:t>
            </a:r>
            <a:r>
              <a:rPr lang="fr-FR" dirty="0"/>
              <a:t>&lt;</a:t>
            </a:r>
            <a:r>
              <a:rPr lang="fr-FR" dirty="0" err="1"/>
              <a:t>tx:annotation-driven</a:t>
            </a:r>
            <a:r>
              <a:rPr lang="fr-FR" dirty="0"/>
              <a:t> transaction-manager="</a:t>
            </a:r>
            <a:r>
              <a:rPr lang="fr-FR" dirty="0" err="1"/>
              <a:t>transactionManager</a:t>
            </a:r>
            <a:r>
              <a:rPr lang="fr-FR" dirty="0"/>
              <a:t>" /&gt;</a:t>
            </a:r>
            <a:endParaRPr lang="fr-FR" altLang="en-US" dirty="0"/>
          </a:p>
          <a:p>
            <a:pPr lvl="1"/>
            <a:r>
              <a:rPr lang="fr-FR" altLang="en-US" dirty="0"/>
              <a:t>Vous pouvez faire usage des aspects</a:t>
            </a:r>
          </a:p>
          <a:p>
            <a:endParaRPr lang="fr-FR" altLang="en-US" dirty="0"/>
          </a:p>
          <a:p>
            <a:r>
              <a:rPr lang="fr-FR" altLang="en-US" dirty="0"/>
              <a:t>Dans les deux derniers cas, vous aurez besoin d’un transaction manager JPA qui sera lié à votre </a:t>
            </a:r>
            <a:r>
              <a:rPr lang="fr-FR" altLang="en-US" dirty="0" err="1"/>
              <a:t>EntityManagerFactory</a:t>
            </a:r>
            <a:endParaRPr lang="fr-FR" altLang="en-US" dirty="0"/>
          </a:p>
          <a:p>
            <a:endParaRPr lang="fr-FR" altLang="en-US" dirty="0"/>
          </a:p>
          <a:p>
            <a:endParaRPr lang="fr-FR" altLang="en-US" dirty="0"/>
          </a:p>
          <a:p>
            <a:endParaRPr lang="fr-FR" altLang="en-US" dirty="0"/>
          </a:p>
        </p:txBody>
      </p:sp>
      <p:sp>
        <p:nvSpPr>
          <p:cNvPr id="6" name="ZoneTexte 5"/>
          <p:cNvSpPr txBox="1"/>
          <p:nvPr/>
        </p:nvSpPr>
        <p:spPr>
          <a:xfrm>
            <a:off x="179387" y="4373416"/>
            <a:ext cx="11807565" cy="16004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b="1" dirty="0" err="1">
                <a:solidFill>
                  <a:schemeClr val="tx1"/>
                </a:solidFill>
                <a:latin typeface="Courier New"/>
              </a:rPr>
              <a:t>entityManagerFactory</a:t>
            </a:r>
            <a:r>
              <a:rPr lang="fr-FR" sz="1400" dirty="0">
                <a:solidFill>
                  <a:schemeClr val="tx1"/>
                </a:solidFill>
                <a:latin typeface="Courier New"/>
              </a:rPr>
              <a:t>" class="org.springframework.orm.jpa.LocalContainerEntityManagerFactoryBean"&gt;</a:t>
            </a:r>
          </a:p>
          <a:p>
            <a:pPr>
              <a:defRPr/>
            </a:pPr>
            <a:r>
              <a:rPr lang="fr-FR" sz="1400" dirty="0">
                <a:solidFill>
                  <a:schemeClr val="tx1"/>
                </a:solidFill>
                <a:latin typeface="Courier New"/>
              </a:rPr>
              <a: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a:p>
            <a:pPr>
              <a:defRPr/>
            </a:pPr>
            <a:endParaRPr lang="fr-FR" sz="1400" dirty="0">
              <a:solidFill>
                <a:schemeClr val="tx1"/>
              </a:solidFill>
              <a:latin typeface="Courier New"/>
            </a:endParaRPr>
          </a:p>
          <a:p>
            <a:pPr>
              <a:defRPr/>
            </a:pPr>
            <a:r>
              <a:rPr lang="fr-FR" sz="1400" b="1" dirty="0">
                <a:solidFill>
                  <a:schemeClr val="tx1"/>
                </a:solidFill>
                <a:latin typeface="Courier New"/>
              </a:rPr>
              <a:t>&lt;</a:t>
            </a:r>
            <a:r>
              <a:rPr lang="fr-FR" sz="1400" b="1" dirty="0" err="1">
                <a:solidFill>
                  <a:schemeClr val="tx1"/>
                </a:solidFill>
                <a:latin typeface="Courier New"/>
              </a:rPr>
              <a:t>bean</a:t>
            </a:r>
            <a:r>
              <a:rPr lang="fr-FR" sz="1400" b="1" dirty="0">
                <a:solidFill>
                  <a:schemeClr val="tx1"/>
                </a:solidFill>
                <a:latin typeface="Courier New"/>
              </a:rPr>
              <a:t> id="</a:t>
            </a:r>
            <a:r>
              <a:rPr lang="fr-FR" sz="1400" b="1" dirty="0" err="1">
                <a:solidFill>
                  <a:schemeClr val="tx1"/>
                </a:solidFill>
                <a:latin typeface="Courier New"/>
              </a:rPr>
              <a:t>transactionManager</a:t>
            </a:r>
            <a:r>
              <a:rPr lang="fr-FR" sz="1400" b="1" dirty="0">
                <a:solidFill>
                  <a:schemeClr val="tx1"/>
                </a:solidFill>
                <a:latin typeface="Courier New"/>
              </a:rPr>
              <a:t>" class="</a:t>
            </a:r>
            <a:r>
              <a:rPr lang="fr-FR" sz="1400" b="1" dirty="0" err="1">
                <a:solidFill>
                  <a:schemeClr val="tx1"/>
                </a:solidFill>
                <a:latin typeface="Courier New"/>
              </a:rPr>
              <a:t>org.springframework.orm.jpa.JpaTransactionManager</a:t>
            </a:r>
            <a:r>
              <a:rPr lang="fr-FR" sz="1400" b="1" dirty="0">
                <a:solidFill>
                  <a:schemeClr val="tx1"/>
                </a:solidFill>
                <a:latin typeface="Courier New"/>
              </a:rPr>
              <a:t>"&gt;</a:t>
            </a:r>
          </a:p>
          <a:p>
            <a:pPr>
              <a:defRPr/>
            </a:pPr>
            <a:r>
              <a:rPr lang="fr-FR" sz="1400" b="1" dirty="0">
                <a:solidFill>
                  <a:schemeClr val="tx1"/>
                </a:solidFill>
                <a:latin typeface="Courier New"/>
              </a:rPr>
              <a:t>  &lt;</a:t>
            </a:r>
            <a:r>
              <a:rPr lang="fr-FR" sz="1400" b="1" dirty="0" err="1">
                <a:solidFill>
                  <a:schemeClr val="tx1"/>
                </a:solidFill>
                <a:latin typeface="Courier New"/>
              </a:rPr>
              <a:t>property</a:t>
            </a:r>
            <a:r>
              <a:rPr lang="fr-FR" sz="1400" b="1" dirty="0">
                <a:solidFill>
                  <a:schemeClr val="tx1"/>
                </a:solidFill>
                <a:latin typeface="Courier New"/>
              </a:rPr>
              <a:t> </a:t>
            </a:r>
            <a:r>
              <a:rPr lang="fr-FR" sz="1400" b="1" dirty="0" err="1">
                <a:solidFill>
                  <a:schemeClr val="tx1"/>
                </a:solidFill>
                <a:latin typeface="Courier New"/>
              </a:rPr>
              <a:t>name</a:t>
            </a:r>
            <a:r>
              <a:rPr lang="fr-FR" sz="1400" b="1" dirty="0">
                <a:solidFill>
                  <a:schemeClr val="tx1"/>
                </a:solidFill>
                <a:latin typeface="Courier New"/>
              </a:rPr>
              <a:t>="</a:t>
            </a:r>
            <a:r>
              <a:rPr lang="fr-FR" sz="1400" b="1" dirty="0" err="1">
                <a:solidFill>
                  <a:schemeClr val="tx1"/>
                </a:solidFill>
                <a:latin typeface="Courier New"/>
              </a:rPr>
              <a:t>entityManagerFactory</a:t>
            </a:r>
            <a:r>
              <a:rPr lang="fr-FR" sz="1400" b="1" dirty="0">
                <a:solidFill>
                  <a:schemeClr val="tx1"/>
                </a:solidFill>
                <a:latin typeface="Courier New"/>
              </a:rPr>
              <a:t>" </a:t>
            </a:r>
            <a:r>
              <a:rPr lang="fr-FR" sz="1400" b="1" dirty="0" err="1">
                <a:solidFill>
                  <a:schemeClr val="tx1"/>
                </a:solidFill>
                <a:latin typeface="Courier New"/>
              </a:rPr>
              <a:t>ref</a:t>
            </a:r>
            <a:r>
              <a:rPr lang="fr-FR" sz="1400" b="1" dirty="0">
                <a:solidFill>
                  <a:schemeClr val="tx1"/>
                </a:solidFill>
                <a:latin typeface="Courier New"/>
              </a:rPr>
              <a:t>="</a:t>
            </a:r>
            <a:r>
              <a:rPr lang="fr-FR" sz="1400" b="1" dirty="0" err="1">
                <a:solidFill>
                  <a:schemeClr val="tx1"/>
                </a:solidFill>
                <a:latin typeface="Courier New"/>
              </a:rPr>
              <a:t>entityManagerFactory</a:t>
            </a:r>
            <a:r>
              <a:rPr lang="fr-FR" sz="1400" b="1" dirty="0">
                <a:solidFill>
                  <a:schemeClr val="tx1"/>
                </a:solidFill>
                <a:latin typeface="Courier New"/>
              </a:rPr>
              <a:t>" /&gt;</a:t>
            </a:r>
          </a:p>
          <a:p>
            <a:pPr>
              <a:defRPr/>
            </a:pPr>
            <a:r>
              <a:rPr lang="fr-FR" sz="1400" b="1" dirty="0">
                <a:solidFill>
                  <a:schemeClr val="tx1"/>
                </a:solidFill>
                <a:latin typeface="Courier New"/>
              </a:rPr>
              <a:t>&lt;/</a:t>
            </a:r>
            <a:r>
              <a:rPr lang="fr-FR" sz="1400" b="1" dirty="0" err="1">
                <a:solidFill>
                  <a:schemeClr val="tx1"/>
                </a:solidFill>
                <a:latin typeface="Courier New"/>
              </a:rPr>
              <a:t>bean</a:t>
            </a:r>
            <a:r>
              <a:rPr lang="fr-FR" sz="1400" b="1"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276</a:t>
            </a:fld>
            <a:endParaRPr lang="fr-FR"/>
          </a:p>
        </p:txBody>
      </p:sp>
      <p:sp>
        <p:nvSpPr>
          <p:cNvPr id="3" name="Espace réservé du pied de page 2">
            <a:extLst>
              <a:ext uri="{FF2B5EF4-FFF2-40B4-BE49-F238E27FC236}">
                <a16:creationId xmlns:a16="http://schemas.microsoft.com/office/drawing/2014/main" id="{4139215E-AB2B-44DE-AA7E-3ADF84EAAEC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01864156"/>
      </p:ext>
    </p:extLst>
  </p:cSld>
  <p:clrMapOvr>
    <a:masterClrMapping/>
  </p:clrMapOvr>
  <p:transition spd="slow"/>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Hibernate</a:t>
            </a:r>
            <a:endParaRPr lang="fr-FR" dirty="0"/>
          </a:p>
        </p:txBody>
      </p:sp>
      <p:sp>
        <p:nvSpPr>
          <p:cNvPr id="3" name="Espace réservé du contenu 2"/>
          <p:cNvSpPr>
            <a:spLocks noGrp="1"/>
          </p:cNvSpPr>
          <p:nvPr>
            <p:ph idx="1"/>
          </p:nvPr>
        </p:nvSpPr>
        <p:spPr/>
        <p:txBody>
          <a:bodyPr>
            <a:normAutofit fontScale="62500" lnSpcReduction="20000"/>
          </a:bodyPr>
          <a:lstStyle/>
          <a:p>
            <a:r>
              <a:rPr lang="fr-FR" dirty="0"/>
              <a:t> Hibernate est une solution open source de type ORM (Object </a:t>
            </a:r>
            <a:r>
              <a:rPr lang="fr-FR" dirty="0" err="1"/>
              <a:t>relational</a:t>
            </a:r>
            <a:r>
              <a:rPr lang="fr-FR" dirty="0"/>
              <a:t> mapping)</a:t>
            </a:r>
          </a:p>
          <a:p>
            <a:pPr lvl="1"/>
            <a:r>
              <a:rPr lang="fr-FR" dirty="0"/>
              <a:t>Géré par </a:t>
            </a:r>
            <a:r>
              <a:rPr lang="fr-FR" dirty="0" err="1"/>
              <a:t>RedHat</a:t>
            </a:r>
            <a:endParaRPr lang="fr-FR" dirty="0"/>
          </a:p>
          <a:p>
            <a:pPr lvl="1"/>
            <a:r>
              <a:rPr lang="fr-FR" dirty="0"/>
              <a:t>Né en 2003, actuellement en version 5.2.10 (version de 2017)</a:t>
            </a:r>
          </a:p>
          <a:p>
            <a:endParaRPr lang="fr-FR" dirty="0"/>
          </a:p>
          <a:p>
            <a:r>
              <a:rPr lang="fr-FR" dirty="0"/>
              <a:t>Hibernate représente une base de données en objets java et vice versa</a:t>
            </a:r>
          </a:p>
          <a:p>
            <a:endParaRPr lang="fr-FR" dirty="0"/>
          </a:p>
          <a:p>
            <a:r>
              <a:rPr lang="fr-FR" dirty="0"/>
              <a:t>Hibernate est</a:t>
            </a:r>
          </a:p>
          <a:p>
            <a:pPr lvl="1"/>
            <a:r>
              <a:rPr lang="fr-FR" dirty="0"/>
              <a:t>Un </a:t>
            </a:r>
            <a:r>
              <a:rPr lang="fr-FR" dirty="0" err="1"/>
              <a:t>framework</a:t>
            </a:r>
            <a:r>
              <a:rPr lang="fr-FR" dirty="0"/>
              <a:t> ORM avec ses propres classes</a:t>
            </a:r>
          </a:p>
          <a:p>
            <a:pPr lvl="1"/>
            <a:r>
              <a:rPr lang="fr-FR" dirty="0"/>
              <a:t>Une implémentation de JPA</a:t>
            </a:r>
          </a:p>
          <a:p>
            <a:endParaRPr lang="fr-FR" dirty="0"/>
          </a:p>
          <a:p>
            <a:r>
              <a:rPr lang="fr-FR" dirty="0"/>
              <a:t>Hibernate est compatible avec les standards J2SE et J2EE</a:t>
            </a:r>
          </a:p>
          <a:p>
            <a:pPr lvl="1"/>
            <a:r>
              <a:rPr lang="fr-FR" dirty="0"/>
              <a:t>Compatibilité avec tous les serveurs d’application J2EE du marché</a:t>
            </a:r>
          </a:p>
          <a:p>
            <a:pPr lvl="2"/>
            <a:r>
              <a:rPr lang="fr-FR" dirty="0" err="1"/>
              <a:t>Websphere</a:t>
            </a:r>
            <a:r>
              <a:rPr lang="fr-FR" dirty="0"/>
              <a:t>, </a:t>
            </a:r>
            <a:r>
              <a:rPr lang="fr-FR" dirty="0" err="1"/>
              <a:t>Weblogic</a:t>
            </a:r>
            <a:r>
              <a:rPr lang="fr-FR" dirty="0"/>
              <a:t>, JBoss, etc..</a:t>
            </a:r>
          </a:p>
          <a:p>
            <a:pPr lvl="1"/>
            <a:r>
              <a:rPr lang="fr-FR" dirty="0"/>
              <a:t>S'intègre avec JNDI, JDBC, JTA</a:t>
            </a:r>
          </a:p>
        </p:txBody>
      </p:sp>
      <p:sp>
        <p:nvSpPr>
          <p:cNvPr id="4" name="Espace réservé du numéro de diapositive 3">
            <a:extLst>
              <a:ext uri="{FF2B5EF4-FFF2-40B4-BE49-F238E27FC236}">
                <a16:creationId xmlns:a16="http://schemas.microsoft.com/office/drawing/2014/main" id="{269C721F-8F14-4941-A8F1-8AA6A7A546A3}"/>
              </a:ext>
            </a:extLst>
          </p:cNvPr>
          <p:cNvSpPr>
            <a:spLocks noGrp="1"/>
          </p:cNvSpPr>
          <p:nvPr>
            <p:ph type="sldNum" sz="quarter" idx="12"/>
          </p:nvPr>
        </p:nvSpPr>
        <p:spPr/>
        <p:txBody>
          <a:bodyPr/>
          <a:lstStyle/>
          <a:p>
            <a:fld id="{27DD2850-4166-4114-B1C5-40990753D8A0}" type="slidenum">
              <a:rPr lang="fr-FR" smtClean="0"/>
              <a:t>277</a:t>
            </a:fld>
            <a:endParaRPr lang="fr-FR"/>
          </a:p>
        </p:txBody>
      </p:sp>
      <p:sp>
        <p:nvSpPr>
          <p:cNvPr id="5" name="Espace réservé du pied de page 4">
            <a:extLst>
              <a:ext uri="{FF2B5EF4-FFF2-40B4-BE49-F238E27FC236}">
                <a16:creationId xmlns:a16="http://schemas.microsoft.com/office/drawing/2014/main" id="{63573784-CC48-4686-8B78-113ED9D8954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956827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Hibernate</a:t>
            </a:r>
          </a:p>
        </p:txBody>
      </p:sp>
      <p:sp>
        <p:nvSpPr>
          <p:cNvPr id="3" name="Espace réservé du contenu 2"/>
          <p:cNvSpPr>
            <a:spLocks noGrp="1"/>
          </p:cNvSpPr>
          <p:nvPr>
            <p:ph idx="1"/>
          </p:nvPr>
        </p:nvSpPr>
        <p:spPr/>
        <p:txBody>
          <a:bodyPr>
            <a:normAutofit fontScale="92500" lnSpcReduction="10000"/>
          </a:bodyPr>
          <a:lstStyle/>
          <a:p>
            <a:r>
              <a:rPr lang="fr-FR" dirty="0"/>
              <a:t>Hibernate peut fonctionner de plusieurs manières :</a:t>
            </a:r>
          </a:p>
          <a:p>
            <a:pPr lvl="1"/>
            <a:r>
              <a:rPr lang="fr-FR" dirty="0"/>
              <a:t>Hibernate pur : tous les imports sont ceux d’Hibernate</a:t>
            </a:r>
          </a:p>
          <a:p>
            <a:pPr lvl="2"/>
            <a:r>
              <a:rPr lang="fr-FR" dirty="0"/>
              <a:t>Entités décrites en XML propriétaire Hibernate</a:t>
            </a:r>
          </a:p>
          <a:p>
            <a:pPr lvl="2"/>
            <a:r>
              <a:rPr lang="fr-FR" dirty="0" err="1"/>
              <a:t>DAOs</a:t>
            </a:r>
            <a:r>
              <a:rPr lang="fr-FR" dirty="0"/>
              <a:t> faisant usage des objets d’Hibernate</a:t>
            </a:r>
          </a:p>
          <a:p>
            <a:pPr lvl="1"/>
            <a:r>
              <a:rPr lang="fr-FR" dirty="0"/>
              <a:t>JPA pur : tous les imports sont ceux de JPA</a:t>
            </a:r>
          </a:p>
          <a:p>
            <a:pPr lvl="2"/>
            <a:r>
              <a:rPr lang="fr-FR" dirty="0"/>
              <a:t>Possible uniquement à partir de la version 5.1 d'Hibernate</a:t>
            </a:r>
          </a:p>
          <a:p>
            <a:pPr lvl="2"/>
            <a:r>
              <a:rPr lang="fr-FR" dirty="0"/>
              <a:t>Entités décrites en annotation JPA </a:t>
            </a:r>
          </a:p>
          <a:p>
            <a:pPr lvl="2"/>
            <a:r>
              <a:rPr lang="fr-FR" dirty="0" err="1"/>
              <a:t>DAOs</a:t>
            </a:r>
            <a:r>
              <a:rPr lang="fr-FR" dirty="0"/>
              <a:t> faisant usage des objets JPA</a:t>
            </a:r>
          </a:p>
          <a:p>
            <a:pPr lvl="1"/>
            <a:r>
              <a:rPr lang="fr-FR" dirty="0"/>
              <a:t>Hybride : des imports JPA, des imports Hibernate</a:t>
            </a:r>
          </a:p>
          <a:p>
            <a:pPr lvl="2"/>
            <a:r>
              <a:rPr lang="fr-FR" dirty="0"/>
              <a:t>Entités décrites en annotation JPA et quelques annotations </a:t>
            </a:r>
            <a:r>
              <a:rPr lang="fr-FR" dirty="0" err="1"/>
              <a:t>Hibernates</a:t>
            </a:r>
            <a:endParaRPr lang="fr-FR" dirty="0"/>
          </a:p>
          <a:p>
            <a:pPr lvl="2"/>
            <a:r>
              <a:rPr lang="fr-FR" dirty="0" err="1"/>
              <a:t>DAOs</a:t>
            </a:r>
            <a:r>
              <a:rPr lang="fr-FR" dirty="0"/>
              <a:t> faisant usage des objets JPA et Hibernate</a:t>
            </a:r>
          </a:p>
          <a:p>
            <a:pPr lvl="2"/>
            <a:endParaRPr lang="fr-FR" dirty="0"/>
          </a:p>
          <a:p>
            <a:pPr lvl="1"/>
            <a:endParaRPr lang="fr-FR" dirty="0"/>
          </a:p>
        </p:txBody>
      </p:sp>
      <p:sp>
        <p:nvSpPr>
          <p:cNvPr id="4" name="Espace réservé du numéro de diapositive 3">
            <a:extLst>
              <a:ext uri="{FF2B5EF4-FFF2-40B4-BE49-F238E27FC236}">
                <a16:creationId xmlns:a16="http://schemas.microsoft.com/office/drawing/2014/main" id="{5E7D4D95-983E-407A-8C8E-E5EFC86C7F8C}"/>
              </a:ext>
            </a:extLst>
          </p:cNvPr>
          <p:cNvSpPr>
            <a:spLocks noGrp="1"/>
          </p:cNvSpPr>
          <p:nvPr>
            <p:ph type="sldNum" sz="quarter" idx="12"/>
          </p:nvPr>
        </p:nvSpPr>
        <p:spPr/>
        <p:txBody>
          <a:bodyPr/>
          <a:lstStyle/>
          <a:p>
            <a:fld id="{27DD2850-4166-4114-B1C5-40990753D8A0}" type="slidenum">
              <a:rPr lang="fr-FR" smtClean="0"/>
              <a:t>278</a:t>
            </a:fld>
            <a:endParaRPr lang="fr-FR"/>
          </a:p>
        </p:txBody>
      </p:sp>
      <p:sp>
        <p:nvSpPr>
          <p:cNvPr id="5" name="Espace réservé du pied de page 4">
            <a:extLst>
              <a:ext uri="{FF2B5EF4-FFF2-40B4-BE49-F238E27FC236}">
                <a16:creationId xmlns:a16="http://schemas.microsoft.com/office/drawing/2014/main" id="{2C34892F-A438-458A-A4FE-388566CE0B3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945032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Hibernate</a:t>
            </a:r>
          </a:p>
        </p:txBody>
      </p:sp>
      <p:sp>
        <p:nvSpPr>
          <p:cNvPr id="254979" name="Espace réservé du contenu 2"/>
          <p:cNvSpPr>
            <a:spLocks noGrp="1"/>
          </p:cNvSpPr>
          <p:nvPr>
            <p:ph idx="1"/>
          </p:nvPr>
        </p:nvSpPr>
        <p:spPr/>
        <p:txBody>
          <a:bodyPr>
            <a:normAutofit fontScale="92500"/>
          </a:bodyPr>
          <a:lstStyle/>
          <a:p>
            <a:r>
              <a:rPr lang="fr-FR" altLang="en-US" dirty="0"/>
              <a:t>Hibernate supporte les annotations JPA 2.0</a:t>
            </a:r>
          </a:p>
          <a:p>
            <a:pPr lvl="1"/>
            <a:r>
              <a:rPr lang="fr-FR" altLang="en-US" dirty="0"/>
              <a:t>Depuis la version 3.5 </a:t>
            </a:r>
            <a:r>
              <a:rPr lang="fr-FR" altLang="en-US" dirty="0" err="1"/>
              <a:t>d’hibernate</a:t>
            </a:r>
            <a:r>
              <a:rPr lang="fr-FR" altLang="en-US" dirty="0"/>
              <a:t>.</a:t>
            </a:r>
          </a:p>
          <a:p>
            <a:pPr lvl="1"/>
            <a:r>
              <a:rPr lang="fr-FR" altLang="en-US" dirty="0"/>
              <a:t>Package « javax.persistance.* »</a:t>
            </a:r>
          </a:p>
          <a:p>
            <a:pPr lvl="1"/>
            <a:r>
              <a:rPr lang="fr-FR" altLang="en-US" dirty="0"/>
              <a:t>Couvre un large spectre des besoins en matière de persistance.</a:t>
            </a:r>
          </a:p>
          <a:p>
            <a:endParaRPr lang="fr-FR" altLang="en-US" dirty="0"/>
          </a:p>
          <a:p>
            <a:r>
              <a:rPr lang="fr-FR" altLang="en-US" dirty="0"/>
              <a:t>Hibernate fournit des extensions spécifiques</a:t>
            </a:r>
          </a:p>
          <a:p>
            <a:pPr lvl="1"/>
            <a:r>
              <a:rPr lang="fr-FR" altLang="en-US" dirty="0"/>
              <a:t>S’ajoutent aux annotations JPA.</a:t>
            </a:r>
          </a:p>
          <a:p>
            <a:pPr lvl="2"/>
            <a:r>
              <a:rPr lang="fr-FR" altLang="en-US" dirty="0"/>
              <a:t>Gestion des performances spécifiques Hibernate.</a:t>
            </a:r>
          </a:p>
          <a:p>
            <a:pPr lvl="2"/>
            <a:r>
              <a:rPr lang="fr-FR" altLang="en-US" dirty="0"/>
              <a:t>Fonctionnalités non implémentées par JPA.</a:t>
            </a:r>
          </a:p>
          <a:p>
            <a:pPr lvl="1"/>
            <a:r>
              <a:rPr lang="fr-FR" altLang="en-US" dirty="0"/>
              <a:t>Moins indispensables depuis JPA 2.0</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279</a:t>
            </a:fld>
            <a:endParaRPr lang="fr-FR"/>
          </a:p>
        </p:txBody>
      </p:sp>
      <p:sp>
        <p:nvSpPr>
          <p:cNvPr id="3" name="Espace réservé du pied de page 2">
            <a:extLst>
              <a:ext uri="{FF2B5EF4-FFF2-40B4-BE49-F238E27FC236}">
                <a16:creationId xmlns:a16="http://schemas.microsoft.com/office/drawing/2014/main" id="{CB77DBEE-0821-4197-9129-FA418E37DC4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8204689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3" name="Espace réservé du contenu 2"/>
          <p:cNvSpPr>
            <a:spLocks noGrp="1"/>
          </p:cNvSpPr>
          <p:nvPr>
            <p:ph idx="1"/>
          </p:nvPr>
        </p:nvSpPr>
        <p:spPr>
          <a:xfrm>
            <a:off x="1427755" y="964275"/>
            <a:ext cx="10559198" cy="5636065"/>
          </a:xfrm>
        </p:spPr>
        <p:txBody>
          <a:bodyPr>
            <a:normAutofit/>
          </a:bodyPr>
          <a:lstStyle/>
          <a:p>
            <a:r>
              <a:rPr lang="fr-FR" altLang="fr-FR" sz="2000" dirty="0"/>
              <a:t>Toujours via le </a:t>
            </a:r>
            <a:r>
              <a:rPr lang="fr-FR" altLang="fr-FR" sz="2000" b="1" dirty="0"/>
              <a:t>constructeur</a:t>
            </a:r>
            <a:r>
              <a:rPr lang="fr-FR" altLang="fr-FR" sz="2000" dirty="0"/>
              <a:t>, si vous ne voulez pas passer par des références, </a:t>
            </a:r>
            <a:r>
              <a:rPr lang="fr-FR" sz="2000" dirty="0"/>
              <a:t>Spring permet d’injecter des valeurs simples</a:t>
            </a:r>
          </a:p>
          <a:p>
            <a:pPr lvl="1"/>
            <a:r>
              <a:rPr lang="fr-FR" sz="1800" dirty="0"/>
              <a:t>Attribut </a:t>
            </a:r>
            <a:r>
              <a:rPr lang="fr-FR" sz="1800" b="1" dirty="0"/>
              <a:t>value</a:t>
            </a:r>
            <a:r>
              <a:rPr lang="fr-FR" sz="1800" dirty="0"/>
              <a:t> de votre balise </a:t>
            </a:r>
            <a:r>
              <a:rPr lang="fr-FR" sz="1800" b="1" dirty="0"/>
              <a:t>&lt;</a:t>
            </a:r>
            <a:r>
              <a:rPr lang="fr-FR" sz="1800" b="1" dirty="0" err="1"/>
              <a:t>construtor-arg</a:t>
            </a:r>
            <a:r>
              <a:rPr lang="fr-FR" sz="1800" b="1" dirty="0"/>
              <a:t>&gt;</a:t>
            </a:r>
          </a:p>
          <a:p>
            <a:endParaRPr lang="fr-FR" sz="2000" dirty="0"/>
          </a:p>
          <a:p>
            <a:endParaRPr lang="fr-FR" sz="2000" dirty="0"/>
          </a:p>
          <a:p>
            <a:endParaRPr lang="fr-FR" sz="2000" dirty="0"/>
          </a:p>
          <a:p>
            <a:r>
              <a:rPr lang="fr-FR" sz="2000" dirty="0"/>
              <a:t>Equivalent en Java</a:t>
            </a:r>
          </a:p>
          <a:p>
            <a:pPr marL="0" indent="0">
              <a:buNone/>
            </a:pPr>
            <a:endParaRPr lang="fr-FR" sz="2000" dirty="0"/>
          </a:p>
          <a:p>
            <a:pPr marL="0" indent="0">
              <a:buNone/>
            </a:pPr>
            <a:endParaRPr lang="fr-FR" sz="2000" dirty="0"/>
          </a:p>
          <a:p>
            <a:r>
              <a:rPr lang="fr-FR" sz="2000" dirty="0"/>
              <a:t>Pour lever les ambigüités sur les types</a:t>
            </a:r>
          </a:p>
          <a:p>
            <a:pPr lvl="1"/>
            <a:r>
              <a:rPr lang="fr-FR" sz="1600" dirty="0"/>
              <a:t>Attribut </a:t>
            </a:r>
            <a:r>
              <a:rPr lang="fr-FR" sz="1600" b="1" dirty="0"/>
              <a:t>index</a:t>
            </a:r>
            <a:r>
              <a:rPr lang="fr-FR" sz="1600" dirty="0"/>
              <a:t> de votre balise </a:t>
            </a:r>
            <a:r>
              <a:rPr lang="fr-FR" sz="1600" b="1" dirty="0"/>
              <a:t>&lt;</a:t>
            </a:r>
            <a:r>
              <a:rPr lang="fr-FR" sz="1600" b="1" dirty="0" err="1"/>
              <a:t>construtor-arg</a:t>
            </a:r>
            <a:r>
              <a:rPr lang="fr-FR" sz="1600" b="1" dirty="0"/>
              <a:t>&gt;</a:t>
            </a:r>
          </a:p>
        </p:txBody>
      </p:sp>
      <p:sp>
        <p:nvSpPr>
          <p:cNvPr id="6" name="ZoneTexte 5"/>
          <p:cNvSpPr txBox="1"/>
          <p:nvPr/>
        </p:nvSpPr>
        <p:spPr>
          <a:xfrm>
            <a:off x="1668262" y="2120313"/>
            <a:ext cx="9100350"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id="service2" class="</a:t>
            </a:r>
            <a:r>
              <a:rPr lang="fr-FR" sz="1600" dirty="0" err="1">
                <a:solidFill>
                  <a:schemeClr val="tx1"/>
                </a:solidFill>
                <a:latin typeface="Courier New" pitchFamily="49" charset="0"/>
                <a:cs typeface="Courier New" pitchFamily="49" charset="0"/>
              </a:rPr>
              <a:t>com.france.service.ServiceImpl</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b="1" dirty="0">
                <a:solidFill>
                  <a:schemeClr val="tx1"/>
                </a:solidFill>
                <a:latin typeface="Courier New" pitchFamily="49" charset="0"/>
                <a:cs typeface="Courier New" pitchFamily="49" charset="0"/>
              </a:rPr>
              <a:t>value</a:t>
            </a:r>
            <a:r>
              <a:rPr lang="fr-FR" sz="1600" dirty="0">
                <a:solidFill>
                  <a:schemeClr val="tx1"/>
                </a:solidFill>
                <a:latin typeface="Courier New" pitchFamily="49" charset="0"/>
                <a:cs typeface="Courier New" pitchFamily="49" charset="0"/>
              </a:rPr>
              <a:t>="3"/&gt;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b="1" dirty="0">
                <a:solidFill>
                  <a:schemeClr val="tx1"/>
                </a:solidFill>
                <a:latin typeface="Courier New" pitchFamily="49" charset="0"/>
                <a:cs typeface="Courier New" pitchFamily="49" charset="0"/>
              </a:rPr>
              <a:t>value</a:t>
            </a:r>
            <a:r>
              <a:rPr lang="fr-FR" sz="1600" dirty="0">
                <a:solidFill>
                  <a:schemeClr val="tx1"/>
                </a:solidFill>
                <a:latin typeface="Courier New" pitchFamily="49" charset="0"/>
                <a:cs typeface="Courier New" pitchFamily="49" charset="0"/>
              </a:rPr>
              <a:t>="Bonjour"/&gt;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&gt;</a:t>
            </a:r>
          </a:p>
        </p:txBody>
      </p:sp>
      <p:sp>
        <p:nvSpPr>
          <p:cNvPr id="7" name="ZoneTexte 6"/>
          <p:cNvSpPr txBox="1"/>
          <p:nvPr/>
        </p:nvSpPr>
        <p:spPr>
          <a:xfrm>
            <a:off x="1668262" y="3868759"/>
            <a:ext cx="9100350"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 En supposant qu’il existe un constructeur prenant </a:t>
            </a:r>
            <a:br>
              <a:rPr lang="fr-FR" sz="1600" dirty="0">
                <a:solidFill>
                  <a:schemeClr val="tx1"/>
                </a:solidFill>
                <a:latin typeface="Courier New" pitchFamily="49" charset="0"/>
                <a:cs typeface="Courier New" pitchFamily="49" charset="0"/>
              </a:rPr>
            </a:br>
            <a:r>
              <a:rPr lang="fr-FR" sz="1600" dirty="0">
                <a:solidFill>
                  <a:schemeClr val="tx1"/>
                </a:solidFill>
                <a:latin typeface="Courier New" pitchFamily="49" charset="0"/>
                <a:cs typeface="Courier New" pitchFamily="49" charset="0"/>
              </a:rPr>
              <a:t>// un entier et une chaine</a:t>
            </a:r>
          </a:p>
          <a:p>
            <a:pPr>
              <a:defRPr/>
            </a:pP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 service2 = new </a:t>
            </a: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(3, "Bonjour");</a:t>
            </a:r>
          </a:p>
        </p:txBody>
      </p:sp>
      <p:sp>
        <p:nvSpPr>
          <p:cNvPr id="8" name="ZoneTexte 7"/>
          <p:cNvSpPr txBox="1"/>
          <p:nvPr/>
        </p:nvSpPr>
        <p:spPr>
          <a:xfrm>
            <a:off x="1668262" y="5559844"/>
            <a:ext cx="9100351"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id="service1" class="</a:t>
            </a:r>
            <a:r>
              <a:rPr lang="fr-FR" sz="1600" dirty="0" err="1">
                <a:solidFill>
                  <a:schemeClr val="tx1"/>
                </a:solidFill>
                <a:latin typeface="Courier New" pitchFamily="49" charset="0"/>
                <a:cs typeface="Courier New" pitchFamily="49" charset="0"/>
              </a:rPr>
              <a:t>com.france.service.ServiceImpl</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b="1" dirty="0">
                <a:solidFill>
                  <a:schemeClr val="tx1"/>
                </a:solidFill>
                <a:latin typeface="Courier New" pitchFamily="49" charset="0"/>
                <a:cs typeface="Courier New" pitchFamily="49" charset="0"/>
              </a:rPr>
              <a:t>index</a:t>
            </a:r>
            <a:r>
              <a:rPr lang="fr-FR" sz="1600" dirty="0">
                <a:solidFill>
                  <a:schemeClr val="tx1"/>
                </a:solidFill>
                <a:latin typeface="Courier New" pitchFamily="49" charset="0"/>
                <a:cs typeface="Courier New" pitchFamily="49" charset="0"/>
              </a:rPr>
              <a:t>="0" </a:t>
            </a:r>
            <a:r>
              <a:rPr lang="fr-FR" sz="1600" b="1" dirty="0">
                <a:solidFill>
                  <a:schemeClr val="tx1"/>
                </a:solidFill>
                <a:latin typeface="Courier New" pitchFamily="49" charset="0"/>
                <a:cs typeface="Courier New" pitchFamily="49" charset="0"/>
              </a:rPr>
              <a:t>value</a:t>
            </a:r>
            <a:r>
              <a:rPr lang="fr-FR" sz="1600" dirty="0">
                <a:solidFill>
                  <a:schemeClr val="tx1"/>
                </a:solidFill>
                <a:latin typeface="Courier New" pitchFamily="49" charset="0"/>
                <a:cs typeface="Courier New" pitchFamily="49" charset="0"/>
              </a:rPr>
              <a:t>="3"/&gt;  </a:t>
            </a:r>
            <a:r>
              <a:rPr lang="fr-FR" sz="1600" i="1" dirty="0">
                <a:solidFill>
                  <a:schemeClr val="tx1"/>
                </a:solidFill>
                <a:latin typeface="Courier New" pitchFamily="49" charset="0"/>
                <a:cs typeface="Courier New" pitchFamily="49" charset="0"/>
                <a:sym typeface="Wingdings" pitchFamily="2" charset="2"/>
              </a:rPr>
              <a:t> valeur scalaire indexée</a:t>
            </a:r>
            <a:endParaRPr lang="fr-FR" sz="1600" i="1" dirty="0">
              <a:solidFill>
                <a:schemeClr val="tx1"/>
              </a:solidFill>
              <a:latin typeface="Courier New" pitchFamily="49" charset="0"/>
              <a:cs typeface="Courier New" pitchFamily="49" charset="0"/>
            </a:endParaRP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b="1" dirty="0">
                <a:solidFill>
                  <a:schemeClr val="tx1"/>
                </a:solidFill>
                <a:latin typeface="Courier New" pitchFamily="49" charset="0"/>
                <a:cs typeface="Courier New" pitchFamily="49" charset="0"/>
              </a:rPr>
              <a:t>index</a:t>
            </a:r>
            <a:r>
              <a:rPr lang="fr-FR" sz="1600" dirty="0">
                <a:solidFill>
                  <a:schemeClr val="tx1"/>
                </a:solidFill>
                <a:latin typeface="Courier New" pitchFamily="49" charset="0"/>
                <a:cs typeface="Courier New" pitchFamily="49" charset="0"/>
              </a:rPr>
              <a:t>="1" </a:t>
            </a:r>
            <a:r>
              <a:rPr lang="fr-FR" sz="1600" b="1" dirty="0">
                <a:solidFill>
                  <a:schemeClr val="tx1"/>
                </a:solidFill>
                <a:latin typeface="Courier New" pitchFamily="49" charset="0"/>
                <a:cs typeface="Courier New" pitchFamily="49" charset="0"/>
              </a:rPr>
              <a:t>value</a:t>
            </a:r>
            <a:r>
              <a:rPr lang="fr-FR" sz="1600" dirty="0">
                <a:solidFill>
                  <a:schemeClr val="tx1"/>
                </a:solidFill>
                <a:latin typeface="Courier New" pitchFamily="49" charset="0"/>
                <a:cs typeface="Courier New" pitchFamily="49" charset="0"/>
              </a:rPr>
              <a:t>="Bonjour"/&gt;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&gt;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28</a:t>
            </a:fld>
            <a:endParaRPr lang="fr-FR"/>
          </a:p>
        </p:txBody>
      </p:sp>
      <p:sp>
        <p:nvSpPr>
          <p:cNvPr id="4" name="Espace réservé du pied de page 3">
            <a:extLst>
              <a:ext uri="{FF2B5EF4-FFF2-40B4-BE49-F238E27FC236}">
                <a16:creationId xmlns:a16="http://schemas.microsoft.com/office/drawing/2014/main" id="{D30D173C-4B69-48A3-BDD6-EFD3D89A6E7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07087900"/>
      </p:ext>
    </p:extLst>
  </p:cSld>
  <p:clrMapOvr>
    <a:masterClrMapping/>
  </p:clrMapOvr>
  <p:transition spd="slow"/>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 Hibernate</a:t>
            </a:r>
          </a:p>
        </p:txBody>
      </p:sp>
      <p:sp>
        <p:nvSpPr>
          <p:cNvPr id="304131" name="Espace réservé du contenu 2"/>
          <p:cNvSpPr>
            <a:spLocks noGrp="1"/>
          </p:cNvSpPr>
          <p:nvPr>
            <p:ph idx="1"/>
          </p:nvPr>
        </p:nvSpPr>
        <p:spPr/>
        <p:txBody>
          <a:bodyPr>
            <a:normAutofit lnSpcReduction="10000"/>
          </a:bodyPr>
          <a:lstStyle/>
          <a:p>
            <a:r>
              <a:rPr lang="fr-FR" altLang="en-US" b="1" dirty="0"/>
              <a:t>Session</a:t>
            </a:r>
          </a:p>
          <a:p>
            <a:pPr lvl="1"/>
            <a:r>
              <a:rPr lang="fr-FR" altLang="en-US" dirty="0"/>
              <a:t>Gère la persistance des objets au sein d’une unité de travail.</a:t>
            </a:r>
          </a:p>
          <a:p>
            <a:pPr lvl="1"/>
            <a:r>
              <a:rPr lang="fr-FR" altLang="en-US" dirty="0"/>
              <a:t>Object de type « </a:t>
            </a:r>
            <a:r>
              <a:rPr lang="fr-FR" altLang="en-US" dirty="0" err="1"/>
              <a:t>statefull</a:t>
            </a:r>
            <a:r>
              <a:rPr lang="fr-FR" altLang="en-US" dirty="0"/>
              <a:t> ».</a:t>
            </a:r>
          </a:p>
          <a:p>
            <a:pPr lvl="1"/>
            <a:endParaRPr lang="fr-FR" altLang="en-US" dirty="0"/>
          </a:p>
          <a:p>
            <a:r>
              <a:rPr lang="fr-FR" altLang="en-US" b="1" dirty="0" err="1"/>
              <a:t>SessionFactory</a:t>
            </a:r>
            <a:endParaRPr lang="fr-FR" altLang="en-US" b="1" dirty="0"/>
          </a:p>
          <a:p>
            <a:pPr lvl="1"/>
            <a:r>
              <a:rPr lang="fr-FR" altLang="en-US" dirty="0"/>
              <a:t>Sert de fabrique pour les Sessions.</a:t>
            </a:r>
          </a:p>
          <a:p>
            <a:pPr lvl="1"/>
            <a:r>
              <a:rPr lang="fr-FR" altLang="en-US" dirty="0"/>
              <a:t>Encapsule les </a:t>
            </a:r>
            <a:r>
              <a:rPr lang="fr-FR" altLang="en-US" dirty="0" err="1"/>
              <a:t>mappings</a:t>
            </a:r>
            <a:r>
              <a:rPr lang="fr-FR" altLang="en-US" dirty="0"/>
              <a:t> sur les objets et la base de données.</a:t>
            </a:r>
          </a:p>
          <a:p>
            <a:pPr lvl="1"/>
            <a:r>
              <a:rPr lang="fr-FR" altLang="en-US" dirty="0"/>
              <a:t>« Thread </a:t>
            </a:r>
            <a:r>
              <a:rPr lang="fr-FR" altLang="en-US" dirty="0" err="1"/>
              <a:t>safe</a:t>
            </a:r>
            <a:r>
              <a:rPr lang="fr-FR" altLang="en-US" dirty="0"/>
              <a:t> » et peut donc être partagé.</a:t>
            </a:r>
          </a:p>
          <a:p>
            <a:pPr lvl="1"/>
            <a:r>
              <a:rPr lang="fr-FR" altLang="en-US" dirty="0"/>
              <a:t>Bean de type « Singleton » sous Spring.</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280</a:t>
            </a:fld>
            <a:endParaRPr lang="fr-FR"/>
          </a:p>
        </p:txBody>
      </p:sp>
      <p:sp>
        <p:nvSpPr>
          <p:cNvPr id="3" name="Espace réservé du pied de page 2">
            <a:extLst>
              <a:ext uri="{FF2B5EF4-FFF2-40B4-BE49-F238E27FC236}">
                <a16:creationId xmlns:a16="http://schemas.microsoft.com/office/drawing/2014/main" id="{C1B46A00-A471-4EDC-AD0A-A52AE58ACC7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66178371"/>
      </p:ext>
    </p:extLst>
  </p:cSld>
  <p:clrMapOvr>
    <a:masterClrMapping/>
  </p:clrMapOvr>
  <p:transition spd="slow"/>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Hibernate : Entités</a:t>
            </a:r>
          </a:p>
        </p:txBody>
      </p:sp>
      <p:sp>
        <p:nvSpPr>
          <p:cNvPr id="3" name="Espace réservé du contenu 2"/>
          <p:cNvSpPr>
            <a:spLocks noGrp="1"/>
          </p:cNvSpPr>
          <p:nvPr>
            <p:ph idx="1"/>
          </p:nvPr>
        </p:nvSpPr>
        <p:spPr/>
        <p:txBody>
          <a:bodyPr>
            <a:normAutofit lnSpcReduction="10000"/>
          </a:bodyPr>
          <a:lstStyle/>
          <a:p>
            <a:r>
              <a:rPr lang="fr-FR" dirty="0"/>
              <a:t>La notion d’entité est la même en Hibernate et JPA</a:t>
            </a:r>
          </a:p>
          <a:p>
            <a:endParaRPr lang="fr-FR" dirty="0"/>
          </a:p>
          <a:p>
            <a:r>
              <a:rPr lang="fr-FR" dirty="0"/>
              <a:t>Vous avez le choix :</a:t>
            </a:r>
          </a:p>
          <a:p>
            <a:pPr lvl="1"/>
            <a:r>
              <a:rPr lang="fr-FR" dirty="0"/>
              <a:t>Faire vos entités comme en JPA </a:t>
            </a:r>
          </a:p>
          <a:p>
            <a:pPr lvl="2"/>
            <a:r>
              <a:rPr lang="fr-FR" dirty="0"/>
              <a:t>Possible à 100% depuis hibernate 5</a:t>
            </a:r>
          </a:p>
          <a:p>
            <a:pPr lvl="1"/>
            <a:r>
              <a:rPr lang="fr-FR" dirty="0"/>
              <a:t>Faire vos entités via un fichier descriptif XML propre à hibernate</a:t>
            </a:r>
          </a:p>
          <a:p>
            <a:pPr lvl="1"/>
            <a:r>
              <a:rPr lang="fr-FR" dirty="0"/>
              <a:t>Faire vos entités comme en JPA + quelques annotations </a:t>
            </a:r>
            <a:r>
              <a:rPr lang="fr-FR" dirty="0" err="1"/>
              <a:t>hibernates</a:t>
            </a:r>
            <a:endParaRPr lang="fr-FR" dirty="0"/>
          </a:p>
          <a:p>
            <a:pPr lvl="2"/>
            <a:r>
              <a:rPr lang="fr-FR" dirty="0"/>
              <a:t>Pratique si vous êtes en JPA 1.0 ou 2.0</a:t>
            </a:r>
          </a:p>
          <a:p>
            <a:pPr lvl="1"/>
            <a:endParaRPr lang="fr-FR" dirty="0"/>
          </a:p>
        </p:txBody>
      </p:sp>
      <p:sp>
        <p:nvSpPr>
          <p:cNvPr id="4" name="Espace réservé du numéro de diapositive 3">
            <a:extLst>
              <a:ext uri="{FF2B5EF4-FFF2-40B4-BE49-F238E27FC236}">
                <a16:creationId xmlns:a16="http://schemas.microsoft.com/office/drawing/2014/main" id="{7E751FAF-7B50-4B16-81E1-DF161957393F}"/>
              </a:ext>
            </a:extLst>
          </p:cNvPr>
          <p:cNvSpPr>
            <a:spLocks noGrp="1"/>
          </p:cNvSpPr>
          <p:nvPr>
            <p:ph type="sldNum" sz="quarter" idx="12"/>
          </p:nvPr>
        </p:nvSpPr>
        <p:spPr/>
        <p:txBody>
          <a:bodyPr/>
          <a:lstStyle/>
          <a:p>
            <a:fld id="{27DD2850-4166-4114-B1C5-40990753D8A0}" type="slidenum">
              <a:rPr lang="fr-FR" smtClean="0"/>
              <a:t>281</a:t>
            </a:fld>
            <a:endParaRPr lang="fr-FR"/>
          </a:p>
        </p:txBody>
      </p:sp>
      <p:sp>
        <p:nvSpPr>
          <p:cNvPr id="5" name="Espace réservé du pied de page 4">
            <a:extLst>
              <a:ext uri="{FF2B5EF4-FFF2-40B4-BE49-F238E27FC236}">
                <a16:creationId xmlns:a16="http://schemas.microsoft.com/office/drawing/2014/main" id="{119226FD-5C7A-4EAA-A7B8-C85A34CF7BD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926729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Hibernate : Entités</a:t>
            </a:r>
          </a:p>
        </p:txBody>
      </p:sp>
      <p:sp>
        <p:nvSpPr>
          <p:cNvPr id="3" name="Espace réservé du contenu 2"/>
          <p:cNvSpPr>
            <a:spLocks noGrp="1"/>
          </p:cNvSpPr>
          <p:nvPr>
            <p:ph idx="1"/>
          </p:nvPr>
        </p:nvSpPr>
        <p:spPr/>
        <p:txBody>
          <a:bodyPr>
            <a:normAutofit/>
          </a:bodyPr>
          <a:lstStyle/>
          <a:p>
            <a:r>
              <a:rPr lang="fr-FR" dirty="0"/>
              <a:t>En hibernate vos entités peuvent être représenté par des interfaces</a:t>
            </a:r>
          </a:p>
          <a:p>
            <a:pPr lvl="1"/>
            <a:r>
              <a:rPr lang="fr-FR" dirty="0"/>
              <a:t>Ce n’est pas une obligation</a:t>
            </a:r>
          </a:p>
          <a:p>
            <a:pPr lvl="1"/>
            <a:r>
              <a:rPr lang="fr-FR" dirty="0"/>
              <a:t>De cette manière vous pouvez utiliser les caches et proxy d'Hibernate</a:t>
            </a:r>
          </a:p>
          <a:p>
            <a:endParaRPr lang="fr-FR" dirty="0"/>
          </a:p>
          <a:p>
            <a:r>
              <a:rPr lang="fr-FR" dirty="0"/>
              <a:t>Comme en JPA Spring ne s’occupe pas de vos entités, c’est votre problème pas le sien</a:t>
            </a:r>
          </a:p>
        </p:txBody>
      </p:sp>
      <p:sp>
        <p:nvSpPr>
          <p:cNvPr id="4" name="Espace réservé du numéro de diapositive 3">
            <a:extLst>
              <a:ext uri="{FF2B5EF4-FFF2-40B4-BE49-F238E27FC236}">
                <a16:creationId xmlns:a16="http://schemas.microsoft.com/office/drawing/2014/main" id="{A814CD8B-3A6E-43E2-8CF6-06992495E563}"/>
              </a:ext>
            </a:extLst>
          </p:cNvPr>
          <p:cNvSpPr>
            <a:spLocks noGrp="1"/>
          </p:cNvSpPr>
          <p:nvPr>
            <p:ph type="sldNum" sz="quarter" idx="12"/>
          </p:nvPr>
        </p:nvSpPr>
        <p:spPr/>
        <p:txBody>
          <a:bodyPr/>
          <a:lstStyle/>
          <a:p>
            <a:fld id="{27DD2850-4166-4114-B1C5-40990753D8A0}" type="slidenum">
              <a:rPr lang="fr-FR" smtClean="0"/>
              <a:t>282</a:t>
            </a:fld>
            <a:endParaRPr lang="fr-FR"/>
          </a:p>
        </p:txBody>
      </p:sp>
      <p:sp>
        <p:nvSpPr>
          <p:cNvPr id="5" name="Espace réservé du pied de page 4">
            <a:extLst>
              <a:ext uri="{FF2B5EF4-FFF2-40B4-BE49-F238E27FC236}">
                <a16:creationId xmlns:a16="http://schemas.microsoft.com/office/drawing/2014/main" id="{67A05C02-99C3-49C8-82BE-1D921848B07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831600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Hibernate : Entités</a:t>
            </a:r>
          </a:p>
        </p:txBody>
      </p:sp>
      <p:sp>
        <p:nvSpPr>
          <p:cNvPr id="3" name="Espace réservé du contenu 2"/>
          <p:cNvSpPr>
            <a:spLocks noGrp="1"/>
          </p:cNvSpPr>
          <p:nvPr>
            <p:ph idx="1"/>
          </p:nvPr>
        </p:nvSpPr>
        <p:spPr/>
        <p:txBody>
          <a:bodyPr>
            <a:normAutofit/>
          </a:bodyPr>
          <a:lstStyle/>
          <a:p>
            <a:r>
              <a:rPr lang="fr-FR" dirty="0"/>
              <a:t>Exemple de mapping en XML</a:t>
            </a:r>
          </a:p>
        </p:txBody>
      </p:sp>
      <p:sp>
        <p:nvSpPr>
          <p:cNvPr id="4" name="Espace réservé du numéro de diapositive 3">
            <a:extLst>
              <a:ext uri="{FF2B5EF4-FFF2-40B4-BE49-F238E27FC236}">
                <a16:creationId xmlns:a16="http://schemas.microsoft.com/office/drawing/2014/main" id="{A814CD8B-3A6E-43E2-8CF6-06992495E563}"/>
              </a:ext>
            </a:extLst>
          </p:cNvPr>
          <p:cNvSpPr>
            <a:spLocks noGrp="1"/>
          </p:cNvSpPr>
          <p:nvPr>
            <p:ph type="sldNum" sz="quarter" idx="12"/>
          </p:nvPr>
        </p:nvSpPr>
        <p:spPr/>
        <p:txBody>
          <a:bodyPr/>
          <a:lstStyle/>
          <a:p>
            <a:fld id="{27DD2850-4166-4114-B1C5-40990753D8A0}" type="slidenum">
              <a:rPr lang="fr-FR" smtClean="0"/>
              <a:t>283</a:t>
            </a:fld>
            <a:endParaRPr lang="fr-FR"/>
          </a:p>
        </p:txBody>
      </p:sp>
      <p:sp>
        <p:nvSpPr>
          <p:cNvPr id="5" name="Espace réservé du pied de page 4">
            <a:extLst>
              <a:ext uri="{FF2B5EF4-FFF2-40B4-BE49-F238E27FC236}">
                <a16:creationId xmlns:a16="http://schemas.microsoft.com/office/drawing/2014/main" id="{67A05C02-99C3-49C8-82BE-1D921848B07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1169550E-4D12-46CB-B741-978B87DC35D3}"/>
              </a:ext>
            </a:extLst>
          </p:cNvPr>
          <p:cNvPicPr>
            <a:picLocks noChangeAspect="1"/>
          </p:cNvPicPr>
          <p:nvPr/>
        </p:nvPicPr>
        <p:blipFill>
          <a:blip r:embed="rId3"/>
          <a:stretch>
            <a:fillRect/>
          </a:stretch>
        </p:blipFill>
        <p:spPr>
          <a:xfrm>
            <a:off x="1099478" y="1960537"/>
            <a:ext cx="10465941" cy="364354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9046916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Hibernate : DAO</a:t>
            </a:r>
          </a:p>
        </p:txBody>
      </p:sp>
      <p:sp>
        <p:nvSpPr>
          <p:cNvPr id="3" name="Espace réservé du contenu 2"/>
          <p:cNvSpPr>
            <a:spLocks noGrp="1"/>
          </p:cNvSpPr>
          <p:nvPr>
            <p:ph idx="1"/>
          </p:nvPr>
        </p:nvSpPr>
        <p:spPr/>
        <p:txBody>
          <a:bodyPr>
            <a:normAutofit lnSpcReduction="10000"/>
          </a:bodyPr>
          <a:lstStyle/>
          <a:p>
            <a:r>
              <a:rPr lang="fr-FR" dirty="0"/>
              <a:t>En Hibernate vos DAO manipulent un objet </a:t>
            </a:r>
            <a:r>
              <a:rPr lang="fr-FR" b="1" dirty="0"/>
              <a:t>Session</a:t>
            </a:r>
            <a:r>
              <a:rPr lang="fr-FR" dirty="0"/>
              <a:t> fournit par un </a:t>
            </a:r>
            <a:r>
              <a:rPr lang="fr-FR" b="1" dirty="0" err="1"/>
              <a:t>SessionFactory</a:t>
            </a:r>
            <a:endParaRPr lang="fr-FR" b="1" dirty="0"/>
          </a:p>
          <a:p>
            <a:endParaRPr lang="fr-FR" dirty="0"/>
          </a:p>
          <a:p>
            <a:r>
              <a:rPr lang="fr-FR" dirty="0"/>
              <a:t>En Hibernate, pour les transactions, vous faites usage d’un objet </a:t>
            </a:r>
            <a:r>
              <a:rPr lang="fr-FR" dirty="0" err="1"/>
              <a:t>SharedSessionContract</a:t>
            </a:r>
            <a:endParaRPr lang="fr-FR" b="1" dirty="0"/>
          </a:p>
          <a:p>
            <a:pPr lvl="1"/>
            <a:r>
              <a:rPr lang="fr-FR" dirty="0"/>
              <a:t>Rappels : </a:t>
            </a:r>
          </a:p>
          <a:p>
            <a:pPr lvl="2"/>
            <a:r>
              <a:rPr lang="fr-FR" dirty="0"/>
              <a:t>en principe </a:t>
            </a:r>
            <a:r>
              <a:rPr lang="fr-FR" b="1" u="sng" dirty="0"/>
              <a:t>pas</a:t>
            </a:r>
            <a:r>
              <a:rPr lang="fr-FR" dirty="0"/>
              <a:t> de transactions aux niveaux des </a:t>
            </a:r>
            <a:r>
              <a:rPr lang="fr-FR" dirty="0" err="1"/>
              <a:t>DAOs</a:t>
            </a:r>
            <a:endParaRPr lang="fr-FR" dirty="0"/>
          </a:p>
          <a:p>
            <a:endParaRPr lang="fr-FR" b="1" dirty="0"/>
          </a:p>
          <a:p>
            <a:r>
              <a:rPr lang="fr-FR" dirty="0"/>
              <a:t>La configuration des accès bases se fait dans le fichier hibernate.cfg.xml (ou un fichier </a:t>
            </a:r>
            <a:r>
              <a:rPr lang="fr-FR" dirty="0" err="1"/>
              <a:t>properties</a:t>
            </a:r>
            <a:r>
              <a:rPr lang="fr-FR" dirty="0"/>
              <a:t>)</a:t>
            </a:r>
          </a:p>
        </p:txBody>
      </p:sp>
      <p:sp>
        <p:nvSpPr>
          <p:cNvPr id="4" name="Espace réservé du numéro de diapositive 3">
            <a:extLst>
              <a:ext uri="{FF2B5EF4-FFF2-40B4-BE49-F238E27FC236}">
                <a16:creationId xmlns:a16="http://schemas.microsoft.com/office/drawing/2014/main" id="{A9144C08-0AC6-41A1-AE63-6E2283BF5AAB}"/>
              </a:ext>
            </a:extLst>
          </p:cNvPr>
          <p:cNvSpPr>
            <a:spLocks noGrp="1"/>
          </p:cNvSpPr>
          <p:nvPr>
            <p:ph type="sldNum" sz="quarter" idx="12"/>
          </p:nvPr>
        </p:nvSpPr>
        <p:spPr/>
        <p:txBody>
          <a:bodyPr/>
          <a:lstStyle/>
          <a:p>
            <a:fld id="{27DD2850-4166-4114-B1C5-40990753D8A0}" type="slidenum">
              <a:rPr lang="fr-FR" smtClean="0"/>
              <a:t>284</a:t>
            </a:fld>
            <a:endParaRPr lang="fr-FR"/>
          </a:p>
        </p:txBody>
      </p:sp>
      <p:sp>
        <p:nvSpPr>
          <p:cNvPr id="5" name="Espace réservé du pied de page 4">
            <a:extLst>
              <a:ext uri="{FF2B5EF4-FFF2-40B4-BE49-F238E27FC236}">
                <a16:creationId xmlns:a16="http://schemas.microsoft.com/office/drawing/2014/main" id="{C589AC31-4446-445E-BB38-E4DC620D7B6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76369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Hibernate : DAO</a:t>
            </a:r>
          </a:p>
        </p:txBody>
      </p:sp>
      <p:sp>
        <p:nvSpPr>
          <p:cNvPr id="305155" name="Espace réservé du contenu 2"/>
          <p:cNvSpPr>
            <a:spLocks noGrp="1"/>
          </p:cNvSpPr>
          <p:nvPr>
            <p:ph idx="1"/>
          </p:nvPr>
        </p:nvSpPr>
        <p:spPr/>
        <p:txBody>
          <a:bodyPr>
            <a:normAutofit/>
          </a:bodyPr>
          <a:lstStyle/>
          <a:p>
            <a:r>
              <a:rPr lang="fr-FR" altLang="en-US" sz="2400" dirty="0"/>
              <a:t>La persistance avec Hibernate requiert l’accès à une </a:t>
            </a:r>
            <a:r>
              <a:rPr lang="fr-FR" altLang="en-US" sz="2400" b="1" dirty="0" err="1"/>
              <a:t>SessionFactory</a:t>
            </a:r>
            <a:endParaRPr lang="fr-FR" altLang="en-US" sz="2400" b="1" dirty="0"/>
          </a:p>
          <a:p>
            <a:pPr lvl="1"/>
            <a:r>
              <a:rPr lang="fr-FR" altLang="en-US" sz="2000" dirty="0"/>
              <a:t>Une </a:t>
            </a:r>
            <a:r>
              <a:rPr lang="fr-FR" altLang="en-US" sz="2000" dirty="0" err="1"/>
              <a:t>datasource</a:t>
            </a:r>
            <a:r>
              <a:rPr lang="fr-FR" altLang="en-US" sz="2000" dirty="0"/>
              <a:t> locale ou gérée par un moteur transactionnel.</a:t>
            </a:r>
          </a:p>
          <a:p>
            <a:pPr lvl="1"/>
            <a:endParaRPr lang="fr-FR" altLang="en-US" sz="2000" dirty="0"/>
          </a:p>
          <a:p>
            <a:r>
              <a:rPr lang="fr-FR" altLang="en-US" sz="2400" dirty="0"/>
              <a:t>Spring met à disposition un </a:t>
            </a:r>
            <a:r>
              <a:rPr lang="fr-FR" altLang="en-US" sz="2400" dirty="0" err="1"/>
              <a:t>bean</a:t>
            </a:r>
            <a:r>
              <a:rPr lang="fr-FR" altLang="en-US" sz="2400" dirty="0"/>
              <a:t> pour la configuration de la « </a:t>
            </a:r>
            <a:r>
              <a:rPr lang="fr-FR" altLang="en-US" sz="2400" dirty="0" err="1"/>
              <a:t>SessionFactory</a:t>
            </a:r>
            <a:r>
              <a:rPr lang="fr-FR" altLang="en-US" sz="2400" dirty="0"/>
              <a:t> »</a:t>
            </a:r>
          </a:p>
        </p:txBody>
      </p:sp>
      <p:pic>
        <p:nvPicPr>
          <p:cNvPr id="3051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3733800"/>
            <a:ext cx="6583363"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12"/>
          </p:nvPr>
        </p:nvSpPr>
        <p:spPr/>
        <p:txBody>
          <a:bodyPr/>
          <a:lstStyle/>
          <a:p>
            <a:fld id="{27DD2850-4166-4114-B1C5-40990753D8A0}" type="slidenum">
              <a:rPr lang="fr-FR" smtClean="0"/>
              <a:t>285</a:t>
            </a:fld>
            <a:endParaRPr lang="fr-FR"/>
          </a:p>
        </p:txBody>
      </p:sp>
      <p:sp>
        <p:nvSpPr>
          <p:cNvPr id="3" name="Espace réservé du pied de page 2">
            <a:extLst>
              <a:ext uri="{FF2B5EF4-FFF2-40B4-BE49-F238E27FC236}">
                <a16:creationId xmlns:a16="http://schemas.microsoft.com/office/drawing/2014/main" id="{D75132EE-A254-497B-AFDD-094C55FEBED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11090820"/>
      </p:ext>
    </p:extLst>
  </p:cSld>
  <p:clrMapOvr>
    <a:masterClrMapping/>
  </p:clrMapOvr>
  <p:transition spd="slow"/>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251907" name="Espace réservé du contenu 2"/>
          <p:cNvSpPr>
            <a:spLocks noGrp="1"/>
          </p:cNvSpPr>
          <p:nvPr>
            <p:ph idx="1"/>
          </p:nvPr>
        </p:nvSpPr>
        <p:spPr/>
        <p:txBody>
          <a:bodyPr>
            <a:normAutofit fontScale="85000" lnSpcReduction="10000"/>
          </a:bodyPr>
          <a:lstStyle/>
          <a:p>
            <a:r>
              <a:rPr lang="fr-FR" altLang="en-US" dirty="0"/>
              <a:t>Configuration de la « </a:t>
            </a:r>
            <a:r>
              <a:rPr lang="fr-FR" altLang="en-US" dirty="0" err="1"/>
              <a:t>sessionFactory</a:t>
            </a:r>
            <a:r>
              <a:rPr lang="fr-FR" altLang="en-US" dirty="0"/>
              <a:t> » au sein du contexte Spring</a:t>
            </a:r>
          </a:p>
          <a:p>
            <a:endParaRPr lang="fr-FR" altLang="en-US" dirty="0"/>
          </a:p>
          <a:p>
            <a:endParaRPr lang="fr-FR" altLang="en-US" dirty="0"/>
          </a:p>
          <a:p>
            <a:endParaRPr lang="fr-FR" altLang="en-US" dirty="0"/>
          </a:p>
          <a:p>
            <a:endParaRPr lang="fr-FR" altLang="en-US" dirty="0"/>
          </a:p>
          <a:p>
            <a:endParaRPr lang="fr-FR" altLang="en-US" dirty="0"/>
          </a:p>
          <a:p>
            <a:endParaRPr lang="fr-FR" altLang="en-US" dirty="0"/>
          </a:p>
          <a:p>
            <a:endParaRPr lang="fr-FR" altLang="en-US" dirty="0"/>
          </a:p>
          <a:p>
            <a:endParaRPr lang="fr-FR" altLang="en-US" dirty="0"/>
          </a:p>
          <a:p>
            <a:pPr lvl="1"/>
            <a:r>
              <a:rPr lang="fr-FR" altLang="en-US" dirty="0"/>
              <a:t>L’attribut « </a:t>
            </a:r>
            <a:r>
              <a:rPr lang="fr-FR" altLang="en-US" dirty="0" err="1"/>
              <a:t>annotedClasses</a:t>
            </a:r>
            <a:r>
              <a:rPr lang="fr-FR" altLang="en-US" dirty="0"/>
              <a:t> » spécifie de façon explicite les classes persistantes (annotations JPA et/ou Hibernate).</a:t>
            </a:r>
          </a:p>
        </p:txBody>
      </p:sp>
      <p:sp>
        <p:nvSpPr>
          <p:cNvPr id="6" name="ZoneTexte 5"/>
          <p:cNvSpPr txBox="1"/>
          <p:nvPr/>
        </p:nvSpPr>
        <p:spPr>
          <a:xfrm>
            <a:off x="1896054" y="1778289"/>
            <a:ext cx="6895521" cy="38087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 id="</a:t>
            </a:r>
            <a:r>
              <a:rPr lang="fr-FR" sz="1050" dirty="0" err="1">
                <a:solidFill>
                  <a:schemeClr val="tx1"/>
                </a:solidFill>
                <a:latin typeface="Arial" panose="020B0604020202020204" pitchFamily="34" charset="0"/>
                <a:cs typeface="Arial" panose="020B0604020202020204" pitchFamily="34" charset="0"/>
              </a:rPr>
              <a:t>HibernatePersonDaoImpl</a:t>
            </a:r>
            <a:r>
              <a:rPr lang="fr-FR" sz="1050" dirty="0">
                <a:solidFill>
                  <a:schemeClr val="tx1"/>
                </a:solidFill>
                <a:latin typeface="Arial" panose="020B0604020202020204" pitchFamily="34" charset="0"/>
                <a:cs typeface="Arial" panose="020B0604020202020204" pitchFamily="34" charset="0"/>
              </a:rPr>
              <a:t>" class="</a:t>
            </a:r>
            <a:r>
              <a:rPr lang="fr-FR" sz="1050" dirty="0" err="1">
                <a:solidFill>
                  <a:schemeClr val="tx1"/>
                </a:solidFill>
                <a:latin typeface="Arial" panose="020B0604020202020204" pitchFamily="34" charset="0"/>
                <a:cs typeface="Arial" panose="020B0604020202020204" pitchFamily="34" charset="0"/>
              </a:rPr>
              <a:t>exemple.Hibernate3PersonDaoImpl</a:t>
            </a:r>
            <a:r>
              <a:rPr lang="fr-FR" sz="1050" dirty="0">
                <a:solidFill>
                  <a:schemeClr val="tx1"/>
                </a:solidFill>
                <a:latin typeface="Arial" panose="020B0604020202020204" pitchFamily="34" charset="0"/>
                <a:cs typeface="Arial" panose="020B0604020202020204" pitchFamily="34" charset="0"/>
              </a:rPr>
              <a:t>"&gt;</a:t>
            </a:r>
          </a:p>
          <a:p>
            <a:pPr>
              <a:defRPr/>
            </a:pPr>
            <a:r>
              <a:rPr lang="en-US" sz="1050" dirty="0">
                <a:solidFill>
                  <a:schemeClr val="tx1"/>
                </a:solidFill>
                <a:latin typeface="Arial" panose="020B0604020202020204" pitchFamily="34" charset="0"/>
                <a:cs typeface="Arial" panose="020B0604020202020204" pitchFamily="34" charset="0"/>
              </a:rPr>
              <a:t> &lt;property name="</a:t>
            </a:r>
            <a:r>
              <a:rPr lang="en-US" sz="1050" dirty="0" err="1">
                <a:solidFill>
                  <a:schemeClr val="tx1"/>
                </a:solidFill>
                <a:latin typeface="Arial" panose="020B0604020202020204" pitchFamily="34" charset="0"/>
                <a:cs typeface="Arial" panose="020B0604020202020204" pitchFamily="34" charset="0"/>
              </a:rPr>
              <a:t>sessionFactory</a:t>
            </a:r>
            <a:r>
              <a:rPr lang="en-US" sz="1050" dirty="0">
                <a:solidFill>
                  <a:schemeClr val="tx1"/>
                </a:solidFill>
                <a:latin typeface="Arial" panose="020B0604020202020204" pitchFamily="34" charset="0"/>
                <a:cs typeface="Arial" panose="020B0604020202020204" pitchFamily="34" charset="0"/>
              </a:rPr>
              <a:t>" ref="</a:t>
            </a:r>
            <a:r>
              <a:rPr lang="fr-FR" sz="1050" b="1" dirty="0" err="1">
                <a:solidFill>
                  <a:schemeClr val="tx1"/>
                </a:solidFill>
                <a:latin typeface="Arial" panose="020B0604020202020204" pitchFamily="34" charset="0"/>
                <a:cs typeface="Arial" panose="020B0604020202020204" pitchFamily="34" charset="0"/>
              </a:rPr>
              <a:t>sessionFactory</a:t>
            </a:r>
            <a:r>
              <a:rPr lang="en-US" sz="1050" dirty="0">
                <a:solidFill>
                  <a:schemeClr val="tx1"/>
                </a:solidFill>
                <a:latin typeface="Arial" panose="020B0604020202020204" pitchFamily="34" charset="0"/>
                <a:cs typeface="Arial" panose="020B0604020202020204" pitchFamily="34" charset="0"/>
              </a:rPr>
              <a:t>" /&gt;</a:t>
            </a:r>
            <a:endParaRPr lang="fr-FR" sz="1050" dirty="0">
              <a:solidFill>
                <a:schemeClr val="tx1"/>
              </a:solidFill>
              <a:latin typeface="Arial" panose="020B0604020202020204" pitchFamily="34" charset="0"/>
              <a:cs typeface="Arial" panose="020B0604020202020204" pitchFamily="34" charset="0"/>
            </a:endParaRP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&gt;</a:t>
            </a:r>
          </a:p>
          <a:p>
            <a:pPr>
              <a:defRPr/>
            </a:pPr>
            <a:endParaRPr lang="fr-FR" sz="1050" dirty="0">
              <a:solidFill>
                <a:schemeClr val="tx1"/>
              </a:solidFill>
              <a:latin typeface="Arial" panose="020B0604020202020204" pitchFamily="34" charset="0"/>
              <a:cs typeface="Arial" panose="020B0604020202020204" pitchFamily="34" charset="0"/>
            </a:endParaRP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 id="</a:t>
            </a:r>
            <a:r>
              <a:rPr lang="fr-FR" sz="1050" b="1" dirty="0" err="1">
                <a:solidFill>
                  <a:schemeClr val="tx1"/>
                </a:solidFill>
                <a:latin typeface="Arial" panose="020B0604020202020204" pitchFamily="34" charset="0"/>
                <a:cs typeface="Arial" panose="020B0604020202020204" pitchFamily="34" charset="0"/>
              </a:rPr>
              <a:t>sessionFactory</a:t>
            </a:r>
            <a:r>
              <a:rPr lang="fr-FR" sz="1050" dirty="0">
                <a:solidFill>
                  <a:schemeClr val="tx1"/>
                </a:solidFill>
                <a:latin typeface="Arial" panose="020B0604020202020204" pitchFamily="34" charset="0"/>
                <a:cs typeface="Arial" panose="020B0604020202020204" pitchFamily="34" charset="0"/>
              </a:rPr>
              <a:t>" class="</a:t>
            </a:r>
            <a:r>
              <a:rPr lang="fr-FR" sz="1050" b="1" dirty="0">
                <a:solidFill>
                  <a:schemeClr val="tx1"/>
                </a:solidFill>
                <a:latin typeface="Arial" panose="020B0604020202020204" pitchFamily="34" charset="0"/>
                <a:cs typeface="Arial" panose="020B0604020202020204" pitchFamily="34" charset="0"/>
              </a:rPr>
              <a:t>org.springframework.orm.hibernate4.LocalSessionFactoryBean</a:t>
            </a:r>
            <a:r>
              <a:rPr lang="fr-FR" sz="1050" dirty="0">
                <a:solidFill>
                  <a:schemeClr val="tx1"/>
                </a:solidFill>
                <a:latin typeface="Arial" panose="020B0604020202020204" pitchFamily="34" charset="0"/>
                <a:cs typeface="Arial" panose="020B0604020202020204" pitchFamily="34" charset="0"/>
              </a:rPr>
              <a:t>"&gt;</a:t>
            </a:r>
          </a:p>
          <a:p>
            <a:pPr>
              <a:defRPr/>
            </a:pPr>
            <a:r>
              <a:rPr lang="en-US" sz="1050" dirty="0">
                <a:solidFill>
                  <a:schemeClr val="tx1"/>
                </a:solidFill>
                <a:latin typeface="Arial" panose="020B0604020202020204" pitchFamily="34" charset="0"/>
                <a:cs typeface="Arial" panose="020B0604020202020204" pitchFamily="34" charset="0"/>
              </a:rPr>
              <a:t> &lt;property name="</a:t>
            </a:r>
            <a:r>
              <a:rPr lang="en-US" sz="1050" dirty="0" err="1">
                <a:solidFill>
                  <a:schemeClr val="tx1"/>
                </a:solidFill>
                <a:latin typeface="Arial" panose="020B0604020202020204" pitchFamily="34" charset="0"/>
                <a:cs typeface="Arial" panose="020B0604020202020204" pitchFamily="34" charset="0"/>
              </a:rPr>
              <a:t>dataSource</a:t>
            </a:r>
            <a:r>
              <a:rPr lang="en-US" sz="1050" dirty="0">
                <a:solidFill>
                  <a:schemeClr val="tx1"/>
                </a:solidFill>
                <a:latin typeface="Arial" panose="020B0604020202020204" pitchFamily="34" charset="0"/>
                <a:cs typeface="Arial" panose="020B0604020202020204" pitchFamily="34" charset="0"/>
              </a:rPr>
              <a:t>" ref="</a:t>
            </a:r>
            <a:r>
              <a:rPr lang="en-US" sz="1050" b="1" dirty="0" err="1">
                <a:solidFill>
                  <a:schemeClr val="tx1"/>
                </a:solidFill>
                <a:latin typeface="Arial" panose="020B0604020202020204" pitchFamily="34" charset="0"/>
                <a:cs typeface="Arial" panose="020B0604020202020204" pitchFamily="34" charset="0"/>
              </a:rPr>
              <a:t>dataSource</a:t>
            </a:r>
            <a:r>
              <a:rPr lang="en-US" sz="1050" dirty="0">
                <a:solidFill>
                  <a:schemeClr val="tx1"/>
                </a:solidFill>
                <a:latin typeface="Arial" panose="020B0604020202020204" pitchFamily="34" charset="0"/>
                <a:cs typeface="Arial" panose="020B0604020202020204" pitchFamily="34" charset="0"/>
              </a:rPr>
              <a:t>" /&gt;</a:t>
            </a:r>
            <a:endParaRPr lang="fr-FR" sz="1050" dirty="0">
              <a:solidFill>
                <a:schemeClr val="tx1"/>
              </a:solidFill>
              <a:latin typeface="Arial" panose="020B0604020202020204" pitchFamily="34" charset="0"/>
              <a:cs typeface="Arial" panose="020B0604020202020204" pitchFamily="34" charset="0"/>
            </a:endParaRP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property</a:t>
            </a:r>
            <a:r>
              <a:rPr lang="fr-FR" sz="1050" dirty="0">
                <a:solidFill>
                  <a:schemeClr val="tx1"/>
                </a:solidFill>
                <a:latin typeface="Arial" panose="020B0604020202020204" pitchFamily="34" charset="0"/>
                <a:cs typeface="Arial" panose="020B0604020202020204" pitchFamily="34" charset="0"/>
              </a:rPr>
              <a:t> </a:t>
            </a:r>
            <a:r>
              <a:rPr lang="fr-FR" sz="1050" dirty="0" err="1">
                <a:solidFill>
                  <a:schemeClr val="tx1"/>
                </a:solidFill>
                <a:latin typeface="Arial" panose="020B0604020202020204" pitchFamily="34" charset="0"/>
                <a:cs typeface="Arial" panose="020B0604020202020204" pitchFamily="34" charset="0"/>
              </a:rPr>
              <a:t>name</a:t>
            </a:r>
            <a:r>
              <a:rPr lang="fr-FR" sz="1050" dirty="0">
                <a:solidFill>
                  <a:schemeClr val="tx1"/>
                </a:solidFill>
                <a:latin typeface="Arial" panose="020B0604020202020204" pitchFamily="34" charset="0"/>
                <a:cs typeface="Arial" panose="020B0604020202020204" pitchFamily="34" charset="0"/>
              </a:rPr>
              <a:t>="</a:t>
            </a:r>
            <a:r>
              <a:rPr lang="fr-FR" sz="1050" b="1" dirty="0" err="1">
                <a:solidFill>
                  <a:schemeClr val="tx1"/>
                </a:solidFill>
                <a:latin typeface="Arial" panose="020B0604020202020204" pitchFamily="34" charset="0"/>
                <a:cs typeface="Arial" panose="020B0604020202020204" pitchFamily="34" charset="0"/>
              </a:rPr>
              <a:t>annotatedClasses</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list</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&lt;value&gt;</a:t>
            </a:r>
            <a:r>
              <a:rPr lang="fr-FR" sz="1050" dirty="0" err="1">
                <a:solidFill>
                  <a:schemeClr val="tx1"/>
                </a:solidFill>
                <a:latin typeface="Arial" panose="020B0604020202020204" pitchFamily="34" charset="0"/>
                <a:cs typeface="Arial" panose="020B0604020202020204" pitchFamily="34" charset="0"/>
              </a:rPr>
              <a:t>exemple.Person</a:t>
            </a:r>
            <a:r>
              <a:rPr lang="fr-FR" sz="1050" dirty="0">
                <a:solidFill>
                  <a:schemeClr val="tx1"/>
                </a:solidFill>
                <a:latin typeface="Arial" panose="020B0604020202020204" pitchFamily="34" charset="0"/>
                <a:cs typeface="Arial" panose="020B0604020202020204" pitchFamily="34" charset="0"/>
              </a:rPr>
              <a:t>&lt;/value&gt;</a:t>
            </a:r>
          </a:p>
          <a:p>
            <a:pPr>
              <a:defRPr/>
            </a:pPr>
            <a:r>
              <a:rPr lang="fr-FR" sz="1050" dirty="0">
                <a:solidFill>
                  <a:schemeClr val="tx1"/>
                </a:solidFill>
                <a:latin typeface="Arial" panose="020B0604020202020204" pitchFamily="34" charset="0"/>
                <a:cs typeface="Arial" panose="020B0604020202020204" pitchFamily="34" charset="0"/>
              </a:rPr>
              <a:t>   &lt;value&gt;</a:t>
            </a:r>
            <a:r>
              <a:rPr lang="fr-FR" sz="1050" dirty="0" err="1">
                <a:solidFill>
                  <a:schemeClr val="tx1"/>
                </a:solidFill>
                <a:latin typeface="Arial" panose="020B0604020202020204" pitchFamily="34" charset="0"/>
                <a:cs typeface="Arial" panose="020B0604020202020204" pitchFamily="34" charset="0"/>
              </a:rPr>
              <a:t>exemple.AddressBook</a:t>
            </a:r>
            <a:r>
              <a:rPr lang="fr-FR" sz="1050" dirty="0">
                <a:solidFill>
                  <a:schemeClr val="tx1"/>
                </a:solidFill>
                <a:latin typeface="Arial" panose="020B0604020202020204" pitchFamily="34" charset="0"/>
                <a:cs typeface="Arial" panose="020B0604020202020204" pitchFamily="34" charset="0"/>
              </a:rPr>
              <a:t>&lt;/value&gt;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list</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property</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property</a:t>
            </a:r>
            <a:r>
              <a:rPr lang="fr-FR" sz="1050" dirty="0">
                <a:solidFill>
                  <a:schemeClr val="tx1"/>
                </a:solidFill>
                <a:latin typeface="Arial" panose="020B0604020202020204" pitchFamily="34" charset="0"/>
                <a:cs typeface="Arial" panose="020B0604020202020204" pitchFamily="34" charset="0"/>
              </a:rPr>
              <a:t> </a:t>
            </a:r>
            <a:r>
              <a:rPr lang="fr-FR" sz="1050" dirty="0" err="1">
                <a:solidFill>
                  <a:schemeClr val="tx1"/>
                </a:solidFill>
                <a:latin typeface="Arial" panose="020B0604020202020204" pitchFamily="34" charset="0"/>
                <a:cs typeface="Arial" panose="020B0604020202020204" pitchFamily="34" charset="0"/>
              </a:rPr>
              <a:t>name</a:t>
            </a:r>
            <a:r>
              <a:rPr lang="fr-FR" sz="1050" dirty="0">
                <a:solidFill>
                  <a:schemeClr val="tx1"/>
                </a:solidFill>
                <a:latin typeface="Arial" panose="020B0604020202020204" pitchFamily="34" charset="0"/>
                <a:cs typeface="Arial" panose="020B0604020202020204" pitchFamily="34" charset="0"/>
              </a:rPr>
              <a:t>="</a:t>
            </a:r>
            <a:r>
              <a:rPr lang="fr-FR" sz="1050" dirty="0" err="1">
                <a:solidFill>
                  <a:schemeClr val="tx1"/>
                </a:solidFill>
                <a:latin typeface="Arial" panose="020B0604020202020204" pitchFamily="34" charset="0"/>
                <a:cs typeface="Arial" panose="020B0604020202020204" pitchFamily="34" charset="0"/>
              </a:rPr>
              <a:t>hibernateProperties</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props</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a:t>
            </a:r>
            <a:r>
              <a:rPr lang="fr-FR" sz="1050" dirty="0">
                <a:solidFill>
                  <a:schemeClr val="tx1"/>
                </a:solidFill>
                <a:latin typeface="Arial" panose="020B0604020202020204" pitchFamily="34" charset="0"/>
                <a:cs typeface="Arial" panose="020B0604020202020204" pitchFamily="34" charset="0"/>
              </a:rPr>
              <a:t> key="</a:t>
            </a:r>
            <a:r>
              <a:rPr lang="fr-FR" sz="1050" dirty="0" err="1">
                <a:solidFill>
                  <a:schemeClr val="tx1"/>
                </a:solidFill>
                <a:latin typeface="Arial" panose="020B0604020202020204" pitchFamily="34" charset="0"/>
                <a:cs typeface="Arial" panose="020B0604020202020204" pitchFamily="34" charset="0"/>
              </a:rPr>
              <a:t>hibernate.dialect</a:t>
            </a:r>
            <a:r>
              <a:rPr lang="fr-FR" sz="1050" dirty="0">
                <a:solidFill>
                  <a:schemeClr val="tx1"/>
                </a:solidFill>
                <a:latin typeface="Arial" panose="020B0604020202020204" pitchFamily="34" charset="0"/>
                <a:cs typeface="Arial" panose="020B0604020202020204" pitchFamily="34" charset="0"/>
              </a:rPr>
              <a:t>"&gt;</a:t>
            </a:r>
            <a:r>
              <a:rPr lang="fr-FR" sz="1050" dirty="0" err="1">
                <a:solidFill>
                  <a:schemeClr val="tx1"/>
                </a:solidFill>
                <a:latin typeface="Arial" panose="020B0604020202020204" pitchFamily="34" charset="0"/>
                <a:cs typeface="Arial" panose="020B0604020202020204" pitchFamily="34" charset="0"/>
              </a:rPr>
              <a:t>org.hibernate.dialect.MySQLDialect</a:t>
            </a: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prop</a:t>
            </a:r>
            <a:r>
              <a:rPr lang="fr-FR" sz="1050" dirty="0">
                <a:solidFill>
                  <a:schemeClr val="tx1"/>
                </a:solidFill>
                <a:latin typeface="Arial" panose="020B0604020202020204" pitchFamily="34" charset="0"/>
                <a:cs typeface="Arial" panose="020B0604020202020204" pitchFamily="34" charset="0"/>
              </a:rPr>
              <a:t>&gt;</a:t>
            </a:r>
            <a:endParaRPr lang="en-US" sz="1050" dirty="0">
              <a:solidFill>
                <a:schemeClr val="tx1"/>
              </a:solidFill>
              <a:latin typeface="Arial" panose="020B0604020202020204" pitchFamily="34" charset="0"/>
              <a:cs typeface="Arial" panose="020B0604020202020204" pitchFamily="34" charset="0"/>
            </a:endParaRP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props</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property</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&gt;</a:t>
            </a:r>
          </a:p>
          <a:p>
            <a:pPr>
              <a:defRPr/>
            </a:pPr>
            <a:endParaRPr lang="fr-FR" sz="1050" dirty="0">
              <a:solidFill>
                <a:schemeClr val="tx1"/>
              </a:solidFill>
              <a:latin typeface="Arial" panose="020B0604020202020204" pitchFamily="34" charset="0"/>
              <a:cs typeface="Arial" panose="020B0604020202020204" pitchFamily="34" charset="0"/>
            </a:endParaRP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 id="</a:t>
            </a:r>
            <a:r>
              <a:rPr lang="fr-FR" sz="1050" b="1" dirty="0" err="1">
                <a:solidFill>
                  <a:schemeClr val="tx1"/>
                </a:solidFill>
                <a:latin typeface="Arial" panose="020B0604020202020204" pitchFamily="34" charset="0"/>
                <a:cs typeface="Arial" panose="020B0604020202020204" pitchFamily="34" charset="0"/>
              </a:rPr>
              <a:t>dataSource</a:t>
            </a:r>
            <a:r>
              <a:rPr lang="fr-FR" sz="1050" dirty="0">
                <a:solidFill>
                  <a:schemeClr val="tx1"/>
                </a:solidFill>
                <a:latin typeface="Arial" panose="020B0604020202020204" pitchFamily="34" charset="0"/>
                <a:cs typeface="Arial" panose="020B0604020202020204" pitchFamily="34" charset="0"/>
              </a:rPr>
              <a:t>" class="</a:t>
            </a:r>
            <a:r>
              <a:rPr lang="fr-FR" sz="1050" dirty="0" err="1">
                <a:solidFill>
                  <a:schemeClr val="tx1"/>
                </a:solidFill>
                <a:latin typeface="Arial" panose="020B0604020202020204" pitchFamily="34" charset="0"/>
                <a:cs typeface="Arial" panose="020B0604020202020204" pitchFamily="34" charset="0"/>
              </a:rPr>
              <a:t>org.springframework.jdbc.datasource.DriverManagerDataSource</a:t>
            </a:r>
            <a:r>
              <a:rPr lang="fr-FR" sz="1050" dirty="0">
                <a:solidFill>
                  <a:schemeClr val="tx1"/>
                </a:solidFill>
                <a:latin typeface="Arial" panose="020B0604020202020204" pitchFamily="34" charset="0"/>
                <a:cs typeface="Arial" panose="020B0604020202020204" pitchFamily="34" charset="0"/>
              </a:rPr>
              <a:t>"&gt;</a:t>
            </a:r>
          </a:p>
          <a:p>
            <a:pPr>
              <a:defRPr/>
            </a:pPr>
            <a:r>
              <a:rPr lang="fr-FR" sz="1050" dirty="0">
                <a:solidFill>
                  <a:schemeClr val="tx1"/>
                </a:solidFill>
                <a:latin typeface="Arial" panose="020B0604020202020204" pitchFamily="34" charset="0"/>
                <a:cs typeface="Arial" panose="020B0604020202020204" pitchFamily="34" charset="0"/>
              </a:rPr>
              <a:t> &lt;</a:t>
            </a:r>
            <a:r>
              <a:rPr lang="fr-FR" sz="1050" dirty="0" err="1">
                <a:solidFill>
                  <a:schemeClr val="tx1"/>
                </a:solidFill>
                <a:latin typeface="Arial" panose="020B0604020202020204" pitchFamily="34" charset="0"/>
                <a:cs typeface="Arial" panose="020B0604020202020204" pitchFamily="34" charset="0"/>
              </a:rPr>
              <a:t>property</a:t>
            </a:r>
            <a:r>
              <a:rPr lang="fr-FR" sz="1050" dirty="0">
                <a:solidFill>
                  <a:schemeClr val="tx1"/>
                </a:solidFill>
                <a:latin typeface="Arial" panose="020B0604020202020204" pitchFamily="34" charset="0"/>
                <a:cs typeface="Arial" panose="020B0604020202020204" pitchFamily="34" charset="0"/>
              </a:rPr>
              <a:t> </a:t>
            </a:r>
            <a:r>
              <a:rPr lang="fr-FR" sz="1050" dirty="0" err="1">
                <a:solidFill>
                  <a:schemeClr val="tx1"/>
                </a:solidFill>
                <a:latin typeface="Arial" panose="020B0604020202020204" pitchFamily="34" charset="0"/>
                <a:cs typeface="Arial" panose="020B0604020202020204" pitchFamily="34" charset="0"/>
              </a:rPr>
              <a:t>name</a:t>
            </a:r>
            <a:r>
              <a:rPr lang="fr-FR" sz="1050" dirty="0">
                <a:solidFill>
                  <a:schemeClr val="tx1"/>
                </a:solidFill>
                <a:latin typeface="Arial" panose="020B0604020202020204" pitchFamily="34" charset="0"/>
                <a:cs typeface="Arial" panose="020B0604020202020204" pitchFamily="34" charset="0"/>
              </a:rPr>
              <a:t>="</a:t>
            </a:r>
            <a:r>
              <a:rPr lang="fr-FR" sz="1050" dirty="0" err="1">
                <a:solidFill>
                  <a:schemeClr val="tx1"/>
                </a:solidFill>
                <a:latin typeface="Arial" panose="020B0604020202020204" pitchFamily="34" charset="0"/>
                <a:cs typeface="Arial" panose="020B0604020202020204" pitchFamily="34" charset="0"/>
              </a:rPr>
              <a:t>driverClassName</a:t>
            </a:r>
            <a:r>
              <a:rPr lang="fr-FR" sz="1050" dirty="0">
                <a:solidFill>
                  <a:schemeClr val="tx1"/>
                </a:solidFill>
                <a:latin typeface="Arial" panose="020B0604020202020204" pitchFamily="34" charset="0"/>
                <a:cs typeface="Arial" panose="020B0604020202020204" pitchFamily="34" charset="0"/>
              </a:rPr>
              <a:t>" value="</a:t>
            </a:r>
            <a:r>
              <a:rPr lang="fr-FR" sz="1050" dirty="0" err="1">
                <a:solidFill>
                  <a:schemeClr val="tx1"/>
                </a:solidFill>
                <a:latin typeface="Arial" panose="020B0604020202020204" pitchFamily="34" charset="0"/>
                <a:cs typeface="Arial" panose="020B0604020202020204" pitchFamily="34" charset="0"/>
              </a:rPr>
              <a:t>com.mysql.jdbc.Driver</a:t>
            </a:r>
            <a:r>
              <a:rPr lang="fr-FR" sz="1050" dirty="0">
                <a:solidFill>
                  <a:schemeClr val="tx1"/>
                </a:solidFill>
                <a:latin typeface="Arial" panose="020B0604020202020204" pitchFamily="34" charset="0"/>
                <a:cs typeface="Arial" panose="020B0604020202020204" pitchFamily="34" charset="0"/>
              </a:rPr>
              <a:t>"/&gt;</a:t>
            </a:r>
          </a:p>
          <a:p>
            <a:pPr>
              <a:defRPr/>
            </a:pPr>
            <a:r>
              <a:rPr lang="en-US" sz="1050" dirty="0">
                <a:solidFill>
                  <a:schemeClr val="tx1"/>
                </a:solidFill>
                <a:latin typeface="Arial" panose="020B0604020202020204" pitchFamily="34" charset="0"/>
                <a:cs typeface="Arial" panose="020B0604020202020204" pitchFamily="34" charset="0"/>
              </a:rPr>
              <a:t> &lt;property name="</a:t>
            </a:r>
            <a:r>
              <a:rPr lang="en-US" sz="1050" dirty="0" err="1">
                <a:solidFill>
                  <a:schemeClr val="tx1"/>
                </a:solidFill>
                <a:latin typeface="Arial" panose="020B0604020202020204" pitchFamily="34" charset="0"/>
                <a:cs typeface="Arial" panose="020B0604020202020204" pitchFamily="34" charset="0"/>
              </a:rPr>
              <a:t>url</a:t>
            </a:r>
            <a:r>
              <a:rPr lang="en-US" sz="1050" dirty="0">
                <a:solidFill>
                  <a:schemeClr val="tx1"/>
                </a:solidFill>
                <a:latin typeface="Arial" panose="020B0604020202020204" pitchFamily="34" charset="0"/>
                <a:cs typeface="Arial" panose="020B0604020202020204" pitchFamily="34" charset="0"/>
              </a:rPr>
              <a:t>" value="</a:t>
            </a:r>
            <a:r>
              <a:rPr lang="en-US" sz="1050" dirty="0" err="1">
                <a:solidFill>
                  <a:schemeClr val="tx1"/>
                </a:solidFill>
                <a:latin typeface="Arial" panose="020B0604020202020204" pitchFamily="34" charset="0"/>
                <a:cs typeface="Arial" panose="020B0604020202020204" pitchFamily="34" charset="0"/>
              </a:rPr>
              <a:t>jdbc:mysql</a:t>
            </a:r>
            <a:r>
              <a:rPr lang="en-US" sz="1050" dirty="0">
                <a:solidFill>
                  <a:schemeClr val="tx1"/>
                </a:solidFill>
                <a:latin typeface="Arial" panose="020B0604020202020204" pitchFamily="34" charset="0"/>
                <a:cs typeface="Arial" panose="020B0604020202020204" pitchFamily="34" charset="0"/>
              </a:rPr>
              <a:t>://localhost:3306"/&gt;</a:t>
            </a:r>
          </a:p>
          <a:p>
            <a:pPr>
              <a:defRPr/>
            </a:pPr>
            <a:r>
              <a:rPr lang="fr-FR" sz="1050" dirty="0">
                <a:solidFill>
                  <a:schemeClr val="tx1"/>
                </a:solidFill>
                <a:latin typeface="Arial" panose="020B0604020202020204" pitchFamily="34" charset="0"/>
                <a:cs typeface="Arial" panose="020B0604020202020204" pitchFamily="34" charset="0"/>
              </a:rPr>
              <a:t>&lt;/</a:t>
            </a:r>
            <a:r>
              <a:rPr lang="fr-FR" sz="1050" dirty="0" err="1">
                <a:solidFill>
                  <a:schemeClr val="tx1"/>
                </a:solidFill>
                <a:latin typeface="Arial" panose="020B0604020202020204" pitchFamily="34" charset="0"/>
                <a:cs typeface="Arial" panose="020B0604020202020204" pitchFamily="34" charset="0"/>
              </a:rPr>
              <a:t>bean</a:t>
            </a:r>
            <a:r>
              <a:rPr lang="fr-FR" sz="1050" dirty="0">
                <a:solidFill>
                  <a:schemeClr val="tx1"/>
                </a:solidFill>
                <a:latin typeface="Arial" panose="020B0604020202020204" pitchFamily="34" charset="0"/>
                <a:cs typeface="Arial" panose="020B0604020202020204" pitchFamily="34" charset="0"/>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286</a:t>
            </a:fld>
            <a:endParaRPr lang="fr-FR"/>
          </a:p>
        </p:txBody>
      </p:sp>
      <p:sp>
        <p:nvSpPr>
          <p:cNvPr id="3" name="Espace réservé du pied de page 2">
            <a:extLst>
              <a:ext uri="{FF2B5EF4-FFF2-40B4-BE49-F238E27FC236}">
                <a16:creationId xmlns:a16="http://schemas.microsoft.com/office/drawing/2014/main" id="{00768A55-A1D7-4C6E-A485-B45A992EF43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89308063"/>
      </p:ext>
    </p:extLst>
  </p:cSld>
  <p:clrMapOvr>
    <a:masterClrMapping/>
  </p:clrMapOvr>
  <p:transition spd="slow"/>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d'Hibernate avec Spring</a:t>
            </a:r>
          </a:p>
        </p:txBody>
      </p:sp>
      <p:sp>
        <p:nvSpPr>
          <p:cNvPr id="307203" name="Espace réservé du contenu 2"/>
          <p:cNvSpPr>
            <a:spLocks noGrp="1"/>
          </p:cNvSpPr>
          <p:nvPr>
            <p:ph idx="1"/>
          </p:nvPr>
        </p:nvSpPr>
        <p:spPr/>
        <p:txBody>
          <a:bodyPr/>
          <a:lstStyle/>
          <a:p>
            <a:r>
              <a:rPr lang="fr-FR" altLang="en-US"/>
              <a:t>Configuration de la « sessionFactory » avec l’attribut « packagesToScan »</a:t>
            </a:r>
          </a:p>
          <a:p>
            <a:endParaRPr lang="fr-FR" altLang="en-US"/>
          </a:p>
        </p:txBody>
      </p:sp>
      <p:sp>
        <p:nvSpPr>
          <p:cNvPr id="6" name="ZoneTexte 5"/>
          <p:cNvSpPr txBox="1"/>
          <p:nvPr/>
        </p:nvSpPr>
        <p:spPr>
          <a:xfrm>
            <a:off x="1819275" y="2562225"/>
            <a:ext cx="8382000" cy="2677656"/>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sessionFactory</a:t>
            </a:r>
            <a:r>
              <a:rPr lang="fr-FR" sz="1400" dirty="0">
                <a:solidFill>
                  <a:schemeClr val="tx1"/>
                </a:solidFill>
                <a:latin typeface="Courier New"/>
              </a:rPr>
              <a:t>" </a:t>
            </a:r>
            <a:br>
              <a:rPr lang="fr-FR" sz="1400" dirty="0">
                <a:solidFill>
                  <a:schemeClr val="tx1"/>
                </a:solidFill>
                <a:latin typeface="Courier New"/>
              </a:rPr>
            </a:br>
            <a:r>
              <a:rPr lang="fr-FR" sz="1400" dirty="0">
                <a:solidFill>
                  <a:schemeClr val="tx1"/>
                </a:solidFill>
                <a:latin typeface="Courier New"/>
              </a:rPr>
              <a:t>      class="org.springframework.orm.hibernate4.LocalSessionFactoryBean"&gt;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hibernateProperties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a:t>
            </a:r>
            <a:r>
              <a:rPr lang="fr-FR" sz="1400" dirty="0">
                <a:solidFill>
                  <a:schemeClr val="tx1"/>
                </a:solidFill>
                <a:latin typeface="Courier New"/>
              </a:rPr>
              <a:t> key="</a:t>
            </a:r>
            <a:r>
              <a:rPr lang="fr-FR" sz="1400" dirty="0" err="1">
                <a:solidFill>
                  <a:schemeClr val="tx1"/>
                </a:solidFill>
                <a:latin typeface="Courier New"/>
              </a:rPr>
              <a:t>hibernate.dialect</a:t>
            </a:r>
            <a:r>
              <a:rPr lang="fr-FR" sz="1400" dirty="0">
                <a:solidFill>
                  <a:schemeClr val="tx1"/>
                </a:solidFill>
                <a:latin typeface="Courier New"/>
              </a:rPr>
              <a:t>"&gt;</a:t>
            </a:r>
            <a:r>
              <a:rPr lang="fr-FR" sz="1400" dirty="0" err="1">
                <a:solidFill>
                  <a:schemeClr val="tx1"/>
                </a:solidFill>
                <a:latin typeface="Courier New"/>
              </a:rPr>
              <a:t>org.hibernate.dialect.MySQLDialect</a:t>
            </a:r>
            <a:r>
              <a:rPr lang="fr-FR" sz="1400" dirty="0">
                <a:solidFill>
                  <a:schemeClr val="tx1"/>
                </a:solidFill>
                <a:latin typeface="Courier New"/>
              </a:rPr>
              <a:t>&lt;/</a:t>
            </a:r>
            <a:r>
              <a:rPr lang="fr-FR" sz="1400" dirty="0" err="1">
                <a:solidFill>
                  <a:schemeClr val="tx1"/>
                </a:solidFill>
                <a:latin typeface="Courier New"/>
              </a:rPr>
              <a:t>prop</a:t>
            </a:r>
            <a:r>
              <a:rPr lang="fr-FR" sz="1400" dirty="0">
                <a:solidFill>
                  <a:schemeClr val="tx1"/>
                </a:solidFill>
                <a:latin typeface="Courier New"/>
              </a:rPr>
              <a:t>&gt;</a:t>
            </a:r>
            <a:endParaRPr lang="en-US" sz="1400" dirty="0">
              <a:solidFill>
                <a:schemeClr val="tx1"/>
              </a:solidFill>
              <a:latin typeface="Courier New"/>
            </a:endParaRPr>
          </a:p>
          <a:p>
            <a:pPr>
              <a:defRPr/>
            </a:pPr>
            <a:r>
              <a:rPr lang="fr-FR" sz="1400" dirty="0">
                <a:solidFill>
                  <a:schemeClr val="tx1"/>
                </a:solidFill>
                <a:latin typeface="Courier New"/>
              </a:rPr>
              <a:t>  &lt;/</a:t>
            </a:r>
            <a:r>
              <a:rPr lang="fr-FR" sz="1400" dirty="0" err="1">
                <a:solidFill>
                  <a:schemeClr val="tx1"/>
                </a:solidFill>
                <a:latin typeface="Courier New"/>
              </a:rPr>
              <a:t>props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&gt;</a:t>
            </a:r>
          </a:p>
          <a:p>
            <a:pPr>
              <a:defRPr/>
            </a:pPr>
            <a:endParaRPr lang="en-US" sz="1400" dirty="0">
              <a:solidFill>
                <a:schemeClr val="tx1"/>
              </a:solidFill>
              <a:latin typeface="Courier New"/>
            </a:endParaRPr>
          </a:p>
          <a:p>
            <a:pPr>
              <a:defRPr/>
            </a:pPr>
            <a:r>
              <a:rPr lang="en-US" sz="1400" dirty="0">
                <a:solidFill>
                  <a:schemeClr val="tx1"/>
                </a:solidFill>
                <a:latin typeface="Courier New"/>
              </a:rPr>
              <a:t> &lt;property name="</a:t>
            </a:r>
            <a:r>
              <a:rPr lang="en-US" sz="1400" dirty="0" err="1">
                <a:solidFill>
                  <a:schemeClr val="tx1"/>
                </a:solidFill>
                <a:latin typeface="Courier New"/>
              </a:rPr>
              <a:t>dataSource</a:t>
            </a:r>
            <a:r>
              <a:rPr lang="en-US" sz="1400" dirty="0">
                <a:solidFill>
                  <a:schemeClr val="tx1"/>
                </a:solidFill>
                <a:latin typeface="Courier New"/>
              </a:rPr>
              <a:t>" ref="</a:t>
            </a:r>
            <a:r>
              <a:rPr lang="en-US" sz="1400" dirty="0" err="1">
                <a:solidFill>
                  <a:schemeClr val="tx1"/>
                </a:solidFill>
                <a:latin typeface="Courier New"/>
              </a:rPr>
              <a:t>datasource</a:t>
            </a:r>
            <a:r>
              <a:rPr lang="en-US" sz="1400" dirty="0">
                <a:solidFill>
                  <a:schemeClr val="tx1"/>
                </a:solidFill>
                <a:latin typeface="Courier New"/>
              </a:rPr>
              <a:t>" /&gt;</a:t>
            </a:r>
          </a:p>
          <a:p>
            <a:pPr>
              <a:defRPr/>
            </a:pPr>
            <a:r>
              <a:rPr lang="en-US" sz="1400" dirty="0">
                <a:solidFill>
                  <a:schemeClr val="tx1"/>
                </a:solidFill>
                <a:latin typeface="Courier New"/>
              </a:rPr>
              <a:t> &lt;property name="</a:t>
            </a:r>
            <a:r>
              <a:rPr lang="en-US" sz="1400" b="1" dirty="0" err="1">
                <a:solidFill>
                  <a:schemeClr val="tx1"/>
                </a:solidFill>
                <a:latin typeface="Courier New"/>
              </a:rPr>
              <a:t>packagesToScan</a:t>
            </a:r>
            <a:r>
              <a:rPr lang="en-US" sz="1400" dirty="0">
                <a:solidFill>
                  <a:schemeClr val="tx1"/>
                </a:solidFill>
                <a:latin typeface="Courier New"/>
              </a:rPr>
              <a:t>" value="</a:t>
            </a:r>
            <a:r>
              <a:rPr lang="en-US" sz="1400" dirty="0" err="1">
                <a:solidFill>
                  <a:schemeClr val="tx1"/>
                </a:solidFill>
                <a:latin typeface="Courier New"/>
              </a:rPr>
              <a:t>com.app.entity</a:t>
            </a:r>
            <a:r>
              <a:rPr lang="en-US" sz="1400" dirty="0">
                <a:solidFill>
                  <a:schemeClr val="tx1"/>
                </a:solidFill>
                <a:latin typeface="Courier New"/>
              </a:rPr>
              <a:t>"/&gt;</a:t>
            </a:r>
          </a:p>
          <a:p>
            <a:pPr>
              <a:defRPr/>
            </a:pPr>
            <a:endParaRPr lang="fr-FR" sz="1400" dirty="0">
              <a:solidFill>
                <a:schemeClr val="tx1"/>
              </a:solidFill>
              <a:latin typeface="Courier New"/>
            </a:endParaRP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287</a:t>
            </a:fld>
            <a:endParaRPr lang="fr-FR"/>
          </a:p>
        </p:txBody>
      </p:sp>
      <p:sp>
        <p:nvSpPr>
          <p:cNvPr id="3" name="Espace réservé du pied de page 2">
            <a:extLst>
              <a:ext uri="{FF2B5EF4-FFF2-40B4-BE49-F238E27FC236}">
                <a16:creationId xmlns:a16="http://schemas.microsoft.com/office/drawing/2014/main" id="{FF988F8F-CE53-46D6-84C8-D5E6248D027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1938023"/>
      </p:ext>
    </p:extLst>
  </p:cSld>
  <p:clrMapOvr>
    <a:masterClrMapping/>
  </p:clrMapOvr>
  <p:transition spd="slow"/>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260099" name="Espace réservé du contenu 2"/>
          <p:cNvSpPr>
            <a:spLocks noGrp="1"/>
          </p:cNvSpPr>
          <p:nvPr>
            <p:ph idx="1"/>
          </p:nvPr>
        </p:nvSpPr>
        <p:spPr/>
        <p:txBody>
          <a:bodyPr/>
          <a:lstStyle/>
          <a:p>
            <a:r>
              <a:rPr lang="fr-FR" altLang="en-US" dirty="0"/>
              <a:t>Configuration d’une « </a:t>
            </a:r>
            <a:r>
              <a:rPr lang="fr-FR" altLang="en-US" dirty="0" err="1"/>
              <a:t>SessionFactory</a:t>
            </a:r>
            <a:r>
              <a:rPr lang="fr-FR" altLang="en-US" dirty="0"/>
              <a:t> » avec des métadonnées XML hibernate (fichiers hbm.xml)</a:t>
            </a:r>
          </a:p>
          <a:p>
            <a:endParaRPr lang="fr-FR" altLang="en-US" dirty="0"/>
          </a:p>
          <a:p>
            <a:endParaRPr lang="fr-FR" altLang="en-US" dirty="0"/>
          </a:p>
          <a:p>
            <a:endParaRPr lang="fr-FR" altLang="en-US" dirty="0"/>
          </a:p>
          <a:p>
            <a:endParaRPr lang="fr-FR" altLang="en-US" dirty="0"/>
          </a:p>
          <a:p>
            <a:pPr lvl="1"/>
            <a:endParaRPr lang="fr-FR" altLang="en-US" dirty="0"/>
          </a:p>
        </p:txBody>
      </p:sp>
      <p:sp>
        <p:nvSpPr>
          <p:cNvPr id="6" name="ZoneTexte 5"/>
          <p:cNvSpPr txBox="1"/>
          <p:nvPr/>
        </p:nvSpPr>
        <p:spPr>
          <a:xfrm>
            <a:off x="1838325" y="2752726"/>
            <a:ext cx="8305800" cy="33239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sessionFactory</a:t>
            </a:r>
            <a:r>
              <a:rPr lang="fr-FR" sz="1400" dirty="0">
                <a:solidFill>
                  <a:schemeClr val="tx1"/>
                </a:solidFill>
                <a:latin typeface="Courier New"/>
              </a:rPr>
              <a:t>" </a:t>
            </a:r>
            <a:br>
              <a:rPr lang="fr-FR" sz="1400" dirty="0">
                <a:solidFill>
                  <a:schemeClr val="tx1"/>
                </a:solidFill>
                <a:latin typeface="Courier New"/>
              </a:rPr>
            </a:br>
            <a:r>
              <a:rPr lang="fr-FR" sz="1400" dirty="0">
                <a:solidFill>
                  <a:schemeClr val="tx1"/>
                </a:solidFill>
                <a:latin typeface="Courier New"/>
              </a:rPr>
              <a:t>	class="org.springframework.orm.hibernate4.LocalSessionFactoryBean"&gt;</a:t>
            </a:r>
          </a:p>
          <a:p>
            <a:pPr>
              <a:defRPr/>
            </a:pPr>
            <a:r>
              <a:rPr lang="en-US" sz="1400" dirty="0">
                <a:solidFill>
                  <a:schemeClr val="tx1"/>
                </a:solidFill>
                <a:latin typeface="Courier New"/>
              </a:rPr>
              <a:t> &lt;property name="</a:t>
            </a:r>
            <a:r>
              <a:rPr lang="en-US" sz="1400" dirty="0" err="1">
                <a:solidFill>
                  <a:schemeClr val="tx1"/>
                </a:solidFill>
                <a:latin typeface="Courier New"/>
              </a:rPr>
              <a:t>dataSource</a:t>
            </a:r>
            <a:r>
              <a:rPr lang="en-US" sz="1400" dirty="0">
                <a:solidFill>
                  <a:schemeClr val="tx1"/>
                </a:solidFill>
                <a:latin typeface="Courier New"/>
              </a:rPr>
              <a:t>" ref="</a:t>
            </a:r>
            <a:r>
              <a:rPr lang="en-US" sz="1400" dirty="0" err="1">
                <a:solidFill>
                  <a:schemeClr val="tx1"/>
                </a:solidFill>
                <a:latin typeface="Courier New"/>
              </a:rPr>
              <a:t>dataSource</a:t>
            </a:r>
            <a:r>
              <a:rPr lang="en-US" sz="1400" dirty="0">
                <a:solidFill>
                  <a:schemeClr val="tx1"/>
                </a:solidFill>
                <a:latin typeface="Courier New"/>
              </a:rPr>
              <a:t>" /&gt;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hibernateProperties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a:t>
            </a:r>
            <a:r>
              <a:rPr lang="fr-FR" sz="1400" dirty="0">
                <a:solidFill>
                  <a:schemeClr val="tx1"/>
                </a:solidFill>
                <a:latin typeface="Courier New"/>
              </a:rPr>
              <a:t> key="</a:t>
            </a:r>
            <a:r>
              <a:rPr lang="fr-FR" sz="1400" dirty="0" err="1">
                <a:solidFill>
                  <a:schemeClr val="tx1"/>
                </a:solidFill>
                <a:latin typeface="Courier New"/>
              </a:rPr>
              <a:t>hibernate.dialect</a:t>
            </a:r>
            <a:r>
              <a:rPr lang="fr-FR" sz="1400" dirty="0">
                <a:solidFill>
                  <a:schemeClr val="tx1"/>
                </a:solidFill>
                <a:latin typeface="Courier New"/>
              </a:rPr>
              <a:t>"&gt;</a:t>
            </a:r>
            <a:r>
              <a:rPr lang="fr-FR" sz="1400" dirty="0" err="1">
                <a:solidFill>
                  <a:schemeClr val="tx1"/>
                </a:solidFill>
                <a:latin typeface="Courier New"/>
              </a:rPr>
              <a:t>org.hibernate.dialect.MySQLDialect</a:t>
            </a:r>
            <a:r>
              <a:rPr lang="fr-FR" sz="1400" dirty="0">
                <a:solidFill>
                  <a:schemeClr val="tx1"/>
                </a:solidFill>
                <a:latin typeface="Courier New"/>
              </a:rPr>
              <a:t>&lt;/</a:t>
            </a:r>
            <a:r>
              <a:rPr lang="fr-FR" sz="1400" dirty="0" err="1">
                <a:solidFill>
                  <a:schemeClr val="tx1"/>
                </a:solidFill>
                <a:latin typeface="Courier New"/>
              </a:rPr>
              <a:t>prop</a:t>
            </a:r>
            <a:r>
              <a:rPr lang="fr-FR" sz="1400" dirty="0">
                <a:solidFill>
                  <a:schemeClr val="tx1"/>
                </a:solidFill>
                <a:latin typeface="Courier New"/>
              </a:rPr>
              <a:t>&gt;</a:t>
            </a:r>
            <a:endParaRPr lang="en-US" sz="1400" dirty="0">
              <a:solidFill>
                <a:schemeClr val="tx1"/>
              </a:solidFill>
              <a:latin typeface="Courier New"/>
            </a:endParaRPr>
          </a:p>
          <a:p>
            <a:pPr>
              <a:defRPr/>
            </a:pPr>
            <a:r>
              <a:rPr lang="fr-FR" sz="1400" dirty="0">
                <a:solidFill>
                  <a:schemeClr val="tx1"/>
                </a:solidFill>
                <a:latin typeface="Courier New"/>
              </a:rPr>
              <a:t>  &lt;/</a:t>
            </a:r>
            <a:r>
              <a:rPr lang="fr-FR" sz="1400" dirty="0" err="1">
                <a:solidFill>
                  <a:schemeClr val="tx1"/>
                </a:solidFill>
                <a:latin typeface="Courier New"/>
              </a:rPr>
              <a:t>props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mappingResources</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list</a:t>
            </a:r>
            <a:r>
              <a:rPr lang="fr-FR" sz="1400" dirty="0">
                <a:solidFill>
                  <a:schemeClr val="tx1"/>
                </a:solidFill>
                <a:latin typeface="Courier New"/>
              </a:rPr>
              <a:t>&gt;</a:t>
            </a:r>
          </a:p>
          <a:p>
            <a:pPr>
              <a:defRPr/>
            </a:pPr>
            <a:r>
              <a:rPr lang="fr-FR" sz="1400" dirty="0">
                <a:solidFill>
                  <a:schemeClr val="tx1"/>
                </a:solidFill>
                <a:latin typeface="Courier New"/>
              </a:rPr>
              <a:t>   &lt;value&gt;Person.hbm.xml&lt;/value&gt;</a:t>
            </a:r>
          </a:p>
          <a:p>
            <a:pPr>
              <a:defRPr/>
            </a:pPr>
            <a:r>
              <a:rPr lang="fr-FR" sz="1400" dirty="0">
                <a:solidFill>
                  <a:schemeClr val="tx1"/>
                </a:solidFill>
                <a:latin typeface="Courier New"/>
              </a:rPr>
              <a:t>   &lt;value&gt;AddressBook.hbm.xml&lt;/value&gt;</a:t>
            </a:r>
          </a:p>
          <a:p>
            <a:pPr>
              <a:defRPr/>
            </a:pPr>
            <a:r>
              <a:rPr lang="fr-FR" sz="1400" dirty="0">
                <a:solidFill>
                  <a:schemeClr val="tx1"/>
                </a:solidFill>
                <a:latin typeface="Courier New"/>
              </a:rPr>
              <a:t>  &lt;/</a:t>
            </a:r>
            <a:r>
              <a:rPr lang="fr-FR" sz="1400" dirty="0" err="1">
                <a:solidFill>
                  <a:schemeClr val="tx1"/>
                </a:solidFill>
                <a:latin typeface="Courier New"/>
              </a:rPr>
              <a:t>list</a:t>
            </a:r>
            <a:r>
              <a:rPr lang="fr-FR" sz="1400"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property</a:t>
            </a:r>
            <a:r>
              <a:rPr lang="fr-FR" sz="1400"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288</a:t>
            </a:fld>
            <a:endParaRPr lang="fr-FR"/>
          </a:p>
        </p:txBody>
      </p:sp>
      <p:sp>
        <p:nvSpPr>
          <p:cNvPr id="3" name="Espace réservé du pied de page 2">
            <a:extLst>
              <a:ext uri="{FF2B5EF4-FFF2-40B4-BE49-F238E27FC236}">
                <a16:creationId xmlns:a16="http://schemas.microsoft.com/office/drawing/2014/main" id="{F1F9F425-4A8C-4531-8E48-D74D3C0EEF7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51892461"/>
      </p:ext>
    </p:extLst>
  </p:cSld>
  <p:clrMapOvr>
    <a:masterClrMapping/>
  </p:clrMapOvr>
  <p:transition spd="slow"/>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Mélanger les annotations JPA et les fichiers XML </a:t>
            </a:r>
            <a:r>
              <a:rPr lang="fr-FR" dirty="0" err="1"/>
              <a:t>d’hibernate</a:t>
            </a:r>
            <a:br>
              <a:rPr lang="fr-FR" dirty="0"/>
            </a:br>
            <a:br>
              <a:rPr lang="fr-FR" dirty="0"/>
            </a:br>
            <a:endParaRPr lang="fr-FR" dirty="0"/>
          </a:p>
          <a:p>
            <a:endParaRPr lang="fr-FR" dirty="0"/>
          </a:p>
          <a:p>
            <a:endParaRPr lang="fr-FR" dirty="0"/>
          </a:p>
          <a:p>
            <a:endParaRPr lang="fr-FR" dirty="0"/>
          </a:p>
          <a:p>
            <a:endParaRPr lang="fr-FR" dirty="0"/>
          </a:p>
          <a:p>
            <a:endParaRPr lang="fr-FR" dirty="0"/>
          </a:p>
          <a:p>
            <a:endParaRPr lang="fr-FR" dirty="0"/>
          </a:p>
          <a:p>
            <a:pPr lvl="1"/>
            <a:r>
              <a:rPr lang="fr-FR" dirty="0"/>
              <a:t>Migration d’une application</a:t>
            </a:r>
          </a:p>
          <a:p>
            <a:pPr lvl="2"/>
            <a:r>
              <a:rPr lang="fr-FR" dirty="0"/>
              <a:t>Annoter les nouvelles entités, les entités existantes utilisent XML.</a:t>
            </a:r>
          </a:p>
          <a:p>
            <a:endParaRPr lang="fr-FR" dirty="0"/>
          </a:p>
        </p:txBody>
      </p:sp>
      <p:sp>
        <p:nvSpPr>
          <p:cNvPr id="6" name="ZoneTexte 5"/>
          <p:cNvSpPr txBox="1"/>
          <p:nvPr/>
        </p:nvSpPr>
        <p:spPr>
          <a:xfrm>
            <a:off x="1494430" y="1916113"/>
            <a:ext cx="8610600" cy="397031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sessionFactory</a:t>
            </a:r>
            <a:r>
              <a:rPr lang="fr-FR" sz="1200" dirty="0">
                <a:solidFill>
                  <a:schemeClr val="tx1"/>
                </a:solidFill>
                <a:latin typeface="Courier New"/>
              </a:rPr>
              <a:t>" </a:t>
            </a:r>
            <a:br>
              <a:rPr lang="fr-FR" sz="1200" dirty="0">
                <a:solidFill>
                  <a:schemeClr val="tx1"/>
                </a:solidFill>
                <a:latin typeface="Courier New"/>
              </a:rPr>
            </a:br>
            <a:r>
              <a:rPr lang="fr-FR" sz="1200" dirty="0">
                <a:solidFill>
                  <a:schemeClr val="tx1"/>
                </a:solidFill>
                <a:latin typeface="Courier New"/>
              </a:rPr>
              <a:t>      class="org.springframework.orm.hibernate4.LocalSessionFactoryBean"&gt;</a:t>
            </a:r>
          </a:p>
          <a:p>
            <a:pPr>
              <a:defRPr/>
            </a:pPr>
            <a:r>
              <a:rPr lang="en-US" sz="1200" dirty="0">
                <a:solidFill>
                  <a:schemeClr val="tx1"/>
                </a:solidFill>
                <a:latin typeface="Courier New"/>
              </a:rPr>
              <a:t> &lt;property name="</a:t>
            </a:r>
            <a:r>
              <a:rPr lang="en-US" sz="1200" dirty="0" err="1">
                <a:solidFill>
                  <a:schemeClr val="tx1"/>
                </a:solidFill>
                <a:latin typeface="Courier New"/>
              </a:rPr>
              <a:t>dataSource</a:t>
            </a:r>
            <a:r>
              <a:rPr lang="en-US" sz="1200" dirty="0">
                <a:solidFill>
                  <a:schemeClr val="tx1"/>
                </a:solidFill>
                <a:latin typeface="Courier New"/>
              </a:rPr>
              <a:t>" ref="</a:t>
            </a:r>
            <a:r>
              <a:rPr lang="en-US" sz="1200" dirty="0" err="1">
                <a:solidFill>
                  <a:schemeClr val="tx1"/>
                </a:solidFill>
                <a:latin typeface="Courier New"/>
              </a:rPr>
              <a:t>dataSource</a:t>
            </a:r>
            <a:r>
              <a:rPr lang="en-US" sz="1200" dirty="0">
                <a:solidFill>
                  <a:schemeClr val="tx1"/>
                </a:solidFill>
                <a:latin typeface="Courier New"/>
              </a:rPr>
              <a:t>" /&gt;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hibernateProperties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a:t>
            </a:r>
            <a:r>
              <a:rPr lang="fr-FR" sz="1200" dirty="0">
                <a:solidFill>
                  <a:schemeClr val="tx1"/>
                </a:solidFill>
                <a:latin typeface="Courier New"/>
              </a:rPr>
              <a:t> key="</a:t>
            </a:r>
            <a:r>
              <a:rPr lang="fr-FR" sz="1200" dirty="0" err="1">
                <a:solidFill>
                  <a:schemeClr val="tx1"/>
                </a:solidFill>
                <a:latin typeface="Courier New"/>
              </a:rPr>
              <a:t>hibernate.dialect</a:t>
            </a:r>
            <a:r>
              <a:rPr lang="fr-FR" sz="1200" dirty="0">
                <a:solidFill>
                  <a:schemeClr val="tx1"/>
                </a:solidFill>
                <a:latin typeface="Courier New"/>
              </a:rPr>
              <a:t>"&gt;</a:t>
            </a:r>
            <a:r>
              <a:rPr lang="fr-FR" sz="1200" dirty="0" err="1">
                <a:solidFill>
                  <a:schemeClr val="tx1"/>
                </a:solidFill>
                <a:latin typeface="Courier New"/>
              </a:rPr>
              <a:t>org.hibernate.dialect.MySQLDialect</a:t>
            </a:r>
            <a:r>
              <a:rPr lang="fr-FR" sz="1200" dirty="0">
                <a:solidFill>
                  <a:schemeClr val="tx1"/>
                </a:solidFill>
                <a:latin typeface="Courier New"/>
              </a:rPr>
              <a:t>&lt;/</a:t>
            </a:r>
            <a:r>
              <a:rPr lang="fr-FR" sz="1200" dirty="0" err="1">
                <a:solidFill>
                  <a:schemeClr val="tx1"/>
                </a:solidFill>
                <a:latin typeface="Courier New"/>
              </a:rPr>
              <a:t>prop</a:t>
            </a:r>
            <a:r>
              <a:rPr lang="fr-FR" sz="1200" dirty="0">
                <a:solidFill>
                  <a:schemeClr val="tx1"/>
                </a:solidFill>
                <a:latin typeface="Courier New"/>
              </a:rPr>
              <a:t>&gt;</a:t>
            </a:r>
            <a:endParaRPr lang="en-US" sz="1200" dirty="0">
              <a:solidFill>
                <a:schemeClr val="tx1"/>
              </a:solidFill>
              <a:latin typeface="Courier New"/>
            </a:endParaRPr>
          </a:p>
          <a:p>
            <a:pPr>
              <a:defRPr/>
            </a:pPr>
            <a:r>
              <a:rPr lang="fr-FR" sz="1200" dirty="0">
                <a:solidFill>
                  <a:schemeClr val="tx1"/>
                </a:solidFill>
                <a:latin typeface="Courier New"/>
              </a:rPr>
              <a:t>  &lt;/</a:t>
            </a:r>
            <a:r>
              <a:rPr lang="fr-FR" sz="1200" dirty="0" err="1">
                <a:solidFill>
                  <a:schemeClr val="tx1"/>
                </a:solidFill>
                <a:latin typeface="Courier New"/>
              </a:rPr>
              <a:t>props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annotatedClasses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list</a:t>
            </a:r>
            <a:r>
              <a:rPr lang="fr-FR" sz="1200" dirty="0">
                <a:solidFill>
                  <a:schemeClr val="tx1"/>
                </a:solidFill>
                <a:latin typeface="Courier New"/>
              </a:rPr>
              <a:t>&gt;</a:t>
            </a:r>
          </a:p>
          <a:p>
            <a:pPr>
              <a:defRPr/>
            </a:pPr>
            <a:r>
              <a:rPr lang="fr-FR" sz="1200" dirty="0">
                <a:solidFill>
                  <a:schemeClr val="tx1"/>
                </a:solidFill>
                <a:latin typeface="Courier New"/>
              </a:rPr>
              <a:t>   &lt;value&gt;</a:t>
            </a:r>
            <a:r>
              <a:rPr lang="fr-FR" sz="1200" dirty="0" err="1">
                <a:solidFill>
                  <a:schemeClr val="tx1"/>
                </a:solidFill>
                <a:latin typeface="Courier New"/>
              </a:rPr>
              <a:t>com.exemple.Person</a:t>
            </a:r>
            <a:r>
              <a:rPr lang="fr-FR" sz="1200" dirty="0">
                <a:solidFill>
                  <a:schemeClr val="tx1"/>
                </a:solidFill>
                <a:latin typeface="Courier New"/>
              </a:rPr>
              <a:t>&lt;/value&gt;</a:t>
            </a:r>
          </a:p>
          <a:p>
            <a:pPr>
              <a:defRPr/>
            </a:pPr>
            <a:r>
              <a:rPr lang="fr-FR" sz="1200" dirty="0">
                <a:solidFill>
                  <a:schemeClr val="tx1"/>
                </a:solidFill>
                <a:latin typeface="Courier New"/>
              </a:rPr>
              <a:t>   &lt;value&gt;</a:t>
            </a:r>
            <a:r>
              <a:rPr lang="fr-FR" sz="1200" dirty="0" err="1">
                <a:solidFill>
                  <a:schemeClr val="tx1"/>
                </a:solidFill>
                <a:latin typeface="Courier New"/>
              </a:rPr>
              <a:t>com.exemple.AddressBook</a:t>
            </a:r>
            <a:r>
              <a:rPr lang="fr-FR" sz="1200" dirty="0">
                <a:solidFill>
                  <a:schemeClr val="tx1"/>
                </a:solidFill>
                <a:latin typeface="Courier New"/>
              </a:rPr>
              <a:t>&lt;/value&gt;</a:t>
            </a:r>
          </a:p>
          <a:p>
            <a:pPr>
              <a:defRPr/>
            </a:pPr>
            <a:r>
              <a:rPr lang="fr-FR" sz="1200" dirty="0">
                <a:solidFill>
                  <a:schemeClr val="tx1"/>
                </a:solidFill>
                <a:latin typeface="Courier New"/>
              </a:rPr>
              <a:t>  &lt;/</a:t>
            </a:r>
            <a:r>
              <a:rPr lang="fr-FR" sz="1200" dirty="0" err="1">
                <a:solidFill>
                  <a:schemeClr val="tx1"/>
                </a:solidFill>
                <a:latin typeface="Courier New"/>
              </a:rPr>
              <a:t>list</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property</a:t>
            </a:r>
            <a:r>
              <a:rPr lang="fr-FR" sz="1200" dirty="0">
                <a:solidFill>
                  <a:schemeClr val="tx1"/>
                </a:solidFill>
                <a:latin typeface="Courier New"/>
              </a:rPr>
              <a:t> </a:t>
            </a:r>
            <a:r>
              <a:rPr lang="fr-FR" sz="1200" dirty="0" err="1">
                <a:solidFill>
                  <a:schemeClr val="tx1"/>
                </a:solidFill>
                <a:latin typeface="Courier New"/>
              </a:rPr>
              <a:t>name</a:t>
            </a:r>
            <a:r>
              <a:rPr lang="fr-FR" sz="1200" dirty="0">
                <a:solidFill>
                  <a:schemeClr val="tx1"/>
                </a:solidFill>
                <a:latin typeface="Courier New"/>
              </a:rPr>
              <a:t>="</a:t>
            </a:r>
            <a:r>
              <a:rPr lang="fr-FR" sz="1200" dirty="0" err="1">
                <a:solidFill>
                  <a:schemeClr val="tx1"/>
                </a:solidFill>
                <a:latin typeface="Courier New"/>
              </a:rPr>
              <a:t>mappingResources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list</a:t>
            </a:r>
            <a:r>
              <a:rPr lang="fr-FR" sz="1200" dirty="0">
                <a:solidFill>
                  <a:schemeClr val="tx1"/>
                </a:solidFill>
                <a:latin typeface="Courier New"/>
              </a:rPr>
              <a:t>&gt;</a:t>
            </a:r>
          </a:p>
          <a:p>
            <a:pPr>
              <a:defRPr/>
            </a:pPr>
            <a:r>
              <a:rPr lang="fr-FR" sz="1200" dirty="0">
                <a:solidFill>
                  <a:schemeClr val="tx1"/>
                </a:solidFill>
                <a:latin typeface="Courier New"/>
              </a:rPr>
              <a:t>   &lt;value&gt;</a:t>
            </a:r>
            <a:r>
              <a:rPr lang="fr-FR" sz="1200" dirty="0" err="1">
                <a:solidFill>
                  <a:schemeClr val="tx1"/>
                </a:solidFill>
                <a:latin typeface="Courier New"/>
              </a:rPr>
              <a:t>classpath:exemple</a:t>
            </a:r>
            <a:r>
              <a:rPr lang="fr-FR" sz="1200" dirty="0">
                <a:solidFill>
                  <a:schemeClr val="tx1"/>
                </a:solidFill>
                <a:latin typeface="Courier New"/>
              </a:rPr>
              <a:t>/Favorites.hbm.xml&lt;/value&gt;</a:t>
            </a:r>
          </a:p>
          <a:p>
            <a:pPr>
              <a:defRPr/>
            </a:pPr>
            <a:r>
              <a:rPr lang="fr-FR" sz="1200" dirty="0">
                <a:solidFill>
                  <a:schemeClr val="tx1"/>
                </a:solidFill>
                <a:latin typeface="Courier New"/>
              </a:rPr>
              <a:t>   &lt;value&gt;</a:t>
            </a:r>
            <a:r>
              <a:rPr lang="fr-FR" sz="1200" dirty="0" err="1">
                <a:solidFill>
                  <a:schemeClr val="tx1"/>
                </a:solidFill>
                <a:latin typeface="Courier New"/>
              </a:rPr>
              <a:t>classpath:exemple</a:t>
            </a:r>
            <a:r>
              <a:rPr lang="fr-FR" sz="1200" dirty="0">
                <a:solidFill>
                  <a:schemeClr val="tx1"/>
                </a:solidFill>
                <a:latin typeface="Courier New"/>
              </a:rPr>
              <a:t>/Friends.hbm.xml&lt;/value&gt;</a:t>
            </a:r>
          </a:p>
          <a:p>
            <a:pPr>
              <a:defRPr/>
            </a:pPr>
            <a:r>
              <a:rPr lang="fr-FR" sz="1200" dirty="0">
                <a:solidFill>
                  <a:schemeClr val="tx1"/>
                </a:solidFill>
                <a:latin typeface="Courier New"/>
              </a:rPr>
              <a:t>  &lt;/</a:t>
            </a:r>
            <a:r>
              <a:rPr lang="fr-FR" sz="1200" dirty="0" err="1">
                <a:solidFill>
                  <a:schemeClr val="tx1"/>
                </a:solidFill>
                <a:latin typeface="Courier New"/>
              </a:rPr>
              <a:t>list</a:t>
            </a:r>
            <a:r>
              <a:rPr lang="fr-FR" sz="1200" dirty="0">
                <a:solidFill>
                  <a:schemeClr val="tx1"/>
                </a:solidFill>
                <a:latin typeface="Courier New"/>
              </a:rPr>
              <a:t>&gt;</a:t>
            </a:r>
          </a:p>
          <a:p>
            <a:pPr>
              <a:defRPr/>
            </a:pPr>
            <a:r>
              <a:rPr lang="fr-FR" sz="1200" dirty="0">
                <a:solidFill>
                  <a:schemeClr val="tx1"/>
                </a:solidFill>
                <a:latin typeface="Courier New"/>
              </a:rPr>
              <a:t>&lt;/</a:t>
            </a:r>
            <a:r>
              <a:rPr lang="fr-FR" sz="1200" dirty="0" err="1">
                <a:solidFill>
                  <a:schemeClr val="tx1"/>
                </a:solidFill>
                <a:latin typeface="Courier New"/>
              </a:rPr>
              <a:t>property</a:t>
            </a:r>
            <a:r>
              <a:rPr lang="fr-FR" sz="1200" dirty="0">
                <a:solidFill>
                  <a:schemeClr val="tx1"/>
                </a:solidFill>
                <a:latin typeface="Courier New"/>
              </a:rPr>
              <a:t>&gt;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289</a:t>
            </a:fld>
            <a:endParaRPr lang="fr-FR"/>
          </a:p>
        </p:txBody>
      </p:sp>
      <p:sp>
        <p:nvSpPr>
          <p:cNvPr id="4" name="Espace réservé du pied de page 3">
            <a:extLst>
              <a:ext uri="{FF2B5EF4-FFF2-40B4-BE49-F238E27FC236}">
                <a16:creationId xmlns:a16="http://schemas.microsoft.com/office/drawing/2014/main" id="{6931C1E1-6FDE-42DE-B579-54966ABC232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8162937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61443" name="Espace réservé du contenu 2"/>
          <p:cNvSpPr>
            <a:spLocks noGrp="1"/>
          </p:cNvSpPr>
          <p:nvPr>
            <p:ph idx="1"/>
          </p:nvPr>
        </p:nvSpPr>
        <p:spPr/>
        <p:txBody>
          <a:bodyPr>
            <a:normAutofit fontScale="77500" lnSpcReduction="20000"/>
          </a:bodyPr>
          <a:lstStyle/>
          <a:p>
            <a:r>
              <a:rPr lang="fr-FR" altLang="fr-FR" dirty="0"/>
              <a:t>Avantages de l’injection par </a:t>
            </a:r>
            <a:r>
              <a:rPr lang="fr-FR" altLang="fr-FR" b="1" dirty="0"/>
              <a:t>constructeur</a:t>
            </a:r>
            <a:r>
              <a:rPr lang="fr-FR" altLang="fr-FR" dirty="0"/>
              <a:t> :</a:t>
            </a:r>
          </a:p>
          <a:p>
            <a:pPr lvl="1"/>
            <a:r>
              <a:rPr lang="fr-FR" altLang="fr-FR" dirty="0"/>
              <a:t>L’injection par constructeur permet de définir un contrat de dépendance fort (besoin de toutes ses dépendances).</a:t>
            </a:r>
          </a:p>
          <a:p>
            <a:pPr lvl="1"/>
            <a:r>
              <a:rPr lang="fr-FR" altLang="fr-FR" dirty="0"/>
              <a:t>L’injection par constructeur fait un usage concis des déclarations de </a:t>
            </a:r>
            <a:r>
              <a:rPr lang="fr-FR" altLang="fr-FR" dirty="0" err="1"/>
              <a:t>beans</a:t>
            </a:r>
            <a:r>
              <a:rPr lang="fr-FR" altLang="fr-FR" dirty="0"/>
              <a:t>.</a:t>
            </a:r>
          </a:p>
          <a:p>
            <a:pPr lvl="1"/>
            <a:r>
              <a:rPr lang="fr-FR" altLang="fr-FR" dirty="0"/>
              <a:t>L’injection par constructeur évite le surcoût de création des méthodes « set ».</a:t>
            </a:r>
          </a:p>
          <a:p>
            <a:endParaRPr lang="fr-FR" altLang="fr-FR" dirty="0"/>
          </a:p>
          <a:p>
            <a:r>
              <a:rPr lang="fr-FR" altLang="fr-FR" dirty="0"/>
              <a:t>Inconvénients de l’injection par </a:t>
            </a:r>
            <a:r>
              <a:rPr lang="fr-FR" altLang="fr-FR" b="1" dirty="0"/>
              <a:t>constructeur</a:t>
            </a:r>
            <a:r>
              <a:rPr lang="fr-FR" altLang="fr-FR" dirty="0"/>
              <a:t> :</a:t>
            </a:r>
          </a:p>
          <a:p>
            <a:pPr lvl="1"/>
            <a:r>
              <a:rPr lang="fr-FR" altLang="fr-FR" dirty="0"/>
              <a:t>Si le </a:t>
            </a:r>
            <a:r>
              <a:rPr lang="fr-FR" altLang="fr-FR" dirty="0" err="1"/>
              <a:t>bean</a:t>
            </a:r>
            <a:r>
              <a:rPr lang="fr-FR" altLang="fr-FR" dirty="0"/>
              <a:t> possède de nombreuses dépendances, la liste des paramètres de construction peut être très longue.</a:t>
            </a:r>
          </a:p>
          <a:p>
            <a:pPr lvl="1"/>
            <a:r>
              <a:rPr lang="fr-FR" altLang="fr-FR" dirty="0"/>
              <a:t>S’il existe plusieurs possibilités pour construire le </a:t>
            </a:r>
            <a:r>
              <a:rPr lang="fr-FR" altLang="fr-FR" dirty="0" err="1"/>
              <a:t>bean</a:t>
            </a:r>
            <a:r>
              <a:rPr lang="fr-FR" altLang="fr-FR" dirty="0"/>
              <a:t>, la définition des constructeurs peut devenir complexe.</a:t>
            </a:r>
          </a:p>
          <a:p>
            <a:pPr lvl="1"/>
            <a:r>
              <a:rPr lang="fr-FR" altLang="fr-FR" dirty="0"/>
              <a:t>Ambiguïté des paramètres de même type.</a:t>
            </a:r>
          </a:p>
          <a:p>
            <a:pPr lvl="1"/>
            <a:r>
              <a:rPr lang="fr-FR" altLang="fr-FR" dirty="0"/>
              <a:t>Problème de l’héritage et de l’appel à la méthode super() pour mettre à jour des données privées.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29</a:t>
            </a:fld>
            <a:endParaRPr lang="fr-FR"/>
          </a:p>
        </p:txBody>
      </p:sp>
      <p:sp>
        <p:nvSpPr>
          <p:cNvPr id="4" name="Espace réservé du pied de page 3">
            <a:extLst>
              <a:ext uri="{FF2B5EF4-FFF2-40B4-BE49-F238E27FC236}">
                <a16:creationId xmlns:a16="http://schemas.microsoft.com/office/drawing/2014/main" id="{A27686D2-14D6-4EFC-AF33-050CDE967B5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10638028"/>
      </p:ext>
    </p:extLst>
  </p:cSld>
  <p:clrMapOvr>
    <a:masterClrMapping/>
  </p:clrMapOvr>
  <p:transition spd="slow"/>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253955" name="Espace réservé du contenu 2"/>
          <p:cNvSpPr>
            <a:spLocks noGrp="1"/>
          </p:cNvSpPr>
          <p:nvPr>
            <p:ph idx="1"/>
          </p:nvPr>
        </p:nvSpPr>
        <p:spPr/>
        <p:txBody>
          <a:bodyPr>
            <a:normAutofit fontScale="92500" lnSpcReduction="10000"/>
          </a:bodyPr>
          <a:lstStyle/>
          <a:p>
            <a:r>
              <a:rPr lang="fr-FR" altLang="en-US" dirty="0"/>
              <a:t>L'implémentation dans Spring dépendra de la version Hibernate</a:t>
            </a:r>
          </a:p>
          <a:p>
            <a:pPr lvl="1"/>
            <a:r>
              <a:rPr lang="fr-FR" altLang="fr-FR" dirty="0"/>
              <a:t>org.springframework.orm.hibernate</a:t>
            </a:r>
            <a:r>
              <a:rPr lang="fr-FR" altLang="fr-FR" b="1" dirty="0"/>
              <a:t>3</a:t>
            </a:r>
          </a:p>
          <a:p>
            <a:pPr lvl="1"/>
            <a:r>
              <a:rPr lang="fr-FR" altLang="fr-FR" dirty="0"/>
              <a:t>org.springframework.orm.hibernate</a:t>
            </a:r>
            <a:r>
              <a:rPr lang="fr-FR" altLang="fr-FR" b="1" dirty="0"/>
              <a:t>4</a:t>
            </a:r>
          </a:p>
          <a:p>
            <a:pPr lvl="1"/>
            <a:r>
              <a:rPr lang="fr-FR" altLang="fr-FR" dirty="0"/>
              <a:t>org.springframework.orm.hibernate</a:t>
            </a:r>
            <a:r>
              <a:rPr lang="fr-FR" altLang="fr-FR" b="1" dirty="0"/>
              <a:t>5</a:t>
            </a:r>
          </a:p>
          <a:p>
            <a:pPr lvl="1"/>
            <a:endParaRPr lang="fr-FR" altLang="fr-FR" dirty="0"/>
          </a:p>
          <a:p>
            <a:r>
              <a:rPr lang="fr-FR" altLang="fr-FR" dirty="0"/>
              <a:t>Impact sur</a:t>
            </a:r>
          </a:p>
          <a:p>
            <a:pPr lvl="1"/>
            <a:r>
              <a:rPr lang="fr-FR" altLang="fr-FR" dirty="0"/>
              <a:t>L’objet </a:t>
            </a:r>
            <a:r>
              <a:rPr lang="fr-FR" altLang="fr-FR" dirty="0" err="1"/>
              <a:t>sessionFactory</a:t>
            </a:r>
            <a:endParaRPr lang="fr-FR" altLang="fr-FR" dirty="0"/>
          </a:p>
          <a:p>
            <a:pPr lvl="2"/>
            <a:r>
              <a:rPr lang="fr-FR" altLang="fr-FR" dirty="0"/>
              <a:t>org.springframework.orm.hibernate</a:t>
            </a:r>
            <a:r>
              <a:rPr lang="fr-FR" altLang="fr-FR" b="1" dirty="0"/>
              <a:t>4</a:t>
            </a:r>
            <a:r>
              <a:rPr lang="fr-FR" altLang="fr-FR" dirty="0"/>
              <a:t>.LocalSessionFactoryBean</a:t>
            </a:r>
          </a:p>
          <a:p>
            <a:pPr lvl="1"/>
            <a:r>
              <a:rPr lang="fr-FR" altLang="fr-FR" b="1" u="sng" dirty="0"/>
              <a:t>ET</a:t>
            </a:r>
            <a:r>
              <a:rPr lang="fr-FR" altLang="fr-FR" dirty="0"/>
              <a:t> l’objet </a:t>
            </a:r>
            <a:r>
              <a:rPr lang="fr-FR" altLang="fr-FR" dirty="0" err="1"/>
              <a:t>transactionManager</a:t>
            </a:r>
            <a:endParaRPr lang="fr-FR" altLang="fr-FR" dirty="0"/>
          </a:p>
          <a:p>
            <a:pPr lvl="2"/>
            <a:r>
              <a:rPr lang="fr-FR" altLang="fr-FR" dirty="0"/>
              <a:t>org.springframework.orm.hibernate</a:t>
            </a:r>
            <a:r>
              <a:rPr lang="fr-FR" altLang="fr-FR" b="1" dirty="0"/>
              <a:t>4</a:t>
            </a:r>
            <a:r>
              <a:rPr lang="fr-FR" altLang="fr-FR" dirty="0"/>
              <a:t>.HibernateTransactionManager</a:t>
            </a:r>
          </a:p>
          <a:p>
            <a:pPr lvl="1"/>
            <a:endParaRPr lang="fr-FR" altLang="en-US" dirty="0"/>
          </a:p>
          <a:p>
            <a:endParaRPr lang="fr-FR" altLang="en-US"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290</a:t>
            </a:fld>
            <a:endParaRPr lang="fr-FR"/>
          </a:p>
        </p:txBody>
      </p:sp>
      <p:sp>
        <p:nvSpPr>
          <p:cNvPr id="3" name="Espace réservé du pied de page 2">
            <a:extLst>
              <a:ext uri="{FF2B5EF4-FFF2-40B4-BE49-F238E27FC236}">
                <a16:creationId xmlns:a16="http://schemas.microsoft.com/office/drawing/2014/main" id="{7EFDEFC7-B6F4-40EB-A275-438E6C4AF3F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60219901"/>
      </p:ext>
    </p:extLst>
  </p:cSld>
  <p:clrMapOvr>
    <a:masterClrMapping/>
  </p:clrMapOvr>
  <p:transition spd="slow"/>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318467" name="Espace réservé du contenu 2"/>
          <p:cNvSpPr>
            <a:spLocks noGrp="1"/>
          </p:cNvSpPr>
          <p:nvPr>
            <p:ph idx="1"/>
          </p:nvPr>
        </p:nvSpPr>
        <p:spPr/>
        <p:txBody>
          <a:bodyPr>
            <a:normAutofit/>
          </a:bodyPr>
          <a:lstStyle/>
          <a:p>
            <a:r>
              <a:rPr lang="fr-FR" altLang="en-US" dirty="0"/>
              <a:t>DAO sans adhérences avec Spring</a:t>
            </a:r>
          </a:p>
          <a:p>
            <a:endParaRPr lang="fr-FR" altLang="en-US" dirty="0"/>
          </a:p>
          <a:p>
            <a:endParaRPr lang="fr-FR" altLang="en-US" dirty="0"/>
          </a:p>
          <a:p>
            <a:endParaRPr lang="fr-FR" altLang="en-US" dirty="0"/>
          </a:p>
          <a:p>
            <a:pPr marL="0" indent="0">
              <a:buNone/>
            </a:pPr>
            <a:endParaRPr lang="fr-FR" altLang="en-US" dirty="0"/>
          </a:p>
          <a:p>
            <a:endParaRPr lang="fr-FR" altLang="en-US" dirty="0"/>
          </a:p>
          <a:p>
            <a:r>
              <a:rPr lang="fr-FR" altLang="en-US" dirty="0"/>
              <a:t>Annotation du service pour la gestion transactionnelle</a:t>
            </a:r>
          </a:p>
        </p:txBody>
      </p:sp>
      <p:sp>
        <p:nvSpPr>
          <p:cNvPr id="6" name="ZoneTexte 5"/>
          <p:cNvSpPr txBox="1"/>
          <p:nvPr/>
        </p:nvSpPr>
        <p:spPr>
          <a:xfrm>
            <a:off x="1704975" y="1961535"/>
            <a:ext cx="7391400" cy="263149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100" b="1" dirty="0">
                <a:solidFill>
                  <a:schemeClr val="tx1"/>
                </a:solidFill>
                <a:latin typeface="Courier New"/>
              </a:rPr>
              <a:t>@</a:t>
            </a:r>
            <a:r>
              <a:rPr lang="fr-FR" sz="1100" b="1" dirty="0" err="1">
                <a:solidFill>
                  <a:schemeClr val="tx1"/>
                </a:solidFill>
                <a:latin typeface="Courier New"/>
              </a:rPr>
              <a:t>Repository</a:t>
            </a:r>
            <a:endParaRPr lang="fr-FR" sz="1100" b="1" dirty="0">
              <a:solidFill>
                <a:schemeClr val="tx1"/>
              </a:solidFill>
              <a:latin typeface="Courier New"/>
            </a:endParaRPr>
          </a:p>
          <a:p>
            <a:pPr>
              <a:defRPr/>
            </a:pPr>
            <a:r>
              <a:rPr lang="fr-FR" sz="1100" dirty="0">
                <a:solidFill>
                  <a:schemeClr val="tx1"/>
                </a:solidFill>
                <a:latin typeface="Courier New"/>
              </a:rPr>
              <a:t>public class </a:t>
            </a:r>
            <a:r>
              <a:rPr lang="fr-FR" sz="1100" dirty="0" err="1">
                <a:solidFill>
                  <a:schemeClr val="tx1"/>
                </a:solidFill>
                <a:latin typeface="Courier New"/>
              </a:rPr>
              <a:t>SpringHibernatePersonDaoImpl</a:t>
            </a:r>
            <a:r>
              <a:rPr lang="fr-FR" sz="1100" dirty="0">
                <a:solidFill>
                  <a:schemeClr val="tx1"/>
                </a:solidFill>
                <a:latin typeface="Courier New"/>
              </a:rPr>
              <a:t> </a:t>
            </a:r>
            <a:r>
              <a:rPr lang="fr-FR" sz="1100" dirty="0" err="1">
                <a:solidFill>
                  <a:schemeClr val="tx1"/>
                </a:solidFill>
                <a:latin typeface="Courier New"/>
              </a:rPr>
              <a:t>implements</a:t>
            </a:r>
            <a:r>
              <a:rPr lang="fr-FR" sz="1100" dirty="0">
                <a:solidFill>
                  <a:schemeClr val="tx1"/>
                </a:solidFill>
                <a:latin typeface="Courier New"/>
              </a:rPr>
              <a:t> </a:t>
            </a:r>
            <a:r>
              <a:rPr lang="fr-FR" sz="1100" dirty="0" err="1">
                <a:solidFill>
                  <a:schemeClr val="tx1"/>
                </a:solidFill>
                <a:latin typeface="Courier New"/>
              </a:rPr>
              <a:t>IPersonDao</a:t>
            </a:r>
            <a:r>
              <a:rPr lang="fr-FR" sz="1100" dirty="0">
                <a:solidFill>
                  <a:schemeClr val="tx1"/>
                </a:solidFill>
                <a:latin typeface="Courier New"/>
              </a:rPr>
              <a:t> {</a:t>
            </a:r>
          </a:p>
          <a:p>
            <a:pPr>
              <a:defRPr/>
            </a:pPr>
            <a:r>
              <a:rPr lang="fr-FR" sz="1100" dirty="0">
                <a:solidFill>
                  <a:schemeClr val="tx1"/>
                </a:solidFill>
                <a:latin typeface="Courier New"/>
              </a:rPr>
              <a:t> </a:t>
            </a:r>
            <a:r>
              <a:rPr lang="fr-FR" sz="1100" b="1" dirty="0">
                <a:solidFill>
                  <a:schemeClr val="tx1"/>
                </a:solidFill>
                <a:latin typeface="Courier New"/>
              </a:rPr>
              <a:t>@</a:t>
            </a:r>
            <a:r>
              <a:rPr lang="fr-FR" sz="1100" b="1" dirty="0" err="1">
                <a:solidFill>
                  <a:schemeClr val="tx1"/>
                </a:solidFill>
                <a:latin typeface="Courier New"/>
              </a:rPr>
              <a:t>Autowired</a:t>
            </a:r>
            <a:r>
              <a:rPr lang="fr-FR" sz="1100" b="1" dirty="0">
                <a:solidFill>
                  <a:schemeClr val="tx1"/>
                </a:solidFill>
                <a:latin typeface="Courier New"/>
              </a:rPr>
              <a:t> </a:t>
            </a:r>
          </a:p>
          <a:p>
            <a:pPr>
              <a:defRPr/>
            </a:pPr>
            <a:r>
              <a:rPr lang="fr-FR" sz="1100" dirty="0">
                <a:solidFill>
                  <a:schemeClr val="tx1"/>
                </a:solidFill>
                <a:latin typeface="Courier New"/>
              </a:rPr>
              <a:t> </a:t>
            </a:r>
            <a:r>
              <a:rPr lang="fr-FR" sz="1100" dirty="0" err="1">
                <a:solidFill>
                  <a:schemeClr val="tx1"/>
                </a:solidFill>
                <a:latin typeface="Courier New"/>
              </a:rPr>
              <a:t>private</a:t>
            </a:r>
            <a:r>
              <a:rPr lang="fr-FR" sz="1100" dirty="0">
                <a:solidFill>
                  <a:schemeClr val="tx1"/>
                </a:solidFill>
                <a:latin typeface="Courier New"/>
              </a:rPr>
              <a:t> </a:t>
            </a:r>
            <a:r>
              <a:rPr lang="fr-FR" sz="1100" dirty="0" err="1">
                <a:solidFill>
                  <a:schemeClr val="tx1"/>
                </a:solidFill>
                <a:latin typeface="Courier New"/>
              </a:rPr>
              <a:t>SessionFactory</a:t>
            </a:r>
            <a:r>
              <a:rPr lang="fr-FR" sz="1100" dirty="0">
                <a:solidFill>
                  <a:schemeClr val="tx1"/>
                </a:solidFill>
                <a:latin typeface="Courier New"/>
              </a:rPr>
              <a:t> </a:t>
            </a:r>
            <a:r>
              <a:rPr lang="fr-FR" sz="1100" dirty="0" err="1">
                <a:solidFill>
                  <a:schemeClr val="tx1"/>
                </a:solidFill>
                <a:latin typeface="Courier New"/>
              </a:rPr>
              <a:t>sessionFactory</a:t>
            </a:r>
            <a:r>
              <a:rPr lang="fr-FR" sz="1100" dirty="0">
                <a:solidFill>
                  <a:schemeClr val="tx1"/>
                </a:solidFill>
                <a:latin typeface="Courier New"/>
              </a:rPr>
              <a:t>;</a:t>
            </a:r>
          </a:p>
          <a:p>
            <a:pPr>
              <a:defRPr/>
            </a:pPr>
            <a:endParaRPr lang="fr-FR" sz="1100" dirty="0">
              <a:solidFill>
                <a:schemeClr val="tx1"/>
              </a:solidFill>
              <a:latin typeface="Courier New"/>
            </a:endParaRPr>
          </a:p>
          <a:p>
            <a:pPr>
              <a:defRPr/>
            </a:pPr>
            <a:r>
              <a:rPr lang="fr-FR" sz="1100" dirty="0">
                <a:solidFill>
                  <a:schemeClr val="tx1"/>
                </a:solidFill>
                <a:latin typeface="Courier New"/>
              </a:rPr>
              <a:t> </a:t>
            </a:r>
            <a:r>
              <a:rPr lang="fr-FR" sz="1100" dirty="0" err="1">
                <a:solidFill>
                  <a:schemeClr val="tx1"/>
                </a:solidFill>
                <a:latin typeface="Courier New"/>
              </a:rPr>
              <a:t>protected</a:t>
            </a:r>
            <a:r>
              <a:rPr lang="fr-FR" sz="1100" dirty="0">
                <a:solidFill>
                  <a:schemeClr val="tx1"/>
                </a:solidFill>
                <a:latin typeface="Courier New"/>
              </a:rPr>
              <a:t> final Session </a:t>
            </a:r>
            <a:r>
              <a:rPr lang="fr-FR" sz="1100" dirty="0" err="1">
                <a:solidFill>
                  <a:schemeClr val="tx1"/>
                </a:solidFill>
                <a:latin typeface="Courier New"/>
              </a:rPr>
              <a:t>getCurrentSession</a:t>
            </a:r>
            <a:r>
              <a:rPr lang="fr-FR" sz="1100" dirty="0">
                <a:solidFill>
                  <a:schemeClr val="tx1"/>
                </a:solidFill>
                <a:latin typeface="Courier New"/>
              </a:rPr>
              <a:t>() {</a:t>
            </a:r>
          </a:p>
          <a:p>
            <a:pPr>
              <a:defRPr/>
            </a:pPr>
            <a:r>
              <a:rPr lang="fr-FR" sz="1100" dirty="0">
                <a:solidFill>
                  <a:schemeClr val="tx1"/>
                </a:solidFill>
                <a:latin typeface="Courier New"/>
              </a:rPr>
              <a:t>  return </a:t>
            </a:r>
            <a:r>
              <a:rPr lang="fr-FR" sz="1100" dirty="0" err="1">
                <a:solidFill>
                  <a:schemeClr val="tx1"/>
                </a:solidFill>
                <a:latin typeface="Courier New"/>
              </a:rPr>
              <a:t>sessionFactory.getCurrentSession</a:t>
            </a:r>
            <a:r>
              <a:rPr lang="fr-FR" sz="1100" dirty="0">
                <a:solidFill>
                  <a:schemeClr val="tx1"/>
                </a:solidFill>
                <a:latin typeface="Courier New"/>
              </a:rPr>
              <a:t>();</a:t>
            </a:r>
          </a:p>
          <a:p>
            <a:pPr>
              <a:defRPr/>
            </a:pPr>
            <a:r>
              <a:rPr lang="fr-FR" sz="1100" dirty="0">
                <a:solidFill>
                  <a:schemeClr val="tx1"/>
                </a:solidFill>
                <a:latin typeface="Courier New"/>
              </a:rPr>
              <a:t> }</a:t>
            </a:r>
          </a:p>
          <a:p>
            <a:pPr>
              <a:defRPr/>
            </a:pPr>
            <a:r>
              <a:rPr lang="fr-FR" sz="1100" dirty="0">
                <a:solidFill>
                  <a:schemeClr val="tx1"/>
                </a:solidFill>
                <a:latin typeface="Courier New"/>
              </a:rPr>
              <a:t> public Person </a:t>
            </a:r>
            <a:r>
              <a:rPr lang="fr-FR" sz="1100" dirty="0" err="1">
                <a:solidFill>
                  <a:schemeClr val="tx1"/>
                </a:solidFill>
                <a:latin typeface="Courier New"/>
              </a:rPr>
              <a:t>fetchPersonByLastName</a:t>
            </a:r>
            <a:r>
              <a:rPr lang="fr-FR" sz="1100" dirty="0">
                <a:solidFill>
                  <a:schemeClr val="tx1"/>
                </a:solidFill>
                <a:latin typeface="Courier New"/>
              </a:rPr>
              <a:t>(String </a:t>
            </a:r>
            <a:r>
              <a:rPr lang="fr-FR" sz="1100" dirty="0" err="1">
                <a:solidFill>
                  <a:schemeClr val="tx1"/>
                </a:solidFill>
                <a:latin typeface="Courier New"/>
              </a:rPr>
              <a:t>lname</a:t>
            </a:r>
            <a:r>
              <a:rPr lang="fr-FR" sz="1100" dirty="0">
                <a:solidFill>
                  <a:schemeClr val="tx1"/>
                </a:solidFill>
                <a:latin typeface="Courier New"/>
              </a:rPr>
              <a:t>) {</a:t>
            </a:r>
          </a:p>
          <a:p>
            <a:pPr>
              <a:defRPr/>
            </a:pPr>
            <a:r>
              <a:rPr lang="en-US" sz="1100" dirty="0">
                <a:solidFill>
                  <a:schemeClr val="tx1"/>
                </a:solidFill>
                <a:latin typeface="Courier New"/>
              </a:rPr>
              <a:t>  Query </a:t>
            </a:r>
            <a:r>
              <a:rPr lang="en-US" sz="1100" dirty="0" err="1">
                <a:solidFill>
                  <a:schemeClr val="tx1"/>
                </a:solidFill>
                <a:latin typeface="Courier New"/>
              </a:rPr>
              <a:t>query</a:t>
            </a:r>
            <a:r>
              <a:rPr lang="en-US" sz="1100" dirty="0">
                <a:solidFill>
                  <a:schemeClr val="tx1"/>
                </a:solidFill>
                <a:latin typeface="Courier New"/>
              </a:rPr>
              <a:t> = </a:t>
            </a:r>
          </a:p>
          <a:p>
            <a:pPr>
              <a:defRPr/>
            </a:pPr>
            <a:r>
              <a:rPr lang="en-US" sz="1100" dirty="0">
                <a:solidFill>
                  <a:schemeClr val="tx1"/>
                </a:solidFill>
                <a:latin typeface="Courier New"/>
              </a:rPr>
              <a:t>            </a:t>
            </a:r>
            <a:r>
              <a:rPr lang="en-US" sz="1100" dirty="0" err="1">
                <a:solidFill>
                  <a:schemeClr val="tx1"/>
                </a:solidFill>
                <a:latin typeface="Courier New"/>
              </a:rPr>
              <a:t>this.getCurrentSession</a:t>
            </a:r>
            <a:r>
              <a:rPr lang="en-US" sz="1100" dirty="0">
                <a:solidFill>
                  <a:schemeClr val="tx1"/>
                </a:solidFill>
                <a:latin typeface="Courier New"/>
              </a:rPr>
              <a:t>().</a:t>
            </a:r>
            <a:r>
              <a:rPr lang="en-US" sz="1100" dirty="0" err="1">
                <a:solidFill>
                  <a:schemeClr val="tx1"/>
                </a:solidFill>
                <a:latin typeface="Courier New"/>
              </a:rPr>
              <a:t>createQuery</a:t>
            </a:r>
            <a:r>
              <a:rPr lang="en-US" sz="1100" dirty="0">
                <a:solidFill>
                  <a:schemeClr val="tx1"/>
                </a:solidFill>
                <a:latin typeface="Courier New"/>
              </a:rPr>
              <a:t>("from person where </a:t>
            </a:r>
            <a:r>
              <a:rPr lang="en-US" sz="1100" dirty="0" err="1">
                <a:solidFill>
                  <a:schemeClr val="tx1"/>
                </a:solidFill>
                <a:latin typeface="Courier New"/>
              </a:rPr>
              <a:t>lastName</a:t>
            </a:r>
            <a:r>
              <a:rPr lang="en-US" sz="1100" dirty="0">
                <a:solidFill>
                  <a:schemeClr val="tx1"/>
                </a:solidFill>
                <a:latin typeface="Courier New"/>
              </a:rPr>
              <a:t> =  ?");</a:t>
            </a:r>
          </a:p>
          <a:p>
            <a:pPr>
              <a:defRPr/>
            </a:pPr>
            <a:r>
              <a:rPr lang="fr-FR" sz="1100" dirty="0">
                <a:solidFill>
                  <a:schemeClr val="tx1"/>
                </a:solidFill>
                <a:latin typeface="Courier New"/>
              </a:rPr>
              <a:t>  </a:t>
            </a:r>
            <a:r>
              <a:rPr lang="fr-FR" sz="1100" dirty="0" err="1">
                <a:solidFill>
                  <a:schemeClr val="tx1"/>
                </a:solidFill>
                <a:latin typeface="Courier New"/>
              </a:rPr>
              <a:t>query.setString</a:t>
            </a:r>
            <a:r>
              <a:rPr lang="fr-FR" sz="1100" dirty="0">
                <a:solidFill>
                  <a:schemeClr val="tx1"/>
                </a:solidFill>
                <a:latin typeface="Courier New"/>
              </a:rPr>
              <a:t>("</a:t>
            </a:r>
            <a:r>
              <a:rPr lang="fr-FR" sz="1100" dirty="0" err="1">
                <a:solidFill>
                  <a:schemeClr val="tx1"/>
                </a:solidFill>
                <a:latin typeface="Courier New"/>
              </a:rPr>
              <a:t>lastName</a:t>
            </a:r>
            <a:r>
              <a:rPr lang="fr-FR" sz="1100" dirty="0">
                <a:solidFill>
                  <a:schemeClr val="tx1"/>
                </a:solidFill>
                <a:latin typeface="Courier New"/>
              </a:rPr>
              <a:t>", </a:t>
            </a:r>
            <a:r>
              <a:rPr lang="fr-FR" sz="1100" dirty="0" err="1">
                <a:solidFill>
                  <a:schemeClr val="tx1"/>
                </a:solidFill>
                <a:latin typeface="Courier New"/>
              </a:rPr>
              <a:t>lname</a:t>
            </a:r>
            <a:r>
              <a:rPr lang="fr-FR" sz="1100" dirty="0">
                <a:solidFill>
                  <a:schemeClr val="tx1"/>
                </a:solidFill>
                <a:latin typeface="Courier New"/>
              </a:rPr>
              <a:t>);</a:t>
            </a:r>
          </a:p>
          <a:p>
            <a:pPr>
              <a:defRPr/>
            </a:pPr>
            <a:r>
              <a:rPr lang="fr-FR" sz="1100" dirty="0">
                <a:solidFill>
                  <a:schemeClr val="tx1"/>
                </a:solidFill>
                <a:latin typeface="Courier New"/>
              </a:rPr>
              <a:t>  return (Person) </a:t>
            </a:r>
            <a:r>
              <a:rPr lang="fr-FR" sz="1100" dirty="0" err="1">
                <a:solidFill>
                  <a:schemeClr val="tx1"/>
                </a:solidFill>
                <a:latin typeface="Courier New"/>
              </a:rPr>
              <a:t>query.uniqueResult</a:t>
            </a:r>
            <a:r>
              <a:rPr lang="fr-FR" sz="1100" dirty="0">
                <a:solidFill>
                  <a:schemeClr val="tx1"/>
                </a:solidFill>
                <a:latin typeface="Courier New"/>
              </a:rPr>
              <a:t>();</a:t>
            </a:r>
          </a:p>
          <a:p>
            <a:pPr>
              <a:defRPr/>
            </a:pPr>
            <a:r>
              <a:rPr lang="fr-FR" sz="1100" dirty="0">
                <a:solidFill>
                  <a:schemeClr val="tx1"/>
                </a:solidFill>
                <a:latin typeface="Courier New"/>
              </a:rPr>
              <a:t> }</a:t>
            </a:r>
          </a:p>
          <a:p>
            <a:pPr>
              <a:defRPr/>
            </a:pPr>
            <a:r>
              <a:rPr lang="fr-FR" sz="1100" dirty="0">
                <a:solidFill>
                  <a:schemeClr val="tx1"/>
                </a:solidFill>
                <a:latin typeface="Courier New"/>
              </a:rPr>
              <a:t>}</a:t>
            </a:r>
          </a:p>
        </p:txBody>
      </p:sp>
      <p:sp>
        <p:nvSpPr>
          <p:cNvPr id="7" name="ZoneTexte 6"/>
          <p:cNvSpPr txBox="1"/>
          <p:nvPr/>
        </p:nvSpPr>
        <p:spPr>
          <a:xfrm>
            <a:off x="1704975" y="5710238"/>
            <a:ext cx="7391400" cy="4619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b="1" dirty="0">
                <a:solidFill>
                  <a:schemeClr val="tx1"/>
                </a:solidFill>
                <a:latin typeface="Courier New"/>
              </a:rPr>
              <a:t>@</a:t>
            </a:r>
            <a:r>
              <a:rPr lang="fr-FR" sz="1200" b="1" dirty="0" err="1">
                <a:solidFill>
                  <a:schemeClr val="tx1"/>
                </a:solidFill>
                <a:latin typeface="Courier New"/>
              </a:rPr>
              <a:t>Transactional</a:t>
            </a:r>
            <a:endParaRPr lang="fr-FR" sz="1200" b="1" dirty="0">
              <a:solidFill>
                <a:schemeClr val="tx1"/>
              </a:solidFill>
              <a:latin typeface="Courier New"/>
            </a:endParaRPr>
          </a:p>
          <a:p>
            <a:pPr>
              <a:defRPr/>
            </a:pPr>
            <a:r>
              <a:rPr lang="fr-FR" sz="1200" dirty="0">
                <a:solidFill>
                  <a:schemeClr val="tx1"/>
                </a:solidFill>
                <a:latin typeface="Courier New"/>
              </a:rPr>
              <a:t>public interface </a:t>
            </a:r>
            <a:r>
              <a:rPr lang="fr-FR" sz="1200" dirty="0" err="1">
                <a:solidFill>
                  <a:schemeClr val="tx1"/>
                </a:solidFill>
                <a:latin typeface="Courier New"/>
              </a:rPr>
              <a:t>IPersonService</a:t>
            </a:r>
            <a:r>
              <a:rPr lang="fr-FR" sz="1200" dirty="0">
                <a:solidFill>
                  <a:schemeClr val="tx1"/>
                </a:solidFill>
                <a:latin typeface="Courier New"/>
              </a:rPr>
              <a:t> {…}</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291</a:t>
            </a:fld>
            <a:endParaRPr lang="fr-FR"/>
          </a:p>
        </p:txBody>
      </p:sp>
      <p:sp>
        <p:nvSpPr>
          <p:cNvPr id="3" name="Espace réservé du pied de page 2">
            <a:extLst>
              <a:ext uri="{FF2B5EF4-FFF2-40B4-BE49-F238E27FC236}">
                <a16:creationId xmlns:a16="http://schemas.microsoft.com/office/drawing/2014/main" id="{52BC3D0A-3244-4B73-9E5D-88012394985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37874859"/>
      </p:ext>
    </p:extLst>
  </p:cSld>
  <p:clrMapOvr>
    <a:masterClrMapping/>
  </p:clrMapOvr>
  <p:transition spd="slow"/>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319491" name="Espace réservé du contenu 2"/>
          <p:cNvSpPr>
            <a:spLocks noGrp="1"/>
          </p:cNvSpPr>
          <p:nvPr>
            <p:ph idx="1"/>
          </p:nvPr>
        </p:nvSpPr>
        <p:spPr/>
        <p:txBody>
          <a:bodyPr>
            <a:normAutofit/>
          </a:bodyPr>
          <a:lstStyle/>
          <a:p>
            <a:r>
              <a:rPr lang="fr-FR" altLang="en-US" dirty="0"/>
              <a:t>Configuration Spring</a:t>
            </a:r>
            <a:br>
              <a:rPr lang="fr-FR" altLang="en-US" dirty="0"/>
            </a:br>
            <a:endParaRPr lang="fr-FR" altLang="en-US" dirty="0"/>
          </a:p>
          <a:p>
            <a:endParaRPr lang="fr-FR" altLang="en-US" dirty="0"/>
          </a:p>
          <a:p>
            <a:endParaRPr lang="fr-FR" altLang="en-US" dirty="0"/>
          </a:p>
          <a:p>
            <a:pPr marL="0" indent="0">
              <a:buNone/>
            </a:pPr>
            <a:endParaRPr lang="fr-FR" altLang="en-US" dirty="0"/>
          </a:p>
          <a:p>
            <a:pPr lvl="1"/>
            <a:r>
              <a:rPr lang="fr-FR" altLang="en-US" dirty="0"/>
              <a:t>Si vous n’utilisez pas les annotations, il est conseillé de faire usage de l’attribut </a:t>
            </a:r>
            <a:r>
              <a:rPr lang="fr-FR" altLang="en-US" i="1" dirty="0"/>
              <a:t>parent</a:t>
            </a:r>
            <a:r>
              <a:rPr lang="fr-FR" altLang="en-US" dirty="0"/>
              <a:t> pour factoriser le paramétrage des DAO et des services.</a:t>
            </a:r>
          </a:p>
        </p:txBody>
      </p:sp>
      <p:sp>
        <p:nvSpPr>
          <p:cNvPr id="6" name="ZoneTexte 5"/>
          <p:cNvSpPr txBox="1"/>
          <p:nvPr/>
        </p:nvSpPr>
        <p:spPr>
          <a:xfrm>
            <a:off x="2209800" y="1990726"/>
            <a:ext cx="8077200" cy="21240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 id="</a:t>
            </a:r>
            <a:r>
              <a:rPr lang="fr-FR" sz="1100" dirty="0" err="1">
                <a:solidFill>
                  <a:schemeClr val="tx1"/>
                </a:solidFill>
                <a:latin typeface="Courier New"/>
              </a:rPr>
              <a:t>sessionFactory</a:t>
            </a:r>
            <a:r>
              <a:rPr lang="fr-FR" sz="1100" dirty="0">
                <a:solidFill>
                  <a:schemeClr val="tx1"/>
                </a:solidFill>
                <a:latin typeface="Courier New"/>
              </a:rPr>
              <a:t>" class="org.springframework.orm.hibernate4.LocalSessionFactoryBean"&gt;</a:t>
            </a:r>
          </a:p>
          <a:p>
            <a:pPr>
              <a:defRPr/>
            </a:pPr>
            <a:r>
              <a:rPr lang="fr-FR" sz="1100" dirty="0">
                <a:solidFill>
                  <a:schemeClr val="tx1"/>
                </a:solidFill>
                <a:latin typeface="Courier New"/>
              </a:rPr>
              <a:t> […]</a:t>
            </a:r>
          </a:p>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&gt;</a:t>
            </a:r>
          </a:p>
          <a:p>
            <a:pPr>
              <a:defRPr/>
            </a:pPr>
            <a:endParaRPr lang="fr-FR" sz="1100" dirty="0">
              <a:solidFill>
                <a:schemeClr val="tx1"/>
              </a:solidFill>
              <a:latin typeface="Courier New"/>
            </a:endParaRPr>
          </a:p>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 id="</a:t>
            </a:r>
            <a:r>
              <a:rPr lang="fr-FR" sz="1100" dirty="0" err="1">
                <a:solidFill>
                  <a:schemeClr val="tx1"/>
                </a:solidFill>
                <a:latin typeface="Courier New"/>
              </a:rPr>
              <a:t>hibernatePersonDaoImpl</a:t>
            </a:r>
            <a:r>
              <a:rPr lang="fr-FR" sz="1100" dirty="0">
                <a:solidFill>
                  <a:schemeClr val="tx1"/>
                </a:solidFill>
                <a:latin typeface="Courier New"/>
              </a:rPr>
              <a:t>" class="</a:t>
            </a:r>
            <a:r>
              <a:rPr lang="fr-FR" sz="1100" dirty="0" err="1">
                <a:solidFill>
                  <a:schemeClr val="tx1"/>
                </a:solidFill>
                <a:latin typeface="Courier New"/>
              </a:rPr>
              <a:t>exemple.SpringHibernatePersonDaoImpl</a:t>
            </a:r>
            <a:r>
              <a:rPr lang="fr-FR" sz="1100" dirty="0">
                <a:solidFill>
                  <a:schemeClr val="tx1"/>
                </a:solidFill>
                <a:latin typeface="Courier New"/>
              </a:rPr>
              <a:t>"&gt;</a:t>
            </a:r>
          </a:p>
          <a:p>
            <a:pPr>
              <a:defRPr/>
            </a:pPr>
            <a:r>
              <a:rPr lang="en-US" sz="1100" dirty="0">
                <a:solidFill>
                  <a:schemeClr val="tx1"/>
                </a:solidFill>
                <a:latin typeface="Courier New"/>
              </a:rPr>
              <a:t> &lt;property name="</a:t>
            </a:r>
            <a:r>
              <a:rPr lang="en-US" sz="1100" dirty="0" err="1">
                <a:solidFill>
                  <a:schemeClr val="tx1"/>
                </a:solidFill>
                <a:latin typeface="Courier New"/>
              </a:rPr>
              <a:t>sessionFactory</a:t>
            </a:r>
            <a:r>
              <a:rPr lang="en-US" sz="1100" dirty="0">
                <a:solidFill>
                  <a:schemeClr val="tx1"/>
                </a:solidFill>
                <a:latin typeface="Courier New"/>
              </a:rPr>
              <a:t>" ref="</a:t>
            </a:r>
            <a:r>
              <a:rPr lang="fr-FR" sz="1100" dirty="0" err="1">
                <a:solidFill>
                  <a:schemeClr val="tx1"/>
                </a:solidFill>
                <a:latin typeface="Courier New"/>
              </a:rPr>
              <a:t>sessionFactory</a:t>
            </a:r>
            <a:r>
              <a:rPr lang="en-US" sz="1100" dirty="0">
                <a:solidFill>
                  <a:schemeClr val="tx1"/>
                </a:solidFill>
                <a:latin typeface="Courier New"/>
              </a:rPr>
              <a:t>" /&gt;</a:t>
            </a:r>
            <a:endParaRPr lang="fr-FR" sz="1100" dirty="0">
              <a:solidFill>
                <a:schemeClr val="tx1"/>
              </a:solidFill>
              <a:latin typeface="Courier New"/>
            </a:endParaRPr>
          </a:p>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&gt;</a:t>
            </a:r>
          </a:p>
          <a:p>
            <a:pPr>
              <a:defRPr/>
            </a:pPr>
            <a:endParaRPr lang="fr-FR" sz="1100" dirty="0">
              <a:solidFill>
                <a:schemeClr val="tx1"/>
              </a:solidFill>
              <a:latin typeface="Courier New"/>
            </a:endParaRPr>
          </a:p>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 id="</a:t>
            </a:r>
            <a:r>
              <a:rPr lang="fr-FR" sz="1100" dirty="0" err="1">
                <a:solidFill>
                  <a:schemeClr val="tx1"/>
                </a:solidFill>
                <a:latin typeface="Courier New"/>
              </a:rPr>
              <a:t>transactionManager</a:t>
            </a:r>
            <a:r>
              <a:rPr lang="fr-FR" sz="1100" dirty="0">
                <a:solidFill>
                  <a:schemeClr val="tx1"/>
                </a:solidFill>
                <a:latin typeface="Courier New"/>
              </a:rPr>
              <a:t>"  </a:t>
            </a:r>
          </a:p>
          <a:p>
            <a:pPr>
              <a:defRPr/>
            </a:pPr>
            <a:r>
              <a:rPr lang="fr-FR" sz="1100" dirty="0">
                <a:solidFill>
                  <a:schemeClr val="tx1"/>
                </a:solidFill>
                <a:latin typeface="Courier New"/>
              </a:rPr>
              <a:t>      class="org.springframework.orm.hibernate4.HibernateTransactionManager"&gt;</a:t>
            </a:r>
          </a:p>
          <a:p>
            <a:pPr>
              <a:defRPr/>
            </a:pPr>
            <a:r>
              <a:rPr lang="en-US" sz="1100" dirty="0">
                <a:solidFill>
                  <a:schemeClr val="tx1"/>
                </a:solidFill>
                <a:latin typeface="Courier New"/>
              </a:rPr>
              <a:t> &lt;property name="</a:t>
            </a:r>
            <a:r>
              <a:rPr lang="en-US" sz="1100" dirty="0" err="1">
                <a:solidFill>
                  <a:schemeClr val="tx1"/>
                </a:solidFill>
                <a:latin typeface="Courier New"/>
              </a:rPr>
              <a:t>sessionFactory</a:t>
            </a:r>
            <a:r>
              <a:rPr lang="en-US" sz="1100" dirty="0">
                <a:solidFill>
                  <a:schemeClr val="tx1"/>
                </a:solidFill>
                <a:latin typeface="Courier New"/>
              </a:rPr>
              <a:t>" ref="</a:t>
            </a:r>
            <a:r>
              <a:rPr lang="en-US" sz="1100" dirty="0" err="1">
                <a:solidFill>
                  <a:schemeClr val="tx1"/>
                </a:solidFill>
                <a:latin typeface="Courier New"/>
              </a:rPr>
              <a:t>sessionFactory</a:t>
            </a:r>
            <a:r>
              <a:rPr lang="en-US" sz="1100" dirty="0">
                <a:solidFill>
                  <a:schemeClr val="tx1"/>
                </a:solidFill>
                <a:latin typeface="Courier New"/>
              </a:rPr>
              <a:t>" /&gt;</a:t>
            </a:r>
          </a:p>
          <a:p>
            <a:pPr>
              <a:defRPr/>
            </a:pPr>
            <a:r>
              <a:rPr lang="fr-FR" sz="1100" dirty="0">
                <a:solidFill>
                  <a:schemeClr val="tx1"/>
                </a:solidFill>
                <a:latin typeface="Courier New"/>
              </a:rPr>
              <a:t>&lt;/</a:t>
            </a:r>
            <a:r>
              <a:rPr lang="fr-FR" sz="1100" dirty="0" err="1">
                <a:solidFill>
                  <a:schemeClr val="tx1"/>
                </a:solidFill>
                <a:latin typeface="Courier New"/>
              </a:rPr>
              <a:t>bean</a:t>
            </a:r>
            <a:r>
              <a:rPr lang="fr-FR" sz="1100"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292</a:t>
            </a:fld>
            <a:endParaRPr lang="fr-FR"/>
          </a:p>
        </p:txBody>
      </p:sp>
      <p:sp>
        <p:nvSpPr>
          <p:cNvPr id="3" name="Espace réservé du pied de page 2">
            <a:extLst>
              <a:ext uri="{FF2B5EF4-FFF2-40B4-BE49-F238E27FC236}">
                <a16:creationId xmlns:a16="http://schemas.microsoft.com/office/drawing/2014/main" id="{4B26D7EF-B0CD-4DC9-AF1F-B94C1477548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32774444"/>
      </p:ext>
    </p:extLst>
  </p:cSld>
  <p:clrMapOvr>
    <a:masterClrMapping/>
  </p:clrMapOvr>
  <p:transition spd="slow"/>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Configuration d'Hibernate avec Spring</a:t>
            </a:r>
            <a:endParaRPr lang="fr-FR" dirty="0"/>
          </a:p>
        </p:txBody>
      </p:sp>
      <p:sp>
        <p:nvSpPr>
          <p:cNvPr id="320515" name="Espace réservé du contenu 2"/>
          <p:cNvSpPr>
            <a:spLocks noGrp="1"/>
          </p:cNvSpPr>
          <p:nvPr>
            <p:ph idx="1"/>
          </p:nvPr>
        </p:nvSpPr>
        <p:spPr/>
        <p:txBody>
          <a:bodyPr/>
          <a:lstStyle/>
          <a:p>
            <a:r>
              <a:rPr lang="fr-FR" altLang="en-US"/>
              <a:t>Principe de fonctionnement</a:t>
            </a:r>
          </a:p>
        </p:txBody>
      </p:sp>
      <p:pic>
        <p:nvPicPr>
          <p:cNvPr id="3205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057400"/>
            <a:ext cx="6248400"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3"/>
          <p:cNvSpPr>
            <a:spLocks noGrp="1"/>
          </p:cNvSpPr>
          <p:nvPr>
            <p:ph type="sldNum" sz="quarter" idx="12"/>
          </p:nvPr>
        </p:nvSpPr>
        <p:spPr/>
        <p:txBody>
          <a:bodyPr/>
          <a:lstStyle/>
          <a:p>
            <a:fld id="{27DD2850-4166-4114-B1C5-40990753D8A0}" type="slidenum">
              <a:rPr lang="fr-FR" smtClean="0"/>
              <a:t>293</a:t>
            </a:fld>
            <a:endParaRPr lang="fr-FR"/>
          </a:p>
        </p:txBody>
      </p:sp>
      <p:sp>
        <p:nvSpPr>
          <p:cNvPr id="3" name="Espace réservé du pied de page 2">
            <a:extLst>
              <a:ext uri="{FF2B5EF4-FFF2-40B4-BE49-F238E27FC236}">
                <a16:creationId xmlns:a16="http://schemas.microsoft.com/office/drawing/2014/main" id="{CDDBFB33-DDE9-4A35-B9A7-226C9C48DE9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56323091"/>
      </p:ext>
    </p:extLst>
  </p:cSld>
  <p:clrMapOvr>
    <a:masterClrMapping/>
  </p:clrMapOvr>
  <p:transition spd="slow"/>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12 : Spring et Hibernate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294</a:t>
            </a:fld>
            <a:endParaRPr lang="fr-FR"/>
          </a:p>
        </p:txBody>
      </p:sp>
      <p:sp>
        <p:nvSpPr>
          <p:cNvPr id="3" name="Espace réservé du pied de page 2">
            <a:extLst>
              <a:ext uri="{FF2B5EF4-FFF2-40B4-BE49-F238E27FC236}">
                <a16:creationId xmlns:a16="http://schemas.microsoft.com/office/drawing/2014/main" id="{767827D3-5B82-45B0-BE6F-AC0165BA621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B793D447-E364-4A37-B51C-2CEFCAB939BE}"/>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29349036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MVC</a:t>
            </a:r>
            <a:br>
              <a:rPr lang="fr-FR" altLang="en-US" dirty="0"/>
            </a:br>
            <a:r>
              <a:rPr lang="fr-FR" altLang="en-US" dirty="0"/>
              <a:t>JSP / Servlet</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Présentation</a:t>
            </a:r>
          </a:p>
          <a:p>
            <a:pPr marL="285750" indent="-285750" algn="l">
              <a:buFont typeface="Wingdings" panose="05000000000000000000" pitchFamily="2" charset="2"/>
              <a:buChar char="ü"/>
            </a:pPr>
            <a:r>
              <a:rPr lang="fr-FR" altLang="en-US" dirty="0"/>
              <a:t>Objets principaux</a:t>
            </a:r>
          </a:p>
          <a:p>
            <a:pPr marL="285750" indent="-285750" algn="l">
              <a:buFont typeface="Wingdings" panose="05000000000000000000" pitchFamily="2" charset="2"/>
              <a:buChar char="ü"/>
            </a:pPr>
            <a:r>
              <a:rPr lang="fr-FR" altLang="en-US" dirty="0"/>
              <a:t>Annotations Spring MVC (@</a:t>
            </a:r>
            <a:r>
              <a:rPr lang="fr-FR" altLang="en-US" dirty="0" err="1"/>
              <a:t>Contoller</a:t>
            </a:r>
            <a:r>
              <a:rPr lang="fr-FR" altLang="en-US" dirty="0"/>
              <a:t>)</a:t>
            </a:r>
          </a:p>
          <a:p>
            <a:pPr marL="285750" indent="-285750" algn="l">
              <a:buFont typeface="Wingdings" panose="05000000000000000000" pitchFamily="2" charset="2"/>
              <a:buChar char="ü"/>
            </a:pPr>
            <a:r>
              <a:rPr lang="fr-FR" altLang="en-US" dirty="0"/>
              <a:t>Gestion des erreurs</a:t>
            </a:r>
          </a:p>
          <a:p>
            <a:pPr marL="285750" indent="-285750" algn="l">
              <a:buFont typeface="Wingdings" panose="05000000000000000000" pitchFamily="2" charset="2"/>
              <a:buChar char="ü"/>
            </a:pPr>
            <a:r>
              <a:rPr lang="fr-FR" altLang="en-US" dirty="0"/>
              <a:t>Gestion des validations de </a:t>
            </a:r>
            <a:r>
              <a:rPr lang="fr-FR" altLang="en-US" dirty="0" err="1"/>
              <a:t>bean</a:t>
            </a:r>
            <a:endParaRPr lang="fr-FR" altLang="en-US" dirty="0"/>
          </a:p>
          <a:p>
            <a:pPr marL="285750" indent="-285750" algn="l">
              <a:buFont typeface="Wingdings" panose="05000000000000000000" pitchFamily="2" charset="2"/>
              <a:buChar char="ü"/>
            </a:pPr>
            <a:r>
              <a:rPr lang="fr-FR" altLang="en-US" dirty="0" err="1"/>
              <a:t>Internationnalisation</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295</a:t>
            </a:fld>
            <a:endParaRPr lang="fr-FR"/>
          </a:p>
        </p:txBody>
      </p:sp>
      <p:sp>
        <p:nvSpPr>
          <p:cNvPr id="3" name="Espace réservé du pied de page 2">
            <a:extLst>
              <a:ext uri="{FF2B5EF4-FFF2-40B4-BE49-F238E27FC236}">
                <a16:creationId xmlns:a16="http://schemas.microsoft.com/office/drawing/2014/main" id="{0A41AD52-608A-4FE8-94B3-6393EEAFDFE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15661743"/>
      </p:ext>
    </p:extLst>
  </p:cSld>
  <p:clrMapOvr>
    <a:masterClrMapping/>
  </p:clrMapOvr>
  <p:transition spd="slow"/>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7"/>
          <p:cNvSpPr>
            <a:spLocks noGrp="1" noChangeArrowheads="1"/>
          </p:cNvSpPr>
          <p:nvPr>
            <p:ph type="title"/>
          </p:nvPr>
        </p:nvSpPr>
        <p:spPr/>
        <p:txBody>
          <a:bodyPr>
            <a:normAutofit fontScale="90000"/>
          </a:bodyPr>
          <a:lstStyle/>
          <a:p>
            <a:r>
              <a:rPr lang="fr-FR"/>
              <a:t>Présentation</a:t>
            </a:r>
          </a:p>
        </p:txBody>
      </p:sp>
      <p:sp>
        <p:nvSpPr>
          <p:cNvPr id="323587" name="Rectangle 8"/>
          <p:cNvSpPr>
            <a:spLocks noGrp="1" noChangeArrowheads="1"/>
          </p:cNvSpPr>
          <p:nvPr>
            <p:ph idx="1"/>
          </p:nvPr>
        </p:nvSpPr>
        <p:spPr/>
        <p:txBody>
          <a:bodyPr/>
          <a:lstStyle/>
          <a:p>
            <a:r>
              <a:rPr lang="fr-FR" altLang="en-US" dirty="0"/>
              <a:t>Spring dispose d’un </a:t>
            </a:r>
            <a:r>
              <a:rPr lang="fr-FR" altLang="en-US" dirty="0" err="1"/>
              <a:t>framework</a:t>
            </a:r>
            <a:r>
              <a:rPr lang="fr-FR" altLang="en-US" dirty="0"/>
              <a:t> web intégrant :</a:t>
            </a:r>
          </a:p>
          <a:p>
            <a:pPr lvl="1"/>
            <a:r>
              <a:rPr lang="fr-FR" altLang="en-US" dirty="0"/>
              <a:t>Le Pattern MVC2</a:t>
            </a:r>
          </a:p>
          <a:p>
            <a:pPr lvl="1"/>
            <a:r>
              <a:rPr lang="fr-FR" altLang="en-US" dirty="0"/>
              <a:t>Une technologie de binding et de validation</a:t>
            </a:r>
          </a:p>
          <a:p>
            <a:pPr lvl="1"/>
            <a:r>
              <a:rPr lang="fr-FR" altLang="en-US" dirty="0"/>
              <a:t>Une très grande souplesse pour la technologie de présentation utilisée (html, </a:t>
            </a:r>
            <a:r>
              <a:rPr lang="fr-FR" altLang="en-US" dirty="0" err="1"/>
              <a:t>wml</a:t>
            </a:r>
            <a:r>
              <a:rPr lang="fr-FR" altLang="en-US" dirty="0"/>
              <a:t>, PDF, Excel…)</a:t>
            </a:r>
          </a:p>
          <a:p>
            <a:endParaRPr lang="fr-FR" altLang="en-US" dirty="0"/>
          </a:p>
          <a:p>
            <a:r>
              <a:rPr lang="fr-FR" altLang="en-US" dirty="0"/>
              <a:t>Ce chapitre ne présente que la partie JSP/Servlet</a:t>
            </a:r>
          </a:p>
          <a:p>
            <a:pPr lvl="1"/>
            <a:r>
              <a:rPr lang="fr-FR" altLang="en-US" dirty="0"/>
              <a:t>Ne contient pas la partie sur les services REST </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296</a:t>
            </a:fld>
            <a:endParaRPr lang="fr-FR"/>
          </a:p>
        </p:txBody>
      </p:sp>
      <p:sp>
        <p:nvSpPr>
          <p:cNvPr id="3" name="Espace réservé du pied de page 2">
            <a:extLst>
              <a:ext uri="{FF2B5EF4-FFF2-40B4-BE49-F238E27FC236}">
                <a16:creationId xmlns:a16="http://schemas.microsoft.com/office/drawing/2014/main" id="{0DD01A64-0062-48B9-A4B4-DCD5AA98D7A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600249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4155" y="1636205"/>
            <a:ext cx="914438"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Modèle</a:t>
            </a:r>
          </a:p>
        </p:txBody>
      </p:sp>
      <p:sp>
        <p:nvSpPr>
          <p:cNvPr id="3" name="Rectangle 2"/>
          <p:cNvSpPr/>
          <p:nvPr/>
        </p:nvSpPr>
        <p:spPr>
          <a:xfrm>
            <a:off x="1654155" y="124430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IHM</a:t>
            </a:r>
          </a:p>
        </p:txBody>
      </p:sp>
      <p:sp>
        <p:nvSpPr>
          <p:cNvPr id="5" name="Rectangle 4"/>
          <p:cNvSpPr/>
          <p:nvPr/>
        </p:nvSpPr>
        <p:spPr>
          <a:xfrm>
            <a:off x="2666569" y="1636205"/>
            <a:ext cx="816464"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Vue</a:t>
            </a:r>
          </a:p>
        </p:txBody>
      </p:sp>
      <p:sp>
        <p:nvSpPr>
          <p:cNvPr id="6" name="Rectangle 5"/>
          <p:cNvSpPr/>
          <p:nvPr/>
        </p:nvSpPr>
        <p:spPr>
          <a:xfrm>
            <a:off x="3548349" y="1636205"/>
            <a:ext cx="3948993" cy="326585"/>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b="1">
                <a:latin typeface="Arial" pitchFamily="18"/>
                <a:ea typeface="Microsoft YaHei" pitchFamily="2"/>
                <a:cs typeface="Mangal" pitchFamily="2"/>
              </a:rPr>
              <a:t>Contrôleur</a:t>
            </a:r>
          </a:p>
        </p:txBody>
      </p:sp>
      <p:sp>
        <p:nvSpPr>
          <p:cNvPr id="7" name="Rectangle 6"/>
          <p:cNvSpPr/>
          <p:nvPr/>
        </p:nvSpPr>
        <p:spPr>
          <a:xfrm>
            <a:off x="1654155" y="2028108"/>
            <a:ext cx="914438"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Beans/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classes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qui</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servent</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à</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échanger</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entre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V ↔ C</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 ↔ V</a:t>
            </a:r>
          </a:p>
        </p:txBody>
      </p:sp>
      <p:sp>
        <p:nvSpPr>
          <p:cNvPr id="8" name="Rectangle 7"/>
          <p:cNvSpPr/>
          <p:nvPr/>
        </p:nvSpPr>
        <p:spPr>
          <a:xfrm>
            <a:off x="2666569" y="2028108"/>
            <a:ext cx="816464"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JSP</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HTML</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CSS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JS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Images</a:t>
            </a:r>
          </a:p>
        </p:txBody>
      </p:sp>
      <p:sp>
        <p:nvSpPr>
          <p:cNvPr id="9" name="Rectangle 8"/>
          <p:cNvSpPr/>
          <p:nvPr/>
        </p:nvSpPr>
        <p:spPr>
          <a:xfrm>
            <a:off x="3548349" y="2028108"/>
            <a:ext cx="3948993" cy="4310928"/>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tabLst>
                <a:tab pos="250169" algn="l"/>
              </a:tabLst>
              <a:defRPr sz="1800"/>
            </a:pPr>
            <a:r>
              <a:rPr lang="fr-FR" sz="1600" b="1" dirty="0">
                <a:latin typeface="Arial" pitchFamily="18"/>
                <a:ea typeface="Microsoft YaHei" pitchFamily="2"/>
                <a:cs typeface="Mangal" pitchFamily="2"/>
              </a:rPr>
              <a:t>Spring MVC</a:t>
            </a:r>
          </a:p>
          <a:p>
            <a:pPr algn="ctr" hangingPunct="0">
              <a:tabLst>
                <a:tab pos="250169" algn="l"/>
              </a:tabLst>
              <a:defRPr sz="1800"/>
            </a:pPr>
            <a:r>
              <a:rPr lang="fr-FR" sz="1600" b="1" dirty="0">
                <a:latin typeface="Arial" pitchFamily="18"/>
                <a:ea typeface="Microsoft YaHei" pitchFamily="2"/>
                <a:cs typeface="Mangal" pitchFamily="2"/>
              </a:rPr>
              <a:t>Spring </a:t>
            </a:r>
            <a:r>
              <a:rPr lang="fr-FR" sz="1600" b="1" dirty="0" err="1">
                <a:latin typeface="Arial" pitchFamily="18"/>
                <a:ea typeface="Microsoft YaHei" pitchFamily="2"/>
                <a:cs typeface="Mangal" pitchFamily="2"/>
              </a:rPr>
              <a:t>Remote</a:t>
            </a:r>
            <a:endParaRPr lang="fr-FR" sz="1600" b="1" dirty="0">
              <a:latin typeface="Arial" pitchFamily="18"/>
              <a:ea typeface="Microsoft YaHei" pitchFamily="2"/>
              <a:cs typeface="Mangal" pitchFamily="2"/>
            </a:endParaRPr>
          </a:p>
          <a:p>
            <a:pPr algn="ctr" hangingPunct="0">
              <a:tabLst>
                <a:tab pos="250169" algn="l"/>
              </a:tabLst>
              <a:defRPr sz="1800"/>
            </a:pPr>
            <a:r>
              <a:rPr lang="fr-FR" sz="1600" b="1" dirty="0">
                <a:latin typeface="Arial" pitchFamily="18"/>
                <a:ea typeface="Microsoft YaHei" pitchFamily="2"/>
                <a:cs typeface="Mangal" pitchFamily="2"/>
              </a:rPr>
              <a:t>Servlet</a:t>
            </a:r>
          </a:p>
          <a:p>
            <a:pPr algn="ctr" hangingPunct="0">
              <a:tabLst>
                <a:tab pos="250169" algn="l"/>
              </a:tabLst>
              <a:defRPr sz="1800"/>
            </a:pPr>
            <a:r>
              <a:rPr lang="fr-FR" sz="1600" b="1" dirty="0">
                <a:latin typeface="Arial" pitchFamily="18"/>
                <a:ea typeface="Microsoft YaHei" pitchFamily="2"/>
                <a:cs typeface="Mangal" pitchFamily="2"/>
              </a:rPr>
              <a:t>Web Services</a:t>
            </a:r>
          </a:p>
          <a:p>
            <a:pPr algn="ctr" hangingPunct="0">
              <a:tabLst>
                <a:tab pos="250169" algn="l"/>
              </a:tabLst>
              <a:defRPr sz="1800"/>
            </a:pPr>
            <a:endParaRPr lang="fr-FR" sz="1600" b="1" dirty="0">
              <a:latin typeface="Arial" pitchFamily="18"/>
              <a:ea typeface="Microsoft YaHei" pitchFamily="2"/>
              <a:cs typeface="Mangal" pitchFamily="2"/>
            </a:endParaRPr>
          </a:p>
          <a:p>
            <a:pPr hangingPunct="0">
              <a:tabLst>
                <a:tab pos="250169" algn="l"/>
              </a:tabLst>
              <a:defRPr sz="1800"/>
            </a:pPr>
            <a:r>
              <a:rPr lang="fr-FR" sz="1600" b="1" dirty="0">
                <a:latin typeface="Arial" pitchFamily="18"/>
                <a:ea typeface="Microsoft YaHei" pitchFamily="2"/>
                <a:cs typeface="Mangal" pitchFamily="2"/>
              </a:rPr>
              <a:t>   Attributs &lt;=&gt; 0 .. n Services métiers</a:t>
            </a:r>
            <a:br>
              <a:rPr lang="fr-FR" sz="1600" b="1" dirty="0">
                <a:latin typeface="Arial" pitchFamily="18"/>
                <a:ea typeface="Microsoft YaHei" pitchFamily="2"/>
                <a:cs typeface="Mangal" pitchFamily="2"/>
              </a:rPr>
            </a:br>
            <a:r>
              <a:rPr lang="fr-FR" sz="1600" b="1" dirty="0">
                <a:latin typeface="Arial" pitchFamily="18"/>
                <a:ea typeface="Microsoft YaHei" pitchFamily="2"/>
                <a:cs typeface="Mangal" pitchFamily="2"/>
              </a:rPr>
              <a:t>   Méthodes &lt;=&gt; en fonction des techno</a:t>
            </a:r>
          </a:p>
        </p:txBody>
      </p:sp>
      <p:sp>
        <p:nvSpPr>
          <p:cNvPr id="10" name="Rectangle 9"/>
          <p:cNvSpPr/>
          <p:nvPr/>
        </p:nvSpPr>
        <p:spPr>
          <a:xfrm>
            <a:off x="7931492" y="1636205"/>
            <a:ext cx="2090147" cy="4702831"/>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1" name="Rectangle 10"/>
          <p:cNvSpPr/>
          <p:nvPr/>
        </p:nvSpPr>
        <p:spPr>
          <a:xfrm>
            <a:off x="7931492" y="1244303"/>
            <a:ext cx="2090147" cy="326585"/>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Services Métiers</a:t>
            </a:r>
          </a:p>
        </p:txBody>
      </p:sp>
      <p:sp>
        <p:nvSpPr>
          <p:cNvPr id="12" name="Rectangle 11"/>
          <p:cNvSpPr/>
          <p:nvPr/>
        </p:nvSpPr>
        <p:spPr>
          <a:xfrm>
            <a:off x="10599906" y="1229970"/>
            <a:ext cx="1045073" cy="326585"/>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dirty="0">
                <a:latin typeface="Arial" pitchFamily="18"/>
                <a:ea typeface="Microsoft YaHei" pitchFamily="2"/>
                <a:cs typeface="Mangal" pitchFamily="2"/>
              </a:rPr>
              <a:t>Données</a:t>
            </a:r>
          </a:p>
        </p:txBody>
      </p:sp>
      <p:sp>
        <p:nvSpPr>
          <p:cNvPr id="13" name="ZoneTexte 12"/>
          <p:cNvSpPr txBox="1"/>
          <p:nvPr/>
        </p:nvSpPr>
        <p:spPr>
          <a:xfrm>
            <a:off x="8131362" y="1715239"/>
            <a:ext cx="1712554" cy="323278"/>
          </a:xfrm>
          <a:prstGeom prst="rect">
            <a:avLst/>
          </a:prstGeom>
          <a:solidFill>
            <a:srgbClr val="92D05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Services Métiers</a:t>
            </a:r>
          </a:p>
        </p:txBody>
      </p:sp>
      <p:sp>
        <p:nvSpPr>
          <p:cNvPr id="14" name="Rectangle 13"/>
          <p:cNvSpPr/>
          <p:nvPr/>
        </p:nvSpPr>
        <p:spPr>
          <a:xfrm>
            <a:off x="10599906" y="1636205"/>
            <a:ext cx="1045073" cy="4702831"/>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6" name="ZoneTexte 15"/>
          <p:cNvSpPr txBox="1"/>
          <p:nvPr/>
        </p:nvSpPr>
        <p:spPr>
          <a:xfrm>
            <a:off x="10685798" y="1701523"/>
            <a:ext cx="804998" cy="564114"/>
          </a:xfrm>
          <a:prstGeom prst="rect">
            <a:avLst/>
          </a:prstGeom>
          <a:solidFill>
            <a:srgbClr val="00B0F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Entités</a:t>
            </a:r>
            <a:br>
              <a:rPr lang="fr-FR" sz="1633" i="1">
                <a:latin typeface="Arial" pitchFamily="18"/>
                <a:ea typeface="Microsoft YaHei" pitchFamily="2"/>
                <a:cs typeface="Mangal" pitchFamily="2"/>
              </a:rPr>
            </a:br>
            <a:r>
              <a:rPr lang="fr-FR" sz="1633" i="1">
                <a:latin typeface="Arial" pitchFamily="18"/>
                <a:ea typeface="Microsoft YaHei" pitchFamily="2"/>
                <a:cs typeface="Mangal" pitchFamily="2"/>
              </a:rPr>
              <a:t>DAOs</a:t>
            </a:r>
          </a:p>
        </p:txBody>
      </p:sp>
      <p:sp>
        <p:nvSpPr>
          <p:cNvPr id="18" name="Rectangle 17"/>
          <p:cNvSpPr/>
          <p:nvPr/>
        </p:nvSpPr>
        <p:spPr>
          <a:xfrm>
            <a:off x="1654155" y="640435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Struts / JSF / Spring MVC / ...</a:t>
            </a:r>
          </a:p>
        </p:txBody>
      </p:sp>
      <p:sp>
        <p:nvSpPr>
          <p:cNvPr id="19" name="Titre 18"/>
          <p:cNvSpPr>
            <a:spLocks noGrp="1"/>
          </p:cNvSpPr>
          <p:nvPr>
            <p:ph type="title"/>
          </p:nvPr>
        </p:nvSpPr>
        <p:spPr/>
        <p:txBody>
          <a:bodyPr>
            <a:normAutofit fontScale="90000"/>
          </a:bodyPr>
          <a:lstStyle/>
          <a:p>
            <a:r>
              <a:rPr lang="fr-FR" dirty="0"/>
              <a:t>Présentation</a:t>
            </a:r>
          </a:p>
        </p:txBody>
      </p:sp>
      <p:sp>
        <p:nvSpPr>
          <p:cNvPr id="22" name="Espace réservé du numéro de diapositive 4"/>
          <p:cNvSpPr>
            <a:spLocks noGrp="1"/>
          </p:cNvSpPr>
          <p:nvPr>
            <p:ph type="sldNum" sz="quarter" idx="12"/>
          </p:nvPr>
        </p:nvSpPr>
        <p:spPr/>
        <p:txBody>
          <a:bodyPr/>
          <a:lstStyle/>
          <a:p>
            <a:fld id="{CF4668DC-857F-487D-BFFA-8C0CA5037977}" type="slidenum">
              <a:rPr lang="fr-BE" smtClean="0"/>
              <a:pPr/>
              <a:t>297</a:t>
            </a:fld>
            <a:endParaRPr lang="fr-BE" dirty="0"/>
          </a:p>
        </p:txBody>
      </p:sp>
      <p:cxnSp>
        <p:nvCxnSpPr>
          <p:cNvPr id="20" name="Connecteur : en angle 19"/>
          <p:cNvCxnSpPr/>
          <p:nvPr/>
        </p:nvCxnSpPr>
        <p:spPr>
          <a:xfrm rot="5400000" flipH="1" flipV="1">
            <a:off x="7308960" y="127127"/>
            <a:ext cx="11521" cy="2204452"/>
          </a:xfrm>
          <a:prstGeom prst="bentConnector3">
            <a:avLst>
              <a:gd name="adj1" fmla="val 1800000"/>
            </a:avLst>
          </a:prstGeom>
          <a:noFill/>
          <a:ln w="36000">
            <a:solidFill>
              <a:srgbClr val="000000"/>
            </a:solidFill>
            <a:prstDash val="solid"/>
            <a:tailEnd type="arrow"/>
          </a:ln>
        </p:spPr>
      </p:cxnSp>
      <p:cxnSp>
        <p:nvCxnSpPr>
          <p:cNvPr id="21" name="Connecteur : en angle 20"/>
          <p:cNvCxnSpPr/>
          <p:nvPr/>
        </p:nvCxnSpPr>
        <p:spPr>
          <a:xfrm rot="5400000" flipH="1" flipV="1">
            <a:off x="10025202" y="132889"/>
            <a:ext cx="11521" cy="2204452"/>
          </a:xfrm>
          <a:prstGeom prst="bentConnector3">
            <a:avLst>
              <a:gd name="adj1" fmla="val 1800000"/>
            </a:avLst>
          </a:prstGeom>
          <a:noFill/>
          <a:ln w="36000">
            <a:solidFill>
              <a:srgbClr val="000000"/>
            </a:solidFill>
            <a:prstDash val="solid"/>
            <a:tailEnd type="arrow"/>
          </a:ln>
        </p:spPr>
      </p:cxnSp>
      <p:sp>
        <p:nvSpPr>
          <p:cNvPr id="4" name="Espace réservé du pied de page 3">
            <a:extLst>
              <a:ext uri="{FF2B5EF4-FFF2-40B4-BE49-F238E27FC236}">
                <a16:creationId xmlns:a16="http://schemas.microsoft.com/office/drawing/2014/main" id="{723C6E07-9028-4540-AFF2-24F055AD08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0065773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fontScale="90000"/>
          </a:bodyPr>
          <a:lstStyle/>
          <a:p>
            <a:r>
              <a:rPr lang="fr-FR"/>
              <a:t>Cycle de vie d’une requête</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298</a:t>
            </a:fld>
            <a:endParaRPr lang="fr-FR"/>
          </a:p>
        </p:txBody>
      </p:sp>
      <p:grpSp>
        <p:nvGrpSpPr>
          <p:cNvPr id="324615" name="Group 28"/>
          <p:cNvGrpSpPr>
            <a:grpSpLocks/>
          </p:cNvGrpSpPr>
          <p:nvPr/>
        </p:nvGrpSpPr>
        <p:grpSpPr bwMode="auto">
          <a:xfrm>
            <a:off x="2070100" y="1152907"/>
            <a:ext cx="9055100" cy="5257800"/>
            <a:chOff x="384" y="912"/>
            <a:chExt cx="4608" cy="2984"/>
          </a:xfrm>
        </p:grpSpPr>
        <p:sp>
          <p:nvSpPr>
            <p:cNvPr id="324616" name="Text Box 5"/>
            <p:cNvSpPr txBox="1">
              <a:spLocks noChangeArrowheads="1"/>
            </p:cNvSpPr>
            <p:nvPr/>
          </p:nvSpPr>
          <p:spPr bwMode="auto">
            <a:xfrm>
              <a:off x="1488" y="1920"/>
              <a:ext cx="864" cy="334"/>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400" b="1"/>
                <a:t>Dispatcher</a:t>
              </a:r>
              <a:br>
                <a:rPr lang="fr-FR" altLang="en-US" sz="1400" b="1"/>
              </a:br>
              <a:r>
                <a:rPr lang="fr-FR" altLang="en-US" sz="1400" b="1"/>
                <a:t>Servlet</a:t>
              </a:r>
            </a:p>
          </p:txBody>
        </p:sp>
        <p:sp>
          <p:nvSpPr>
            <p:cNvPr id="324617" name="Text Box 6"/>
            <p:cNvSpPr txBox="1">
              <a:spLocks noChangeArrowheads="1"/>
            </p:cNvSpPr>
            <p:nvPr/>
          </p:nvSpPr>
          <p:spPr bwMode="auto">
            <a:xfrm>
              <a:off x="4128" y="1987"/>
              <a:ext cx="864" cy="200"/>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400" b="1"/>
                <a:t>Controller</a:t>
              </a:r>
            </a:p>
          </p:txBody>
        </p:sp>
        <p:sp>
          <p:nvSpPr>
            <p:cNvPr id="324618" name="Text Box 7"/>
            <p:cNvSpPr txBox="1">
              <a:spLocks noChangeArrowheads="1"/>
            </p:cNvSpPr>
            <p:nvPr/>
          </p:nvSpPr>
          <p:spPr bwMode="auto">
            <a:xfrm>
              <a:off x="1488" y="912"/>
              <a:ext cx="864" cy="334"/>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400" b="1"/>
                <a:t>Handler</a:t>
              </a:r>
              <a:br>
                <a:rPr lang="fr-FR" altLang="en-US" sz="1400" b="1"/>
              </a:br>
              <a:r>
                <a:rPr lang="fr-FR" altLang="en-US" sz="1400" b="1"/>
                <a:t>Mapping</a:t>
              </a:r>
            </a:p>
          </p:txBody>
        </p:sp>
        <p:sp>
          <p:nvSpPr>
            <p:cNvPr id="324619" name="Text Box 8"/>
            <p:cNvSpPr txBox="1">
              <a:spLocks noChangeArrowheads="1"/>
            </p:cNvSpPr>
            <p:nvPr/>
          </p:nvSpPr>
          <p:spPr bwMode="auto">
            <a:xfrm>
              <a:off x="2448" y="2928"/>
              <a:ext cx="864" cy="200"/>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400" b="1"/>
                <a:t>ViewResolver</a:t>
              </a:r>
            </a:p>
          </p:txBody>
        </p:sp>
        <p:sp>
          <p:nvSpPr>
            <p:cNvPr id="324620" name="Text Box 9"/>
            <p:cNvSpPr txBox="1">
              <a:spLocks noChangeArrowheads="1"/>
            </p:cNvSpPr>
            <p:nvPr/>
          </p:nvSpPr>
          <p:spPr bwMode="auto">
            <a:xfrm>
              <a:off x="1488" y="3696"/>
              <a:ext cx="864" cy="200"/>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400" b="1"/>
                <a:t>View</a:t>
              </a:r>
            </a:p>
          </p:txBody>
        </p:sp>
        <p:cxnSp>
          <p:nvCxnSpPr>
            <p:cNvPr id="324621" name="AutoShape 11"/>
            <p:cNvCxnSpPr>
              <a:cxnSpLocks noChangeShapeType="1"/>
              <a:stCxn id="324616" idx="0"/>
              <a:endCxn id="324618" idx="2"/>
            </p:cNvCxnSpPr>
            <p:nvPr/>
          </p:nvCxnSpPr>
          <p:spPr bwMode="auto">
            <a:xfrm flipV="1">
              <a:off x="1920" y="1246"/>
              <a:ext cx="0" cy="674"/>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22" name="AutoShape 12"/>
            <p:cNvCxnSpPr>
              <a:cxnSpLocks noChangeShapeType="1"/>
              <a:stCxn id="324616" idx="3"/>
              <a:endCxn id="324617" idx="1"/>
            </p:cNvCxnSpPr>
            <p:nvPr/>
          </p:nvCxnSpPr>
          <p:spPr bwMode="auto">
            <a:xfrm>
              <a:off x="2352" y="2087"/>
              <a:ext cx="1776" cy="0"/>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23" name="Text Box 13"/>
            <p:cNvSpPr txBox="1">
              <a:spLocks noChangeArrowheads="1"/>
            </p:cNvSpPr>
            <p:nvPr/>
          </p:nvSpPr>
          <p:spPr bwMode="auto">
            <a:xfrm>
              <a:off x="2832" y="2304"/>
              <a:ext cx="960" cy="191"/>
            </a:xfrm>
            <a:prstGeom prst="rect">
              <a:avLst/>
            </a:prstGeom>
            <a:solidFill>
              <a:srgbClr val="00CCFF">
                <a:alpha val="50195"/>
              </a:srgbClr>
            </a:solidFill>
            <a:ln w="12700">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ctr" eaLnBrk="1" hangingPunct="1">
                <a:spcBef>
                  <a:spcPct val="50000"/>
                </a:spcBef>
                <a:spcAft>
                  <a:spcPct val="0"/>
                </a:spcAft>
                <a:buClrTx/>
                <a:buSzTx/>
                <a:buFontTx/>
                <a:buNone/>
              </a:pPr>
              <a:r>
                <a:rPr lang="fr-FR" altLang="en-US" sz="1300" b="1"/>
                <a:t>ModelAndView</a:t>
              </a:r>
            </a:p>
          </p:txBody>
        </p:sp>
        <p:cxnSp>
          <p:nvCxnSpPr>
            <p:cNvPr id="324624" name="AutoShape 14"/>
            <p:cNvCxnSpPr>
              <a:cxnSpLocks noChangeShapeType="1"/>
              <a:stCxn id="324617" idx="1"/>
              <a:endCxn id="324623" idx="3"/>
            </p:cNvCxnSpPr>
            <p:nvPr/>
          </p:nvCxnSpPr>
          <p:spPr bwMode="auto">
            <a:xfrm flipH="1">
              <a:off x="3792" y="2087"/>
              <a:ext cx="336" cy="313"/>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25" name="AutoShape 15"/>
            <p:cNvCxnSpPr>
              <a:cxnSpLocks noChangeShapeType="1"/>
              <a:stCxn id="324623" idx="1"/>
              <a:endCxn id="324616" idx="3"/>
            </p:cNvCxnSpPr>
            <p:nvPr/>
          </p:nvCxnSpPr>
          <p:spPr bwMode="auto">
            <a:xfrm flipH="1" flipV="1">
              <a:off x="2352" y="2087"/>
              <a:ext cx="480" cy="313"/>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26" name="AutoShape 16"/>
            <p:cNvCxnSpPr>
              <a:cxnSpLocks noChangeShapeType="1"/>
              <a:stCxn id="324616" idx="2"/>
              <a:endCxn id="324619" idx="1"/>
            </p:cNvCxnSpPr>
            <p:nvPr/>
          </p:nvCxnSpPr>
          <p:spPr bwMode="auto">
            <a:xfrm>
              <a:off x="1920" y="2254"/>
              <a:ext cx="528" cy="774"/>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627" name="AutoShape 17"/>
            <p:cNvCxnSpPr>
              <a:cxnSpLocks noChangeShapeType="1"/>
              <a:stCxn id="324616" idx="2"/>
              <a:endCxn id="324620" idx="0"/>
            </p:cNvCxnSpPr>
            <p:nvPr/>
          </p:nvCxnSpPr>
          <p:spPr bwMode="auto">
            <a:xfrm>
              <a:off x="1920" y="2254"/>
              <a:ext cx="0" cy="1442"/>
            </a:xfrm>
            <a:prstGeom prst="straightConnector1">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4628" name="Line 18"/>
            <p:cNvSpPr>
              <a:spLocks noChangeShapeType="1"/>
            </p:cNvSpPr>
            <p:nvPr/>
          </p:nvSpPr>
          <p:spPr bwMode="auto">
            <a:xfrm>
              <a:off x="816" y="2112"/>
              <a:ext cx="576" cy="0"/>
            </a:xfrm>
            <a:prstGeom prst="line">
              <a:avLst/>
            </a:prstGeom>
            <a:noFill/>
            <a:ln w="158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4629" name="Text Box 19"/>
            <p:cNvSpPr txBox="1">
              <a:spLocks noChangeArrowheads="1"/>
            </p:cNvSpPr>
            <p:nvPr/>
          </p:nvSpPr>
          <p:spPr bwMode="auto">
            <a:xfrm>
              <a:off x="864" y="1872"/>
              <a:ext cx="46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t>request</a:t>
              </a:r>
            </a:p>
          </p:txBody>
        </p:sp>
        <p:sp>
          <p:nvSpPr>
            <p:cNvPr id="47124" name="Text Box 20"/>
            <p:cNvSpPr txBox="1">
              <a:spLocks noChangeArrowheads="1"/>
            </p:cNvSpPr>
            <p:nvPr/>
          </p:nvSpPr>
          <p:spPr bwMode="auto">
            <a:xfrm>
              <a:off x="1968" y="1488"/>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2</a:t>
              </a:r>
            </a:p>
          </p:txBody>
        </p:sp>
        <p:sp>
          <p:nvSpPr>
            <p:cNvPr id="47125" name="Text Box 21"/>
            <p:cNvSpPr txBox="1">
              <a:spLocks noChangeArrowheads="1"/>
            </p:cNvSpPr>
            <p:nvPr/>
          </p:nvSpPr>
          <p:spPr bwMode="auto">
            <a:xfrm>
              <a:off x="1367" y="1728"/>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1</a:t>
              </a:r>
            </a:p>
          </p:txBody>
        </p:sp>
        <p:sp>
          <p:nvSpPr>
            <p:cNvPr id="47126" name="Text Box 22"/>
            <p:cNvSpPr txBox="1">
              <a:spLocks noChangeArrowheads="1"/>
            </p:cNvSpPr>
            <p:nvPr/>
          </p:nvSpPr>
          <p:spPr bwMode="auto">
            <a:xfrm>
              <a:off x="3120" y="187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3</a:t>
              </a:r>
            </a:p>
          </p:txBody>
        </p:sp>
        <p:sp>
          <p:nvSpPr>
            <p:cNvPr id="47127" name="Text Box 23"/>
            <p:cNvSpPr txBox="1">
              <a:spLocks noChangeArrowheads="1"/>
            </p:cNvSpPr>
            <p:nvPr/>
          </p:nvSpPr>
          <p:spPr bwMode="auto">
            <a:xfrm>
              <a:off x="3936" y="2208"/>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4</a:t>
              </a:r>
            </a:p>
          </p:txBody>
        </p:sp>
        <p:sp>
          <p:nvSpPr>
            <p:cNvPr id="47128" name="Text Box 24"/>
            <p:cNvSpPr txBox="1">
              <a:spLocks noChangeArrowheads="1"/>
            </p:cNvSpPr>
            <p:nvPr/>
          </p:nvSpPr>
          <p:spPr bwMode="auto">
            <a:xfrm>
              <a:off x="2016" y="25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5</a:t>
              </a:r>
            </a:p>
          </p:txBody>
        </p:sp>
        <p:sp>
          <p:nvSpPr>
            <p:cNvPr id="47129" name="Text Box 25"/>
            <p:cNvSpPr txBox="1">
              <a:spLocks noChangeArrowheads="1"/>
            </p:cNvSpPr>
            <p:nvPr/>
          </p:nvSpPr>
          <p:spPr bwMode="auto">
            <a:xfrm>
              <a:off x="1751" y="2832"/>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fr-FR" sz="1200">
                  <a:effectLst>
                    <a:outerShdw blurRad="38100" dist="38100" dir="2700000" algn="tl">
                      <a:srgbClr val="C0C0C0"/>
                    </a:outerShdw>
                  </a:effectLst>
                  <a:latin typeface="Arial" charset="0"/>
                </a:rPr>
                <a:t>6</a:t>
              </a:r>
            </a:p>
          </p:txBody>
        </p:sp>
        <p:pic>
          <p:nvPicPr>
            <p:cNvPr id="324636" name="Picture 26" descr="posteDe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920"/>
              <a:ext cx="381" cy="3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4637" name="Text Box 27"/>
            <p:cNvSpPr txBox="1">
              <a:spLocks noChangeArrowheads="1"/>
            </p:cNvSpPr>
            <p:nvPr/>
          </p:nvSpPr>
          <p:spPr bwMode="auto">
            <a:xfrm>
              <a:off x="864" y="2208"/>
              <a:ext cx="3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r>
                <a:rPr lang="fr-FR" altLang="en-US" sz="1200" b="1"/>
                <a:t>HTTP</a:t>
              </a:r>
            </a:p>
          </p:txBody>
        </p:sp>
      </p:grpSp>
      <p:sp>
        <p:nvSpPr>
          <p:cNvPr id="2" name="Espace réservé du pied de page 1">
            <a:extLst>
              <a:ext uri="{FF2B5EF4-FFF2-40B4-BE49-F238E27FC236}">
                <a16:creationId xmlns:a16="http://schemas.microsoft.com/office/drawing/2014/main" id="{FC283AE0-E5C4-44B6-A478-400C5D750FF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9074730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270341" name="Rectangle 3"/>
          <p:cNvSpPr>
            <a:spLocks noGrp="1" noChangeArrowheads="1"/>
          </p:cNvSpPr>
          <p:nvPr>
            <p:ph idx="1"/>
          </p:nvPr>
        </p:nvSpPr>
        <p:spPr/>
        <p:txBody>
          <a:bodyPr>
            <a:normAutofit/>
          </a:bodyPr>
          <a:lstStyle/>
          <a:p>
            <a:r>
              <a:rPr lang="fr-FR" altLang="en-US" sz="2800" dirty="0"/>
              <a:t>La configuration s'effectue dans le fichier web.xml</a:t>
            </a:r>
          </a:p>
          <a:p>
            <a:pPr lvl="1"/>
            <a:r>
              <a:rPr lang="fr-FR" altLang="en-US" sz="2400" dirty="0"/>
              <a:t>Vous devez indiquer où sont vos fichiers Spring en ajoutant un </a:t>
            </a:r>
            <a:r>
              <a:rPr lang="fr-FR" altLang="en-US" sz="2400" dirty="0" err="1"/>
              <a:t>context-param</a:t>
            </a:r>
            <a:r>
              <a:rPr lang="fr-FR" altLang="en-US" sz="2400" dirty="0"/>
              <a:t> dans votre fichier web.xml</a:t>
            </a:r>
          </a:p>
          <a:p>
            <a:pPr lvl="1"/>
            <a:endParaRPr lang="fr-FR" altLang="en-US" sz="2400" dirty="0"/>
          </a:p>
          <a:p>
            <a:pPr lvl="1"/>
            <a:endParaRPr lang="fr-FR" altLang="en-US" sz="2400" dirty="0"/>
          </a:p>
          <a:p>
            <a:pPr lvl="1"/>
            <a:endParaRPr lang="fr-FR" altLang="en-US" sz="2400" dirty="0"/>
          </a:p>
          <a:p>
            <a:pPr lvl="2"/>
            <a:r>
              <a:rPr lang="fr-FR" altLang="en-US" sz="2000" dirty="0"/>
              <a:t>On parle ici des fichiers propres à la couche métier (@Repository, @Service)</a:t>
            </a:r>
          </a:p>
          <a:p>
            <a:pPr lvl="1"/>
            <a:r>
              <a:rPr lang="fr-FR" altLang="en-US" sz="2400" dirty="0"/>
              <a:t>Vous devez aussi déclarer un </a:t>
            </a:r>
            <a:r>
              <a:rPr lang="fr-FR" altLang="en-US" sz="2400" dirty="0" err="1"/>
              <a:t>listener</a:t>
            </a:r>
            <a:r>
              <a:rPr lang="fr-FR" altLang="en-US" sz="2400" dirty="0"/>
              <a:t> qui va s’</a:t>
            </a:r>
            <a:r>
              <a:rPr lang="fr-FR" altLang="en-US" sz="2400" dirty="0" err="1"/>
              <a:t>occupper</a:t>
            </a:r>
            <a:r>
              <a:rPr lang="fr-FR" altLang="en-US" sz="2400" dirty="0"/>
              <a:t> de charger le/les fichiers spécifiés</a:t>
            </a:r>
          </a:p>
        </p:txBody>
      </p:sp>
      <p:sp>
        <p:nvSpPr>
          <p:cNvPr id="7174" name="Text Box 4"/>
          <p:cNvSpPr txBox="1">
            <a:spLocks noChangeArrowheads="1"/>
          </p:cNvSpPr>
          <p:nvPr/>
        </p:nvSpPr>
        <p:spPr bwMode="auto">
          <a:xfrm>
            <a:off x="1978024" y="2710520"/>
            <a:ext cx="9068666" cy="132343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r>
              <a:rPr lang="fr-FR" sz="2000" b="0" dirty="0">
                <a:solidFill>
                  <a:schemeClr val="tx1"/>
                </a:solidFill>
              </a:rPr>
              <a:t> &lt;</a:t>
            </a:r>
            <a:r>
              <a:rPr lang="fr-FR" sz="2000" b="0" dirty="0" err="1">
                <a:solidFill>
                  <a:schemeClr val="tx1"/>
                </a:solidFill>
              </a:rPr>
              <a:t>context-param</a:t>
            </a:r>
            <a:r>
              <a:rPr lang="fr-FR" sz="2000" b="0" dirty="0">
                <a:solidFill>
                  <a:schemeClr val="tx1"/>
                </a:solidFill>
              </a:rPr>
              <a:t>&gt;</a:t>
            </a:r>
          </a:p>
          <a:p>
            <a:r>
              <a:rPr lang="fr-FR" sz="2000" b="0" dirty="0">
                <a:solidFill>
                  <a:schemeClr val="tx1"/>
                </a:solidFill>
              </a:rPr>
              <a:t>    &lt;</a:t>
            </a:r>
            <a:r>
              <a:rPr lang="fr-FR" sz="2000" b="0" dirty="0" err="1">
                <a:solidFill>
                  <a:schemeClr val="tx1"/>
                </a:solidFill>
              </a:rPr>
              <a:t>param-name</a:t>
            </a:r>
            <a:r>
              <a:rPr lang="fr-FR" sz="2000" b="0" dirty="0">
                <a:solidFill>
                  <a:schemeClr val="tx1"/>
                </a:solidFill>
              </a:rPr>
              <a:t>&gt;</a:t>
            </a:r>
            <a:r>
              <a:rPr lang="fr-FR" sz="2000" b="0" dirty="0" err="1">
                <a:solidFill>
                  <a:schemeClr val="tx1"/>
                </a:solidFill>
              </a:rPr>
              <a:t>contextConfigLocation</a:t>
            </a:r>
            <a:r>
              <a:rPr lang="fr-FR" sz="2000" b="0" dirty="0">
                <a:solidFill>
                  <a:schemeClr val="tx1"/>
                </a:solidFill>
              </a:rPr>
              <a:t>&lt;/</a:t>
            </a:r>
            <a:r>
              <a:rPr lang="fr-FR" sz="2000" b="0" dirty="0" err="1">
                <a:solidFill>
                  <a:schemeClr val="tx1"/>
                </a:solidFill>
              </a:rPr>
              <a:t>param-name</a:t>
            </a:r>
            <a:r>
              <a:rPr lang="fr-FR" sz="2000" b="0" dirty="0">
                <a:solidFill>
                  <a:schemeClr val="tx1"/>
                </a:solidFill>
              </a:rPr>
              <a:t>&gt;</a:t>
            </a:r>
          </a:p>
          <a:p>
            <a:r>
              <a:rPr lang="en-US" sz="2000" b="0" dirty="0">
                <a:solidFill>
                  <a:schemeClr val="tx1"/>
                </a:solidFill>
              </a:rPr>
              <a:t>    &lt;</a:t>
            </a:r>
            <a:r>
              <a:rPr lang="en-US" sz="2000" b="0" dirty="0" err="1">
                <a:solidFill>
                  <a:schemeClr val="tx1"/>
                </a:solidFill>
              </a:rPr>
              <a:t>param</a:t>
            </a:r>
            <a:r>
              <a:rPr lang="en-US" sz="2000" b="0" dirty="0">
                <a:solidFill>
                  <a:schemeClr val="tx1"/>
                </a:solidFill>
              </a:rPr>
              <a:t>-value&gt;</a:t>
            </a:r>
            <a:r>
              <a:rPr lang="en-US" sz="2000" b="0" dirty="0" err="1">
                <a:solidFill>
                  <a:schemeClr val="tx1"/>
                </a:solidFill>
              </a:rPr>
              <a:t>classpath</a:t>
            </a:r>
            <a:r>
              <a:rPr lang="en-US" sz="2000" b="0" dirty="0">
                <a:solidFill>
                  <a:schemeClr val="tx1"/>
                </a:solidFill>
              </a:rPr>
              <a:t>*:spring/*-context.xml&lt;/</a:t>
            </a:r>
            <a:r>
              <a:rPr lang="en-US" sz="2000" b="0" dirty="0" err="1">
                <a:solidFill>
                  <a:schemeClr val="tx1"/>
                </a:solidFill>
              </a:rPr>
              <a:t>param</a:t>
            </a:r>
            <a:r>
              <a:rPr lang="en-US" sz="2000" b="0" dirty="0">
                <a:solidFill>
                  <a:schemeClr val="tx1"/>
                </a:solidFill>
              </a:rPr>
              <a:t>-value&gt;</a:t>
            </a:r>
          </a:p>
          <a:p>
            <a:r>
              <a:rPr lang="fr-FR" sz="2000" b="0" dirty="0">
                <a:solidFill>
                  <a:schemeClr val="tx1"/>
                </a:solidFill>
              </a:rPr>
              <a:t>  &lt;/</a:t>
            </a:r>
            <a:r>
              <a:rPr lang="fr-FR" sz="2000" b="0" dirty="0" err="1">
                <a:solidFill>
                  <a:schemeClr val="tx1"/>
                </a:solidFill>
              </a:rPr>
              <a:t>context-param</a:t>
            </a:r>
            <a:r>
              <a:rPr lang="fr-FR" sz="2000" b="0" dirty="0">
                <a:solidFill>
                  <a:schemeClr val="tx1"/>
                </a:solidFill>
              </a:rPr>
              <a:t>&gt;</a:t>
            </a:r>
            <a:endParaRPr lang="fr-FR" sz="1600" b="0" dirty="0">
              <a:solidFill>
                <a:schemeClr val="tx1"/>
              </a:solidFill>
              <a:cs typeface="Arial" panose="020B0604020202020204" pitchFamily="34" charset="0"/>
            </a:endParaRP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299</a:t>
            </a:fld>
            <a:endParaRPr lang="fr-FR"/>
          </a:p>
        </p:txBody>
      </p:sp>
      <p:sp>
        <p:nvSpPr>
          <p:cNvPr id="6" name="Text Box 4">
            <a:extLst>
              <a:ext uri="{FF2B5EF4-FFF2-40B4-BE49-F238E27FC236}">
                <a16:creationId xmlns:a16="http://schemas.microsoft.com/office/drawing/2014/main" id="{629D4626-D11C-4603-BDC6-FBDEA6A94BBC}"/>
              </a:ext>
            </a:extLst>
          </p:cNvPr>
          <p:cNvSpPr txBox="1">
            <a:spLocks noChangeArrowheads="1"/>
          </p:cNvSpPr>
          <p:nvPr/>
        </p:nvSpPr>
        <p:spPr bwMode="auto">
          <a:xfrm>
            <a:off x="1978024" y="5449079"/>
            <a:ext cx="9068666" cy="83099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r>
              <a:rPr lang="fr-FR" sz="1600" b="0" dirty="0">
                <a:solidFill>
                  <a:schemeClr val="tx1"/>
                </a:solidFill>
              </a:rPr>
              <a:t> &lt;</a:t>
            </a:r>
            <a:r>
              <a:rPr lang="fr-FR" sz="1600" b="0" dirty="0" err="1">
                <a:solidFill>
                  <a:schemeClr val="tx1"/>
                </a:solidFill>
              </a:rPr>
              <a:t>listener</a:t>
            </a:r>
            <a:r>
              <a:rPr lang="fr-FR" sz="1600" b="0" dirty="0">
                <a:solidFill>
                  <a:schemeClr val="tx1"/>
                </a:solidFill>
              </a:rPr>
              <a:t>&gt;</a:t>
            </a:r>
          </a:p>
          <a:p>
            <a:r>
              <a:rPr lang="fr-FR" sz="1600" b="0" dirty="0">
                <a:solidFill>
                  <a:schemeClr val="tx1"/>
                </a:solidFill>
              </a:rPr>
              <a:t>    &lt;</a:t>
            </a:r>
            <a:r>
              <a:rPr lang="fr-FR" sz="1600" b="0" dirty="0" err="1">
                <a:solidFill>
                  <a:schemeClr val="tx1"/>
                </a:solidFill>
              </a:rPr>
              <a:t>listener</a:t>
            </a:r>
            <a:r>
              <a:rPr lang="fr-FR" sz="1600" b="0" dirty="0">
                <a:solidFill>
                  <a:schemeClr val="tx1"/>
                </a:solidFill>
              </a:rPr>
              <a:t>-class&gt;</a:t>
            </a:r>
            <a:r>
              <a:rPr lang="fr-FR" sz="1600" b="0" dirty="0" err="1">
                <a:solidFill>
                  <a:schemeClr val="tx1"/>
                </a:solidFill>
              </a:rPr>
              <a:t>org.springframework.web.context.ContextLoaderListener</a:t>
            </a:r>
            <a:r>
              <a:rPr lang="fr-FR" sz="1600" b="0" dirty="0">
                <a:solidFill>
                  <a:schemeClr val="tx1"/>
                </a:solidFill>
              </a:rPr>
              <a:t>&lt;/</a:t>
            </a:r>
            <a:r>
              <a:rPr lang="fr-FR" sz="1600" b="0" dirty="0" err="1">
                <a:solidFill>
                  <a:schemeClr val="tx1"/>
                </a:solidFill>
              </a:rPr>
              <a:t>listener</a:t>
            </a:r>
            <a:r>
              <a:rPr lang="fr-FR" sz="1600" b="0" dirty="0">
                <a:solidFill>
                  <a:schemeClr val="tx1"/>
                </a:solidFill>
              </a:rPr>
              <a:t>-class&gt;</a:t>
            </a:r>
          </a:p>
          <a:p>
            <a:r>
              <a:rPr lang="fr-FR" sz="1600" b="0" dirty="0">
                <a:solidFill>
                  <a:schemeClr val="tx1"/>
                </a:solidFill>
              </a:rPr>
              <a:t>  &lt;/</a:t>
            </a:r>
            <a:r>
              <a:rPr lang="fr-FR" sz="1600" b="0" dirty="0" err="1">
                <a:solidFill>
                  <a:schemeClr val="tx1"/>
                </a:solidFill>
              </a:rPr>
              <a:t>listener</a:t>
            </a:r>
            <a:r>
              <a:rPr lang="fr-FR" sz="1600" b="0" dirty="0">
                <a:solidFill>
                  <a:schemeClr val="tx1"/>
                </a:solidFill>
              </a:rPr>
              <a:t>&gt;</a:t>
            </a:r>
            <a:endParaRPr lang="fr-FR" sz="1100" b="0" dirty="0">
              <a:solidFill>
                <a:schemeClr val="tx1"/>
              </a:solidFill>
              <a:cs typeface="Arial" panose="020B0604020202020204" pitchFamily="34" charset="0"/>
            </a:endParaRPr>
          </a:p>
        </p:txBody>
      </p:sp>
      <p:sp>
        <p:nvSpPr>
          <p:cNvPr id="2" name="Espace réservé du pied de page 1">
            <a:extLst>
              <a:ext uri="{FF2B5EF4-FFF2-40B4-BE49-F238E27FC236}">
                <a16:creationId xmlns:a16="http://schemas.microsoft.com/office/drawing/2014/main" id="{354D223C-789D-4A12-84DD-75C86C4828B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3966372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p>
        </p:txBody>
      </p:sp>
      <p:sp>
        <p:nvSpPr>
          <p:cNvPr id="34819" name="Rectangle 1027"/>
          <p:cNvSpPr>
            <a:spLocks noGrp="1" noChangeArrowheads="1"/>
          </p:cNvSpPr>
          <p:nvPr>
            <p:ph idx="1"/>
          </p:nvPr>
        </p:nvSpPr>
        <p:spPr/>
        <p:txBody>
          <a:bodyPr>
            <a:normAutofit fontScale="92500" lnSpcReduction="10000"/>
          </a:bodyPr>
          <a:lstStyle/>
          <a:p>
            <a:r>
              <a:rPr lang="fr-FR" altLang="en-US"/>
              <a:t>Spring est un projet open-source fondé en 2003</a:t>
            </a:r>
          </a:p>
          <a:p>
            <a:pPr lvl="1"/>
            <a:r>
              <a:rPr lang="fr-FR" altLang="en-US"/>
              <a:t>Dirigé par la société SpringSource</a:t>
            </a:r>
          </a:p>
          <a:p>
            <a:endParaRPr lang="fr-FR" altLang="en-US"/>
          </a:p>
          <a:p>
            <a:r>
              <a:rPr lang="fr-FR" altLang="en-US"/>
              <a:t>Spring est composé de nombreux modules indépendants</a:t>
            </a:r>
          </a:p>
          <a:p>
            <a:pPr lvl="1"/>
            <a:r>
              <a:rPr lang="fr-FR" altLang="en-US"/>
              <a:t>Injection de dépendances</a:t>
            </a:r>
          </a:p>
          <a:p>
            <a:pPr lvl="1"/>
            <a:r>
              <a:rPr lang="fr-FR" altLang="en-US"/>
              <a:t>Programmation par aspects</a:t>
            </a:r>
          </a:p>
          <a:p>
            <a:pPr lvl="1"/>
            <a:r>
              <a:rPr lang="fr-FR" altLang="en-US"/>
              <a:t>Gestion déclarative des transactions</a:t>
            </a:r>
          </a:p>
          <a:p>
            <a:pPr lvl="1"/>
            <a:r>
              <a:rPr lang="fr-FR" altLang="en-US"/>
              <a:t>Utilitaires pour les frameworks les plus utilisés de la sphère Java</a:t>
            </a:r>
          </a:p>
          <a:p>
            <a:pPr lvl="2"/>
            <a:r>
              <a:rPr lang="fr-FR" altLang="en-US"/>
              <a:t>Hibernate, Struts, JSF…</a:t>
            </a:r>
          </a:p>
          <a:p>
            <a:pPr lvl="1"/>
            <a:r>
              <a:rPr lang="fr-FR" altLang="en-US"/>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a:t>
            </a:fld>
            <a:endParaRPr lang="fr-FR"/>
          </a:p>
        </p:txBody>
      </p:sp>
      <p:sp>
        <p:nvSpPr>
          <p:cNvPr id="3" name="Espace réservé du pied de page 2">
            <a:extLst>
              <a:ext uri="{FF2B5EF4-FFF2-40B4-BE49-F238E27FC236}">
                <a16:creationId xmlns:a16="http://schemas.microsoft.com/office/drawing/2014/main" id="{E10BFF03-DD42-4D46-88F3-B26E4C1B783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5736396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3" name="Espace réservé du contenu 2"/>
          <p:cNvSpPr>
            <a:spLocks noGrp="1"/>
          </p:cNvSpPr>
          <p:nvPr>
            <p:ph idx="1"/>
          </p:nvPr>
        </p:nvSpPr>
        <p:spPr/>
        <p:txBody>
          <a:bodyPr>
            <a:normAutofit fontScale="55000" lnSpcReduction="20000"/>
          </a:bodyPr>
          <a:lstStyle/>
          <a:p>
            <a:r>
              <a:rPr lang="fr-FR" dirty="0"/>
              <a:t>Configuration d’un </a:t>
            </a:r>
            <a:r>
              <a:rPr lang="fr-FR" dirty="0" err="1"/>
              <a:t>bean</a:t>
            </a:r>
            <a:r>
              <a:rPr lang="fr-FR" dirty="0"/>
              <a:t> via injection par </a:t>
            </a:r>
            <a:r>
              <a:rPr lang="fr-FR" b="1" u="sng" dirty="0"/>
              <a:t>accesseurs</a:t>
            </a:r>
          </a:p>
          <a:p>
            <a:pPr lvl="1"/>
            <a:r>
              <a:rPr lang="fr-FR" dirty="0"/>
              <a:t>Balise </a:t>
            </a:r>
            <a:r>
              <a:rPr lang="fr-FR" b="1" dirty="0"/>
              <a:t>&lt;</a:t>
            </a:r>
            <a:r>
              <a:rPr lang="fr-FR" b="1" dirty="0" err="1"/>
              <a:t>property</a:t>
            </a:r>
            <a:r>
              <a:rPr lang="fr-FR" b="1" dirty="0"/>
              <a:t>&gt;</a:t>
            </a:r>
            <a:r>
              <a:rPr lang="fr-FR" dirty="0"/>
              <a:t> (enfant de </a:t>
            </a:r>
            <a:r>
              <a:rPr lang="fr-FR" b="1" dirty="0"/>
              <a:t>&lt;</a:t>
            </a:r>
            <a:r>
              <a:rPr lang="fr-FR" b="1" dirty="0" err="1"/>
              <a:t>bean</a:t>
            </a:r>
            <a:r>
              <a:rPr lang="fr-FR" b="1" dirty="0"/>
              <a:t>&gt;</a:t>
            </a:r>
            <a:r>
              <a:rPr lang="fr-FR" dirty="0"/>
              <a:t>)</a:t>
            </a:r>
          </a:p>
          <a:p>
            <a:endParaRPr lang="fr-FR" dirty="0"/>
          </a:p>
          <a:p>
            <a:endParaRPr lang="fr-FR" dirty="0"/>
          </a:p>
          <a:p>
            <a:endParaRPr lang="fr-FR" dirty="0"/>
          </a:p>
          <a:p>
            <a:pPr lvl="2"/>
            <a:endParaRPr lang="fr-FR" dirty="0"/>
          </a:p>
          <a:p>
            <a:pPr lvl="2"/>
            <a:r>
              <a:rPr lang="fr-FR" b="1" dirty="0" err="1"/>
              <a:t>name</a:t>
            </a:r>
            <a:r>
              <a:rPr lang="fr-FR" dirty="0"/>
              <a:t> : indique une méthode </a:t>
            </a:r>
            <a:r>
              <a:rPr lang="fr-FR" dirty="0" err="1"/>
              <a:t>setXxx</a:t>
            </a:r>
            <a:r>
              <a:rPr lang="fr-FR" dirty="0"/>
              <a:t> se </a:t>
            </a:r>
            <a:r>
              <a:rPr lang="fr-FR" dirty="0" err="1"/>
              <a:t>travant</a:t>
            </a:r>
            <a:r>
              <a:rPr lang="fr-FR" dirty="0"/>
              <a:t> dans la classe du </a:t>
            </a:r>
            <a:r>
              <a:rPr lang="fr-FR" dirty="0" err="1"/>
              <a:t>bean</a:t>
            </a:r>
            <a:endParaRPr lang="fr-FR" dirty="0"/>
          </a:p>
          <a:p>
            <a:pPr lvl="2"/>
            <a:r>
              <a:rPr lang="fr-FR" b="1" dirty="0" err="1"/>
              <a:t>ref</a:t>
            </a:r>
            <a:r>
              <a:rPr lang="fr-FR" dirty="0"/>
              <a:t> : indique un id de </a:t>
            </a:r>
            <a:r>
              <a:rPr lang="fr-FR" dirty="0" err="1"/>
              <a:t>bean</a:t>
            </a:r>
            <a:r>
              <a:rPr lang="fr-FR" dirty="0"/>
              <a:t> déclaré dans le </a:t>
            </a:r>
            <a:r>
              <a:rPr lang="fr-FR" dirty="0" err="1"/>
              <a:t>context</a:t>
            </a:r>
            <a:r>
              <a:rPr lang="fr-FR" dirty="0"/>
              <a:t> Spring</a:t>
            </a:r>
          </a:p>
          <a:p>
            <a:r>
              <a:rPr lang="fr-FR" dirty="0"/>
              <a:t>Equivalent en Java</a:t>
            </a:r>
          </a:p>
          <a:p>
            <a:endParaRPr lang="fr-FR" dirty="0"/>
          </a:p>
          <a:p>
            <a:pPr marL="0" indent="0">
              <a:buNone/>
            </a:pPr>
            <a:br>
              <a:rPr lang="fr-FR" dirty="0"/>
            </a:br>
            <a:endParaRPr lang="fr-FR" dirty="0"/>
          </a:p>
          <a:p>
            <a:r>
              <a:rPr lang="fr-FR" dirty="0"/>
              <a:t>Remarques</a:t>
            </a:r>
          </a:p>
          <a:p>
            <a:pPr lvl="1"/>
            <a:r>
              <a:rPr lang="fr-FR" dirty="0"/>
              <a:t>Utilisation de la convention de nommage des accesseurs de la norme JavaBeans</a:t>
            </a:r>
          </a:p>
          <a:p>
            <a:pPr lvl="1"/>
            <a:r>
              <a:rPr lang="fr-FR" dirty="0"/>
              <a:t>Pour les types primitifs, le conteneur Spring effectue automatiquement les conversions depuis la valeur vers le type de l’attribut</a:t>
            </a:r>
          </a:p>
        </p:txBody>
      </p:sp>
      <p:sp>
        <p:nvSpPr>
          <p:cNvPr id="6" name="ZoneTexte 5"/>
          <p:cNvSpPr txBox="1"/>
          <p:nvPr/>
        </p:nvSpPr>
        <p:spPr>
          <a:xfrm>
            <a:off x="1654946" y="2045344"/>
            <a:ext cx="9761738"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 id="</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 class="</a:t>
            </a:r>
            <a:r>
              <a:rPr lang="fr-FR" sz="1400" dirty="0" err="1">
                <a:solidFill>
                  <a:schemeClr val="tx1"/>
                </a:solidFill>
                <a:latin typeface="Courier New" pitchFamily="49" charset="0"/>
                <a:cs typeface="Courier New" pitchFamily="49" charset="0"/>
              </a:rPr>
              <a:t>com.france.DefaultRepository</a:t>
            </a:r>
            <a:r>
              <a:rPr lang="fr-FR" sz="1400" dirty="0">
                <a:solidFill>
                  <a:schemeClr val="tx1"/>
                </a:solidFill>
                <a:latin typeface="Courier New" pitchFamily="49" charset="0"/>
                <a:cs typeface="Courier New" pitchFamily="49" charset="0"/>
              </a:rPr>
              <a:t>"/&gt;</a:t>
            </a:r>
          </a:p>
          <a:p>
            <a:pPr>
              <a:defRPr/>
            </a:pPr>
            <a:endParaRPr lang="fr-FR" sz="1400" dirty="0">
              <a:solidFill>
                <a:schemeClr val="tx1"/>
              </a:solidFill>
              <a:latin typeface="Courier New" pitchFamily="49" charset="0"/>
              <a:cs typeface="Courier New" pitchFamily="49" charset="0"/>
            </a:endParaRPr>
          </a:p>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 id="</a:t>
            </a:r>
            <a:r>
              <a:rPr lang="fr-FR" sz="1400" dirty="0" err="1">
                <a:solidFill>
                  <a:schemeClr val="tx1"/>
                </a:solidFill>
                <a:latin typeface="Courier New" pitchFamily="49" charset="0"/>
                <a:cs typeface="Courier New" pitchFamily="49" charset="0"/>
              </a:rPr>
              <a:t>utilisateurService</a:t>
            </a:r>
            <a:r>
              <a:rPr lang="fr-FR" sz="1400" dirty="0">
                <a:solidFill>
                  <a:schemeClr val="tx1"/>
                </a:solidFill>
                <a:latin typeface="Courier New" pitchFamily="49" charset="0"/>
                <a:cs typeface="Courier New" pitchFamily="49" charset="0"/>
              </a:rPr>
              <a:t>" class="</a:t>
            </a:r>
            <a:r>
              <a:rPr lang="fr-FR" sz="1400" dirty="0" err="1">
                <a:solidFill>
                  <a:schemeClr val="tx1"/>
                </a:solidFill>
                <a:latin typeface="Courier New" pitchFamily="49" charset="0"/>
                <a:cs typeface="Courier New" pitchFamily="49" charset="0"/>
              </a:rPr>
              <a:t>com.france.service.UtilisateurServiceImpl</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	&lt;</a:t>
            </a:r>
            <a:r>
              <a:rPr lang="fr-FR" sz="1400" b="1" dirty="0" err="1">
                <a:solidFill>
                  <a:schemeClr val="tx1"/>
                </a:solidFill>
                <a:latin typeface="Courier New" pitchFamily="49" charset="0"/>
                <a:cs typeface="Courier New" pitchFamily="49" charset="0"/>
              </a:rPr>
              <a:t>property</a:t>
            </a:r>
            <a:r>
              <a:rPr lang="fr-FR" sz="1400" dirty="0">
                <a:solidFill>
                  <a:schemeClr val="tx1"/>
                </a:solidFill>
                <a:latin typeface="Courier New" pitchFamily="49" charset="0"/>
                <a:cs typeface="Courier New" pitchFamily="49" charset="0"/>
              </a:rPr>
              <a:t> </a:t>
            </a:r>
            <a:r>
              <a:rPr lang="fr-FR" sz="1400" b="1" dirty="0" err="1">
                <a:solidFill>
                  <a:schemeClr val="tx1"/>
                </a:solidFill>
                <a:latin typeface="Courier New" pitchFamily="49" charset="0"/>
                <a:cs typeface="Courier New" pitchFamily="49" charset="0"/>
              </a:rPr>
              <a:t>name</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repository</a:t>
            </a:r>
            <a:r>
              <a:rPr lang="fr-FR" sz="1400" dirty="0">
                <a:solidFill>
                  <a:schemeClr val="tx1"/>
                </a:solidFill>
                <a:latin typeface="Courier New" pitchFamily="49" charset="0"/>
                <a:cs typeface="Courier New" pitchFamily="49" charset="0"/>
              </a:rPr>
              <a:t>" </a:t>
            </a:r>
            <a:r>
              <a:rPr lang="fr-FR" sz="1400" b="1" dirty="0" err="1">
                <a:solidFill>
                  <a:schemeClr val="tx1"/>
                </a:solidFill>
                <a:latin typeface="Courier New" pitchFamily="49" charset="0"/>
                <a:cs typeface="Courier New" pitchFamily="49" charset="0"/>
              </a:rPr>
              <a:t>ref</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"/&gt;</a:t>
            </a:r>
          </a:p>
          <a:p>
            <a:pPr>
              <a:defRPr/>
            </a:pPr>
            <a:r>
              <a:rPr lang="fr-FR" sz="1400" dirty="0">
                <a:solidFill>
                  <a:schemeClr val="tx1"/>
                </a:solidFill>
                <a:latin typeface="Courier New" pitchFamily="49" charset="0"/>
                <a:cs typeface="Courier New" pitchFamily="49" charset="0"/>
              </a:rPr>
              <a:t>&lt;/</a:t>
            </a:r>
            <a:r>
              <a:rPr lang="fr-FR" sz="1400" dirty="0" err="1">
                <a:solidFill>
                  <a:schemeClr val="tx1"/>
                </a:solidFill>
                <a:latin typeface="Courier New" pitchFamily="49" charset="0"/>
                <a:cs typeface="Courier New" pitchFamily="49" charset="0"/>
              </a:rPr>
              <a:t>bean</a:t>
            </a:r>
            <a:r>
              <a:rPr lang="fr-FR" sz="1400" dirty="0">
                <a:solidFill>
                  <a:schemeClr val="tx1"/>
                </a:solidFill>
                <a:latin typeface="Courier New" pitchFamily="49" charset="0"/>
                <a:cs typeface="Courier New" pitchFamily="49" charset="0"/>
              </a:rPr>
              <a:t>&gt;</a:t>
            </a:r>
          </a:p>
        </p:txBody>
      </p:sp>
      <p:sp>
        <p:nvSpPr>
          <p:cNvPr id="7" name="ZoneTexte 6"/>
          <p:cNvSpPr txBox="1"/>
          <p:nvPr/>
        </p:nvSpPr>
        <p:spPr>
          <a:xfrm>
            <a:off x="1654946" y="4175758"/>
            <a:ext cx="9761738"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a:t>
            </a:r>
          </a:p>
          <a:p>
            <a:pPr>
              <a:defRPr/>
            </a:pPr>
            <a:r>
              <a:rPr lang="fr-FR" sz="1400" dirty="0" err="1">
                <a:solidFill>
                  <a:schemeClr val="tx1"/>
                </a:solidFill>
                <a:latin typeface="Courier New" pitchFamily="49" charset="0"/>
                <a:cs typeface="Courier New" pitchFamily="49" charset="0"/>
              </a:rPr>
              <a:t>UtilisateurService</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utilisateurService</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UtilisateurServiceImpl</a:t>
            </a:r>
            <a:r>
              <a:rPr lang="fr-FR" sz="1400" dirty="0">
                <a:solidFill>
                  <a:schemeClr val="tx1"/>
                </a:solidFill>
                <a:latin typeface="Courier New" pitchFamily="49" charset="0"/>
                <a:cs typeface="Courier New" pitchFamily="49" charset="0"/>
              </a:rPr>
              <a:t>();</a:t>
            </a:r>
          </a:p>
          <a:p>
            <a:pPr>
              <a:defRPr/>
            </a:pPr>
            <a:r>
              <a:rPr lang="fr-FR" sz="1400" dirty="0" err="1">
                <a:solidFill>
                  <a:schemeClr val="tx1"/>
                </a:solidFill>
                <a:latin typeface="Courier New" pitchFamily="49" charset="0"/>
                <a:cs typeface="Courier New" pitchFamily="49" charset="0"/>
              </a:rPr>
              <a:t>utilisateurService.setRepository</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utilisateurRepository</a:t>
            </a:r>
            <a:r>
              <a:rPr lang="fr-FR" sz="1400" dirty="0">
                <a:solidFill>
                  <a:schemeClr val="tx1"/>
                </a:solidFill>
                <a:latin typeface="Courier New" pitchFamily="49" charset="0"/>
                <a:cs typeface="Courier New" pitchFamily="49" charset="0"/>
              </a:rPr>
              <a: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30</a:t>
            </a:fld>
            <a:endParaRPr lang="fr-FR"/>
          </a:p>
        </p:txBody>
      </p:sp>
      <p:sp>
        <p:nvSpPr>
          <p:cNvPr id="4" name="Espace réservé du pied de page 3">
            <a:extLst>
              <a:ext uri="{FF2B5EF4-FFF2-40B4-BE49-F238E27FC236}">
                <a16:creationId xmlns:a16="http://schemas.microsoft.com/office/drawing/2014/main" id="{E8D0CFEE-A6E3-461C-A812-8EA8B7EFBA7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27901288"/>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27DD2850-4166-4114-B1C5-40990753D8A0}" type="slidenum">
              <a:rPr lang="fr-FR" smtClean="0"/>
              <a:pPr/>
              <a:t>300</a:t>
            </a:fld>
            <a:endParaRPr lang="fr-FR"/>
          </a:p>
        </p:txBody>
      </p:sp>
      <p:sp>
        <p:nvSpPr>
          <p:cNvPr id="7172"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270341" name="Rectangle 3"/>
          <p:cNvSpPr>
            <a:spLocks noGrp="1" noChangeArrowheads="1"/>
          </p:cNvSpPr>
          <p:nvPr>
            <p:ph idx="1"/>
          </p:nvPr>
        </p:nvSpPr>
        <p:spPr/>
        <p:txBody>
          <a:bodyPr/>
          <a:lstStyle/>
          <a:p>
            <a:r>
              <a:rPr lang="fr-FR" altLang="en-US" dirty="0"/>
              <a:t>En mode web, vous ne devez </a:t>
            </a:r>
            <a:r>
              <a:rPr lang="fr-FR" altLang="en-US" b="1" u="sng" dirty="0"/>
              <a:t>surtout pas</a:t>
            </a:r>
            <a:r>
              <a:rPr lang="fr-FR" altLang="en-US" dirty="0"/>
              <a:t> créer un </a:t>
            </a:r>
            <a:r>
              <a:rPr lang="fr-FR" dirty="0" err="1"/>
              <a:t>ClassPathXmlApplicationContext</a:t>
            </a:r>
            <a:r>
              <a:rPr lang="fr-FR" dirty="0"/>
              <a:t> pour le charger.</a:t>
            </a:r>
          </a:p>
          <a:p>
            <a:endParaRPr lang="fr-FR" altLang="en-US" dirty="0"/>
          </a:p>
          <a:p>
            <a:r>
              <a:rPr lang="fr-FR" altLang="en-US" dirty="0"/>
              <a:t>Si vous avez besoin d’un </a:t>
            </a:r>
            <a:r>
              <a:rPr lang="fr-FR" altLang="en-US" dirty="0" err="1"/>
              <a:t>bean</a:t>
            </a:r>
            <a:r>
              <a:rPr lang="fr-FR" altLang="en-US" dirty="0"/>
              <a:t> dans vos contrôleurs, utilisez @</a:t>
            </a:r>
            <a:r>
              <a:rPr lang="fr-FR" altLang="en-US" dirty="0" err="1"/>
              <a:t>Autowired</a:t>
            </a:r>
            <a:endParaRPr lang="fr-FR" altLang="en-US" dirty="0"/>
          </a:p>
          <a:p>
            <a:pPr lvl="1"/>
            <a:r>
              <a:rPr lang="fr-FR" altLang="en-US" dirty="0"/>
              <a:t>N’oubliez pas de déclarer le </a:t>
            </a:r>
            <a:r>
              <a:rPr lang="fr-FR" altLang="en-US" dirty="0" err="1"/>
              <a:t>bean</a:t>
            </a:r>
            <a:r>
              <a:rPr lang="fr-FR" altLang="en-US" dirty="0"/>
              <a:t> et de préciser le component-scan adéquate</a:t>
            </a:r>
          </a:p>
          <a:p>
            <a:endParaRPr lang="fr-FR" altLang="en-US" dirty="0"/>
          </a:p>
        </p:txBody>
      </p:sp>
      <p:sp>
        <p:nvSpPr>
          <p:cNvPr id="2" name="Espace réservé du pied de page 1">
            <a:extLst>
              <a:ext uri="{FF2B5EF4-FFF2-40B4-BE49-F238E27FC236}">
                <a16:creationId xmlns:a16="http://schemas.microsoft.com/office/drawing/2014/main" id="{4E51BF5D-7707-4601-9897-B47DD963AAA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09148058"/>
      </p:ext>
    </p:extLst>
  </p:cSld>
  <p:clrMapOvr>
    <a:masterClrMapping/>
  </p:clrMapOvr>
  <p:transition spd="slow"/>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270341" name="Rectangle 3"/>
          <p:cNvSpPr>
            <a:spLocks noGrp="1" noChangeArrowheads="1"/>
          </p:cNvSpPr>
          <p:nvPr>
            <p:ph idx="1"/>
          </p:nvPr>
        </p:nvSpPr>
        <p:spPr/>
        <p:txBody>
          <a:bodyPr>
            <a:normAutofit/>
          </a:bodyPr>
          <a:lstStyle/>
          <a:p>
            <a:r>
              <a:rPr lang="fr-FR" altLang="en-US" dirty="0"/>
              <a:t>La configuration du Spring MVC se complètera avec (toujours dans le fichier web.xml)</a:t>
            </a:r>
          </a:p>
          <a:p>
            <a:pPr lvl="1"/>
            <a:r>
              <a:rPr lang="fr-FR" altLang="en-US" dirty="0"/>
              <a:t>La déclaration de la servlet principale du Spring</a:t>
            </a:r>
          </a:p>
          <a:p>
            <a:pPr lvl="2"/>
            <a:r>
              <a:rPr lang="fr-FR" altLang="en-US" dirty="0"/>
              <a:t>Exemple :</a:t>
            </a:r>
          </a:p>
          <a:p>
            <a:pPr lvl="2"/>
            <a:endParaRPr lang="fr-FR" altLang="en-US" dirty="0"/>
          </a:p>
          <a:p>
            <a:pPr lvl="2"/>
            <a:endParaRPr lang="fr-FR" altLang="en-US" dirty="0"/>
          </a:p>
          <a:p>
            <a:pPr lvl="2"/>
            <a:endParaRPr lang="fr-FR" altLang="en-US" dirty="0"/>
          </a:p>
          <a:p>
            <a:pPr lvl="2"/>
            <a:endParaRPr lang="fr-FR" altLang="en-US" dirty="0"/>
          </a:p>
          <a:p>
            <a:pPr lvl="2"/>
            <a:r>
              <a:rPr lang="fr-FR" altLang="en-US" dirty="0"/>
              <a:t>Rappel : </a:t>
            </a:r>
            <a:r>
              <a:rPr lang="fr-FR" altLang="en-US" dirty="0" err="1"/>
              <a:t>load</a:t>
            </a:r>
            <a:r>
              <a:rPr lang="fr-FR" altLang="en-US" dirty="0"/>
              <a:t>-on-startup force conteneur J2EE à charger la servlet au démarrage du serveur (et pas lors de sa première utilisation)</a:t>
            </a:r>
          </a:p>
          <a:p>
            <a:pPr lvl="2"/>
            <a:endParaRPr lang="fr-FR" altLang="en-US" dirty="0"/>
          </a:p>
          <a:p>
            <a:pPr lvl="2"/>
            <a:endParaRPr lang="fr-FR" altLang="en-US" dirty="0"/>
          </a:p>
          <a:p>
            <a:pPr lvl="2"/>
            <a:endParaRPr lang="fr-FR" altLang="en-US" dirty="0"/>
          </a:p>
          <a:p>
            <a:pPr lvl="2"/>
            <a:endParaRPr lang="fr-FR" altLang="en-US" dirty="0"/>
          </a:p>
          <a:p>
            <a:pPr lvl="4"/>
            <a:endParaRPr lang="fr-FR" altLang="en-US" i="1" dirty="0"/>
          </a:p>
        </p:txBody>
      </p:sp>
      <p:sp>
        <p:nvSpPr>
          <p:cNvPr id="7174" name="Text Box 4"/>
          <p:cNvSpPr txBox="1">
            <a:spLocks noChangeArrowheads="1"/>
          </p:cNvSpPr>
          <p:nvPr/>
        </p:nvSpPr>
        <p:spPr bwMode="auto">
          <a:xfrm>
            <a:off x="2449079" y="3502504"/>
            <a:ext cx="9068666" cy="147732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800" b="0" dirty="0">
                <a:solidFill>
                  <a:schemeClr val="tx1"/>
                </a:solidFill>
                <a:cs typeface="Arial" panose="020B0604020202020204" pitchFamily="34" charset="0"/>
              </a:rPr>
              <a:t>&lt;servlet&gt;</a:t>
            </a:r>
          </a:p>
          <a:p>
            <a:pPr>
              <a:defRPr/>
            </a:pPr>
            <a:r>
              <a:rPr lang="fr-FR" sz="1800" b="0" dirty="0">
                <a:solidFill>
                  <a:schemeClr val="tx1"/>
                </a:solidFill>
                <a:cs typeface="Arial" panose="020B0604020202020204" pitchFamily="34" charset="0"/>
              </a:rPr>
              <a:t>  &lt;servlet-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r>
              <a:rPr lang="fr-FR" sz="1800" dirty="0" err="1">
                <a:solidFill>
                  <a:schemeClr val="tx1"/>
                </a:solidFill>
                <a:cs typeface="Arial" panose="020B0604020202020204" pitchFamily="34" charset="0"/>
              </a:rPr>
              <a:t>spring</a:t>
            </a:r>
            <a:r>
              <a:rPr lang="fr-FR" sz="1800" b="0" dirty="0">
                <a:solidFill>
                  <a:schemeClr val="tx1"/>
                </a:solidFill>
                <a:cs typeface="Arial" panose="020B0604020202020204" pitchFamily="34" charset="0"/>
              </a:rPr>
              <a:t>&lt;/servlet-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p>
          <a:p>
            <a:pPr>
              <a:defRPr/>
            </a:pPr>
            <a:r>
              <a:rPr lang="fr-FR" sz="1800" b="0" dirty="0">
                <a:solidFill>
                  <a:schemeClr val="tx1"/>
                </a:solidFill>
                <a:cs typeface="Arial" panose="020B0604020202020204" pitchFamily="34" charset="0"/>
              </a:rPr>
              <a:t>  &lt;servlet-class&gt;</a:t>
            </a:r>
            <a:r>
              <a:rPr lang="fr-FR" sz="1800" b="0" dirty="0" err="1">
                <a:solidFill>
                  <a:schemeClr val="tx1"/>
                </a:solidFill>
                <a:cs typeface="Arial" panose="020B0604020202020204" pitchFamily="34" charset="0"/>
              </a:rPr>
              <a:t>org.springframework.web.servlet.DispatcherServlet</a:t>
            </a:r>
            <a:r>
              <a:rPr lang="fr-FR" sz="1800" b="0" dirty="0">
                <a:solidFill>
                  <a:schemeClr val="tx1"/>
                </a:solidFill>
                <a:cs typeface="Arial" panose="020B0604020202020204" pitchFamily="34" charset="0"/>
              </a:rPr>
              <a:t>  &lt;/servlet-class&gt;</a:t>
            </a:r>
          </a:p>
          <a:p>
            <a:pPr>
              <a:defRPr/>
            </a:pPr>
            <a:r>
              <a:rPr lang="fr-FR" sz="1800" b="0" dirty="0">
                <a:solidFill>
                  <a:schemeClr val="tx1"/>
                </a:solidFill>
                <a:cs typeface="Arial" panose="020B0604020202020204" pitchFamily="34" charset="0"/>
              </a:rPr>
              <a:t>  &lt;</a:t>
            </a:r>
            <a:r>
              <a:rPr lang="fr-FR" sz="1800" b="0" dirty="0" err="1">
                <a:solidFill>
                  <a:schemeClr val="tx1"/>
                </a:solidFill>
                <a:cs typeface="Arial" panose="020B0604020202020204" pitchFamily="34" charset="0"/>
              </a:rPr>
              <a:t>load</a:t>
            </a:r>
            <a:r>
              <a:rPr lang="fr-FR" sz="1800" b="0" dirty="0">
                <a:solidFill>
                  <a:schemeClr val="tx1"/>
                </a:solidFill>
                <a:cs typeface="Arial" panose="020B0604020202020204" pitchFamily="34" charset="0"/>
              </a:rPr>
              <a:t>-on-startup&gt;1&lt;/</a:t>
            </a:r>
            <a:r>
              <a:rPr lang="fr-FR" sz="1800" b="0" dirty="0" err="1">
                <a:solidFill>
                  <a:schemeClr val="tx1"/>
                </a:solidFill>
                <a:cs typeface="Arial" panose="020B0604020202020204" pitchFamily="34" charset="0"/>
              </a:rPr>
              <a:t>load</a:t>
            </a:r>
            <a:r>
              <a:rPr lang="fr-FR" sz="1800" b="0" dirty="0">
                <a:solidFill>
                  <a:schemeClr val="tx1"/>
                </a:solidFill>
                <a:cs typeface="Arial" panose="020B0604020202020204" pitchFamily="34" charset="0"/>
              </a:rPr>
              <a:t>-on-startup&gt;</a:t>
            </a:r>
          </a:p>
          <a:p>
            <a:pPr>
              <a:defRPr/>
            </a:pPr>
            <a:r>
              <a:rPr lang="fr-FR" sz="1800" b="0" dirty="0">
                <a:solidFill>
                  <a:schemeClr val="tx1"/>
                </a:solidFill>
                <a:cs typeface="Arial" panose="020B0604020202020204" pitchFamily="34" charset="0"/>
              </a:rPr>
              <a:t>&lt;/servlet&gt;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301</a:t>
            </a:fld>
            <a:endParaRPr lang="fr-FR"/>
          </a:p>
        </p:txBody>
      </p:sp>
      <p:sp>
        <p:nvSpPr>
          <p:cNvPr id="2" name="Espace réservé du pied de page 1">
            <a:extLst>
              <a:ext uri="{FF2B5EF4-FFF2-40B4-BE49-F238E27FC236}">
                <a16:creationId xmlns:a16="http://schemas.microsoft.com/office/drawing/2014/main" id="{7453C45F-3156-4A35-9748-895CB5B6E72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62106946"/>
      </p:ext>
    </p:extLst>
  </p:cSld>
  <p:clrMapOvr>
    <a:masterClrMapping/>
  </p:clrMapOvr>
  <p:transition spd="slow"/>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270341" name="Rectangle 3"/>
          <p:cNvSpPr>
            <a:spLocks noGrp="1" noChangeArrowheads="1"/>
          </p:cNvSpPr>
          <p:nvPr>
            <p:ph idx="1"/>
          </p:nvPr>
        </p:nvSpPr>
        <p:spPr/>
        <p:txBody>
          <a:bodyPr>
            <a:normAutofit/>
          </a:bodyPr>
          <a:lstStyle/>
          <a:p>
            <a:r>
              <a:rPr lang="fr-FR" altLang="en-US" dirty="0"/>
              <a:t>Le </a:t>
            </a:r>
            <a:r>
              <a:rPr lang="fr-FR" altLang="en-US" dirty="0" err="1"/>
              <a:t>DispatcherServlet</a:t>
            </a:r>
            <a:r>
              <a:rPr lang="fr-FR" altLang="en-US" dirty="0"/>
              <a:t> aura besoin d’un fichier de configuration Spring dédié</a:t>
            </a:r>
          </a:p>
          <a:p>
            <a:endParaRPr lang="fr-FR" altLang="en-US" dirty="0"/>
          </a:p>
          <a:p>
            <a:r>
              <a:rPr lang="fr-FR" altLang="en-US" dirty="0"/>
              <a:t>Par défaut, utilisation de  /WEB-INF/</a:t>
            </a:r>
            <a:r>
              <a:rPr lang="fr-FR" altLang="en-US" b="1" dirty="0"/>
              <a:t>${nom-servlet}</a:t>
            </a:r>
            <a:r>
              <a:rPr lang="fr-FR" altLang="en-US" i="1" dirty="0"/>
              <a:t>-servlet.xml</a:t>
            </a:r>
          </a:p>
          <a:p>
            <a:pPr lvl="1"/>
            <a:r>
              <a:rPr lang="fr-FR" altLang="en-US" dirty="0"/>
              <a:t>Ici, le fichier utilisé sera /WEB-INF/</a:t>
            </a:r>
            <a:r>
              <a:rPr lang="fr-FR" altLang="en-US" b="1" dirty="0"/>
              <a:t>spring</a:t>
            </a:r>
            <a:r>
              <a:rPr lang="fr-FR" altLang="en-US" i="1" dirty="0"/>
              <a:t>-servlet.xml</a:t>
            </a:r>
          </a:p>
          <a:p>
            <a:endParaRPr lang="fr-FR" altLang="en-US" dirty="0"/>
          </a:p>
          <a:p>
            <a:r>
              <a:rPr lang="fr-FR" altLang="en-US" dirty="0"/>
              <a:t>On parle ici du fichier de configuration des @Controller</a:t>
            </a:r>
          </a:p>
          <a:p>
            <a:pPr lvl="4"/>
            <a:endParaRPr lang="fr-FR" altLang="en-US" i="1"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302</a:t>
            </a:fld>
            <a:endParaRPr lang="fr-FR"/>
          </a:p>
        </p:txBody>
      </p:sp>
      <p:sp>
        <p:nvSpPr>
          <p:cNvPr id="2" name="Espace réservé du pied de page 1">
            <a:extLst>
              <a:ext uri="{FF2B5EF4-FFF2-40B4-BE49-F238E27FC236}">
                <a16:creationId xmlns:a16="http://schemas.microsoft.com/office/drawing/2014/main" id="{DFB4E720-F268-424D-BFF4-9983291B81E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22776536"/>
      </p:ext>
    </p:extLst>
  </p:cSld>
  <p:clrMapOvr>
    <a:masterClrMapping/>
  </p:clrMapOvr>
  <p:transition spd="slow"/>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27DD2850-4166-4114-B1C5-40990753D8A0}" type="slidenum">
              <a:rPr lang="fr-FR" smtClean="0"/>
              <a:pPr/>
              <a:t>303</a:t>
            </a:fld>
            <a:endParaRPr lang="fr-FR"/>
          </a:p>
        </p:txBody>
      </p:sp>
      <p:sp>
        <p:nvSpPr>
          <p:cNvPr id="8196"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326659" name="Rectangle 3"/>
          <p:cNvSpPr>
            <a:spLocks noGrp="1" noChangeArrowheads="1"/>
          </p:cNvSpPr>
          <p:nvPr>
            <p:ph idx="1"/>
          </p:nvPr>
        </p:nvSpPr>
        <p:spPr/>
        <p:txBody>
          <a:bodyPr/>
          <a:lstStyle/>
          <a:p>
            <a:r>
              <a:rPr lang="fr-FR" altLang="en-US" dirty="0"/>
              <a:t>Vous pouvez surcharger la localisation du fichier de configuration</a:t>
            </a:r>
          </a:p>
          <a:p>
            <a:pPr lvl="1"/>
            <a:r>
              <a:rPr lang="fr-FR" altLang="en-US" dirty="0"/>
              <a:t>Via un paramètre d’initialisation (init-</a:t>
            </a:r>
            <a:r>
              <a:rPr lang="fr-FR" altLang="en-US" dirty="0" err="1"/>
              <a:t>param</a:t>
            </a:r>
            <a:r>
              <a:rPr lang="fr-FR" altLang="en-US" dirty="0"/>
              <a:t>)</a:t>
            </a:r>
          </a:p>
        </p:txBody>
      </p:sp>
      <p:sp>
        <p:nvSpPr>
          <p:cNvPr id="8198" name="Text Box 5"/>
          <p:cNvSpPr txBox="1">
            <a:spLocks noChangeArrowheads="1"/>
          </p:cNvSpPr>
          <p:nvPr/>
        </p:nvSpPr>
        <p:spPr bwMode="auto">
          <a:xfrm>
            <a:off x="2095789" y="2954049"/>
            <a:ext cx="9394248" cy="2585323"/>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800" b="0" dirty="0">
                <a:solidFill>
                  <a:schemeClr val="tx1"/>
                </a:solidFill>
                <a:cs typeface="Arial" panose="020B0604020202020204" pitchFamily="34" charset="0"/>
              </a:rPr>
              <a:t>&lt;servlet&gt;</a:t>
            </a:r>
          </a:p>
          <a:p>
            <a:pPr>
              <a:defRPr/>
            </a:pPr>
            <a:r>
              <a:rPr lang="fr-FR" sz="1800" b="0" dirty="0">
                <a:solidFill>
                  <a:schemeClr val="tx1"/>
                </a:solidFill>
                <a:cs typeface="Arial" panose="020B0604020202020204" pitchFamily="34" charset="0"/>
              </a:rPr>
              <a:t>  &lt;servlet-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r>
              <a:rPr lang="fr-FR" sz="1800" b="0" dirty="0" err="1">
                <a:solidFill>
                  <a:schemeClr val="tx1"/>
                </a:solidFill>
                <a:cs typeface="Arial" panose="020B0604020202020204" pitchFamily="34" charset="0"/>
              </a:rPr>
              <a:t>spring</a:t>
            </a:r>
            <a:r>
              <a:rPr lang="fr-FR" sz="1800" b="0" dirty="0">
                <a:solidFill>
                  <a:schemeClr val="tx1"/>
                </a:solidFill>
                <a:cs typeface="Arial" panose="020B0604020202020204" pitchFamily="34" charset="0"/>
              </a:rPr>
              <a:t>&lt;/servlet-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p>
          <a:p>
            <a:pPr>
              <a:defRPr/>
            </a:pPr>
            <a:r>
              <a:rPr lang="fr-FR" sz="1800" b="0" dirty="0">
                <a:solidFill>
                  <a:schemeClr val="tx1"/>
                </a:solidFill>
                <a:cs typeface="Arial" panose="020B0604020202020204" pitchFamily="34" charset="0"/>
              </a:rPr>
              <a:t>  &lt;servlet-class&gt;</a:t>
            </a:r>
            <a:r>
              <a:rPr lang="fr-FR" sz="1800" b="0" dirty="0" err="1">
                <a:solidFill>
                  <a:schemeClr val="tx1"/>
                </a:solidFill>
                <a:cs typeface="Arial" panose="020B0604020202020204" pitchFamily="34" charset="0"/>
              </a:rPr>
              <a:t>org.springframework.web.servlet.DispatcherServlet</a:t>
            </a:r>
            <a:r>
              <a:rPr lang="fr-FR" sz="1800" b="0" dirty="0">
                <a:solidFill>
                  <a:schemeClr val="tx1"/>
                </a:solidFill>
                <a:cs typeface="Arial" panose="020B0604020202020204" pitchFamily="34" charset="0"/>
              </a:rPr>
              <a:t>&lt;/servlet-class&gt;</a:t>
            </a:r>
          </a:p>
          <a:p>
            <a:pPr>
              <a:defRPr/>
            </a:pPr>
            <a:r>
              <a:rPr lang="fr-FR" sz="1800" dirty="0">
                <a:solidFill>
                  <a:schemeClr val="tx1"/>
                </a:solidFill>
                <a:cs typeface="Arial" panose="020B0604020202020204" pitchFamily="34" charset="0"/>
              </a:rPr>
              <a:t>  &lt;init-</a:t>
            </a:r>
            <a:r>
              <a:rPr lang="fr-FR" sz="1800" dirty="0" err="1">
                <a:solidFill>
                  <a:schemeClr val="tx1"/>
                </a:solidFill>
                <a:cs typeface="Arial" panose="020B0604020202020204" pitchFamily="34" charset="0"/>
              </a:rPr>
              <a:t>param</a:t>
            </a:r>
            <a:r>
              <a:rPr lang="fr-FR" sz="1800" dirty="0">
                <a:solidFill>
                  <a:schemeClr val="tx1"/>
                </a:solidFill>
                <a:cs typeface="Arial" panose="020B0604020202020204" pitchFamily="34" charset="0"/>
              </a:rPr>
              <a:t>&gt;</a:t>
            </a:r>
          </a:p>
          <a:p>
            <a:pPr>
              <a:defRPr/>
            </a:pPr>
            <a:r>
              <a:rPr lang="fr-FR" sz="1800" dirty="0">
                <a:solidFill>
                  <a:schemeClr val="tx1"/>
                </a:solidFill>
                <a:cs typeface="Arial" panose="020B0604020202020204" pitchFamily="34" charset="0"/>
              </a:rPr>
              <a:t>	&lt;</a:t>
            </a:r>
            <a:r>
              <a:rPr lang="fr-FR" sz="1800" dirty="0" err="1">
                <a:solidFill>
                  <a:schemeClr val="tx1"/>
                </a:solidFill>
                <a:cs typeface="Arial" panose="020B0604020202020204" pitchFamily="34" charset="0"/>
              </a:rPr>
              <a:t>param-name</a:t>
            </a:r>
            <a:r>
              <a:rPr lang="fr-FR" sz="1800" dirty="0">
                <a:solidFill>
                  <a:schemeClr val="tx1"/>
                </a:solidFill>
                <a:cs typeface="Arial" panose="020B0604020202020204" pitchFamily="34" charset="0"/>
              </a:rPr>
              <a:t>&gt;</a:t>
            </a:r>
            <a:r>
              <a:rPr lang="fr-FR" sz="1800" dirty="0" err="1">
                <a:solidFill>
                  <a:schemeClr val="tx1"/>
                </a:solidFill>
                <a:cs typeface="Arial" panose="020B0604020202020204" pitchFamily="34" charset="0"/>
              </a:rPr>
              <a:t>contextConfigLocation</a:t>
            </a:r>
            <a:r>
              <a:rPr lang="fr-FR" sz="1800" dirty="0">
                <a:solidFill>
                  <a:schemeClr val="tx1"/>
                </a:solidFill>
                <a:cs typeface="Arial" panose="020B0604020202020204" pitchFamily="34" charset="0"/>
              </a:rPr>
              <a:t>&lt;/</a:t>
            </a:r>
            <a:r>
              <a:rPr lang="fr-FR" sz="1800" dirty="0" err="1">
                <a:solidFill>
                  <a:schemeClr val="tx1"/>
                </a:solidFill>
                <a:cs typeface="Arial" panose="020B0604020202020204" pitchFamily="34" charset="0"/>
              </a:rPr>
              <a:t>param-name</a:t>
            </a:r>
            <a:r>
              <a:rPr lang="fr-FR" sz="1800" dirty="0">
                <a:solidFill>
                  <a:schemeClr val="tx1"/>
                </a:solidFill>
                <a:cs typeface="Arial" panose="020B0604020202020204" pitchFamily="34" charset="0"/>
              </a:rPr>
              <a:t>&gt;</a:t>
            </a:r>
          </a:p>
          <a:p>
            <a:pPr>
              <a:defRPr/>
            </a:pPr>
            <a:r>
              <a:rPr lang="fr-FR" sz="1800" dirty="0">
                <a:solidFill>
                  <a:schemeClr val="tx1"/>
                </a:solidFill>
                <a:cs typeface="Arial" panose="020B0604020202020204" pitchFamily="34" charset="0"/>
              </a:rPr>
              <a:t>	&lt;</a:t>
            </a:r>
            <a:r>
              <a:rPr lang="fr-FR" sz="1800" dirty="0" err="1">
                <a:solidFill>
                  <a:schemeClr val="tx1"/>
                </a:solidFill>
                <a:cs typeface="Arial" panose="020B0604020202020204" pitchFamily="34" charset="0"/>
              </a:rPr>
              <a:t>param</a:t>
            </a:r>
            <a:r>
              <a:rPr lang="fr-FR" sz="1800" dirty="0">
                <a:solidFill>
                  <a:schemeClr val="tx1"/>
                </a:solidFill>
                <a:cs typeface="Arial" panose="020B0604020202020204" pitchFamily="34" charset="0"/>
              </a:rPr>
              <a:t>-value&gt;/WEB-INF/my-spring-servlet.xml&lt;/</a:t>
            </a:r>
            <a:r>
              <a:rPr lang="fr-FR" sz="1800" dirty="0" err="1">
                <a:solidFill>
                  <a:schemeClr val="tx1"/>
                </a:solidFill>
                <a:cs typeface="Arial" panose="020B0604020202020204" pitchFamily="34" charset="0"/>
              </a:rPr>
              <a:t>param</a:t>
            </a:r>
            <a:r>
              <a:rPr lang="fr-FR" sz="1800" dirty="0">
                <a:solidFill>
                  <a:schemeClr val="tx1"/>
                </a:solidFill>
                <a:cs typeface="Arial" panose="020B0604020202020204" pitchFamily="34" charset="0"/>
              </a:rPr>
              <a:t>-value&gt;</a:t>
            </a:r>
          </a:p>
          <a:p>
            <a:pPr>
              <a:defRPr/>
            </a:pPr>
            <a:r>
              <a:rPr lang="fr-FR" sz="1800" dirty="0">
                <a:solidFill>
                  <a:schemeClr val="tx1"/>
                </a:solidFill>
                <a:cs typeface="Arial" panose="020B0604020202020204" pitchFamily="34" charset="0"/>
              </a:rPr>
              <a:t>  &lt;/init-</a:t>
            </a:r>
            <a:r>
              <a:rPr lang="fr-FR" sz="1800" dirty="0" err="1">
                <a:solidFill>
                  <a:schemeClr val="tx1"/>
                </a:solidFill>
                <a:cs typeface="Arial" panose="020B0604020202020204" pitchFamily="34" charset="0"/>
              </a:rPr>
              <a:t>param</a:t>
            </a:r>
            <a:r>
              <a:rPr lang="fr-FR" sz="1800" dirty="0">
                <a:solidFill>
                  <a:schemeClr val="tx1"/>
                </a:solidFill>
                <a:cs typeface="Arial" panose="020B0604020202020204" pitchFamily="34" charset="0"/>
              </a:rPr>
              <a:t>&gt;</a:t>
            </a:r>
          </a:p>
          <a:p>
            <a:pPr>
              <a:defRPr/>
            </a:pPr>
            <a:r>
              <a:rPr lang="fr-FR" sz="1800" b="0" dirty="0">
                <a:solidFill>
                  <a:schemeClr val="tx1"/>
                </a:solidFill>
                <a:cs typeface="Arial" panose="020B0604020202020204" pitchFamily="34" charset="0"/>
              </a:rPr>
              <a:t>  &lt;</a:t>
            </a:r>
            <a:r>
              <a:rPr lang="fr-FR" sz="1800" b="0" dirty="0" err="1">
                <a:solidFill>
                  <a:schemeClr val="tx1"/>
                </a:solidFill>
                <a:cs typeface="Arial" panose="020B0604020202020204" pitchFamily="34" charset="0"/>
              </a:rPr>
              <a:t>load</a:t>
            </a:r>
            <a:r>
              <a:rPr lang="fr-FR" sz="1800" b="0" dirty="0">
                <a:solidFill>
                  <a:schemeClr val="tx1"/>
                </a:solidFill>
                <a:cs typeface="Arial" panose="020B0604020202020204" pitchFamily="34" charset="0"/>
              </a:rPr>
              <a:t>-on-startup&gt;1&lt;/</a:t>
            </a:r>
            <a:r>
              <a:rPr lang="fr-FR" sz="1800" b="0" dirty="0" err="1">
                <a:solidFill>
                  <a:schemeClr val="tx1"/>
                </a:solidFill>
                <a:cs typeface="Arial" panose="020B0604020202020204" pitchFamily="34" charset="0"/>
              </a:rPr>
              <a:t>load</a:t>
            </a:r>
            <a:r>
              <a:rPr lang="fr-FR" sz="1800" b="0" dirty="0">
                <a:solidFill>
                  <a:schemeClr val="tx1"/>
                </a:solidFill>
                <a:cs typeface="Arial" panose="020B0604020202020204" pitchFamily="34" charset="0"/>
              </a:rPr>
              <a:t>-on-startup&gt;</a:t>
            </a:r>
          </a:p>
          <a:p>
            <a:pPr>
              <a:defRPr/>
            </a:pPr>
            <a:r>
              <a:rPr lang="fr-FR" sz="1800" b="0" dirty="0">
                <a:solidFill>
                  <a:schemeClr val="tx1"/>
                </a:solidFill>
                <a:cs typeface="Arial" panose="020B0604020202020204" pitchFamily="34" charset="0"/>
              </a:rPr>
              <a:t>&lt;/servlet&gt;</a:t>
            </a:r>
          </a:p>
        </p:txBody>
      </p:sp>
      <p:sp>
        <p:nvSpPr>
          <p:cNvPr id="2" name="Espace réservé du pied de page 1">
            <a:extLst>
              <a:ext uri="{FF2B5EF4-FFF2-40B4-BE49-F238E27FC236}">
                <a16:creationId xmlns:a16="http://schemas.microsoft.com/office/drawing/2014/main" id="{8BA04AFF-C049-4F32-87B5-3CB7429E83E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19809418"/>
      </p:ext>
    </p:extLst>
  </p:cSld>
  <p:clrMapOvr>
    <a:masterClrMapping/>
  </p:clrMapOvr>
  <p:transition spd="slow"/>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fontScale="90000"/>
          </a:bodyPr>
          <a:lstStyle/>
          <a:p>
            <a:r>
              <a:rPr lang="fr-FR"/>
              <a:t>Config Spring dans une application Web</a:t>
            </a:r>
            <a:endParaRPr lang="fr-FR" dirty="0"/>
          </a:p>
        </p:txBody>
      </p:sp>
      <p:sp>
        <p:nvSpPr>
          <p:cNvPr id="272389" name="Rectangle 3"/>
          <p:cNvSpPr>
            <a:spLocks noGrp="1" noChangeArrowheads="1"/>
          </p:cNvSpPr>
          <p:nvPr>
            <p:ph idx="1"/>
          </p:nvPr>
        </p:nvSpPr>
        <p:spPr/>
        <p:txBody>
          <a:bodyPr/>
          <a:lstStyle/>
          <a:p>
            <a:r>
              <a:rPr lang="fr-FR" altLang="en-US" dirty="0"/>
              <a:t>Après la déclaration du </a:t>
            </a:r>
            <a:r>
              <a:rPr lang="fr-FR" dirty="0" err="1"/>
              <a:t>DispatcherServlet</a:t>
            </a:r>
            <a:r>
              <a:rPr lang="fr-FR" dirty="0"/>
              <a:t>, il faut spécifier son mapping</a:t>
            </a:r>
            <a:endParaRPr lang="fr-FR" altLang="en-US" dirty="0"/>
          </a:p>
          <a:p>
            <a:pPr lvl="1"/>
            <a:r>
              <a:rPr lang="fr-FR" altLang="en-US" dirty="0"/>
              <a:t>Les </a:t>
            </a:r>
            <a:r>
              <a:rPr lang="fr-FR" altLang="en-US" dirty="0" err="1"/>
              <a:t>urls</a:t>
            </a:r>
            <a:r>
              <a:rPr lang="fr-FR" altLang="en-US" dirty="0"/>
              <a:t> utilisées doivent suivre un mapping commun</a:t>
            </a:r>
          </a:p>
          <a:p>
            <a:pPr lvl="1"/>
            <a:r>
              <a:rPr lang="fr-FR" altLang="en-US" dirty="0"/>
              <a:t>Tous les </a:t>
            </a:r>
            <a:r>
              <a:rPr lang="fr-FR" altLang="en-US" dirty="0" err="1"/>
              <a:t>mappings</a:t>
            </a:r>
            <a:r>
              <a:rPr lang="fr-FR" altLang="en-US" dirty="0"/>
              <a:t> sont possibles.</a:t>
            </a:r>
          </a:p>
          <a:p>
            <a:pPr lvl="3"/>
            <a:r>
              <a:rPr lang="fr-FR" altLang="en-US" dirty="0"/>
              <a:t>Ex : *.</a:t>
            </a:r>
            <a:r>
              <a:rPr lang="fr-FR" altLang="en-US" dirty="0" err="1"/>
              <a:t>smvc</a:t>
            </a:r>
            <a:endParaRPr lang="fr-FR" altLang="en-US" dirty="0"/>
          </a:p>
          <a:p>
            <a:pPr lvl="1"/>
            <a:r>
              <a:rPr lang="fr-FR" altLang="en-US" dirty="0"/>
              <a:t>Nous sommes toujours dans le fichier web.xml</a:t>
            </a:r>
          </a:p>
        </p:txBody>
      </p:sp>
      <p:sp>
        <p:nvSpPr>
          <p:cNvPr id="9222" name="Text Box 4"/>
          <p:cNvSpPr txBox="1">
            <a:spLocks noChangeArrowheads="1"/>
          </p:cNvSpPr>
          <p:nvPr/>
        </p:nvSpPr>
        <p:spPr bwMode="auto">
          <a:xfrm>
            <a:off x="2464666" y="4547033"/>
            <a:ext cx="5029200" cy="120032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800" b="0" dirty="0">
                <a:solidFill>
                  <a:schemeClr val="tx1"/>
                </a:solidFill>
                <a:cs typeface="Arial" panose="020B0604020202020204" pitchFamily="34" charset="0"/>
              </a:rPr>
              <a:t>&lt;servlet-</a:t>
            </a:r>
            <a:r>
              <a:rPr lang="fr-FR" sz="1800" b="0" dirty="0" err="1">
                <a:solidFill>
                  <a:schemeClr val="tx1"/>
                </a:solidFill>
                <a:cs typeface="Arial" panose="020B0604020202020204" pitchFamily="34" charset="0"/>
              </a:rPr>
              <a:t>mapping</a:t>
            </a:r>
            <a:r>
              <a:rPr lang="fr-FR" sz="1800" b="0" dirty="0">
                <a:solidFill>
                  <a:schemeClr val="tx1"/>
                </a:solidFill>
                <a:cs typeface="Arial" panose="020B0604020202020204" pitchFamily="34" charset="0"/>
              </a:rPr>
              <a:t>&gt;</a:t>
            </a:r>
          </a:p>
          <a:p>
            <a:pPr>
              <a:defRPr/>
            </a:pPr>
            <a:r>
              <a:rPr lang="fr-FR" sz="1800" b="0" dirty="0">
                <a:solidFill>
                  <a:schemeClr val="tx1"/>
                </a:solidFill>
                <a:cs typeface="Arial" panose="020B0604020202020204" pitchFamily="34" charset="0"/>
              </a:rPr>
              <a:t>  &lt;servlet-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r>
              <a:rPr lang="fr-FR" sz="1800" b="0" dirty="0" err="1">
                <a:solidFill>
                  <a:schemeClr val="tx1"/>
                </a:solidFill>
                <a:cs typeface="Arial" panose="020B0604020202020204" pitchFamily="34" charset="0"/>
              </a:rPr>
              <a:t>spring</a:t>
            </a:r>
            <a:r>
              <a:rPr lang="fr-FR" sz="1800" b="0" dirty="0">
                <a:solidFill>
                  <a:schemeClr val="tx1"/>
                </a:solidFill>
                <a:cs typeface="Arial" panose="020B0604020202020204" pitchFamily="34" charset="0"/>
              </a:rPr>
              <a:t>&lt;/servlet-</a:t>
            </a:r>
            <a:r>
              <a:rPr lang="fr-FR" sz="1800" b="0" dirty="0" err="1">
                <a:solidFill>
                  <a:schemeClr val="tx1"/>
                </a:solidFill>
                <a:cs typeface="Arial" panose="020B0604020202020204" pitchFamily="34" charset="0"/>
              </a:rPr>
              <a:t>name</a:t>
            </a:r>
            <a:r>
              <a:rPr lang="fr-FR" sz="1800" b="0" dirty="0">
                <a:solidFill>
                  <a:schemeClr val="tx1"/>
                </a:solidFill>
                <a:cs typeface="Arial" panose="020B0604020202020204" pitchFamily="34" charset="0"/>
              </a:rPr>
              <a:t>&gt;</a:t>
            </a:r>
          </a:p>
          <a:p>
            <a:pPr>
              <a:defRPr/>
            </a:pPr>
            <a:r>
              <a:rPr lang="fr-FR" sz="1800" b="0" dirty="0">
                <a:solidFill>
                  <a:schemeClr val="tx1"/>
                </a:solidFill>
                <a:cs typeface="Arial" panose="020B0604020202020204" pitchFamily="34" charset="0"/>
              </a:rPr>
              <a:t>  &lt;url-pattern&gt;*.</a:t>
            </a:r>
            <a:r>
              <a:rPr lang="fr-FR" sz="1800" b="0" dirty="0" err="1">
                <a:solidFill>
                  <a:schemeClr val="tx1"/>
                </a:solidFill>
                <a:cs typeface="Arial" panose="020B0604020202020204" pitchFamily="34" charset="0"/>
              </a:rPr>
              <a:t>smvc</a:t>
            </a:r>
            <a:r>
              <a:rPr lang="fr-FR" sz="1800" b="0" dirty="0">
                <a:solidFill>
                  <a:schemeClr val="tx1"/>
                </a:solidFill>
                <a:cs typeface="Arial" panose="020B0604020202020204" pitchFamily="34" charset="0"/>
              </a:rPr>
              <a:t>&lt;/url-pattern&gt;</a:t>
            </a:r>
          </a:p>
          <a:p>
            <a:pPr>
              <a:defRPr/>
            </a:pPr>
            <a:r>
              <a:rPr lang="fr-FR" sz="1800" b="0" dirty="0">
                <a:solidFill>
                  <a:schemeClr val="tx1"/>
                </a:solidFill>
                <a:cs typeface="Arial" panose="020B0604020202020204" pitchFamily="34" charset="0"/>
              </a:rPr>
              <a:t>&lt;/servlet-</a:t>
            </a:r>
            <a:r>
              <a:rPr lang="fr-FR" sz="1800" b="0" dirty="0" err="1">
                <a:solidFill>
                  <a:schemeClr val="tx1"/>
                </a:solidFill>
                <a:cs typeface="Arial" panose="020B0604020202020204" pitchFamily="34" charset="0"/>
              </a:rPr>
              <a:t>mapping</a:t>
            </a:r>
            <a:r>
              <a:rPr lang="fr-FR" sz="1800" b="0" dirty="0">
                <a:solidFill>
                  <a:schemeClr val="tx1"/>
                </a:solidFill>
                <a:cs typeface="Arial" panose="020B0604020202020204" pitchFamily="34" charset="0"/>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304</a:t>
            </a:fld>
            <a:endParaRPr lang="fr-FR"/>
          </a:p>
        </p:txBody>
      </p:sp>
      <p:sp>
        <p:nvSpPr>
          <p:cNvPr id="2" name="Espace réservé du pied de page 1">
            <a:extLst>
              <a:ext uri="{FF2B5EF4-FFF2-40B4-BE49-F238E27FC236}">
                <a16:creationId xmlns:a16="http://schemas.microsoft.com/office/drawing/2014/main" id="{9EB55C76-3DB8-43B7-A428-0A07F70168C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07278102"/>
      </p:ext>
    </p:extLst>
  </p:cSld>
  <p:clrMapOvr>
    <a:masterClrMapping/>
  </p:clrMapOvr>
  <p:transition spd="slow"/>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305</a:t>
            </a:fld>
            <a:endParaRPr lang="fr-FR"/>
          </a:p>
        </p:txBody>
      </p:sp>
      <p:sp>
        <p:nvSpPr>
          <p:cNvPr id="11268" name="Rectangle 2"/>
          <p:cNvSpPr>
            <a:spLocks noGrp="1" noChangeArrowheads="1"/>
          </p:cNvSpPr>
          <p:nvPr>
            <p:ph type="title"/>
          </p:nvPr>
        </p:nvSpPr>
        <p:spPr/>
        <p:txBody>
          <a:bodyPr>
            <a:normAutofit fontScale="90000"/>
          </a:bodyPr>
          <a:lstStyle/>
          <a:p>
            <a:r>
              <a:rPr lang="fr-FR" dirty="0"/>
              <a:t>Framework Spring MVC</a:t>
            </a:r>
          </a:p>
        </p:txBody>
      </p:sp>
      <p:sp>
        <p:nvSpPr>
          <p:cNvPr id="274437" name="Rectangle 3"/>
          <p:cNvSpPr>
            <a:spLocks noGrp="1" noChangeArrowheads="1"/>
          </p:cNvSpPr>
          <p:nvPr>
            <p:ph idx="1"/>
          </p:nvPr>
        </p:nvSpPr>
        <p:spPr/>
        <p:txBody>
          <a:bodyPr>
            <a:normAutofit fontScale="85000" lnSpcReduction="10000"/>
          </a:bodyPr>
          <a:lstStyle/>
          <a:p>
            <a:r>
              <a:rPr lang="fr-FR" altLang="en-US" dirty="0"/>
              <a:t>Il existe plusieurs manières de faire du Spring MVC</a:t>
            </a:r>
          </a:p>
          <a:p>
            <a:pPr lvl="1"/>
            <a:r>
              <a:rPr lang="fr-FR" altLang="en-US" dirty="0"/>
              <a:t>A l’ancienne </a:t>
            </a:r>
            <a:r>
              <a:rPr lang="fr-FR" altLang="en-US" dirty="0">
                <a:sym typeface="Wingdings" panose="05000000000000000000" pitchFamily="2" charset="2"/>
              </a:rPr>
              <a:t> Struts 1 </a:t>
            </a:r>
            <a:r>
              <a:rPr lang="fr-FR" altLang="en-US" dirty="0"/>
              <a:t>: héritage, méthode figée</a:t>
            </a:r>
          </a:p>
          <a:p>
            <a:pPr lvl="2"/>
            <a:r>
              <a:rPr lang="fr-FR" altLang="en-US" dirty="0"/>
              <a:t>On sait quoi écrire, on est comme dans une servlet</a:t>
            </a:r>
          </a:p>
          <a:p>
            <a:pPr lvl="2"/>
            <a:r>
              <a:rPr lang="fr-FR" altLang="en-US" dirty="0"/>
              <a:t>Simple, sans prise de tête si on vient du MVC standard JSP/Servlet (2000/2004)</a:t>
            </a:r>
          </a:p>
          <a:p>
            <a:pPr lvl="2"/>
            <a:r>
              <a:rPr lang="fr-FR" altLang="en-US" dirty="0"/>
              <a:t>On fait usage de </a:t>
            </a:r>
            <a:r>
              <a:rPr lang="fr-FR" dirty="0" err="1"/>
              <a:t>HttpServletRequest</a:t>
            </a:r>
            <a:r>
              <a:rPr lang="fr-FR" dirty="0"/>
              <a:t>, </a:t>
            </a:r>
            <a:r>
              <a:rPr lang="fr-FR" dirty="0" err="1"/>
              <a:t>HttpServletResponse</a:t>
            </a:r>
            <a:endParaRPr lang="fr-FR" altLang="en-US" dirty="0"/>
          </a:p>
          <a:p>
            <a:pPr lvl="3"/>
            <a:r>
              <a:rPr lang="fr-FR" altLang="en-US" dirty="0"/>
              <a:t>Compliqué pour les tests unitaires </a:t>
            </a:r>
            <a:r>
              <a:rPr lang="fr-FR" altLang="en-US" dirty="0">
                <a:sym typeface="Wingdings" panose="05000000000000000000" pitchFamily="2" charset="2"/>
              </a:rPr>
              <a:t> obligé de faire des tests d’intégrations sur la partie des contrôleurs</a:t>
            </a:r>
            <a:endParaRPr lang="fr-FR" altLang="en-US" dirty="0"/>
          </a:p>
          <a:p>
            <a:pPr lvl="1"/>
            <a:r>
              <a:rPr lang="fr-FR" altLang="en-US" dirty="0"/>
              <a:t>Moderne : annotation, méthodes dynamiques</a:t>
            </a:r>
          </a:p>
          <a:p>
            <a:pPr lvl="2"/>
            <a:r>
              <a:rPr lang="fr-FR" altLang="en-US" dirty="0"/>
              <a:t>On peut faire ce que l’on veut, paramètre, nom de méthodes, …</a:t>
            </a:r>
          </a:p>
          <a:p>
            <a:pPr lvl="2"/>
            <a:r>
              <a:rPr lang="fr-FR" altLang="en-US" dirty="0"/>
              <a:t>On n’est plus obligé de faire usage de </a:t>
            </a:r>
            <a:r>
              <a:rPr lang="fr-FR" dirty="0" err="1"/>
              <a:t>HttpServletResponse</a:t>
            </a:r>
            <a:r>
              <a:rPr lang="fr-FR" dirty="0"/>
              <a:t> , </a:t>
            </a:r>
            <a:r>
              <a:rPr lang="fr-FR" dirty="0" err="1"/>
              <a:t>HttpSession</a:t>
            </a:r>
            <a:r>
              <a:rPr lang="fr-FR" dirty="0"/>
              <a:t>, </a:t>
            </a:r>
            <a:r>
              <a:rPr lang="fr-FR" dirty="0" err="1"/>
              <a:t>HttpServletRequest</a:t>
            </a:r>
            <a:r>
              <a:rPr lang="fr-FR" dirty="0"/>
              <a:t> …</a:t>
            </a:r>
          </a:p>
          <a:p>
            <a:pPr lvl="3"/>
            <a:r>
              <a:rPr lang="fr-FR" altLang="en-US" dirty="0"/>
              <a:t>On peut faire des tests unitaire sur nos contrôleur</a:t>
            </a:r>
          </a:p>
          <a:p>
            <a:pPr lvl="2"/>
            <a:r>
              <a:rPr lang="fr-FR" altLang="en-US" dirty="0"/>
              <a:t>Peut devenir complexe à gérer dans le temps, car chacun peut faire à sa sauce</a:t>
            </a:r>
          </a:p>
        </p:txBody>
      </p:sp>
      <p:sp>
        <p:nvSpPr>
          <p:cNvPr id="3" name="Espace réservé du pied de page 2">
            <a:extLst>
              <a:ext uri="{FF2B5EF4-FFF2-40B4-BE49-F238E27FC236}">
                <a16:creationId xmlns:a16="http://schemas.microsoft.com/office/drawing/2014/main" id="{CD6CEB3B-9733-45FA-9767-7657DDD1325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2305642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fontScale="90000"/>
          </a:bodyPr>
          <a:lstStyle/>
          <a:p>
            <a:r>
              <a:rPr lang="fr-FR" dirty="0"/>
              <a:t>Framework Spring MVC – Ancienne</a:t>
            </a:r>
          </a:p>
        </p:txBody>
      </p:sp>
      <p:sp>
        <p:nvSpPr>
          <p:cNvPr id="274437" name="Rectangle 3"/>
          <p:cNvSpPr>
            <a:spLocks noGrp="1" noChangeArrowheads="1"/>
          </p:cNvSpPr>
          <p:nvPr>
            <p:ph idx="1"/>
          </p:nvPr>
        </p:nvSpPr>
        <p:spPr/>
        <p:txBody>
          <a:bodyPr>
            <a:normAutofit fontScale="92500" lnSpcReduction="10000"/>
          </a:bodyPr>
          <a:lstStyle/>
          <a:p>
            <a:r>
              <a:rPr lang="fr-FR" altLang="en-US" dirty="0"/>
              <a:t>Vos contrôleurs</a:t>
            </a:r>
          </a:p>
          <a:p>
            <a:pPr lvl="1"/>
            <a:r>
              <a:rPr lang="fr-FR" altLang="en-US" dirty="0"/>
              <a:t>Implémente l'interface Controller</a:t>
            </a:r>
          </a:p>
          <a:p>
            <a:pPr lvl="1"/>
            <a:r>
              <a:rPr lang="fr-FR" altLang="en-US" dirty="0"/>
              <a:t>Le contrôleur le plus simple proche de la servlet</a:t>
            </a:r>
          </a:p>
          <a:p>
            <a:pPr lvl="1"/>
            <a:r>
              <a:rPr lang="fr-FR" altLang="en-US" dirty="0"/>
              <a:t>A vous de faire les </a:t>
            </a:r>
            <a:r>
              <a:rPr lang="fr-FR" altLang="en-US" dirty="0" err="1"/>
              <a:t>request.getParameter</a:t>
            </a:r>
            <a:r>
              <a:rPr lang="fr-FR" altLang="en-US" dirty="0"/>
              <a:t> …</a:t>
            </a:r>
          </a:p>
          <a:p>
            <a:endParaRPr lang="fr-FR" altLang="en-US" dirty="0"/>
          </a:p>
          <a:p>
            <a:r>
              <a:rPr lang="fr-FR" altLang="en-US" dirty="0"/>
              <a:t>Ou, si vous avez besoin d’un peut plus de service, vos contrôleurs peuvent hériter de </a:t>
            </a:r>
            <a:r>
              <a:rPr lang="fr-FR" altLang="en-US" dirty="0" err="1"/>
              <a:t>AbstractCommandController</a:t>
            </a:r>
            <a:endParaRPr lang="fr-FR" altLang="en-US" dirty="0"/>
          </a:p>
          <a:p>
            <a:pPr lvl="1"/>
            <a:r>
              <a:rPr lang="fr-FR" altLang="en-US" dirty="0"/>
              <a:t>Ce type de contrôleur permet un binding automatique des paramètres d’une requête vers un objet</a:t>
            </a:r>
          </a:p>
          <a:p>
            <a:pPr lvl="2"/>
            <a:r>
              <a:rPr lang="fr-FR" altLang="en-US" dirty="0"/>
              <a:t>Ex : sélection d'un élément dans une liste</a:t>
            </a:r>
          </a:p>
          <a:p>
            <a:pPr lvl="1"/>
            <a:r>
              <a:rPr lang="fr-FR" altLang="en-US" dirty="0"/>
              <a:t>Attention, un </a:t>
            </a:r>
            <a:r>
              <a:rPr lang="fr-FR" altLang="en-US" dirty="0" err="1"/>
              <a:t>CommandController</a:t>
            </a:r>
            <a:r>
              <a:rPr lang="fr-FR" altLang="en-US" dirty="0"/>
              <a:t> n'est pas lié à un formulaire</a:t>
            </a:r>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306</a:t>
            </a:fld>
            <a:endParaRPr lang="fr-FR"/>
          </a:p>
        </p:txBody>
      </p:sp>
      <p:sp>
        <p:nvSpPr>
          <p:cNvPr id="3" name="Espace réservé du pied de page 2">
            <a:extLst>
              <a:ext uri="{FF2B5EF4-FFF2-40B4-BE49-F238E27FC236}">
                <a16:creationId xmlns:a16="http://schemas.microsoft.com/office/drawing/2014/main" id="{F0ED017D-3CC8-4677-ACA1-B8A22B0C85F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6937592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normAutofit fontScale="90000"/>
          </a:bodyPr>
          <a:lstStyle/>
          <a:p>
            <a:r>
              <a:rPr lang="fr-FR" dirty="0"/>
              <a:t>Framework Spring MVC – Ancienne</a:t>
            </a:r>
          </a:p>
        </p:txBody>
      </p:sp>
      <p:sp>
        <p:nvSpPr>
          <p:cNvPr id="275461" name="Rectangle 3"/>
          <p:cNvSpPr>
            <a:spLocks noGrp="1" noChangeArrowheads="1"/>
          </p:cNvSpPr>
          <p:nvPr>
            <p:ph idx="1"/>
          </p:nvPr>
        </p:nvSpPr>
        <p:spPr/>
        <p:txBody>
          <a:bodyPr>
            <a:normAutofit fontScale="92500" lnSpcReduction="10000"/>
          </a:bodyPr>
          <a:lstStyle/>
          <a:p>
            <a:r>
              <a:rPr lang="fr-FR" altLang="en-US" dirty="0"/>
              <a:t>Vos formulaires :</a:t>
            </a:r>
          </a:p>
          <a:p>
            <a:pPr lvl="1"/>
            <a:r>
              <a:rPr lang="fr-FR" altLang="en-US" dirty="0"/>
              <a:t>Hérite de </a:t>
            </a:r>
            <a:r>
              <a:rPr lang="fr-FR" altLang="en-US" dirty="0" err="1"/>
              <a:t>SimpleFormController</a:t>
            </a:r>
            <a:r>
              <a:rPr lang="fr-FR" altLang="en-US" dirty="0"/>
              <a:t> </a:t>
            </a:r>
          </a:p>
          <a:p>
            <a:pPr lvl="1"/>
            <a:r>
              <a:rPr lang="fr-FR" altLang="en-US" dirty="0"/>
              <a:t>Gère les opérations liées à un formulaire</a:t>
            </a:r>
          </a:p>
          <a:p>
            <a:pPr lvl="2"/>
            <a:r>
              <a:rPr lang="fr-FR" altLang="en-US" dirty="0"/>
              <a:t>Population automatique des éléments saisis</a:t>
            </a:r>
          </a:p>
          <a:p>
            <a:pPr lvl="2"/>
            <a:r>
              <a:rPr lang="fr-FR" altLang="en-US" dirty="0"/>
              <a:t>Invocation d'une validation</a:t>
            </a:r>
          </a:p>
          <a:p>
            <a:endParaRPr lang="fr-FR" altLang="en-US" dirty="0"/>
          </a:p>
          <a:p>
            <a:r>
              <a:rPr lang="fr-FR" altLang="en-US" dirty="0"/>
              <a:t>Ou peuvent faire usage d’un </a:t>
            </a:r>
            <a:r>
              <a:rPr lang="fr-FR" altLang="en-US" dirty="0" err="1"/>
              <a:t>Wizard</a:t>
            </a:r>
            <a:endParaRPr lang="fr-FR" altLang="en-US" dirty="0"/>
          </a:p>
          <a:p>
            <a:pPr lvl="1"/>
            <a:r>
              <a:rPr lang="fr-FR" altLang="en-US" dirty="0"/>
              <a:t>Hérite de </a:t>
            </a:r>
            <a:r>
              <a:rPr lang="fr-FR" altLang="en-US" dirty="0" err="1"/>
              <a:t>AbstractWizardFormController</a:t>
            </a:r>
            <a:endParaRPr lang="fr-FR" altLang="en-US" dirty="0"/>
          </a:p>
          <a:p>
            <a:pPr lvl="1"/>
            <a:r>
              <a:rPr lang="fr-FR" altLang="en-US" dirty="0"/>
              <a:t>Permet de gérer un formulaire saisi sur plusieurs pages</a:t>
            </a:r>
          </a:p>
          <a:p>
            <a:pPr lvl="2"/>
            <a:r>
              <a:rPr lang="fr-FR" altLang="en-US" dirty="0"/>
              <a:t>Un contrôleur peut être associé à plusieurs vues</a:t>
            </a:r>
          </a:p>
          <a:p>
            <a:pPr lvl="2"/>
            <a:r>
              <a:rPr lang="fr-FR" altLang="en-US" dirty="0"/>
              <a:t>Possibilité de paramétrer une méthode de validation par page</a:t>
            </a:r>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307</a:t>
            </a:fld>
            <a:endParaRPr lang="fr-FR"/>
          </a:p>
        </p:txBody>
      </p:sp>
      <p:sp>
        <p:nvSpPr>
          <p:cNvPr id="3" name="Espace réservé du pied de page 2">
            <a:extLst>
              <a:ext uri="{FF2B5EF4-FFF2-40B4-BE49-F238E27FC236}">
                <a16:creationId xmlns:a16="http://schemas.microsoft.com/office/drawing/2014/main" id="{B831932B-7968-44F3-97B2-5561533F998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93121593"/>
      </p:ext>
    </p:extLst>
  </p:cSld>
  <p:clrMapOvr>
    <a:masterClrMapping/>
  </p:clrMapOvr>
  <p:transition spd="slow"/>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6"/>
          <p:cNvSpPr>
            <a:spLocks noGrp="1" noChangeArrowheads="1"/>
          </p:cNvSpPr>
          <p:nvPr>
            <p:ph type="title"/>
          </p:nvPr>
        </p:nvSpPr>
        <p:spPr/>
        <p:txBody>
          <a:bodyPr>
            <a:normAutofit fontScale="90000"/>
          </a:bodyPr>
          <a:lstStyle/>
          <a:p>
            <a:r>
              <a:rPr lang="fr-FR" dirty="0"/>
              <a:t>Framework Spring MVC – Ancienne</a:t>
            </a:r>
          </a:p>
        </p:txBody>
      </p:sp>
      <p:sp>
        <p:nvSpPr>
          <p:cNvPr id="331779" name="Rectangle 7"/>
          <p:cNvSpPr>
            <a:spLocks noGrp="1" noChangeArrowheads="1"/>
          </p:cNvSpPr>
          <p:nvPr>
            <p:ph idx="1"/>
          </p:nvPr>
        </p:nvSpPr>
        <p:spPr/>
        <p:txBody>
          <a:bodyPr>
            <a:normAutofit fontScale="92500"/>
          </a:bodyPr>
          <a:lstStyle/>
          <a:p>
            <a:r>
              <a:rPr lang="fr-FR" altLang="en-US" dirty="0"/>
              <a:t>Création de la classe contrôleur</a:t>
            </a:r>
          </a:p>
          <a:p>
            <a:endParaRPr lang="fr-FR" altLang="en-US" dirty="0"/>
          </a:p>
          <a:p>
            <a:r>
              <a:rPr lang="fr-FR" altLang="en-US" dirty="0"/>
              <a:t>Configuration du contrôleur dans le contexte Spring</a:t>
            </a:r>
          </a:p>
          <a:p>
            <a:endParaRPr lang="fr-FR" altLang="en-US" dirty="0"/>
          </a:p>
          <a:p>
            <a:r>
              <a:rPr lang="fr-FR" altLang="en-US" dirty="0"/>
              <a:t>Création de la classe </a:t>
            </a:r>
            <a:r>
              <a:rPr lang="fr-FR" altLang="en-US" dirty="0" err="1"/>
              <a:t>Form</a:t>
            </a:r>
            <a:r>
              <a:rPr lang="fr-FR" altLang="en-US" dirty="0"/>
              <a:t> associé au contrôleur si besoin</a:t>
            </a:r>
          </a:p>
          <a:p>
            <a:endParaRPr lang="fr-FR" altLang="en-US" dirty="0"/>
          </a:p>
          <a:p>
            <a:r>
              <a:rPr lang="fr-FR" altLang="en-US" dirty="0"/>
              <a:t>Configuration du </a:t>
            </a:r>
            <a:r>
              <a:rPr lang="fr-FR" altLang="en-US" dirty="0" err="1"/>
              <a:t>view</a:t>
            </a:r>
            <a:r>
              <a:rPr lang="fr-FR" altLang="en-US" dirty="0"/>
              <a:t> </a:t>
            </a:r>
            <a:r>
              <a:rPr lang="fr-FR" altLang="en-US" dirty="0" err="1"/>
              <a:t>resolver</a:t>
            </a:r>
            <a:r>
              <a:rPr lang="fr-FR" altLang="en-US" dirty="0"/>
              <a:t> (mapping </a:t>
            </a:r>
            <a:r>
              <a:rPr lang="fr-FR" altLang="en-US" dirty="0" err="1"/>
              <a:t>controller</a:t>
            </a:r>
            <a:r>
              <a:rPr lang="fr-FR" altLang="en-US" dirty="0"/>
              <a:t>/</a:t>
            </a:r>
            <a:r>
              <a:rPr lang="fr-FR" altLang="en-US" dirty="0" err="1"/>
              <a:t>jsp</a:t>
            </a:r>
            <a:r>
              <a:rPr lang="fr-FR" altLang="en-US" dirty="0"/>
              <a:t>)</a:t>
            </a:r>
          </a:p>
          <a:p>
            <a:endParaRPr lang="fr-FR" altLang="en-US" dirty="0"/>
          </a:p>
          <a:p>
            <a:r>
              <a:rPr lang="fr-FR" altLang="en-US" dirty="0"/>
              <a:t>Création de la page JSP et utilisation des tag lib Spring</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308</a:t>
            </a:fld>
            <a:endParaRPr lang="fr-FR"/>
          </a:p>
        </p:txBody>
      </p:sp>
      <p:sp>
        <p:nvSpPr>
          <p:cNvPr id="2" name="Espace réservé du pied de page 1">
            <a:extLst>
              <a:ext uri="{FF2B5EF4-FFF2-40B4-BE49-F238E27FC236}">
                <a16:creationId xmlns:a16="http://schemas.microsoft.com/office/drawing/2014/main" id="{D94B5399-8D11-4339-B222-06CFDEB383C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046405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10"/>
          <p:cNvSpPr>
            <a:spLocks noGrp="1" noChangeArrowheads="1"/>
          </p:cNvSpPr>
          <p:nvPr>
            <p:ph type="title"/>
          </p:nvPr>
        </p:nvSpPr>
        <p:spPr/>
        <p:txBody>
          <a:bodyPr>
            <a:normAutofit fontScale="90000"/>
          </a:bodyPr>
          <a:lstStyle/>
          <a:p>
            <a:r>
              <a:rPr lang="fr-FR" dirty="0"/>
              <a:t>Framework Spring MVC – Ancienne</a:t>
            </a:r>
          </a:p>
        </p:txBody>
      </p:sp>
      <p:sp>
        <p:nvSpPr>
          <p:cNvPr id="277509" name="Rectangle 11"/>
          <p:cNvSpPr>
            <a:spLocks noGrp="1" noChangeArrowheads="1"/>
          </p:cNvSpPr>
          <p:nvPr>
            <p:ph idx="1"/>
          </p:nvPr>
        </p:nvSpPr>
        <p:spPr/>
        <p:txBody>
          <a:bodyPr/>
          <a:lstStyle/>
          <a:p>
            <a:r>
              <a:rPr lang="fr-FR" altLang="en-US" dirty="0"/>
              <a:t>La Classe contrôleur </a:t>
            </a:r>
          </a:p>
          <a:p>
            <a:pPr lvl="1"/>
            <a:r>
              <a:rPr lang="fr-FR" altLang="en-US" dirty="0"/>
              <a:t>Implémente l'interface Controller</a:t>
            </a:r>
          </a:p>
          <a:p>
            <a:pPr lvl="1"/>
            <a:r>
              <a:rPr lang="fr-FR" altLang="en-US" dirty="0"/>
              <a:t>La méthode </a:t>
            </a:r>
            <a:r>
              <a:rPr lang="fr-FR" altLang="en-US" dirty="0" err="1"/>
              <a:t>handleRequest</a:t>
            </a:r>
            <a:r>
              <a:rPr lang="fr-FR" altLang="en-US" dirty="0"/>
              <a:t> renvoie un objet </a:t>
            </a:r>
            <a:r>
              <a:rPr lang="fr-FR" altLang="en-US" dirty="0" err="1"/>
              <a:t>ModelAndView</a:t>
            </a:r>
            <a:endParaRPr lang="fr-FR" altLang="en-US" dirty="0"/>
          </a:p>
          <a:p>
            <a:pPr lvl="2"/>
            <a:r>
              <a:rPr lang="fr-FR" altLang="en-US" dirty="0"/>
              <a:t>Nom de la vue + données d'affichage</a:t>
            </a:r>
          </a:p>
        </p:txBody>
      </p:sp>
      <p:sp>
        <p:nvSpPr>
          <p:cNvPr id="15366" name="Text Box 4"/>
          <p:cNvSpPr txBox="1">
            <a:spLocks noChangeArrowheads="1"/>
          </p:cNvSpPr>
          <p:nvPr/>
        </p:nvSpPr>
        <p:spPr bwMode="auto">
          <a:xfrm>
            <a:off x="2057400" y="3580916"/>
            <a:ext cx="7924800" cy="22939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300" b="0" dirty="0">
                <a:solidFill>
                  <a:schemeClr val="tx1"/>
                </a:solidFill>
                <a:latin typeface="Courier New" pitchFamily="49" charset="0"/>
              </a:rPr>
              <a:t>public class </a:t>
            </a:r>
            <a:r>
              <a:rPr lang="fr-FR" sz="1300" b="0" dirty="0" err="1">
                <a:solidFill>
                  <a:schemeClr val="tx1"/>
                </a:solidFill>
                <a:latin typeface="Courier New" pitchFamily="49" charset="0"/>
              </a:rPr>
              <a:t>SimpleController</a:t>
            </a:r>
            <a:r>
              <a:rPr lang="fr-FR" sz="1300" b="0" dirty="0">
                <a:solidFill>
                  <a:schemeClr val="tx1"/>
                </a:solidFill>
                <a:latin typeface="Courier New" pitchFamily="49" charset="0"/>
              </a:rPr>
              <a:t> </a:t>
            </a:r>
            <a:r>
              <a:rPr lang="fr-FR" sz="1300" dirty="0" err="1">
                <a:solidFill>
                  <a:schemeClr val="tx1"/>
                </a:solidFill>
                <a:latin typeface="Courier New" pitchFamily="49" charset="0"/>
              </a:rPr>
              <a:t>implements</a:t>
            </a:r>
            <a:r>
              <a:rPr lang="fr-FR" sz="1300" dirty="0">
                <a:solidFill>
                  <a:schemeClr val="tx1"/>
                </a:solidFill>
                <a:latin typeface="Courier New" pitchFamily="49" charset="0"/>
              </a:rPr>
              <a:t> Controller </a:t>
            </a:r>
            <a:r>
              <a:rPr lang="fr-FR" sz="1300" b="0" dirty="0">
                <a:solidFill>
                  <a:schemeClr val="tx1"/>
                </a:solidFill>
                <a:latin typeface="Courier New" pitchFamily="49" charset="0"/>
              </a:rPr>
              <a:t>{</a:t>
            </a:r>
          </a:p>
          <a:p>
            <a:pPr>
              <a:defRPr/>
            </a:pPr>
            <a:br>
              <a:rPr lang="fr-FR" sz="1300" b="0" dirty="0">
                <a:solidFill>
                  <a:schemeClr val="tx1"/>
                </a:solidFill>
                <a:latin typeface="Courier New" pitchFamily="49" charset="0"/>
              </a:rPr>
            </a:br>
            <a:r>
              <a:rPr lang="fr-FR" sz="1300" dirty="0">
                <a:solidFill>
                  <a:schemeClr val="tx1"/>
                </a:solidFill>
                <a:latin typeface="Courier New" pitchFamily="49" charset="0"/>
              </a:rPr>
              <a:t>   public </a:t>
            </a:r>
            <a:r>
              <a:rPr lang="fr-FR" sz="1300" dirty="0" err="1">
                <a:solidFill>
                  <a:schemeClr val="tx1"/>
                </a:solidFill>
                <a:latin typeface="Courier New" pitchFamily="49" charset="0"/>
              </a:rPr>
              <a:t>ModelAndView</a:t>
            </a:r>
            <a:r>
              <a:rPr lang="fr-FR" sz="1300" dirty="0">
                <a:solidFill>
                  <a:schemeClr val="tx1"/>
                </a:solidFill>
                <a:latin typeface="Courier New" pitchFamily="49" charset="0"/>
              </a:rPr>
              <a:t> </a:t>
            </a:r>
            <a:r>
              <a:rPr lang="fr-FR" sz="1300" dirty="0" err="1">
                <a:solidFill>
                  <a:schemeClr val="tx1"/>
                </a:solidFill>
                <a:latin typeface="Courier New" pitchFamily="49" charset="0"/>
              </a:rPr>
              <a:t>handleRequest</a:t>
            </a:r>
            <a:r>
              <a:rPr lang="fr-FR" sz="1300" dirty="0">
                <a:solidFill>
                  <a:schemeClr val="tx1"/>
                </a:solidFill>
                <a:latin typeface="Courier New" pitchFamily="49" charset="0"/>
              </a:rPr>
              <a:t>(</a:t>
            </a:r>
            <a:r>
              <a:rPr lang="fr-FR" sz="1300" dirty="0" err="1">
                <a:solidFill>
                  <a:schemeClr val="tx1"/>
                </a:solidFill>
                <a:latin typeface="Courier New" pitchFamily="49" charset="0"/>
              </a:rPr>
              <a:t>HttpServletRequest</a:t>
            </a:r>
            <a:r>
              <a:rPr lang="fr-FR" sz="1300" dirty="0">
                <a:solidFill>
                  <a:schemeClr val="tx1"/>
                </a:solidFill>
                <a:latin typeface="Courier New" pitchFamily="49" charset="0"/>
              </a:rPr>
              <a:t> </a:t>
            </a:r>
            <a:r>
              <a:rPr lang="fr-FR" sz="1300" dirty="0" err="1">
                <a:solidFill>
                  <a:schemeClr val="tx1"/>
                </a:solidFill>
                <a:latin typeface="Courier New" pitchFamily="49" charset="0"/>
              </a:rPr>
              <a:t>request</a:t>
            </a:r>
            <a:r>
              <a:rPr lang="fr-FR" sz="1300" dirty="0">
                <a:solidFill>
                  <a:schemeClr val="tx1"/>
                </a:solidFill>
                <a:latin typeface="Courier New" pitchFamily="49" charset="0"/>
              </a:rPr>
              <a:t>, 					</a:t>
            </a:r>
            <a:r>
              <a:rPr lang="fr-FR" sz="1300" dirty="0" err="1">
                <a:solidFill>
                  <a:schemeClr val="tx1"/>
                </a:solidFill>
                <a:latin typeface="Courier New" pitchFamily="49" charset="0"/>
              </a:rPr>
              <a:t>HttpServletResponse</a:t>
            </a:r>
            <a:r>
              <a:rPr lang="fr-FR" sz="1300" dirty="0">
                <a:solidFill>
                  <a:schemeClr val="tx1"/>
                </a:solidFill>
                <a:latin typeface="Courier New" pitchFamily="49" charset="0"/>
              </a:rPr>
              <a:t> </a:t>
            </a:r>
            <a:r>
              <a:rPr lang="fr-FR" sz="1300" dirty="0" err="1">
                <a:solidFill>
                  <a:schemeClr val="tx1"/>
                </a:solidFill>
                <a:latin typeface="Courier New" pitchFamily="49" charset="0"/>
              </a:rPr>
              <a:t>response</a:t>
            </a:r>
            <a:r>
              <a:rPr lang="fr-FR" sz="1300" dirty="0">
                <a:solidFill>
                  <a:schemeClr val="tx1"/>
                </a:solidFill>
                <a:latin typeface="Courier New" pitchFamily="49" charset="0"/>
              </a:rPr>
              <a:t>) </a:t>
            </a:r>
            <a:r>
              <a:rPr lang="fr-FR" sz="1300" dirty="0" err="1">
                <a:solidFill>
                  <a:schemeClr val="tx1"/>
                </a:solidFill>
                <a:latin typeface="Courier New" pitchFamily="49" charset="0"/>
              </a:rPr>
              <a:t>throws</a:t>
            </a:r>
            <a:r>
              <a:rPr lang="fr-FR" sz="1300" dirty="0">
                <a:solidFill>
                  <a:schemeClr val="tx1"/>
                </a:solidFill>
                <a:latin typeface="Courier New" pitchFamily="49" charset="0"/>
              </a:rPr>
              <a:t> Exception {</a:t>
            </a:r>
          </a:p>
          <a:p>
            <a:pPr>
              <a:defRPr/>
            </a:pPr>
            <a:r>
              <a:rPr lang="fr-FR" sz="1300" b="0" dirty="0">
                <a:solidFill>
                  <a:schemeClr val="tx1"/>
                </a:solidFill>
                <a:latin typeface="Courier New" pitchFamily="49" charset="0"/>
              </a:rPr>
              <a:t>	</a:t>
            </a:r>
            <a:br>
              <a:rPr lang="fr-FR" sz="1300" b="0" dirty="0">
                <a:solidFill>
                  <a:schemeClr val="tx1"/>
                </a:solidFill>
                <a:latin typeface="Courier New" pitchFamily="49" charset="0"/>
              </a:rPr>
            </a:br>
            <a:r>
              <a:rPr lang="fr-FR" sz="1300" b="0" dirty="0">
                <a:solidFill>
                  <a:schemeClr val="tx1"/>
                </a:solidFill>
                <a:latin typeface="Courier New" pitchFamily="49" charset="0"/>
              </a:rPr>
              <a:t>	</a:t>
            </a:r>
            <a:r>
              <a:rPr lang="fr-FR" sz="1300" b="0" dirty="0" err="1">
                <a:solidFill>
                  <a:schemeClr val="tx1"/>
                </a:solidFill>
                <a:latin typeface="Courier New" pitchFamily="49" charset="0"/>
              </a:rPr>
              <a:t>Map</a:t>
            </a:r>
            <a:r>
              <a:rPr lang="fr-FR" sz="1300" b="0" dirty="0">
                <a:solidFill>
                  <a:schemeClr val="tx1"/>
                </a:solidFill>
                <a:latin typeface="Courier New" pitchFamily="49" charset="0"/>
              </a:rPr>
              <a:t> </a:t>
            </a:r>
            <a:r>
              <a:rPr lang="fr-FR" sz="1300" b="0" dirty="0" err="1">
                <a:solidFill>
                  <a:schemeClr val="tx1"/>
                </a:solidFill>
                <a:latin typeface="Courier New" pitchFamily="49" charset="0"/>
              </a:rPr>
              <a:t>map</a:t>
            </a:r>
            <a:r>
              <a:rPr lang="fr-FR" sz="1300" b="0" dirty="0">
                <a:solidFill>
                  <a:schemeClr val="tx1"/>
                </a:solidFill>
                <a:latin typeface="Courier New" pitchFamily="49" charset="0"/>
              </a:rPr>
              <a:t> = new </a:t>
            </a:r>
            <a:r>
              <a:rPr lang="fr-FR" sz="1300" b="0" dirty="0" err="1">
                <a:solidFill>
                  <a:schemeClr val="tx1"/>
                </a:solidFill>
                <a:latin typeface="Courier New" pitchFamily="49" charset="0"/>
              </a:rPr>
              <a:t>HashMap</a:t>
            </a:r>
            <a:r>
              <a:rPr lang="fr-FR" sz="1300" b="0" dirty="0">
                <a:solidFill>
                  <a:schemeClr val="tx1"/>
                </a:solidFill>
                <a:latin typeface="Courier New" pitchFamily="49" charset="0"/>
              </a:rPr>
              <a:t>();</a:t>
            </a:r>
          </a:p>
          <a:p>
            <a:pPr>
              <a:defRPr/>
            </a:pPr>
            <a:r>
              <a:rPr lang="fr-FR" sz="1300" b="0" dirty="0">
                <a:solidFill>
                  <a:schemeClr val="tx1"/>
                </a:solidFill>
                <a:latin typeface="Courier New" pitchFamily="49" charset="0"/>
              </a:rPr>
              <a:t>	</a:t>
            </a:r>
            <a:r>
              <a:rPr lang="fr-FR" sz="1300" b="0" dirty="0" err="1">
                <a:solidFill>
                  <a:schemeClr val="tx1"/>
                </a:solidFill>
                <a:latin typeface="Courier New" pitchFamily="49" charset="0"/>
              </a:rPr>
              <a:t>map.put</a:t>
            </a:r>
            <a:r>
              <a:rPr lang="fr-FR" sz="1300" b="0" dirty="0">
                <a:solidFill>
                  <a:schemeClr val="tx1"/>
                </a:solidFill>
                <a:latin typeface="Courier New" pitchFamily="49" charset="0"/>
              </a:rPr>
              <a:t>("message", "ceci est un message </a:t>
            </a:r>
            <a:r>
              <a:rPr lang="fr-FR" sz="1300" b="0" dirty="0" err="1">
                <a:solidFill>
                  <a:schemeClr val="tx1"/>
                </a:solidFill>
                <a:latin typeface="Courier New" pitchFamily="49" charset="0"/>
              </a:rPr>
              <a:t>a</a:t>
            </a:r>
            <a:r>
              <a:rPr lang="fr-FR" sz="1300" b="0" dirty="0">
                <a:solidFill>
                  <a:schemeClr val="tx1"/>
                </a:solidFill>
                <a:latin typeface="Courier New" pitchFamily="49" charset="0"/>
              </a:rPr>
              <a:t> afficher");</a:t>
            </a:r>
          </a:p>
          <a:p>
            <a:pPr>
              <a:defRPr/>
            </a:pPr>
            <a:r>
              <a:rPr lang="fr-FR" sz="1300" b="0" dirty="0">
                <a:solidFill>
                  <a:schemeClr val="tx1"/>
                </a:solidFill>
                <a:latin typeface="Courier New" pitchFamily="49" charset="0"/>
              </a:rPr>
              <a:t>	</a:t>
            </a:r>
            <a:r>
              <a:rPr lang="fr-FR" sz="1300" b="0" dirty="0" err="1">
                <a:solidFill>
                  <a:schemeClr val="tx1"/>
                </a:solidFill>
                <a:latin typeface="Courier New" pitchFamily="49" charset="0"/>
              </a:rPr>
              <a:t>map.put</a:t>
            </a:r>
            <a:r>
              <a:rPr lang="fr-FR" sz="1300" b="0" dirty="0">
                <a:solidFill>
                  <a:schemeClr val="tx1"/>
                </a:solidFill>
                <a:latin typeface="Courier New" pitchFamily="49" charset="0"/>
              </a:rPr>
              <a:t>("id", "identification");</a:t>
            </a:r>
          </a:p>
          <a:p>
            <a:pPr>
              <a:defRPr/>
            </a:pPr>
            <a:r>
              <a:rPr lang="fr-FR" sz="1300" b="0" dirty="0">
                <a:solidFill>
                  <a:schemeClr val="tx1"/>
                </a:solidFill>
                <a:latin typeface="Courier New" pitchFamily="49" charset="0"/>
              </a:rPr>
              <a:t>	return new </a:t>
            </a:r>
            <a:r>
              <a:rPr lang="fr-FR" sz="1300" b="0" dirty="0" err="1">
                <a:solidFill>
                  <a:schemeClr val="tx1"/>
                </a:solidFill>
                <a:latin typeface="Courier New" pitchFamily="49" charset="0"/>
              </a:rPr>
              <a:t>ModelAndView</a:t>
            </a:r>
            <a:r>
              <a:rPr lang="fr-FR" sz="1300" b="0" dirty="0">
                <a:solidFill>
                  <a:schemeClr val="tx1"/>
                </a:solidFill>
                <a:latin typeface="Courier New" pitchFamily="49" charset="0"/>
              </a:rPr>
              <a:t>("</a:t>
            </a:r>
            <a:r>
              <a:rPr lang="fr-FR" sz="1300" b="0" dirty="0" err="1">
                <a:solidFill>
                  <a:schemeClr val="tx1"/>
                </a:solidFill>
                <a:latin typeface="Courier New" pitchFamily="49" charset="0"/>
              </a:rPr>
              <a:t>jsp</a:t>
            </a:r>
            <a:r>
              <a:rPr lang="fr-FR" sz="1300" b="0" dirty="0">
                <a:solidFill>
                  <a:schemeClr val="tx1"/>
                </a:solidFill>
                <a:latin typeface="Courier New" pitchFamily="49" charset="0"/>
              </a:rPr>
              <a:t>/main.</a:t>
            </a:r>
            <a:r>
              <a:rPr lang="fr-FR" sz="1300" b="0" dirty="0" err="1">
                <a:solidFill>
                  <a:schemeClr val="tx1"/>
                </a:solidFill>
                <a:latin typeface="Courier New" pitchFamily="49" charset="0"/>
              </a:rPr>
              <a:t>jsp</a:t>
            </a:r>
            <a:r>
              <a:rPr lang="fr-FR" sz="1300" b="0" dirty="0">
                <a:solidFill>
                  <a:schemeClr val="tx1"/>
                </a:solidFill>
                <a:latin typeface="Courier New" pitchFamily="49" charset="0"/>
              </a:rPr>
              <a:t>",</a:t>
            </a:r>
            <a:r>
              <a:rPr lang="fr-FR" sz="1300" b="0" dirty="0" err="1">
                <a:solidFill>
                  <a:schemeClr val="tx1"/>
                </a:solidFill>
                <a:latin typeface="Courier New" pitchFamily="49" charset="0"/>
              </a:rPr>
              <a:t>map</a:t>
            </a:r>
            <a:r>
              <a:rPr lang="fr-FR" sz="1300" b="0" dirty="0">
                <a:solidFill>
                  <a:schemeClr val="tx1"/>
                </a:solidFill>
                <a:latin typeface="Courier New" pitchFamily="49" charset="0"/>
              </a:rPr>
              <a:t>);</a:t>
            </a:r>
          </a:p>
          <a:p>
            <a:pPr>
              <a:defRPr/>
            </a:pPr>
            <a:r>
              <a:rPr lang="fr-FR" sz="1300" b="0" dirty="0">
                <a:solidFill>
                  <a:schemeClr val="tx1"/>
                </a:solidFill>
                <a:latin typeface="Courier New" pitchFamily="49" charset="0"/>
              </a:rPr>
              <a:t>   }</a:t>
            </a:r>
          </a:p>
          <a:p>
            <a:pPr>
              <a:defRPr/>
            </a:pPr>
            <a:r>
              <a:rPr lang="fr-FR" sz="1300" b="0" dirty="0">
                <a:solidFill>
                  <a:schemeClr val="tx1"/>
                </a:solidFill>
                <a:latin typeface="Courier New" pitchFamily="49" charset="0"/>
              </a:rPr>
              <a:t>}</a:t>
            </a:r>
          </a:p>
        </p:txBody>
      </p:sp>
      <p:sp>
        <p:nvSpPr>
          <p:cNvPr id="332808" name="Rectangle 16"/>
          <p:cNvSpPr>
            <a:spLocks noChangeArrowheads="1"/>
          </p:cNvSpPr>
          <p:nvPr/>
        </p:nvSpPr>
        <p:spPr bwMode="auto">
          <a:xfrm>
            <a:off x="2057400" y="6095515"/>
            <a:ext cx="8077200" cy="504825"/>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2400">
                <a:latin typeface="Arial Narrow" panose="020B0606020202030204" pitchFamily="34" charset="0"/>
                <a:cs typeface="Arial" panose="020B0604020202020204" pitchFamily="34" charset="0"/>
              </a:rPr>
              <a:t> En Spring 3+, il faut utiliser les </a:t>
            </a:r>
            <a:r>
              <a:rPr lang="fr-FR" altLang="en-US" sz="2400" b="1" u="sng">
                <a:latin typeface="Arial Narrow" panose="020B0606020202030204" pitchFamily="34" charset="0"/>
                <a:cs typeface="Arial" panose="020B0604020202020204" pitchFamily="34" charset="0"/>
              </a:rPr>
              <a:t>annotations</a:t>
            </a:r>
            <a:r>
              <a:rPr lang="fr-FR" altLang="en-US" sz="2400">
                <a:latin typeface="Arial Narrow" panose="020B0606020202030204" pitchFamily="34" charset="0"/>
                <a:cs typeface="Arial" panose="020B0604020202020204" pitchFamily="34" charset="0"/>
              </a:rPr>
              <a:t>.</a:t>
            </a:r>
            <a:endParaRPr lang="fr-FR" altLang="en-US" sz="2000">
              <a:latin typeface="Arial Narrow" panose="020B0606020202030204" pitchFamily="34" charset="0"/>
              <a:cs typeface="Arial" panose="020B0604020202020204" pitchFamily="34" charset="0"/>
            </a:endParaRPr>
          </a:p>
        </p:txBody>
      </p:sp>
      <p:graphicFrame>
        <p:nvGraphicFramePr>
          <p:cNvPr id="332809" name="Objet 1"/>
          <p:cNvGraphicFramePr>
            <a:graphicFrameLocks noChangeAspect="1"/>
          </p:cNvGraphicFramePr>
          <p:nvPr>
            <p:extLst/>
          </p:nvPr>
        </p:nvGraphicFramePr>
        <p:xfrm>
          <a:off x="2057401" y="6102218"/>
          <a:ext cx="569913" cy="421924"/>
        </p:xfrm>
        <a:graphic>
          <a:graphicData uri="http://schemas.openxmlformats.org/presentationml/2006/ole">
            <mc:AlternateContent xmlns:mc="http://schemas.openxmlformats.org/markup-compatibility/2006">
              <mc:Choice xmlns:v="urn:schemas-microsoft-com:vml" Requires="v">
                <p:oleObj spid="_x0000_s6191" name="Image bitmap" r:id="rId4" imgW="371527" imgH="352474" progId="PBrush">
                  <p:embed/>
                </p:oleObj>
              </mc:Choice>
              <mc:Fallback>
                <p:oleObj name="Image bitmap" r:id="rId4" imgW="371527" imgH="352474" progId="PBrush">
                  <p:embed/>
                  <p:pic>
                    <p:nvPicPr>
                      <p:cNvPr id="332809" name="Objet 1"/>
                      <p:cNvPicPr>
                        <a:picLocks noChangeAspect="1" noChangeArrowheads="1"/>
                      </p:cNvPicPr>
                      <p:nvPr/>
                    </p:nvPicPr>
                    <p:blipFill>
                      <a:blip r:embed="rId5">
                        <a:clrChange>
                          <a:clrFrom>
                            <a:srgbClr val="ECE9D8"/>
                          </a:clrFrom>
                          <a:clrTo>
                            <a:srgbClr val="ECE9D8">
                              <a:alpha val="0"/>
                            </a:srgbClr>
                          </a:clrTo>
                        </a:clrChange>
                        <a:extLst>
                          <a:ext uri="{28A0092B-C50C-407E-A947-70E740481C1C}">
                            <a14:useLocalDpi xmlns:a14="http://schemas.microsoft.com/office/drawing/2010/main" val="0"/>
                          </a:ext>
                        </a:extLst>
                      </a:blip>
                      <a:srcRect/>
                      <a:stretch>
                        <a:fillRect/>
                      </a:stretch>
                    </p:blipFill>
                    <p:spPr bwMode="auto">
                      <a:xfrm>
                        <a:off x="2057401" y="6102218"/>
                        <a:ext cx="569913" cy="421924"/>
                      </a:xfrm>
                      <a:prstGeom prst="rect">
                        <a:avLst/>
                      </a:prstGeom>
                      <a:noFill/>
                      <a:ln>
                        <a:noFill/>
                      </a:ln>
                      <a:extLst/>
                    </p:spPr>
                  </p:pic>
                </p:oleObj>
              </mc:Fallback>
            </mc:AlternateContent>
          </a:graphicData>
        </a:graphic>
      </p:graphicFrame>
      <p:sp>
        <p:nvSpPr>
          <p:cNvPr id="2" name="Espace réservé du numéro de diapositive 1"/>
          <p:cNvSpPr>
            <a:spLocks noGrp="1"/>
          </p:cNvSpPr>
          <p:nvPr>
            <p:ph type="sldNum" sz="quarter" idx="12"/>
          </p:nvPr>
        </p:nvSpPr>
        <p:spPr/>
        <p:txBody>
          <a:bodyPr/>
          <a:lstStyle/>
          <a:p>
            <a:fld id="{27DD2850-4166-4114-B1C5-40990753D8A0}" type="slidenum">
              <a:rPr lang="fr-FR" smtClean="0"/>
              <a:t>309</a:t>
            </a:fld>
            <a:endParaRPr lang="fr-FR"/>
          </a:p>
        </p:txBody>
      </p:sp>
      <p:sp>
        <p:nvSpPr>
          <p:cNvPr id="3" name="Espace réservé du pied de page 2">
            <a:extLst>
              <a:ext uri="{FF2B5EF4-FFF2-40B4-BE49-F238E27FC236}">
                <a16:creationId xmlns:a16="http://schemas.microsoft.com/office/drawing/2014/main" id="{7C57A6C6-7C8F-4CFD-8E63-835AF7E3F3E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61039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3" name="Espace réservé du contenu 2"/>
          <p:cNvSpPr>
            <a:spLocks noGrp="1"/>
          </p:cNvSpPr>
          <p:nvPr>
            <p:ph idx="1"/>
          </p:nvPr>
        </p:nvSpPr>
        <p:spPr/>
        <p:txBody>
          <a:bodyPr>
            <a:normAutofit fontScale="92500" lnSpcReduction="20000"/>
          </a:bodyPr>
          <a:lstStyle/>
          <a:p>
            <a:r>
              <a:rPr lang="fr-FR" dirty="0"/>
              <a:t>Tout comme pour la balise </a:t>
            </a:r>
            <a:r>
              <a:rPr lang="fr-FR" b="1" dirty="0"/>
              <a:t>&lt;</a:t>
            </a:r>
            <a:r>
              <a:rPr lang="fr-FR" b="1" dirty="0" err="1"/>
              <a:t>constructor-arg</a:t>
            </a:r>
            <a:r>
              <a:rPr lang="fr-FR" b="1" dirty="0"/>
              <a:t>&gt;</a:t>
            </a:r>
            <a:r>
              <a:rPr lang="fr-FR" dirty="0"/>
              <a:t>, dans </a:t>
            </a:r>
            <a:r>
              <a:rPr lang="fr-FR" b="1" dirty="0"/>
              <a:t>&lt;</a:t>
            </a:r>
            <a:r>
              <a:rPr lang="fr-FR" b="1" dirty="0" err="1"/>
              <a:t>property</a:t>
            </a:r>
            <a:r>
              <a:rPr lang="fr-FR" b="1" dirty="0"/>
              <a:t>&gt;</a:t>
            </a:r>
          </a:p>
          <a:p>
            <a:pPr lvl="1"/>
            <a:r>
              <a:rPr lang="fr-FR" b="1" dirty="0" err="1"/>
              <a:t>ref</a:t>
            </a:r>
            <a:r>
              <a:rPr lang="fr-FR" dirty="0"/>
              <a:t> : indique un id de </a:t>
            </a:r>
            <a:r>
              <a:rPr lang="fr-FR" dirty="0" err="1"/>
              <a:t>bean</a:t>
            </a:r>
            <a:r>
              <a:rPr lang="fr-FR" dirty="0"/>
              <a:t> déclaré dans le contexte Spring</a:t>
            </a:r>
          </a:p>
          <a:p>
            <a:pPr lvl="1"/>
            <a:r>
              <a:rPr lang="fr-FR" b="1" dirty="0"/>
              <a:t>value</a:t>
            </a:r>
            <a:r>
              <a:rPr lang="fr-FR" dirty="0"/>
              <a:t> : indique une valeur</a:t>
            </a:r>
          </a:p>
          <a:p>
            <a:pPr lvl="1"/>
            <a:endParaRPr lang="fr-FR" dirty="0"/>
          </a:p>
          <a:p>
            <a:r>
              <a:rPr lang="fr-FR" dirty="0"/>
              <a:t>&lt;</a:t>
            </a:r>
            <a:r>
              <a:rPr lang="fr-FR" dirty="0" err="1"/>
              <a:t>property</a:t>
            </a:r>
            <a:r>
              <a:rPr lang="fr-FR" dirty="0"/>
              <a:t>&gt; fait référence aux </a:t>
            </a:r>
            <a:r>
              <a:rPr lang="fr-FR" b="1" u="sng" dirty="0"/>
              <a:t>méthodes </a:t>
            </a:r>
            <a:r>
              <a:rPr lang="fr-FR" b="1" u="sng" dirty="0" err="1"/>
              <a:t>setXxx</a:t>
            </a:r>
            <a:r>
              <a:rPr lang="fr-FR" dirty="0"/>
              <a:t> qui sont dans la classe. Elle ne s’occupe pas des attributs.</a:t>
            </a:r>
          </a:p>
          <a:p>
            <a:pPr lvl="1"/>
            <a:r>
              <a:rPr lang="fr-FR" dirty="0"/>
              <a:t>Les méthodes </a:t>
            </a:r>
            <a:r>
              <a:rPr lang="fr-FR" dirty="0" err="1"/>
              <a:t>setXxx</a:t>
            </a:r>
            <a:r>
              <a:rPr lang="fr-FR" dirty="0"/>
              <a:t> doivent être </a:t>
            </a:r>
            <a:r>
              <a:rPr lang="fr-FR" i="1" dirty="0"/>
              <a:t>public</a:t>
            </a:r>
          </a:p>
          <a:p>
            <a:pPr lvl="2"/>
            <a:r>
              <a:rPr lang="fr-FR" dirty="0"/>
              <a:t>Sinon, Spring vous indiquera une erreur lors du chargement du contexte</a:t>
            </a:r>
          </a:p>
          <a:p>
            <a:endParaRPr lang="fr-FR" altLang="fr-FR" sz="2800" b="1" u="sng" dirty="0"/>
          </a:p>
          <a:p>
            <a:r>
              <a:rPr lang="fr-FR" altLang="fr-FR" sz="2800" b="1" u="sng" dirty="0"/>
              <a:t>L’ordre</a:t>
            </a:r>
            <a:r>
              <a:rPr lang="fr-FR" altLang="fr-FR" sz="2800" dirty="0"/>
              <a:t> de déclaration des </a:t>
            </a:r>
            <a:r>
              <a:rPr lang="fr-FR" altLang="fr-FR" sz="2800" b="1" dirty="0"/>
              <a:t>&lt;</a:t>
            </a:r>
            <a:r>
              <a:rPr lang="fr-FR" altLang="fr-FR" sz="2800" b="1" dirty="0" err="1"/>
              <a:t>property</a:t>
            </a:r>
            <a:r>
              <a:rPr lang="fr-FR" altLang="fr-FR" sz="2800" b="1" dirty="0"/>
              <a:t>&gt;</a:t>
            </a:r>
            <a:r>
              <a:rPr lang="fr-FR" altLang="fr-FR" sz="2800" dirty="0"/>
              <a:t> </a:t>
            </a:r>
            <a:r>
              <a:rPr lang="fr-FR" altLang="fr-FR" sz="2800" u="sng" dirty="0"/>
              <a:t>n’a aucune importance </a:t>
            </a:r>
            <a:r>
              <a:rPr lang="fr-FR" altLang="fr-FR" sz="2800" dirty="0"/>
              <a:t>!</a:t>
            </a:r>
          </a:p>
          <a:p>
            <a:r>
              <a:rPr lang="fr-FR" altLang="fr-FR" sz="2800" dirty="0"/>
              <a:t>Rappel : </a:t>
            </a:r>
            <a:r>
              <a:rPr lang="fr-FR" altLang="fr-FR" sz="2800" b="1" u="sng" dirty="0"/>
              <a:t>l’ordre</a:t>
            </a:r>
            <a:r>
              <a:rPr lang="fr-FR" altLang="fr-FR" sz="2800" dirty="0"/>
              <a:t> de déclaration des </a:t>
            </a:r>
            <a:r>
              <a:rPr lang="fr-FR" altLang="fr-FR" sz="2800" b="1" dirty="0"/>
              <a:t>&lt;</a:t>
            </a:r>
            <a:r>
              <a:rPr lang="fr-FR" altLang="fr-FR" sz="2800" b="1" dirty="0" err="1"/>
              <a:t>bean</a:t>
            </a:r>
            <a:r>
              <a:rPr lang="fr-FR" altLang="fr-FR" sz="2800" b="1" dirty="0"/>
              <a:t>&gt;</a:t>
            </a:r>
            <a:r>
              <a:rPr lang="fr-FR" altLang="fr-FR" sz="2800" dirty="0"/>
              <a:t> </a:t>
            </a:r>
            <a:r>
              <a:rPr lang="fr-FR" altLang="fr-FR" sz="2800" u="sng" dirty="0"/>
              <a:t>n’a aucune importance </a:t>
            </a:r>
            <a:r>
              <a:rPr lang="fr-FR" altLang="fr-FR" sz="2800" dirty="0"/>
              <a:t>!</a:t>
            </a:r>
          </a:p>
          <a:p>
            <a:pPr lvl="2"/>
            <a:endParaRPr lang="fr-FR" dirty="0"/>
          </a:p>
          <a:p>
            <a:pPr lvl="1"/>
            <a:endParaRPr lang="fr-FR" dirty="0"/>
          </a:p>
          <a:p>
            <a:endParaRPr lang="fr-FR" dirty="0"/>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31</a:t>
            </a:fld>
            <a:endParaRPr lang="fr-FR"/>
          </a:p>
        </p:txBody>
      </p:sp>
      <p:sp>
        <p:nvSpPr>
          <p:cNvPr id="4" name="Espace réservé du pied de page 3">
            <a:extLst>
              <a:ext uri="{FF2B5EF4-FFF2-40B4-BE49-F238E27FC236}">
                <a16:creationId xmlns:a16="http://schemas.microsoft.com/office/drawing/2014/main" id="{E53FB939-1929-4A45-80ED-F765F427ED1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7967915"/>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fontScale="90000"/>
          </a:bodyPr>
          <a:lstStyle/>
          <a:p>
            <a:r>
              <a:rPr lang="fr-FR" dirty="0"/>
              <a:t>Framework Spring MVC – Ancienne</a:t>
            </a:r>
          </a:p>
        </p:txBody>
      </p:sp>
      <p:sp>
        <p:nvSpPr>
          <p:cNvPr id="278533" name="Rectangle 3"/>
          <p:cNvSpPr>
            <a:spLocks noGrp="1" noChangeArrowheads="1"/>
          </p:cNvSpPr>
          <p:nvPr>
            <p:ph idx="1"/>
          </p:nvPr>
        </p:nvSpPr>
        <p:spPr/>
        <p:txBody>
          <a:bodyPr>
            <a:normAutofit/>
          </a:bodyPr>
          <a:lstStyle/>
          <a:p>
            <a:r>
              <a:rPr lang="fr-FR" altLang="en-US" sz="2800" dirty="0"/>
              <a:t>Il vous faudra mapper chaque contrôleurs dans le fichier Spring du </a:t>
            </a:r>
            <a:r>
              <a:rPr lang="fr-FR" sz="2800" dirty="0" err="1"/>
              <a:t>DispatcherServlet</a:t>
            </a:r>
            <a:endParaRPr lang="fr-FR" altLang="en-US" sz="2800" dirty="0"/>
          </a:p>
          <a:p>
            <a:pPr lvl="1"/>
            <a:r>
              <a:rPr lang="fr-FR" altLang="en-US" sz="2400" dirty="0"/>
              <a:t>Exemple de syntaxe pour le mapping</a:t>
            </a:r>
          </a:p>
          <a:p>
            <a:pPr lvl="2"/>
            <a:endParaRPr lang="fr-FR" altLang="en-US" sz="2000" dirty="0"/>
          </a:p>
          <a:p>
            <a:pPr lvl="2"/>
            <a:endParaRPr lang="fr-FR" altLang="en-US" sz="2000" dirty="0"/>
          </a:p>
          <a:p>
            <a:pPr lvl="2"/>
            <a:endParaRPr lang="fr-FR" altLang="en-US" sz="2000" dirty="0"/>
          </a:p>
          <a:p>
            <a:pPr lvl="2"/>
            <a:endParaRPr lang="fr-FR" altLang="en-US" sz="2000" dirty="0"/>
          </a:p>
          <a:p>
            <a:pPr lvl="1"/>
            <a:r>
              <a:rPr lang="fr-FR" altLang="en-US" sz="2400" dirty="0"/>
              <a:t>Le suffixe n'est pas contractuel.</a:t>
            </a:r>
          </a:p>
          <a:p>
            <a:pPr lvl="2"/>
            <a:r>
              <a:rPr lang="fr-FR" altLang="en-US" sz="2000" dirty="0"/>
              <a:t>Il faut juste qu'il soit cohérent avec le suffixe dans le web.xml</a:t>
            </a:r>
          </a:p>
          <a:p>
            <a:pPr lvl="1"/>
            <a:r>
              <a:rPr lang="fr-FR" altLang="en-US" sz="2400" dirty="0"/>
              <a:t>Il est possible d'ajouter des propriétés à ce </a:t>
            </a:r>
            <a:r>
              <a:rPr lang="fr-FR" altLang="en-US" sz="2400" dirty="0" err="1"/>
              <a:t>bean</a:t>
            </a:r>
            <a:endParaRPr lang="fr-FR" altLang="en-US" sz="2400" dirty="0"/>
          </a:p>
          <a:p>
            <a:pPr lvl="2"/>
            <a:r>
              <a:rPr lang="fr-FR" altLang="en-US" sz="2000" dirty="0"/>
              <a:t>Ex : injection de dépendance avec une classe Service</a:t>
            </a:r>
          </a:p>
        </p:txBody>
      </p:sp>
      <p:sp>
        <p:nvSpPr>
          <p:cNvPr id="16390" name="Text Box 4"/>
          <p:cNvSpPr txBox="1">
            <a:spLocks noChangeArrowheads="1"/>
          </p:cNvSpPr>
          <p:nvPr/>
        </p:nvSpPr>
        <p:spPr bwMode="auto">
          <a:xfrm>
            <a:off x="1958975" y="2688430"/>
            <a:ext cx="7969250" cy="95410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b="0" dirty="0">
                <a:solidFill>
                  <a:schemeClr val="tx1"/>
                </a:solidFill>
                <a:cs typeface="Arial" panose="020B0604020202020204" pitchFamily="34" charset="0"/>
              </a:rPr>
              <a:t>&lt;</a:t>
            </a:r>
            <a:r>
              <a:rPr lang="fr-FR" sz="1400" b="0" dirty="0" err="1">
                <a:solidFill>
                  <a:schemeClr val="tx1"/>
                </a:solidFill>
                <a:cs typeface="Arial" panose="020B0604020202020204" pitchFamily="34" charset="0"/>
              </a:rPr>
              <a:t>bean</a:t>
            </a:r>
            <a:r>
              <a:rPr lang="fr-FR" sz="1400" b="0" dirty="0">
                <a:solidFill>
                  <a:schemeClr val="tx1"/>
                </a:solidFill>
                <a:cs typeface="Arial" panose="020B0604020202020204" pitchFamily="34" charset="0"/>
              </a:rPr>
              <a:t> id="</a:t>
            </a:r>
            <a:r>
              <a:rPr lang="fr-FR" sz="1400" b="0" dirty="0" err="1">
                <a:solidFill>
                  <a:schemeClr val="tx1"/>
                </a:solidFill>
                <a:cs typeface="Arial" panose="020B0604020202020204" pitchFamily="34" charset="0"/>
              </a:rPr>
              <a:t>handlerMapping</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class="org.springframework.web.servlet.handler.BeanNameUrlHandlerMapping"/&gt;</a:t>
            </a:r>
          </a:p>
          <a:p>
            <a:pPr>
              <a:defRPr/>
            </a:pPr>
            <a:endParaRPr lang="fr-FR" sz="1400" b="0" dirty="0">
              <a:solidFill>
                <a:schemeClr val="tx1"/>
              </a:solidFill>
              <a:cs typeface="Arial" panose="020B0604020202020204" pitchFamily="34" charset="0"/>
            </a:endParaRPr>
          </a:p>
          <a:p>
            <a:pPr>
              <a:defRPr/>
            </a:pPr>
            <a:r>
              <a:rPr lang="fr-FR" sz="1400" b="0" dirty="0">
                <a:solidFill>
                  <a:schemeClr val="tx1"/>
                </a:solidFill>
                <a:cs typeface="Arial" panose="020B0604020202020204" pitchFamily="34" charset="0"/>
              </a:rPr>
              <a:t>&lt;</a:t>
            </a:r>
            <a:r>
              <a:rPr lang="fr-FR" sz="1400" b="0" dirty="0" err="1">
                <a:solidFill>
                  <a:schemeClr val="tx1"/>
                </a:solidFill>
                <a:cs typeface="Arial" panose="020B0604020202020204" pitchFamily="34" charset="0"/>
              </a:rPr>
              <a:t>bean</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name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simple.smvc</a:t>
            </a:r>
            <a:r>
              <a:rPr lang="fr-FR" sz="1400" b="0" dirty="0">
                <a:solidFill>
                  <a:schemeClr val="tx1"/>
                </a:solidFill>
                <a:cs typeface="Arial" panose="020B0604020202020204" pitchFamily="34" charset="0"/>
              </a:rPr>
              <a:t>" class="</a:t>
            </a:r>
            <a:r>
              <a:rPr lang="fr-FR" sz="1400" b="0" dirty="0" err="1">
                <a:solidFill>
                  <a:schemeClr val="tx1"/>
                </a:solidFill>
                <a:cs typeface="Arial" panose="020B0604020202020204" pitchFamily="34" charset="0"/>
              </a:rPr>
              <a:t>com.bankonet.SimpleController</a:t>
            </a:r>
            <a:r>
              <a:rPr lang="fr-FR" sz="1400" b="0" dirty="0">
                <a:solidFill>
                  <a:schemeClr val="tx1"/>
                </a:solidFill>
                <a:cs typeface="Arial" panose="020B0604020202020204" pitchFamily="34" charset="0"/>
              </a:rPr>
              <a:t>"/&gt;</a:t>
            </a:r>
          </a:p>
        </p:txBody>
      </p:sp>
      <p:sp>
        <p:nvSpPr>
          <p:cNvPr id="333832" name="Rectangle 5"/>
          <p:cNvSpPr>
            <a:spLocks noChangeArrowheads="1"/>
          </p:cNvSpPr>
          <p:nvPr/>
        </p:nvSpPr>
        <p:spPr bwMode="auto">
          <a:xfrm>
            <a:off x="1958975" y="3676650"/>
            <a:ext cx="8670925" cy="438150"/>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1800" dirty="0">
                <a:latin typeface="Arial Narrow" panose="020B0606020202030204" pitchFamily="34" charset="0"/>
                <a:cs typeface="Arial" panose="020B0604020202020204" pitchFamily="34" charset="0"/>
              </a:rPr>
              <a:t>Contrairement aux utilisations précédentes, c'est l'attribut "</a:t>
            </a:r>
            <a:r>
              <a:rPr lang="fr-FR" altLang="en-US" sz="1800" b="1" u="sng" dirty="0" err="1">
                <a:latin typeface="Arial Narrow" panose="020B0606020202030204" pitchFamily="34" charset="0"/>
                <a:cs typeface="Arial" panose="020B0604020202020204" pitchFamily="34" charset="0"/>
              </a:rPr>
              <a:t>name</a:t>
            </a:r>
            <a:r>
              <a:rPr lang="fr-FR" altLang="en-US" sz="1800" dirty="0">
                <a:latin typeface="Arial Narrow" panose="020B0606020202030204" pitchFamily="34" charset="0"/>
                <a:cs typeface="Arial" panose="020B0604020202020204" pitchFamily="34" charset="0"/>
              </a:rPr>
              <a:t>" qui est utilisé (et non-pas "id")</a:t>
            </a:r>
          </a:p>
        </p:txBody>
      </p:sp>
      <p:graphicFrame>
        <p:nvGraphicFramePr>
          <p:cNvPr id="333833" name="Object 6"/>
          <p:cNvGraphicFramePr>
            <a:graphicFrameLocks noChangeAspect="1"/>
          </p:cNvGraphicFramePr>
          <p:nvPr>
            <p:extLst/>
          </p:nvPr>
        </p:nvGraphicFramePr>
        <p:xfrm>
          <a:off x="1958975" y="3676650"/>
          <a:ext cx="371475" cy="352425"/>
        </p:xfrm>
        <a:graphic>
          <a:graphicData uri="http://schemas.openxmlformats.org/presentationml/2006/ole">
            <mc:AlternateContent xmlns:mc="http://schemas.openxmlformats.org/markup-compatibility/2006">
              <mc:Choice xmlns:v="urn:schemas-microsoft-com:vml" Requires="v">
                <p:oleObj spid="_x0000_s7215" name="Image bitmap" r:id="rId4" imgW="371527" imgH="352474" progId="PBrush">
                  <p:embed/>
                </p:oleObj>
              </mc:Choice>
              <mc:Fallback>
                <p:oleObj name="Image bitmap" r:id="rId4" imgW="371527" imgH="352474" progId="PBrush">
                  <p:embed/>
                  <p:pic>
                    <p:nvPicPr>
                      <p:cNvPr id="333833" name="Object 6"/>
                      <p:cNvPicPr>
                        <a:picLocks noChangeAspect="1" noChangeArrowheads="1"/>
                      </p:cNvPicPr>
                      <p:nvPr/>
                    </p:nvPicPr>
                    <p:blipFill>
                      <a:blip r:embed="rId5">
                        <a:clrChange>
                          <a:clrFrom>
                            <a:srgbClr val="ECE9D8"/>
                          </a:clrFrom>
                          <a:clrTo>
                            <a:srgbClr val="ECE9D8">
                              <a:alpha val="0"/>
                            </a:srgbClr>
                          </a:clrTo>
                        </a:clrChange>
                        <a:extLst>
                          <a:ext uri="{28A0092B-C50C-407E-A947-70E740481C1C}">
                            <a14:useLocalDpi xmlns:a14="http://schemas.microsoft.com/office/drawing/2010/main" val="0"/>
                          </a:ext>
                        </a:extLst>
                      </a:blip>
                      <a:srcRect/>
                      <a:stretch>
                        <a:fillRect/>
                      </a:stretch>
                    </p:blipFill>
                    <p:spPr bwMode="auto">
                      <a:xfrm>
                        <a:off x="1958975" y="3676650"/>
                        <a:ext cx="371475" cy="352425"/>
                      </a:xfrm>
                      <a:prstGeom prst="rect">
                        <a:avLst/>
                      </a:prstGeom>
                      <a:noFill/>
                      <a:ln>
                        <a:noFill/>
                      </a:ln>
                      <a:effectLst/>
                      <a:extLst>
                        <a:ext uri="{909E8E84-426E-40DD-AFC4-6F175D3DCCD1}">
                          <a14:hiddenFill xmlns:a14="http://schemas.microsoft.com/office/drawing/2010/main">
                            <a:solidFill>
                              <a:srgbClr val="EAEAEA">
                                <a:alpha val="50195"/>
                              </a:srgbClr>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Espace réservé du numéro de diapositive 1"/>
          <p:cNvSpPr>
            <a:spLocks noGrp="1"/>
          </p:cNvSpPr>
          <p:nvPr>
            <p:ph type="sldNum" sz="quarter" idx="12"/>
          </p:nvPr>
        </p:nvSpPr>
        <p:spPr/>
        <p:txBody>
          <a:bodyPr/>
          <a:lstStyle/>
          <a:p>
            <a:fld id="{27DD2850-4166-4114-B1C5-40990753D8A0}" type="slidenum">
              <a:rPr lang="fr-FR" smtClean="0"/>
              <a:t>310</a:t>
            </a:fld>
            <a:endParaRPr lang="fr-FR"/>
          </a:p>
        </p:txBody>
      </p:sp>
      <p:sp>
        <p:nvSpPr>
          <p:cNvPr id="3" name="Espace réservé du pied de page 2">
            <a:extLst>
              <a:ext uri="{FF2B5EF4-FFF2-40B4-BE49-F238E27FC236}">
                <a16:creationId xmlns:a16="http://schemas.microsoft.com/office/drawing/2014/main" id="{8BFC98F9-453D-434C-93E9-5639E43653F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95119447"/>
      </p:ext>
    </p:extLst>
  </p:cSld>
  <p:clrMapOvr>
    <a:masterClrMapping/>
  </p:clrMapOvr>
  <p:transition spd="slow"/>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normAutofit fontScale="90000"/>
          </a:bodyPr>
          <a:lstStyle/>
          <a:p>
            <a:r>
              <a:rPr lang="fr-FR"/>
              <a:t>Spring MVC et les annotations</a:t>
            </a:r>
          </a:p>
        </p:txBody>
      </p:sp>
      <p:sp>
        <p:nvSpPr>
          <p:cNvPr id="282629" name="Rectangle 3"/>
          <p:cNvSpPr>
            <a:spLocks noGrp="1" noChangeArrowheads="1"/>
          </p:cNvSpPr>
          <p:nvPr>
            <p:ph idx="1"/>
          </p:nvPr>
        </p:nvSpPr>
        <p:spPr/>
        <p:txBody>
          <a:bodyPr/>
          <a:lstStyle/>
          <a:p>
            <a:r>
              <a:rPr lang="fr-FR" altLang="en-US" dirty="0"/>
              <a:t>Spring 2.5 a introduit des annotations pour définir les contrôleurs</a:t>
            </a:r>
          </a:p>
          <a:p>
            <a:endParaRPr lang="fr-FR" altLang="en-US" dirty="0"/>
          </a:p>
          <a:p>
            <a:r>
              <a:rPr lang="fr-FR" altLang="en-US" dirty="0"/>
              <a:t>Idées :</a:t>
            </a:r>
          </a:p>
          <a:p>
            <a:pPr lvl="1"/>
            <a:r>
              <a:rPr lang="fr-FR" altLang="en-US" dirty="0"/>
              <a:t>Supprimer la nécessité d’héritage</a:t>
            </a:r>
          </a:p>
          <a:p>
            <a:pPr lvl="1"/>
            <a:r>
              <a:rPr lang="fr-FR" altLang="en-US" dirty="0"/>
              <a:t>Privilégier le modèle POJO (annoter des classes POJO)</a:t>
            </a:r>
          </a:p>
          <a:p>
            <a:pPr lvl="1"/>
            <a:r>
              <a:rPr lang="fr-FR" altLang="en-US" dirty="0"/>
              <a:t>Alléger la configuration XML</a:t>
            </a:r>
          </a:p>
          <a:p>
            <a:pPr lvl="2"/>
            <a:r>
              <a:rPr lang="fr-FR" altLang="en-US" dirty="0"/>
              <a:t>Plus besoin du mapping</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311</a:t>
            </a:fld>
            <a:endParaRPr lang="fr-FR"/>
          </a:p>
        </p:txBody>
      </p:sp>
      <p:sp>
        <p:nvSpPr>
          <p:cNvPr id="3" name="Espace réservé du pied de page 2">
            <a:extLst>
              <a:ext uri="{FF2B5EF4-FFF2-40B4-BE49-F238E27FC236}">
                <a16:creationId xmlns:a16="http://schemas.microsoft.com/office/drawing/2014/main" id="{064CD131-D35B-47B2-ACA4-ADC8B09E3C5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9145560"/>
      </p:ext>
    </p:extLst>
  </p:cSld>
  <p:clrMapOvr>
    <a:masterClrMapping/>
  </p:clrMapOvr>
  <p:transition spd="slow"/>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0"/>
          <p:cNvSpPr>
            <a:spLocks noGrp="1" noChangeArrowheads="1"/>
          </p:cNvSpPr>
          <p:nvPr>
            <p:ph type="title"/>
          </p:nvPr>
        </p:nvSpPr>
        <p:spPr/>
        <p:txBody>
          <a:bodyPr>
            <a:normAutofit fontScale="90000"/>
          </a:bodyPr>
          <a:lstStyle/>
          <a:p>
            <a:r>
              <a:rPr lang="fr-FR" dirty="0"/>
              <a:t>Framework Spring MVC – Moderne</a:t>
            </a:r>
          </a:p>
        </p:txBody>
      </p:sp>
      <p:sp>
        <p:nvSpPr>
          <p:cNvPr id="334851" name="Rectangle 11"/>
          <p:cNvSpPr>
            <a:spLocks noGrp="1" noChangeArrowheads="1"/>
          </p:cNvSpPr>
          <p:nvPr>
            <p:ph idx="1"/>
          </p:nvPr>
        </p:nvSpPr>
        <p:spPr/>
        <p:txBody>
          <a:bodyPr>
            <a:normAutofit/>
          </a:bodyPr>
          <a:lstStyle/>
          <a:p>
            <a:r>
              <a:rPr lang="fr-FR" altLang="en-US" sz="2400" dirty="0"/>
              <a:t>Le contrôleur (en annotations)</a:t>
            </a:r>
          </a:p>
          <a:p>
            <a:pPr lvl="1"/>
            <a:r>
              <a:rPr lang="fr-FR" altLang="en-US" sz="2000" dirty="0"/>
              <a:t>Pas d’héritage de classe/interface spécifique</a:t>
            </a:r>
          </a:p>
          <a:p>
            <a:pPr lvl="1"/>
            <a:r>
              <a:rPr lang="fr-FR" altLang="en-US" sz="2000" dirty="0"/>
              <a:t>Pas de méthode spécifique</a:t>
            </a:r>
          </a:p>
        </p:txBody>
      </p:sp>
      <p:sp>
        <p:nvSpPr>
          <p:cNvPr id="17414" name="Text Box 4"/>
          <p:cNvSpPr txBox="1">
            <a:spLocks noChangeArrowheads="1"/>
          </p:cNvSpPr>
          <p:nvPr/>
        </p:nvSpPr>
        <p:spPr bwMode="auto">
          <a:xfrm>
            <a:off x="1181100" y="2624614"/>
            <a:ext cx="9258300" cy="4185761"/>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dirty="0">
                <a:solidFill>
                  <a:schemeClr val="tx1"/>
                </a:solidFill>
                <a:cs typeface="Arial" panose="020B0604020202020204" pitchFamily="34" charset="0"/>
              </a:rPr>
              <a:t>@Controller</a:t>
            </a:r>
          </a:p>
          <a:p>
            <a:pPr>
              <a:defRPr/>
            </a:pPr>
            <a:r>
              <a:rPr lang="fr-FR" sz="1400" dirty="0">
                <a:solidFill>
                  <a:schemeClr val="tx1"/>
                </a:solidFill>
                <a:cs typeface="Arial" panose="020B0604020202020204" pitchFamily="34" charset="0"/>
              </a:rPr>
              <a:t>@</a:t>
            </a:r>
            <a:r>
              <a:rPr lang="fr-FR" sz="1400" dirty="0" err="1">
                <a:solidFill>
                  <a:schemeClr val="tx1"/>
                </a:solidFill>
                <a:cs typeface="Arial" panose="020B0604020202020204" pitchFamily="34" charset="0"/>
              </a:rPr>
              <a:t>RequestMapping</a:t>
            </a:r>
            <a:r>
              <a:rPr lang="fr-FR" sz="1400" dirty="0">
                <a:solidFill>
                  <a:schemeClr val="tx1"/>
                </a:solidFill>
                <a:cs typeface="Arial" panose="020B0604020202020204" pitchFamily="34" charset="0"/>
              </a:rPr>
              <a:t>(value = "/</a:t>
            </a:r>
            <a:r>
              <a:rPr lang="fr-FR" sz="1400" dirty="0" err="1">
                <a:solidFill>
                  <a:schemeClr val="tx1"/>
                </a:solidFill>
                <a:cs typeface="Arial" panose="020B0604020202020204" pitchFamily="34" charset="0"/>
              </a:rPr>
              <a:t>simple.smvc</a:t>
            </a:r>
            <a:r>
              <a:rPr lang="fr-FR" sz="140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public class </a:t>
            </a:r>
            <a:r>
              <a:rPr lang="fr-FR" sz="1400" b="0" dirty="0" err="1">
                <a:solidFill>
                  <a:schemeClr val="tx1"/>
                </a:solidFill>
                <a:cs typeface="Arial" panose="020B0604020202020204" pitchFamily="34" charset="0"/>
              </a:rPr>
              <a:t>SimpleController</a:t>
            </a:r>
            <a:r>
              <a:rPr lang="fr-FR" sz="1400" b="0" dirty="0">
                <a:solidFill>
                  <a:schemeClr val="tx1"/>
                </a:solidFill>
                <a:cs typeface="Arial" panose="020B0604020202020204" pitchFamily="34" charset="0"/>
              </a:rPr>
              <a:t> {</a:t>
            </a:r>
          </a:p>
          <a:p>
            <a:pPr>
              <a:defRPr/>
            </a:pPr>
            <a:endParaRPr lang="fr-FR" sz="1400" b="0" dirty="0">
              <a:solidFill>
                <a:schemeClr val="tx1"/>
              </a:solidFill>
              <a:cs typeface="Arial" panose="020B0604020202020204" pitchFamily="34" charset="0"/>
            </a:endParaRPr>
          </a:p>
          <a:p>
            <a:pPr>
              <a:defRPr/>
            </a:pPr>
            <a:r>
              <a:rPr lang="fr-FR" sz="1400" dirty="0">
                <a:solidFill>
                  <a:schemeClr val="tx1"/>
                </a:solidFill>
                <a:cs typeface="Arial" panose="020B0604020202020204" pitchFamily="34" charset="0"/>
              </a:rPr>
              <a:t>   @</a:t>
            </a:r>
            <a:r>
              <a:rPr lang="fr-FR" sz="1400" dirty="0" err="1">
                <a:solidFill>
                  <a:schemeClr val="tx1"/>
                </a:solidFill>
                <a:cs typeface="Arial" panose="020B0604020202020204" pitchFamily="34" charset="0"/>
              </a:rPr>
              <a:t>RequestMapping</a:t>
            </a:r>
            <a:r>
              <a:rPr lang="fr-FR" sz="1400" dirty="0">
                <a:solidFill>
                  <a:schemeClr val="tx1"/>
                </a:solidFill>
                <a:cs typeface="Arial" panose="020B0604020202020204" pitchFamily="34" charset="0"/>
              </a:rPr>
              <a:t>(</a:t>
            </a:r>
            <a:r>
              <a:rPr lang="fr-FR" sz="1400" dirty="0" err="1">
                <a:solidFill>
                  <a:schemeClr val="tx1"/>
                </a:solidFill>
                <a:cs typeface="Arial" panose="020B0604020202020204" pitchFamily="34" charset="0"/>
              </a:rPr>
              <a:t>method</a:t>
            </a:r>
            <a:r>
              <a:rPr lang="fr-FR" sz="1400" dirty="0">
                <a:solidFill>
                  <a:schemeClr val="tx1"/>
                </a:solidFill>
                <a:cs typeface="Arial" panose="020B0604020202020204" pitchFamily="34" charset="0"/>
              </a:rPr>
              <a:t> = </a:t>
            </a:r>
            <a:r>
              <a:rPr lang="fr-FR" sz="1400" dirty="0" err="1">
                <a:solidFill>
                  <a:schemeClr val="tx1"/>
                </a:solidFill>
                <a:cs typeface="Arial" panose="020B0604020202020204" pitchFamily="34" charset="0"/>
              </a:rPr>
              <a:t>RequestMethod.GET</a:t>
            </a:r>
            <a:r>
              <a:rPr lang="fr-FR" sz="1400" dirty="0">
                <a:solidFill>
                  <a:schemeClr val="tx1"/>
                </a:solidFill>
                <a:cs typeface="Arial" panose="020B0604020202020204" pitchFamily="34" charset="0"/>
              </a:rPr>
              <a:t>)</a:t>
            </a:r>
            <a:br>
              <a:rPr lang="fr-FR" sz="1400" dirty="0">
                <a:solidFill>
                  <a:schemeClr val="tx1"/>
                </a:solidFill>
                <a:cs typeface="Arial" panose="020B0604020202020204" pitchFamily="34" charset="0"/>
              </a:rPr>
            </a:br>
            <a:r>
              <a:rPr lang="fr-FR" sz="1400" b="0" dirty="0">
                <a:solidFill>
                  <a:schemeClr val="tx1"/>
                </a:solidFill>
                <a:cs typeface="Arial" panose="020B0604020202020204" pitchFamily="34" charset="0"/>
              </a:rPr>
              <a:t>   public String </a:t>
            </a:r>
            <a:r>
              <a:rPr lang="fr-FR" sz="1400" b="0" dirty="0" err="1">
                <a:solidFill>
                  <a:schemeClr val="tx1"/>
                </a:solidFill>
                <a:cs typeface="Arial" panose="020B0604020202020204" pitchFamily="34" charset="0"/>
              </a:rPr>
              <a:t>faireQQchose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HttpServletRequest</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request</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HttpServletResponse</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response</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throws</a:t>
            </a:r>
            <a:r>
              <a:rPr lang="fr-FR" sz="1400" b="0" dirty="0">
                <a:solidFill>
                  <a:schemeClr val="tx1"/>
                </a:solidFill>
                <a:cs typeface="Arial" panose="020B0604020202020204" pitchFamily="34" charset="0"/>
              </a:rPr>
              <a:t> Exception {</a:t>
            </a:r>
          </a:p>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 = new </a:t>
            </a:r>
            <a:r>
              <a:rPr lang="fr-FR" sz="1400" b="0" dirty="0" err="1">
                <a:solidFill>
                  <a:schemeClr val="tx1"/>
                </a:solidFill>
                <a:cs typeface="Arial" panose="020B0604020202020204" pitchFamily="34" charset="0"/>
              </a:rPr>
              <a:t>HashMap</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map.put</a:t>
            </a:r>
            <a:r>
              <a:rPr lang="fr-FR" sz="1400" b="0" dirty="0">
                <a:solidFill>
                  <a:schemeClr val="tx1"/>
                </a:solidFill>
                <a:cs typeface="Arial" panose="020B0604020202020204" pitchFamily="34" charset="0"/>
              </a:rPr>
              <a:t>("message", "ceci est un message a afficher");</a:t>
            </a:r>
          </a:p>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map.put</a:t>
            </a:r>
            <a:r>
              <a:rPr lang="fr-FR" sz="1400" b="0" dirty="0">
                <a:solidFill>
                  <a:schemeClr val="tx1"/>
                </a:solidFill>
                <a:cs typeface="Arial" panose="020B0604020202020204" pitchFamily="34" charset="0"/>
              </a:rPr>
              <a:t>("id", "identification");</a:t>
            </a:r>
          </a:p>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request.setAttribute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return "</a:t>
            </a:r>
            <a:r>
              <a:rPr lang="fr-FR" sz="1400" b="0" dirty="0" err="1">
                <a:solidFill>
                  <a:schemeClr val="tx1"/>
                </a:solidFill>
                <a:cs typeface="Arial" panose="020B0604020202020204" pitchFamily="34" charset="0"/>
              </a:rPr>
              <a:t>jsp</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main.jsp</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a:t>
            </a:r>
          </a:p>
          <a:p>
            <a:pPr>
              <a:defRPr/>
            </a:pPr>
            <a:endParaRPr lang="fr-FR" sz="1400" b="0" dirty="0">
              <a:solidFill>
                <a:schemeClr val="tx1"/>
              </a:solidFill>
              <a:cs typeface="Arial" panose="020B0604020202020204" pitchFamily="34" charset="0"/>
            </a:endParaRPr>
          </a:p>
          <a:p>
            <a:pPr>
              <a:defRPr/>
            </a:pPr>
            <a:r>
              <a:rPr lang="fr-FR" sz="1400" dirty="0">
                <a:solidFill>
                  <a:schemeClr val="tx1"/>
                </a:solidFill>
                <a:cs typeface="Arial" panose="020B0604020202020204" pitchFamily="34" charset="0"/>
              </a:rPr>
              <a:t>   @</a:t>
            </a:r>
            <a:r>
              <a:rPr lang="fr-FR" sz="1400" dirty="0" err="1">
                <a:solidFill>
                  <a:schemeClr val="tx1"/>
                </a:solidFill>
                <a:cs typeface="Arial" panose="020B0604020202020204" pitchFamily="34" charset="0"/>
              </a:rPr>
              <a:t>RequestMapping</a:t>
            </a:r>
            <a:r>
              <a:rPr lang="fr-FR" sz="1400" dirty="0">
                <a:solidFill>
                  <a:schemeClr val="tx1"/>
                </a:solidFill>
                <a:cs typeface="Arial" panose="020B0604020202020204" pitchFamily="34" charset="0"/>
              </a:rPr>
              <a:t>(</a:t>
            </a:r>
            <a:r>
              <a:rPr lang="fr-FR" sz="1400" dirty="0" err="1">
                <a:solidFill>
                  <a:schemeClr val="tx1"/>
                </a:solidFill>
                <a:cs typeface="Arial" panose="020B0604020202020204" pitchFamily="34" charset="0"/>
              </a:rPr>
              <a:t>method</a:t>
            </a:r>
            <a:r>
              <a:rPr lang="fr-FR" sz="1400" dirty="0">
                <a:solidFill>
                  <a:schemeClr val="tx1"/>
                </a:solidFill>
                <a:cs typeface="Arial" panose="020B0604020202020204" pitchFamily="34" charset="0"/>
              </a:rPr>
              <a:t> = </a:t>
            </a:r>
            <a:r>
              <a:rPr lang="fr-FR" sz="1400" dirty="0" err="1">
                <a:solidFill>
                  <a:schemeClr val="tx1"/>
                </a:solidFill>
                <a:cs typeface="Arial" panose="020B0604020202020204" pitchFamily="34" charset="0"/>
              </a:rPr>
              <a:t>RequestMethod.POST</a:t>
            </a:r>
            <a:r>
              <a:rPr lang="fr-FR" sz="1400" dirty="0">
                <a:solidFill>
                  <a:schemeClr val="tx1"/>
                </a:solidFill>
                <a:cs typeface="Arial" panose="020B0604020202020204" pitchFamily="34" charset="0"/>
              </a:rPr>
              <a:t>)</a:t>
            </a:r>
            <a:br>
              <a:rPr lang="fr-FR" sz="1400" dirty="0">
                <a:solidFill>
                  <a:schemeClr val="tx1"/>
                </a:solidFill>
                <a:cs typeface="Arial" panose="020B0604020202020204" pitchFamily="34" charset="0"/>
              </a:rPr>
            </a:br>
            <a:r>
              <a:rPr lang="fr-FR" sz="1400" b="0" dirty="0">
                <a:solidFill>
                  <a:schemeClr val="tx1"/>
                </a:solidFill>
                <a:cs typeface="Arial" panose="020B0604020202020204" pitchFamily="34" charset="0"/>
              </a:rPr>
              <a:t>   public String </a:t>
            </a:r>
            <a:r>
              <a:rPr lang="fr-FR" sz="1400" b="0" dirty="0" err="1">
                <a:solidFill>
                  <a:schemeClr val="tx1"/>
                </a:solidFill>
                <a:cs typeface="Arial" panose="020B0604020202020204" pitchFamily="34" charset="0"/>
              </a:rPr>
              <a:t>faireAutreChose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HttpServletRequest</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request</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HttpServletResponse</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response</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throws</a:t>
            </a:r>
            <a:r>
              <a:rPr lang="fr-FR" sz="1400" b="0" dirty="0">
                <a:solidFill>
                  <a:schemeClr val="tx1"/>
                </a:solidFill>
                <a:cs typeface="Arial" panose="020B0604020202020204" pitchFamily="34" charset="0"/>
              </a:rPr>
              <a:t> Exception {</a:t>
            </a:r>
          </a:p>
          <a:p>
            <a:pPr>
              <a:defRPr/>
            </a:pPr>
            <a:r>
              <a:rPr lang="fr-FR" sz="1400" b="0" dirty="0">
                <a:solidFill>
                  <a:schemeClr val="tx1"/>
                </a:solidFill>
                <a:cs typeface="Arial" panose="020B0604020202020204" pitchFamily="34" charset="0"/>
              </a:rPr>
              <a:t>	…</a:t>
            </a:r>
            <a:br>
              <a:rPr lang="fr-FR" sz="1400" b="0" dirty="0">
                <a:solidFill>
                  <a:schemeClr val="tx1"/>
                </a:solidFill>
                <a:cs typeface="Arial" panose="020B0604020202020204" pitchFamily="34" charset="0"/>
              </a:rPr>
            </a:br>
            <a:r>
              <a:rPr lang="fr-FR" sz="1400" b="0" dirty="0">
                <a:solidFill>
                  <a:schemeClr val="tx1"/>
                </a:solidFill>
                <a:cs typeface="Arial" panose="020B0604020202020204" pitchFamily="34" charset="0"/>
              </a:rPr>
              <a:t>	return "</a:t>
            </a:r>
            <a:r>
              <a:rPr lang="fr-FR" sz="1400" b="0" dirty="0" err="1">
                <a:solidFill>
                  <a:schemeClr val="tx1"/>
                </a:solidFill>
                <a:cs typeface="Arial" panose="020B0604020202020204" pitchFamily="34" charset="0"/>
              </a:rPr>
              <a:t>jsp</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main.jsp</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a:t>
            </a:r>
          </a:p>
          <a:p>
            <a:pPr>
              <a:defRPr/>
            </a:pPr>
            <a:r>
              <a:rPr lang="fr-FR" sz="1400" b="0" dirty="0">
                <a:solidFill>
                  <a:schemeClr val="tx1"/>
                </a:solidFill>
                <a:cs typeface="Arial" panose="020B0604020202020204" pitchFamily="34"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312</a:t>
            </a:fld>
            <a:endParaRPr lang="fr-FR"/>
          </a:p>
        </p:txBody>
      </p:sp>
      <p:sp>
        <p:nvSpPr>
          <p:cNvPr id="3" name="Espace réservé du pied de page 2">
            <a:extLst>
              <a:ext uri="{FF2B5EF4-FFF2-40B4-BE49-F238E27FC236}">
                <a16:creationId xmlns:a16="http://schemas.microsoft.com/office/drawing/2014/main" id="{4B56D30A-C654-4BDA-B248-638FC827844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417317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313</a:t>
            </a:fld>
            <a:endParaRPr lang="fr-FR"/>
          </a:p>
        </p:txBody>
      </p:sp>
      <p:sp>
        <p:nvSpPr>
          <p:cNvPr id="18436" name="Rectangle 2"/>
          <p:cNvSpPr>
            <a:spLocks noGrp="1" noChangeArrowheads="1"/>
          </p:cNvSpPr>
          <p:nvPr>
            <p:ph type="title"/>
          </p:nvPr>
        </p:nvSpPr>
        <p:spPr/>
        <p:txBody>
          <a:bodyPr>
            <a:normAutofit fontScale="90000"/>
          </a:bodyPr>
          <a:lstStyle/>
          <a:p>
            <a:r>
              <a:rPr lang="fr-FR"/>
              <a:t>Le view resolver</a:t>
            </a:r>
          </a:p>
        </p:txBody>
      </p:sp>
      <p:sp>
        <p:nvSpPr>
          <p:cNvPr id="280581" name="Rectangle 3"/>
          <p:cNvSpPr>
            <a:spLocks noGrp="1" noChangeArrowheads="1"/>
          </p:cNvSpPr>
          <p:nvPr>
            <p:ph idx="1"/>
          </p:nvPr>
        </p:nvSpPr>
        <p:spPr/>
        <p:txBody>
          <a:bodyPr>
            <a:normAutofit fontScale="62500" lnSpcReduction="20000"/>
          </a:bodyPr>
          <a:lstStyle/>
          <a:p>
            <a:r>
              <a:rPr lang="fr-FR" altLang="en-US" dirty="0"/>
              <a:t>Cet élément à pour objectif de simplifier vos chemins d’URL dans le code</a:t>
            </a:r>
          </a:p>
          <a:p>
            <a:endParaRPr lang="fr-FR" altLang="en-US" dirty="0"/>
          </a:p>
          <a:p>
            <a:r>
              <a:rPr lang="fr-FR" altLang="en-US" dirty="0"/>
              <a:t>Déclaration du </a:t>
            </a:r>
            <a:r>
              <a:rPr lang="fr-FR" altLang="en-US" dirty="0" err="1"/>
              <a:t>ViewResolver</a:t>
            </a:r>
            <a:br>
              <a:rPr lang="fr-FR" altLang="en-US" dirty="0"/>
            </a:br>
            <a:br>
              <a:rPr lang="fr-FR" altLang="en-US" dirty="0"/>
            </a:br>
            <a:endParaRPr lang="fr-FR" altLang="en-US" dirty="0"/>
          </a:p>
          <a:p>
            <a:pPr lvl="1"/>
            <a:endParaRPr lang="fr-FR" altLang="en-US" dirty="0"/>
          </a:p>
          <a:p>
            <a:endParaRPr lang="fr-FR" altLang="en-US" dirty="0"/>
          </a:p>
          <a:p>
            <a:r>
              <a:rPr lang="fr-FR" altLang="en-US" dirty="0"/>
              <a:t>La propriété </a:t>
            </a:r>
            <a:r>
              <a:rPr lang="fr-FR" altLang="en-US" dirty="0" err="1"/>
              <a:t>viewClass</a:t>
            </a:r>
            <a:r>
              <a:rPr lang="fr-FR" altLang="en-US" dirty="0"/>
              <a:t> peut pendre d’autre valeur en fonction des </a:t>
            </a:r>
            <a:r>
              <a:rPr lang="fr-FR" altLang="en-US" dirty="0" err="1"/>
              <a:t>framework</a:t>
            </a:r>
            <a:r>
              <a:rPr lang="fr-FR" altLang="en-US" dirty="0"/>
              <a:t> (JSF par exemple)  ou contraintes</a:t>
            </a:r>
          </a:p>
          <a:p>
            <a:endParaRPr lang="fr-FR" altLang="en-US" dirty="0"/>
          </a:p>
          <a:p>
            <a:r>
              <a:rPr lang="fr-FR" altLang="en-US" dirty="0"/>
              <a:t>Exemple de transformation</a:t>
            </a:r>
          </a:p>
          <a:p>
            <a:pPr lvl="1"/>
            <a:r>
              <a:rPr lang="fr-FR" altLang="en-US" dirty="0"/>
              <a:t>Dans le contrôleur :</a:t>
            </a:r>
          </a:p>
          <a:p>
            <a:pPr lvl="1"/>
            <a:endParaRPr lang="fr-FR" altLang="en-US" dirty="0"/>
          </a:p>
          <a:p>
            <a:pPr lvl="2"/>
            <a:endParaRPr lang="fr-FR" altLang="en-US" dirty="0"/>
          </a:p>
          <a:p>
            <a:pPr lvl="2"/>
            <a:endParaRPr lang="fr-FR" altLang="en-US" dirty="0"/>
          </a:p>
          <a:p>
            <a:pPr lvl="1"/>
            <a:r>
              <a:rPr lang="fr-FR" altLang="en-US" dirty="0"/>
              <a:t>home </a:t>
            </a:r>
            <a:r>
              <a:rPr lang="fr-FR" altLang="en-US" dirty="0">
                <a:sym typeface="Wingdings" pitchFamily="2" charset="2"/>
              </a:rPr>
              <a:t> /</a:t>
            </a:r>
            <a:r>
              <a:rPr lang="fr-FR" altLang="en-US" dirty="0" err="1">
                <a:sym typeface="Wingdings" pitchFamily="2" charset="2"/>
              </a:rPr>
              <a:t>jsp</a:t>
            </a:r>
            <a:r>
              <a:rPr lang="fr-FR" altLang="en-US" dirty="0">
                <a:sym typeface="Wingdings" pitchFamily="2" charset="2"/>
              </a:rPr>
              <a:t>/</a:t>
            </a:r>
            <a:r>
              <a:rPr lang="fr-FR" altLang="en-US" dirty="0" err="1">
                <a:sym typeface="Wingdings" pitchFamily="2" charset="2"/>
              </a:rPr>
              <a:t>home.jsp</a:t>
            </a:r>
            <a:endParaRPr lang="fr-FR" altLang="en-US" dirty="0"/>
          </a:p>
        </p:txBody>
      </p:sp>
      <p:sp>
        <p:nvSpPr>
          <p:cNvPr id="18438" name="Text Box 4"/>
          <p:cNvSpPr txBox="1">
            <a:spLocks noChangeArrowheads="1"/>
          </p:cNvSpPr>
          <p:nvPr/>
        </p:nvSpPr>
        <p:spPr bwMode="auto">
          <a:xfrm>
            <a:off x="1841500" y="2357824"/>
            <a:ext cx="8585200" cy="1169551"/>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b="0" dirty="0">
                <a:solidFill>
                  <a:schemeClr val="tx1"/>
                </a:solidFill>
                <a:cs typeface="Arial" panose="020B0604020202020204" pitchFamily="34" charset="0"/>
              </a:rPr>
              <a:t>&lt;</a:t>
            </a:r>
            <a:r>
              <a:rPr lang="fr-FR" sz="1400" b="0" dirty="0" err="1">
                <a:solidFill>
                  <a:schemeClr val="tx1"/>
                </a:solidFill>
                <a:cs typeface="Arial" panose="020B0604020202020204" pitchFamily="34" charset="0"/>
              </a:rPr>
              <a:t>bean</a:t>
            </a:r>
            <a:r>
              <a:rPr lang="fr-FR" sz="1400" b="0" dirty="0">
                <a:solidFill>
                  <a:schemeClr val="tx1"/>
                </a:solidFill>
                <a:cs typeface="Arial" panose="020B0604020202020204" pitchFamily="34" charset="0"/>
              </a:rPr>
              <a:t> id="</a:t>
            </a:r>
            <a:r>
              <a:rPr lang="fr-FR" sz="1400" b="0" dirty="0" err="1">
                <a:solidFill>
                  <a:schemeClr val="tx1"/>
                </a:solidFill>
                <a:cs typeface="Arial" panose="020B0604020202020204" pitchFamily="34" charset="0"/>
              </a:rPr>
              <a:t>viewResolver</a:t>
            </a:r>
            <a:r>
              <a:rPr lang="fr-FR" sz="1400" b="0" dirty="0">
                <a:solidFill>
                  <a:schemeClr val="tx1"/>
                </a:solidFill>
                <a:cs typeface="Arial" panose="020B0604020202020204" pitchFamily="34" charset="0"/>
              </a:rPr>
              <a:t>" class="org.springframework.web.servlet.view.InternalResourceViewResolver"&gt;</a:t>
            </a:r>
          </a:p>
          <a:p>
            <a:pPr>
              <a:defRPr/>
            </a:pPr>
            <a:r>
              <a:rPr lang="fr-FR" sz="1400" b="0" dirty="0">
                <a:solidFill>
                  <a:schemeClr val="tx1"/>
                </a:solidFill>
                <a:cs typeface="Arial" panose="020B0604020202020204" pitchFamily="34" charset="0"/>
              </a:rPr>
              <a:t>  &lt;</a:t>
            </a:r>
            <a:r>
              <a:rPr lang="fr-FR" sz="1400" b="0" dirty="0" err="1">
                <a:solidFill>
                  <a:schemeClr val="tx1"/>
                </a:solidFill>
                <a:cs typeface="Arial" panose="020B0604020202020204" pitchFamily="34" charset="0"/>
              </a:rPr>
              <a:t>property</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name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viewClass</a:t>
            </a:r>
            <a:r>
              <a:rPr lang="fr-FR" sz="1400" b="0" dirty="0">
                <a:solidFill>
                  <a:schemeClr val="tx1"/>
                </a:solidFill>
                <a:cs typeface="Arial" panose="020B0604020202020204" pitchFamily="34" charset="0"/>
              </a:rPr>
              <a:t>" value="</a:t>
            </a:r>
            <a:r>
              <a:rPr lang="fr-FR" sz="1400" b="0" dirty="0" err="1">
                <a:solidFill>
                  <a:schemeClr val="tx1"/>
                </a:solidFill>
                <a:cs typeface="Arial" panose="020B0604020202020204" pitchFamily="34" charset="0"/>
              </a:rPr>
              <a:t>org.springframework.web.servlet.view.JstlView</a:t>
            </a:r>
            <a:r>
              <a:rPr lang="fr-FR" sz="1400" b="0" dirty="0">
                <a:solidFill>
                  <a:schemeClr val="tx1"/>
                </a:solidFill>
                <a:cs typeface="Arial" panose="020B0604020202020204" pitchFamily="34" charset="0"/>
              </a:rPr>
              <a:t>" /&gt;</a:t>
            </a:r>
          </a:p>
          <a:p>
            <a:pPr>
              <a:defRPr/>
            </a:pPr>
            <a:r>
              <a:rPr lang="fr-FR" sz="1400" b="0" dirty="0">
                <a:solidFill>
                  <a:schemeClr val="tx1"/>
                </a:solidFill>
                <a:cs typeface="Arial" panose="020B0604020202020204" pitchFamily="34" charset="0"/>
              </a:rPr>
              <a:t>  &lt;</a:t>
            </a:r>
            <a:r>
              <a:rPr lang="fr-FR" sz="1400" b="0" dirty="0" err="1">
                <a:solidFill>
                  <a:schemeClr val="tx1"/>
                </a:solidFill>
                <a:cs typeface="Arial" panose="020B0604020202020204" pitchFamily="34" charset="0"/>
              </a:rPr>
              <a:t>property</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name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prefix</a:t>
            </a:r>
            <a:r>
              <a:rPr lang="fr-FR" sz="1400" b="0" dirty="0">
                <a:solidFill>
                  <a:schemeClr val="tx1"/>
                </a:solidFill>
                <a:cs typeface="Arial" panose="020B0604020202020204" pitchFamily="34" charset="0"/>
              </a:rPr>
              <a:t>" value="/</a:t>
            </a:r>
            <a:r>
              <a:rPr lang="fr-FR" sz="1400" b="0" dirty="0" err="1">
                <a:solidFill>
                  <a:schemeClr val="tx1"/>
                </a:solidFill>
                <a:cs typeface="Arial" panose="020B0604020202020204" pitchFamily="34" charset="0"/>
              </a:rPr>
              <a:t>jsp</a:t>
            </a:r>
            <a:r>
              <a:rPr lang="fr-FR" sz="1400" b="0" dirty="0">
                <a:solidFill>
                  <a:schemeClr val="tx1"/>
                </a:solidFill>
                <a:cs typeface="Arial" panose="020B0604020202020204" pitchFamily="34" charset="0"/>
              </a:rPr>
              <a:t>/" /&gt;</a:t>
            </a:r>
          </a:p>
          <a:p>
            <a:pPr>
              <a:defRPr/>
            </a:pPr>
            <a:r>
              <a:rPr lang="fr-FR" sz="1400" b="0" dirty="0">
                <a:solidFill>
                  <a:schemeClr val="tx1"/>
                </a:solidFill>
                <a:cs typeface="Arial" panose="020B0604020202020204" pitchFamily="34" charset="0"/>
              </a:rPr>
              <a:t>  &lt;</a:t>
            </a:r>
            <a:r>
              <a:rPr lang="fr-FR" sz="1400" b="0" dirty="0" err="1">
                <a:solidFill>
                  <a:schemeClr val="tx1"/>
                </a:solidFill>
                <a:cs typeface="Arial" panose="020B0604020202020204" pitchFamily="34" charset="0"/>
              </a:rPr>
              <a:t>property</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name</a:t>
            </a:r>
            <a:r>
              <a:rPr lang="fr-FR" sz="1400" b="0" dirty="0">
                <a:solidFill>
                  <a:schemeClr val="tx1"/>
                </a:solidFill>
                <a:cs typeface="Arial" panose="020B0604020202020204" pitchFamily="34" charset="0"/>
              </a:rPr>
              <a:t>="</a:t>
            </a:r>
            <a:r>
              <a:rPr lang="fr-FR" sz="1400" b="0" dirty="0" err="1">
                <a:solidFill>
                  <a:schemeClr val="tx1"/>
                </a:solidFill>
                <a:cs typeface="Arial" panose="020B0604020202020204" pitchFamily="34" charset="0"/>
              </a:rPr>
              <a:t>suffix</a:t>
            </a:r>
            <a:r>
              <a:rPr lang="fr-FR" sz="1400" b="0" dirty="0">
                <a:solidFill>
                  <a:schemeClr val="tx1"/>
                </a:solidFill>
                <a:cs typeface="Arial" panose="020B0604020202020204" pitchFamily="34" charset="0"/>
              </a:rPr>
              <a:t>" value=".</a:t>
            </a:r>
            <a:r>
              <a:rPr lang="fr-FR" sz="1400" b="0" dirty="0" err="1">
                <a:solidFill>
                  <a:schemeClr val="tx1"/>
                </a:solidFill>
                <a:cs typeface="Arial" panose="020B0604020202020204" pitchFamily="34" charset="0"/>
              </a:rPr>
              <a:t>jsp</a:t>
            </a:r>
            <a:r>
              <a:rPr lang="fr-FR" sz="1400" b="0" dirty="0">
                <a:solidFill>
                  <a:schemeClr val="tx1"/>
                </a:solidFill>
                <a:cs typeface="Arial" panose="020B0604020202020204" pitchFamily="34" charset="0"/>
              </a:rPr>
              <a:t>/" /&gt;</a:t>
            </a:r>
          </a:p>
          <a:p>
            <a:pPr>
              <a:defRPr/>
            </a:pPr>
            <a:r>
              <a:rPr lang="fr-FR" sz="1400" b="0" dirty="0">
                <a:solidFill>
                  <a:schemeClr val="tx1"/>
                </a:solidFill>
                <a:cs typeface="Arial" panose="020B0604020202020204" pitchFamily="34" charset="0"/>
              </a:rPr>
              <a:t>&lt;/</a:t>
            </a:r>
            <a:r>
              <a:rPr lang="fr-FR" sz="1400" b="0" dirty="0" err="1">
                <a:solidFill>
                  <a:schemeClr val="tx1"/>
                </a:solidFill>
                <a:cs typeface="Arial" panose="020B0604020202020204" pitchFamily="34" charset="0"/>
              </a:rPr>
              <a:t>bean</a:t>
            </a:r>
            <a:r>
              <a:rPr lang="fr-FR" sz="1400" b="0" dirty="0">
                <a:solidFill>
                  <a:schemeClr val="tx1"/>
                </a:solidFill>
                <a:cs typeface="Arial" panose="020B0604020202020204" pitchFamily="34" charset="0"/>
              </a:rPr>
              <a:t>&gt;</a:t>
            </a:r>
          </a:p>
        </p:txBody>
      </p:sp>
      <p:sp>
        <p:nvSpPr>
          <p:cNvPr id="18439" name="Text Box 7"/>
          <p:cNvSpPr txBox="1">
            <a:spLocks noChangeArrowheads="1"/>
          </p:cNvSpPr>
          <p:nvPr/>
        </p:nvSpPr>
        <p:spPr bwMode="auto">
          <a:xfrm>
            <a:off x="1841500" y="5284788"/>
            <a:ext cx="3790950" cy="738664"/>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 = new </a:t>
            </a:r>
            <a:r>
              <a:rPr lang="fr-FR" sz="1400" b="0" dirty="0" err="1">
                <a:solidFill>
                  <a:schemeClr val="tx1"/>
                </a:solidFill>
                <a:cs typeface="Arial" panose="020B0604020202020204" pitchFamily="34" charset="0"/>
              </a:rPr>
              <a:t>HashMap</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a:t>
            </a:r>
            <a:r>
              <a:rPr lang="fr-FR" sz="1400" b="0" dirty="0" err="1">
                <a:solidFill>
                  <a:schemeClr val="tx1"/>
                </a:solidFill>
                <a:cs typeface="Arial" panose="020B0604020202020204" pitchFamily="34" charset="0"/>
              </a:rPr>
              <a:t>map.put</a:t>
            </a:r>
            <a:r>
              <a:rPr lang="fr-FR" sz="1400" b="0" dirty="0">
                <a:solidFill>
                  <a:schemeClr val="tx1"/>
                </a:solidFill>
                <a:cs typeface="Arial" panose="020B0604020202020204" pitchFamily="34" charset="0"/>
              </a:rPr>
              <a:t>(…);</a:t>
            </a:r>
          </a:p>
          <a:p>
            <a:pPr>
              <a:defRPr/>
            </a:pPr>
            <a:r>
              <a:rPr lang="fr-FR" sz="1400" b="0" dirty="0">
                <a:solidFill>
                  <a:schemeClr val="tx1"/>
                </a:solidFill>
                <a:cs typeface="Arial" panose="020B0604020202020204" pitchFamily="34" charset="0"/>
              </a:rPr>
              <a:t>  return new </a:t>
            </a:r>
            <a:r>
              <a:rPr lang="fr-FR" sz="1400" b="0" dirty="0" err="1">
                <a:solidFill>
                  <a:schemeClr val="tx1"/>
                </a:solidFill>
                <a:cs typeface="Arial" panose="020B0604020202020204" pitchFamily="34" charset="0"/>
              </a:rPr>
              <a:t>ModelAndView</a:t>
            </a:r>
            <a:r>
              <a:rPr lang="fr-FR" sz="1400" b="0" dirty="0">
                <a:solidFill>
                  <a:schemeClr val="tx1"/>
                </a:solidFill>
                <a:cs typeface="Arial" panose="020B0604020202020204" pitchFamily="34" charset="0"/>
              </a:rPr>
              <a:t>("home",</a:t>
            </a:r>
            <a:r>
              <a:rPr lang="fr-FR" sz="1400" b="0" dirty="0" err="1">
                <a:solidFill>
                  <a:schemeClr val="tx1"/>
                </a:solidFill>
                <a:cs typeface="Arial" panose="020B0604020202020204" pitchFamily="34" charset="0"/>
              </a:rPr>
              <a:t>map</a:t>
            </a:r>
            <a:r>
              <a:rPr lang="fr-FR" sz="1400" b="0" dirty="0">
                <a:solidFill>
                  <a:schemeClr val="tx1"/>
                </a:solidFill>
                <a:cs typeface="Arial" panose="020B0604020202020204" pitchFamily="34" charset="0"/>
              </a:rPr>
              <a:t>);</a:t>
            </a:r>
          </a:p>
        </p:txBody>
      </p:sp>
      <p:sp>
        <p:nvSpPr>
          <p:cNvPr id="3" name="Espace réservé du pied de page 2">
            <a:extLst>
              <a:ext uri="{FF2B5EF4-FFF2-40B4-BE49-F238E27FC236}">
                <a16:creationId xmlns:a16="http://schemas.microsoft.com/office/drawing/2014/main" id="{8D501725-1946-4B01-A73D-5D7B4059CF6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229929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314</a:t>
            </a:fld>
            <a:endParaRPr lang="fr-FR"/>
          </a:p>
        </p:txBody>
      </p:sp>
      <p:sp>
        <p:nvSpPr>
          <p:cNvPr id="19460" name="Rectangle 1026"/>
          <p:cNvSpPr>
            <a:spLocks noGrp="1" noChangeArrowheads="1"/>
          </p:cNvSpPr>
          <p:nvPr>
            <p:ph type="title"/>
          </p:nvPr>
        </p:nvSpPr>
        <p:spPr/>
        <p:txBody>
          <a:bodyPr>
            <a:normAutofit fontScale="90000"/>
          </a:bodyPr>
          <a:lstStyle/>
          <a:p>
            <a:r>
              <a:rPr lang="fr-FR"/>
              <a:t>ModelAndView</a:t>
            </a:r>
          </a:p>
        </p:txBody>
      </p:sp>
      <p:sp>
        <p:nvSpPr>
          <p:cNvPr id="281605" name="Rectangle 1027"/>
          <p:cNvSpPr>
            <a:spLocks noGrp="1" noChangeArrowheads="1"/>
          </p:cNvSpPr>
          <p:nvPr>
            <p:ph idx="1"/>
          </p:nvPr>
        </p:nvSpPr>
        <p:spPr/>
        <p:txBody>
          <a:bodyPr>
            <a:normAutofit/>
          </a:bodyPr>
          <a:lstStyle/>
          <a:p>
            <a:r>
              <a:rPr lang="fr-FR" altLang="en-US" sz="2800" dirty="0"/>
              <a:t>Contient :</a:t>
            </a:r>
          </a:p>
          <a:p>
            <a:pPr lvl="1"/>
            <a:r>
              <a:rPr lang="fr-FR" altLang="en-US" sz="2400" dirty="0"/>
              <a:t>La vue (identifiant de la vue)</a:t>
            </a:r>
          </a:p>
          <a:p>
            <a:pPr lvl="1"/>
            <a:r>
              <a:rPr lang="fr-FR" altLang="en-US" sz="2400" dirty="0"/>
              <a:t>Le modèle (ensemble des informations à afficher)</a:t>
            </a:r>
          </a:p>
          <a:p>
            <a:endParaRPr lang="fr-FR" altLang="en-US" sz="2800" dirty="0"/>
          </a:p>
          <a:p>
            <a:r>
              <a:rPr lang="fr-FR" altLang="en-US" sz="2800" dirty="0"/>
              <a:t>Les attributs du constructeur sont inversés !!</a:t>
            </a:r>
          </a:p>
          <a:p>
            <a:pPr lvl="2"/>
            <a:r>
              <a:rPr lang="fr-FR" altLang="en-US" sz="2000" dirty="0"/>
              <a:t>La vue est le premier argument</a:t>
            </a:r>
          </a:p>
          <a:p>
            <a:endParaRPr lang="fr-FR" altLang="en-US" sz="2800" dirty="0"/>
          </a:p>
          <a:p>
            <a:r>
              <a:rPr lang="fr-FR" altLang="en-US" sz="2800" dirty="0"/>
              <a:t>Spring-MVC place automatiquement la </a:t>
            </a:r>
            <a:r>
              <a:rPr lang="fr-FR" altLang="en-US" sz="2800" dirty="0" err="1"/>
              <a:t>Map</a:t>
            </a:r>
            <a:r>
              <a:rPr lang="fr-FR" altLang="en-US" sz="2800" dirty="0"/>
              <a:t> dans le contexte approprié (</a:t>
            </a:r>
            <a:r>
              <a:rPr lang="fr-FR" altLang="en-US" sz="2800" dirty="0" err="1"/>
              <a:t>request</a:t>
            </a:r>
            <a:r>
              <a:rPr lang="fr-FR" altLang="en-US" sz="2800" dirty="0"/>
              <a:t> par défaut)</a:t>
            </a:r>
          </a:p>
        </p:txBody>
      </p:sp>
      <p:sp>
        <p:nvSpPr>
          <p:cNvPr id="19462" name="Text Box 1028"/>
          <p:cNvSpPr txBox="1">
            <a:spLocks noChangeArrowheads="1"/>
          </p:cNvSpPr>
          <p:nvPr/>
        </p:nvSpPr>
        <p:spPr bwMode="auto">
          <a:xfrm>
            <a:off x="1800225" y="5909043"/>
            <a:ext cx="5905500" cy="83099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600" b="0" dirty="0">
                <a:solidFill>
                  <a:schemeClr val="tx1"/>
                </a:solidFill>
                <a:latin typeface="Courier New" pitchFamily="49" charset="0"/>
              </a:rPr>
              <a:t>	</a:t>
            </a:r>
            <a:r>
              <a:rPr lang="fr-FR" sz="1600" b="0" dirty="0" err="1">
                <a:solidFill>
                  <a:schemeClr val="tx1"/>
                </a:solidFill>
                <a:latin typeface="Courier New" pitchFamily="49" charset="0"/>
              </a:rPr>
              <a:t>Map</a:t>
            </a:r>
            <a:r>
              <a:rPr lang="fr-FR" sz="1600" b="0" dirty="0">
                <a:solidFill>
                  <a:schemeClr val="tx1"/>
                </a:solidFill>
                <a:latin typeface="Courier New" pitchFamily="49" charset="0"/>
              </a:rPr>
              <a:t> </a:t>
            </a:r>
            <a:r>
              <a:rPr lang="fr-FR" sz="1600" b="0" dirty="0" err="1">
                <a:solidFill>
                  <a:schemeClr val="tx1"/>
                </a:solidFill>
                <a:latin typeface="Courier New" pitchFamily="49" charset="0"/>
              </a:rPr>
              <a:t>map</a:t>
            </a:r>
            <a:r>
              <a:rPr lang="fr-FR" sz="1600" b="0" dirty="0">
                <a:solidFill>
                  <a:schemeClr val="tx1"/>
                </a:solidFill>
                <a:latin typeface="Courier New" pitchFamily="49" charset="0"/>
              </a:rPr>
              <a:t> = new </a:t>
            </a:r>
            <a:r>
              <a:rPr lang="fr-FR" sz="1600" b="0" dirty="0" err="1">
                <a:solidFill>
                  <a:schemeClr val="tx1"/>
                </a:solidFill>
                <a:latin typeface="Courier New" pitchFamily="49" charset="0"/>
              </a:rPr>
              <a:t>HashMap</a:t>
            </a:r>
            <a:r>
              <a:rPr lang="fr-FR" sz="1600" b="0" dirty="0">
                <a:solidFill>
                  <a:schemeClr val="tx1"/>
                </a:solidFill>
                <a:latin typeface="Courier New" pitchFamily="49" charset="0"/>
              </a:rPr>
              <a:t>();</a:t>
            </a:r>
          </a:p>
          <a:p>
            <a:pPr>
              <a:defRPr/>
            </a:pPr>
            <a:r>
              <a:rPr lang="fr-FR" sz="1600" b="0" dirty="0">
                <a:solidFill>
                  <a:schemeClr val="tx1"/>
                </a:solidFill>
                <a:latin typeface="Courier New" pitchFamily="49" charset="0"/>
              </a:rPr>
              <a:t>	</a:t>
            </a:r>
            <a:r>
              <a:rPr lang="fr-FR" sz="1600" b="0" dirty="0" err="1">
                <a:solidFill>
                  <a:schemeClr val="tx1"/>
                </a:solidFill>
                <a:latin typeface="Courier New" pitchFamily="49" charset="0"/>
              </a:rPr>
              <a:t>map.put</a:t>
            </a:r>
            <a:r>
              <a:rPr lang="fr-FR" sz="1600" b="0" dirty="0">
                <a:solidFill>
                  <a:schemeClr val="tx1"/>
                </a:solidFill>
                <a:latin typeface="Courier New" pitchFamily="49" charset="0"/>
              </a:rPr>
              <a:t>(…);</a:t>
            </a:r>
          </a:p>
          <a:p>
            <a:pPr>
              <a:defRPr/>
            </a:pPr>
            <a:r>
              <a:rPr lang="fr-FR" sz="1600" b="0" dirty="0">
                <a:solidFill>
                  <a:schemeClr val="tx1"/>
                </a:solidFill>
                <a:latin typeface="Courier New" pitchFamily="49" charset="0"/>
              </a:rPr>
              <a:t>	return new </a:t>
            </a:r>
            <a:r>
              <a:rPr lang="fr-FR" sz="1600" b="0" dirty="0" err="1">
                <a:solidFill>
                  <a:schemeClr val="tx1"/>
                </a:solidFill>
                <a:latin typeface="Courier New" pitchFamily="49" charset="0"/>
              </a:rPr>
              <a:t>ModelAndView</a:t>
            </a:r>
            <a:r>
              <a:rPr lang="fr-FR" sz="1600" b="0" dirty="0">
                <a:solidFill>
                  <a:schemeClr val="tx1"/>
                </a:solidFill>
                <a:latin typeface="Courier New" pitchFamily="49" charset="0"/>
              </a:rPr>
              <a:t>("home",</a:t>
            </a:r>
            <a:r>
              <a:rPr lang="fr-FR" sz="1600" b="0" dirty="0" err="1">
                <a:solidFill>
                  <a:schemeClr val="tx1"/>
                </a:solidFill>
                <a:latin typeface="Courier New" pitchFamily="49" charset="0"/>
              </a:rPr>
              <a:t>map</a:t>
            </a:r>
            <a:r>
              <a:rPr lang="fr-FR" sz="1600" b="0" dirty="0">
                <a:solidFill>
                  <a:schemeClr val="tx1"/>
                </a:solidFill>
                <a:latin typeface="Courier New" pitchFamily="49" charset="0"/>
              </a:rPr>
              <a:t>);</a:t>
            </a:r>
          </a:p>
        </p:txBody>
      </p:sp>
      <p:sp>
        <p:nvSpPr>
          <p:cNvPr id="3" name="Espace réservé du pied de page 2">
            <a:extLst>
              <a:ext uri="{FF2B5EF4-FFF2-40B4-BE49-F238E27FC236}">
                <a16:creationId xmlns:a16="http://schemas.microsoft.com/office/drawing/2014/main" id="{B8D68C97-92AB-4728-B79F-E40B82905B7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10929465"/>
      </p:ext>
    </p:extLst>
  </p:cSld>
  <p:clrMapOvr>
    <a:masterClrMapping/>
  </p:clrMapOvr>
  <p:transition spd="slow"/>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normAutofit fontScale="90000"/>
          </a:bodyPr>
          <a:lstStyle/>
          <a:p>
            <a:r>
              <a:rPr lang="fr-FR" dirty="0"/>
              <a:t>Contrôleur exemple (1/4)</a:t>
            </a:r>
          </a:p>
        </p:txBody>
      </p:sp>
      <p:sp>
        <p:nvSpPr>
          <p:cNvPr id="338947" name="Rectangle 3"/>
          <p:cNvSpPr>
            <a:spLocks noGrp="1" noChangeArrowheads="1"/>
          </p:cNvSpPr>
          <p:nvPr>
            <p:ph idx="1"/>
          </p:nvPr>
        </p:nvSpPr>
        <p:spPr/>
        <p:txBody>
          <a:bodyPr/>
          <a:lstStyle/>
          <a:p>
            <a:r>
              <a:rPr lang="fr-FR" altLang="en-US" dirty="0"/>
              <a:t>Déclaration, instanciation et injection de dépendances</a:t>
            </a:r>
          </a:p>
          <a:p>
            <a:r>
              <a:rPr lang="fr-FR" altLang="en-US" dirty="0"/>
              <a:t>Rappel : un contrôleur </a:t>
            </a:r>
            <a:r>
              <a:rPr lang="fr-FR" altLang="en-US" b="1" u="sng" dirty="0"/>
              <a:t>n’est pas</a:t>
            </a:r>
            <a:r>
              <a:rPr lang="fr-FR" altLang="en-US" dirty="0"/>
              <a:t> un service métier</a:t>
            </a:r>
          </a:p>
        </p:txBody>
      </p:sp>
      <p:sp>
        <p:nvSpPr>
          <p:cNvPr id="22534" name="Text Box 5"/>
          <p:cNvSpPr txBox="1">
            <a:spLocks noChangeArrowheads="1"/>
          </p:cNvSpPr>
          <p:nvPr/>
        </p:nvSpPr>
        <p:spPr bwMode="auto">
          <a:xfrm>
            <a:off x="1610671" y="2655422"/>
            <a:ext cx="6720530" cy="397031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800" dirty="0">
                <a:solidFill>
                  <a:schemeClr val="tx1"/>
                </a:solidFill>
                <a:cs typeface="Arial" panose="020B0604020202020204" pitchFamily="34" charset="0"/>
              </a:rPr>
              <a:t>@Controller</a:t>
            </a:r>
          </a:p>
          <a:p>
            <a:pPr>
              <a:defRPr/>
            </a:pPr>
            <a:r>
              <a:rPr lang="fr-FR" sz="1800" dirty="0">
                <a:solidFill>
                  <a:schemeClr val="tx1"/>
                </a:solidFill>
                <a:cs typeface="Arial" panose="020B0604020202020204" pitchFamily="34" charset="0"/>
              </a:rPr>
              <a:t>@</a:t>
            </a:r>
            <a:r>
              <a:rPr lang="fr-FR" sz="1800" dirty="0" err="1">
                <a:solidFill>
                  <a:schemeClr val="tx1"/>
                </a:solidFill>
                <a:cs typeface="Arial" panose="020B0604020202020204" pitchFamily="34" charset="0"/>
              </a:rPr>
              <a:t>RequestMapping</a:t>
            </a:r>
            <a:r>
              <a:rPr lang="fr-FR" sz="1800" dirty="0">
                <a:solidFill>
                  <a:schemeClr val="tx1"/>
                </a:solidFill>
                <a:cs typeface="Arial" panose="020B0604020202020204" pitchFamily="34" charset="0"/>
              </a:rPr>
              <a:t>("/</a:t>
            </a:r>
            <a:r>
              <a:rPr lang="fr-FR" sz="1800" dirty="0" err="1">
                <a:solidFill>
                  <a:schemeClr val="tx1"/>
                </a:solidFill>
                <a:cs typeface="Arial" panose="020B0604020202020204" pitchFamily="34" charset="0"/>
              </a:rPr>
              <a:t>login.smvc</a:t>
            </a:r>
            <a:r>
              <a:rPr lang="fr-FR" sz="1800" dirty="0">
                <a:solidFill>
                  <a:schemeClr val="tx1"/>
                </a:solidFill>
                <a:cs typeface="Arial" panose="020B0604020202020204" pitchFamily="34" charset="0"/>
              </a:rPr>
              <a:t>")</a:t>
            </a:r>
          </a:p>
          <a:p>
            <a:pPr>
              <a:defRPr/>
            </a:pPr>
            <a:r>
              <a:rPr lang="fr-FR" sz="1800" b="0" dirty="0">
                <a:solidFill>
                  <a:schemeClr val="tx1"/>
                </a:solidFill>
                <a:cs typeface="Arial" panose="020B0604020202020204" pitchFamily="34" charset="0"/>
              </a:rPr>
              <a:t>public class </a:t>
            </a:r>
            <a:r>
              <a:rPr lang="fr-FR" sz="1800" b="0" dirty="0" err="1">
                <a:solidFill>
                  <a:schemeClr val="tx1"/>
                </a:solidFill>
                <a:cs typeface="Arial" panose="020B0604020202020204" pitchFamily="34" charset="0"/>
              </a:rPr>
              <a:t>LoginController</a:t>
            </a:r>
            <a:r>
              <a:rPr lang="fr-FR" sz="1800" b="0" dirty="0">
                <a:solidFill>
                  <a:schemeClr val="tx1"/>
                </a:solidFill>
                <a:cs typeface="Arial" panose="020B0604020202020204" pitchFamily="34" charset="0"/>
              </a:rPr>
              <a:t> {</a:t>
            </a:r>
          </a:p>
          <a:p>
            <a:pPr>
              <a:defRPr/>
            </a:pPr>
            <a:endParaRPr lang="fr-FR" sz="1800" b="0" dirty="0">
              <a:solidFill>
                <a:schemeClr val="tx1"/>
              </a:solidFill>
              <a:cs typeface="Arial" panose="020B0604020202020204" pitchFamily="34" charset="0"/>
            </a:endParaRPr>
          </a:p>
          <a:p>
            <a:pPr>
              <a:defRPr/>
            </a:pPr>
            <a:r>
              <a:rPr lang="fr-FR" sz="1800" b="0" dirty="0">
                <a:solidFill>
                  <a:schemeClr val="tx1"/>
                </a:solidFill>
                <a:cs typeface="Arial" panose="020B0604020202020204" pitchFamily="34" charset="0"/>
              </a:rPr>
              <a:t>  </a:t>
            </a:r>
            <a:r>
              <a:rPr lang="fr-FR" sz="1800" b="0" dirty="0" err="1">
                <a:solidFill>
                  <a:schemeClr val="tx1"/>
                </a:solidFill>
                <a:cs typeface="Arial" panose="020B0604020202020204" pitchFamily="34" charset="0"/>
              </a:rPr>
              <a:t>private</a:t>
            </a:r>
            <a:r>
              <a:rPr lang="fr-FR" sz="1800" b="0" dirty="0">
                <a:solidFill>
                  <a:schemeClr val="tx1"/>
                </a:solidFill>
                <a:cs typeface="Arial" panose="020B0604020202020204" pitchFamily="34" charset="0"/>
              </a:rPr>
              <a:t> final </a:t>
            </a:r>
            <a:r>
              <a:rPr lang="fr-FR" sz="1800" b="0" dirty="0" err="1">
                <a:solidFill>
                  <a:schemeClr val="tx1"/>
                </a:solidFill>
                <a:cs typeface="Arial" panose="020B0604020202020204" pitchFamily="34" charset="0"/>
              </a:rPr>
              <a:t>IClientService</a:t>
            </a:r>
            <a:r>
              <a:rPr lang="fr-FR" sz="1800" b="0" dirty="0">
                <a:solidFill>
                  <a:schemeClr val="tx1"/>
                </a:solidFill>
                <a:cs typeface="Arial" panose="020B0604020202020204" pitchFamily="34" charset="0"/>
              </a:rPr>
              <a:t> </a:t>
            </a:r>
            <a:r>
              <a:rPr lang="fr-FR" sz="1800" b="0" dirty="0" err="1">
                <a:solidFill>
                  <a:schemeClr val="tx1"/>
                </a:solidFill>
                <a:cs typeface="Arial" panose="020B0604020202020204" pitchFamily="34" charset="0"/>
              </a:rPr>
              <a:t>clientService</a:t>
            </a:r>
            <a:r>
              <a:rPr lang="fr-FR" sz="1800" b="0" dirty="0">
                <a:solidFill>
                  <a:schemeClr val="tx1"/>
                </a:solidFill>
                <a:cs typeface="Arial" panose="020B0604020202020204" pitchFamily="34" charset="0"/>
              </a:rPr>
              <a:t>;</a:t>
            </a:r>
          </a:p>
          <a:p>
            <a:pPr>
              <a:defRPr/>
            </a:pPr>
            <a:endParaRPr lang="fr-FR" sz="1800" b="0" dirty="0">
              <a:solidFill>
                <a:schemeClr val="tx1"/>
              </a:solidFill>
              <a:cs typeface="Arial" panose="020B0604020202020204" pitchFamily="34" charset="0"/>
            </a:endParaRPr>
          </a:p>
          <a:p>
            <a:pPr>
              <a:defRPr/>
            </a:pPr>
            <a:r>
              <a:rPr lang="fr-FR" sz="1800" dirty="0">
                <a:solidFill>
                  <a:schemeClr val="tx1"/>
                </a:solidFill>
                <a:cs typeface="Arial" panose="020B0604020202020204" pitchFamily="34" charset="0"/>
              </a:rPr>
              <a:t>  @</a:t>
            </a:r>
            <a:r>
              <a:rPr lang="fr-FR" sz="1800" dirty="0" err="1">
                <a:solidFill>
                  <a:schemeClr val="tx1"/>
                </a:solidFill>
                <a:cs typeface="Arial" panose="020B0604020202020204" pitchFamily="34" charset="0"/>
              </a:rPr>
              <a:t>Autowired</a:t>
            </a:r>
            <a:endParaRPr lang="fr-FR" sz="1800" dirty="0">
              <a:solidFill>
                <a:schemeClr val="tx1"/>
              </a:solidFill>
              <a:cs typeface="Arial" panose="020B0604020202020204" pitchFamily="34" charset="0"/>
            </a:endParaRPr>
          </a:p>
          <a:p>
            <a:pPr>
              <a:defRPr/>
            </a:pPr>
            <a:r>
              <a:rPr lang="fr-FR" sz="1800" b="0" dirty="0">
                <a:solidFill>
                  <a:schemeClr val="tx1"/>
                </a:solidFill>
                <a:cs typeface="Arial" panose="020B0604020202020204" pitchFamily="34" charset="0"/>
              </a:rPr>
              <a:t>  public </a:t>
            </a:r>
            <a:r>
              <a:rPr lang="fr-FR" sz="1800" b="0" dirty="0" err="1">
                <a:solidFill>
                  <a:schemeClr val="tx1"/>
                </a:solidFill>
                <a:cs typeface="Arial" panose="020B0604020202020204" pitchFamily="34" charset="0"/>
              </a:rPr>
              <a:t>LoginController</a:t>
            </a:r>
            <a:r>
              <a:rPr lang="fr-FR" sz="1800" b="0" dirty="0">
                <a:solidFill>
                  <a:schemeClr val="tx1"/>
                </a:solidFill>
                <a:cs typeface="Arial" panose="020B0604020202020204" pitchFamily="34" charset="0"/>
              </a:rPr>
              <a:t>(</a:t>
            </a:r>
            <a:r>
              <a:rPr lang="fr-FR" sz="1800" b="0" dirty="0" err="1">
                <a:solidFill>
                  <a:schemeClr val="tx1"/>
                </a:solidFill>
                <a:cs typeface="Arial" panose="020B0604020202020204" pitchFamily="34" charset="0"/>
              </a:rPr>
              <a:t>IClientService</a:t>
            </a:r>
            <a:r>
              <a:rPr lang="fr-FR" sz="1800" b="0" dirty="0">
                <a:solidFill>
                  <a:schemeClr val="tx1"/>
                </a:solidFill>
                <a:cs typeface="Arial" panose="020B0604020202020204" pitchFamily="34" charset="0"/>
              </a:rPr>
              <a:t> </a:t>
            </a:r>
            <a:r>
              <a:rPr lang="fr-FR" sz="1800" b="0" dirty="0" err="1">
                <a:solidFill>
                  <a:schemeClr val="tx1"/>
                </a:solidFill>
                <a:cs typeface="Arial" panose="020B0604020202020204" pitchFamily="34" charset="0"/>
              </a:rPr>
              <a:t>clientService</a:t>
            </a:r>
            <a:r>
              <a:rPr lang="fr-FR" sz="1800" b="0" dirty="0">
                <a:solidFill>
                  <a:schemeClr val="tx1"/>
                </a:solidFill>
                <a:cs typeface="Arial" panose="020B0604020202020204" pitchFamily="34" charset="0"/>
              </a:rPr>
              <a:t>) {</a:t>
            </a:r>
          </a:p>
          <a:p>
            <a:pPr>
              <a:defRPr/>
            </a:pPr>
            <a:r>
              <a:rPr lang="fr-FR" sz="1800" b="0" dirty="0">
                <a:solidFill>
                  <a:schemeClr val="tx1"/>
                </a:solidFill>
                <a:cs typeface="Arial" panose="020B0604020202020204" pitchFamily="34" charset="0"/>
              </a:rPr>
              <a:t>    </a:t>
            </a:r>
            <a:r>
              <a:rPr lang="fr-FR" sz="1800" b="0" dirty="0" err="1">
                <a:solidFill>
                  <a:schemeClr val="tx1"/>
                </a:solidFill>
                <a:cs typeface="Arial" panose="020B0604020202020204" pitchFamily="34" charset="0"/>
              </a:rPr>
              <a:t>this.clientService</a:t>
            </a:r>
            <a:r>
              <a:rPr lang="fr-FR" sz="1800" b="0" dirty="0">
                <a:solidFill>
                  <a:schemeClr val="tx1"/>
                </a:solidFill>
                <a:cs typeface="Arial" panose="020B0604020202020204" pitchFamily="34" charset="0"/>
              </a:rPr>
              <a:t> = </a:t>
            </a:r>
            <a:r>
              <a:rPr lang="fr-FR" sz="1800" b="0" dirty="0" err="1">
                <a:solidFill>
                  <a:schemeClr val="tx1"/>
                </a:solidFill>
                <a:cs typeface="Arial" panose="020B0604020202020204" pitchFamily="34" charset="0"/>
              </a:rPr>
              <a:t>clientService</a:t>
            </a:r>
            <a:r>
              <a:rPr lang="fr-FR" sz="1800" b="0" dirty="0">
                <a:solidFill>
                  <a:schemeClr val="tx1"/>
                </a:solidFill>
                <a:cs typeface="Arial" panose="020B0604020202020204" pitchFamily="34" charset="0"/>
              </a:rPr>
              <a:t>;</a:t>
            </a:r>
          </a:p>
          <a:p>
            <a:pPr>
              <a:defRPr/>
            </a:pPr>
            <a:r>
              <a:rPr lang="fr-FR" sz="1800" b="0" dirty="0">
                <a:solidFill>
                  <a:schemeClr val="tx1"/>
                </a:solidFill>
                <a:cs typeface="Arial" panose="020B0604020202020204" pitchFamily="34" charset="0"/>
              </a:rPr>
              <a:t>  }</a:t>
            </a:r>
          </a:p>
          <a:p>
            <a:pPr>
              <a:defRPr/>
            </a:pPr>
            <a:endParaRPr lang="fr-FR" sz="1800" b="0" dirty="0">
              <a:solidFill>
                <a:schemeClr val="tx1"/>
              </a:solidFill>
              <a:cs typeface="Arial" panose="020B0604020202020204" pitchFamily="34" charset="0"/>
            </a:endParaRPr>
          </a:p>
          <a:p>
            <a:pPr>
              <a:defRPr/>
            </a:pPr>
            <a:r>
              <a:rPr lang="fr-FR" sz="1800" b="0" dirty="0">
                <a:solidFill>
                  <a:schemeClr val="tx1"/>
                </a:solidFill>
                <a:cs typeface="Arial" panose="020B0604020202020204" pitchFamily="34" charset="0"/>
              </a:rPr>
              <a:t>  ...</a:t>
            </a:r>
          </a:p>
          <a:p>
            <a:pPr>
              <a:defRPr/>
            </a:pPr>
            <a:endParaRPr lang="fr-FR" sz="1800" b="0" dirty="0">
              <a:solidFill>
                <a:schemeClr val="tx1"/>
              </a:solidFill>
              <a:cs typeface="Arial" panose="020B0604020202020204" pitchFamily="34" charset="0"/>
            </a:endParaRPr>
          </a:p>
          <a:p>
            <a:pPr>
              <a:defRPr/>
            </a:pPr>
            <a:r>
              <a:rPr lang="fr-FR" sz="1800" b="0" dirty="0">
                <a:solidFill>
                  <a:schemeClr val="tx1"/>
                </a:solidFill>
                <a:cs typeface="Arial" panose="020B0604020202020204" pitchFamily="34"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315</a:t>
            </a:fld>
            <a:endParaRPr lang="fr-FR"/>
          </a:p>
        </p:txBody>
      </p:sp>
      <p:sp>
        <p:nvSpPr>
          <p:cNvPr id="3" name="Espace réservé du pied de page 2">
            <a:extLst>
              <a:ext uri="{FF2B5EF4-FFF2-40B4-BE49-F238E27FC236}">
                <a16:creationId xmlns:a16="http://schemas.microsoft.com/office/drawing/2014/main" id="{E2D8DE36-2644-4AF6-BE1E-ADA73FC369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
        <p:nvSpPr>
          <p:cNvPr id="4" name="Bulle narrative : rectangle 3">
            <a:extLst>
              <a:ext uri="{FF2B5EF4-FFF2-40B4-BE49-F238E27FC236}">
                <a16:creationId xmlns:a16="http://schemas.microsoft.com/office/drawing/2014/main" id="{913CF811-913B-4151-A654-D8D48D786F48}"/>
              </a:ext>
            </a:extLst>
          </p:cNvPr>
          <p:cNvSpPr/>
          <p:nvPr/>
        </p:nvSpPr>
        <p:spPr>
          <a:xfrm>
            <a:off x="9267824" y="3533774"/>
            <a:ext cx="1914525" cy="1152525"/>
          </a:xfrm>
          <a:prstGeom prst="wedgeRectCallout">
            <a:avLst>
              <a:gd name="adj1" fmla="val -153980"/>
              <a:gd name="adj2" fmla="val 56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Exemple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Injection via le constructeur</a:t>
            </a:r>
          </a:p>
        </p:txBody>
      </p:sp>
    </p:spTree>
    <p:extLst>
      <p:ext uri="{BB962C8B-B14F-4D97-AF65-F5344CB8AC3E}">
        <p14:creationId xmlns:p14="http://schemas.microsoft.com/office/powerpoint/2010/main" val="3596740420"/>
      </p:ext>
    </p:extLst>
  </p:cSld>
  <p:clrMapOvr>
    <a:masterClrMapping/>
  </p:clrMapOvr>
  <p:transition spd="slow"/>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fontScale="90000"/>
          </a:bodyPr>
          <a:lstStyle/>
          <a:p>
            <a:r>
              <a:rPr lang="fr-FR" dirty="0"/>
              <a:t>Contrôleur exemple (2/4)</a:t>
            </a:r>
          </a:p>
        </p:txBody>
      </p:sp>
      <p:sp>
        <p:nvSpPr>
          <p:cNvPr id="340995" name="Rectangle 3"/>
          <p:cNvSpPr>
            <a:spLocks noGrp="1" noChangeArrowheads="1"/>
          </p:cNvSpPr>
          <p:nvPr>
            <p:ph idx="1"/>
          </p:nvPr>
        </p:nvSpPr>
        <p:spPr/>
        <p:txBody>
          <a:bodyPr/>
          <a:lstStyle/>
          <a:p>
            <a:r>
              <a:rPr lang="fr-FR" altLang="en-US" dirty="0"/>
              <a:t>Affichage du formulaire</a:t>
            </a:r>
          </a:p>
        </p:txBody>
      </p:sp>
      <p:sp>
        <p:nvSpPr>
          <p:cNvPr id="23558" name="Text Box 6"/>
          <p:cNvSpPr txBox="1">
            <a:spLocks noChangeArrowheads="1"/>
          </p:cNvSpPr>
          <p:nvPr/>
        </p:nvSpPr>
        <p:spPr bwMode="auto">
          <a:xfrm>
            <a:off x="1695451" y="2057401"/>
            <a:ext cx="8137525" cy="409342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2000" dirty="0">
                <a:solidFill>
                  <a:schemeClr val="tx1"/>
                </a:solidFill>
                <a:cs typeface="Arial" panose="020B0604020202020204" pitchFamily="34" charset="0"/>
              </a:rPr>
              <a:t>@Controller</a:t>
            </a:r>
          </a:p>
          <a:p>
            <a:pPr>
              <a:defRPr/>
            </a:pPr>
            <a:r>
              <a:rPr lang="fr-FR" sz="2000" dirty="0">
                <a:solidFill>
                  <a:schemeClr val="tx1"/>
                </a:solidFill>
                <a:cs typeface="Arial" panose="020B0604020202020204" pitchFamily="34" charset="0"/>
              </a:rPr>
              <a:t>@</a:t>
            </a:r>
            <a:r>
              <a:rPr lang="fr-FR" sz="2000" dirty="0" err="1">
                <a:solidFill>
                  <a:schemeClr val="tx1"/>
                </a:solidFill>
                <a:cs typeface="Arial" panose="020B0604020202020204" pitchFamily="34" charset="0"/>
              </a:rPr>
              <a:t>RequestMapping</a:t>
            </a:r>
            <a:r>
              <a:rPr lang="fr-FR" sz="2000" dirty="0">
                <a:solidFill>
                  <a:schemeClr val="tx1"/>
                </a:solidFill>
                <a:cs typeface="Arial" panose="020B0604020202020204" pitchFamily="34" charset="0"/>
              </a:rPr>
              <a:t>("/</a:t>
            </a:r>
            <a:r>
              <a:rPr lang="fr-FR" sz="2000" dirty="0" err="1">
                <a:solidFill>
                  <a:schemeClr val="tx1"/>
                </a:solidFill>
                <a:cs typeface="Arial" panose="020B0604020202020204" pitchFamily="34" charset="0"/>
              </a:rPr>
              <a:t>login.smvc</a:t>
            </a:r>
            <a:r>
              <a:rPr lang="fr-FR" sz="2000" dirty="0">
                <a:solidFill>
                  <a:schemeClr val="tx1"/>
                </a:solidFill>
                <a:cs typeface="Arial" panose="020B0604020202020204" pitchFamily="34" charset="0"/>
              </a:rPr>
              <a:t>")</a:t>
            </a:r>
          </a:p>
          <a:p>
            <a:pPr>
              <a:defRPr/>
            </a:pPr>
            <a:r>
              <a:rPr lang="fr-FR" sz="2000" b="0" dirty="0">
                <a:solidFill>
                  <a:schemeClr val="tx1"/>
                </a:solidFill>
                <a:cs typeface="Arial" panose="020B0604020202020204" pitchFamily="34" charset="0"/>
              </a:rPr>
              <a:t>public class </a:t>
            </a:r>
            <a:r>
              <a:rPr lang="fr-FR" sz="2000" b="0" dirty="0" err="1">
                <a:solidFill>
                  <a:schemeClr val="tx1"/>
                </a:solidFill>
                <a:cs typeface="Arial" panose="020B0604020202020204" pitchFamily="34" charset="0"/>
              </a:rPr>
              <a:t>LoginController</a:t>
            </a:r>
            <a:r>
              <a:rPr lang="fr-FR" sz="2000" b="0" dirty="0">
                <a:solidFill>
                  <a:schemeClr val="tx1"/>
                </a:solidFill>
                <a:cs typeface="Arial" panose="020B0604020202020204" pitchFamily="34" charset="0"/>
              </a:rPr>
              <a:t> {</a:t>
            </a:r>
          </a:p>
          <a:p>
            <a:pPr>
              <a:defRPr/>
            </a:pPr>
            <a:r>
              <a:rPr lang="fr-FR" sz="2000" b="0" dirty="0">
                <a:solidFill>
                  <a:schemeClr val="tx1"/>
                </a:solidFill>
                <a:cs typeface="Arial" panose="020B0604020202020204" pitchFamily="34" charset="0"/>
              </a:rPr>
              <a:t>  </a:t>
            </a:r>
          </a:p>
          <a:p>
            <a:pPr>
              <a:defRPr/>
            </a:pPr>
            <a:r>
              <a:rPr lang="fr-FR" sz="2000" b="0" dirty="0">
                <a:solidFill>
                  <a:schemeClr val="tx1"/>
                </a:solidFill>
                <a:cs typeface="Arial" panose="020B0604020202020204" pitchFamily="34" charset="0"/>
              </a:rPr>
              <a:t>  ...</a:t>
            </a:r>
          </a:p>
          <a:p>
            <a:pPr>
              <a:defRPr/>
            </a:pPr>
            <a:endParaRPr lang="fr-FR" sz="2000" b="0" dirty="0">
              <a:solidFill>
                <a:schemeClr val="tx1"/>
              </a:solidFill>
              <a:cs typeface="Arial" panose="020B0604020202020204" pitchFamily="34" charset="0"/>
            </a:endParaRPr>
          </a:p>
          <a:p>
            <a:pPr>
              <a:defRPr/>
            </a:pPr>
            <a:r>
              <a:rPr lang="fr-FR" sz="2000" dirty="0">
                <a:solidFill>
                  <a:schemeClr val="tx1"/>
                </a:solidFill>
                <a:cs typeface="Arial" panose="020B0604020202020204" pitchFamily="34" charset="0"/>
              </a:rPr>
              <a:t>  @</a:t>
            </a:r>
            <a:r>
              <a:rPr lang="fr-FR" sz="2000" dirty="0" err="1">
                <a:solidFill>
                  <a:schemeClr val="tx1"/>
                </a:solidFill>
                <a:cs typeface="Arial" panose="020B0604020202020204" pitchFamily="34" charset="0"/>
              </a:rPr>
              <a:t>RequestMapping</a:t>
            </a:r>
            <a:r>
              <a:rPr lang="fr-FR" sz="2000" dirty="0">
                <a:solidFill>
                  <a:schemeClr val="tx1"/>
                </a:solidFill>
                <a:cs typeface="Arial" panose="020B0604020202020204" pitchFamily="34" charset="0"/>
              </a:rPr>
              <a:t>(</a:t>
            </a:r>
            <a:r>
              <a:rPr lang="fr-FR" sz="2000" dirty="0" err="1">
                <a:solidFill>
                  <a:schemeClr val="tx1"/>
                </a:solidFill>
                <a:cs typeface="Arial" panose="020B0604020202020204" pitchFamily="34" charset="0"/>
              </a:rPr>
              <a:t>method</a:t>
            </a:r>
            <a:r>
              <a:rPr lang="fr-FR" sz="2000" dirty="0">
                <a:solidFill>
                  <a:schemeClr val="tx1"/>
                </a:solidFill>
                <a:cs typeface="Arial" panose="020B0604020202020204" pitchFamily="34" charset="0"/>
              </a:rPr>
              <a:t>=</a:t>
            </a:r>
            <a:r>
              <a:rPr lang="fr-FR" sz="2000" dirty="0" err="1">
                <a:solidFill>
                  <a:schemeClr val="tx1"/>
                </a:solidFill>
                <a:cs typeface="Arial" panose="020B0604020202020204" pitchFamily="34" charset="0"/>
              </a:rPr>
              <a:t>RequestMethod.GET</a:t>
            </a:r>
            <a:r>
              <a:rPr lang="fr-FR" sz="2000" dirty="0">
                <a:solidFill>
                  <a:schemeClr val="tx1"/>
                </a:solidFill>
                <a:cs typeface="Arial" panose="020B0604020202020204" pitchFamily="34" charset="0"/>
              </a:rPr>
              <a:t>)</a:t>
            </a:r>
          </a:p>
          <a:p>
            <a:pPr>
              <a:defRPr/>
            </a:pPr>
            <a:r>
              <a:rPr lang="fr-FR" sz="2000" b="0" dirty="0">
                <a:solidFill>
                  <a:schemeClr val="tx1"/>
                </a:solidFill>
                <a:cs typeface="Arial" panose="020B0604020202020204" pitchFamily="34" charset="0"/>
              </a:rPr>
              <a:t>  public String </a:t>
            </a:r>
            <a:r>
              <a:rPr lang="fr-FR" sz="2000" b="0" dirty="0" err="1">
                <a:solidFill>
                  <a:schemeClr val="tx1"/>
                </a:solidFill>
                <a:cs typeface="Arial" panose="020B0604020202020204" pitchFamily="34" charset="0"/>
              </a:rPr>
              <a:t>setupForm</a:t>
            </a:r>
            <a:r>
              <a:rPr lang="fr-FR" sz="2000" b="0" dirty="0">
                <a:solidFill>
                  <a:schemeClr val="tx1"/>
                </a:solidFill>
                <a:cs typeface="Arial" panose="020B0604020202020204" pitchFamily="34" charset="0"/>
              </a:rPr>
              <a:t>(</a:t>
            </a:r>
            <a:r>
              <a:rPr lang="fr-FR" sz="2000" dirty="0" err="1">
                <a:solidFill>
                  <a:schemeClr val="tx1"/>
                </a:solidFill>
                <a:cs typeface="Arial" panose="020B0604020202020204" pitchFamily="34" charset="0"/>
              </a:rPr>
              <a:t>ModelMap</a:t>
            </a:r>
            <a:r>
              <a:rPr lang="fr-FR" sz="2000" dirty="0">
                <a:solidFill>
                  <a:schemeClr val="tx1"/>
                </a:solidFill>
                <a:cs typeface="Arial" panose="020B0604020202020204" pitchFamily="34" charset="0"/>
              </a:rPr>
              <a:t> model</a:t>
            </a:r>
            <a:r>
              <a:rPr lang="fr-FR" sz="2000" b="0" dirty="0">
                <a:solidFill>
                  <a:schemeClr val="tx1"/>
                </a:solidFill>
                <a:cs typeface="Arial" panose="020B0604020202020204" pitchFamily="34" charset="0"/>
              </a:rPr>
              <a:t>) {</a:t>
            </a:r>
          </a:p>
          <a:p>
            <a:pPr>
              <a:defRPr/>
            </a:pPr>
            <a:r>
              <a:rPr lang="fr-FR" sz="2000" b="0" dirty="0">
                <a:solidFill>
                  <a:schemeClr val="tx1"/>
                </a:solidFill>
                <a:cs typeface="Arial" panose="020B0604020202020204" pitchFamily="34" charset="0"/>
              </a:rPr>
              <a:t>    </a:t>
            </a:r>
            <a:r>
              <a:rPr lang="fr-FR" sz="2000" b="0" dirty="0" err="1">
                <a:solidFill>
                  <a:schemeClr val="tx1"/>
                </a:solidFill>
                <a:cs typeface="Arial" panose="020B0604020202020204" pitchFamily="34" charset="0"/>
              </a:rPr>
              <a:t>model.addAttribute</a:t>
            </a:r>
            <a:r>
              <a:rPr lang="fr-FR" sz="2000" b="0" dirty="0">
                <a:solidFill>
                  <a:schemeClr val="tx1"/>
                </a:solidFill>
                <a:cs typeface="Arial" panose="020B0604020202020204" pitchFamily="34" charset="0"/>
              </a:rPr>
              <a:t>("client", new Client());</a:t>
            </a:r>
          </a:p>
          <a:p>
            <a:pPr>
              <a:defRPr/>
            </a:pPr>
            <a:r>
              <a:rPr lang="fr-FR" sz="2000" b="0" dirty="0">
                <a:solidFill>
                  <a:schemeClr val="tx1"/>
                </a:solidFill>
                <a:cs typeface="Arial" panose="020B0604020202020204" pitchFamily="34" charset="0"/>
              </a:rPr>
              <a:t>    return "</a:t>
            </a:r>
            <a:r>
              <a:rPr lang="fr-FR" sz="2000" b="0" dirty="0" err="1">
                <a:solidFill>
                  <a:schemeClr val="tx1"/>
                </a:solidFill>
                <a:cs typeface="Arial" panose="020B0604020202020204" pitchFamily="34" charset="0"/>
              </a:rPr>
              <a:t>clientForm</a:t>
            </a:r>
            <a:r>
              <a:rPr lang="fr-FR" sz="2000" b="0" dirty="0">
                <a:solidFill>
                  <a:schemeClr val="tx1"/>
                </a:solidFill>
                <a:cs typeface="Arial" panose="020B0604020202020204" pitchFamily="34" charset="0"/>
              </a:rPr>
              <a:t>";</a:t>
            </a:r>
          </a:p>
          <a:p>
            <a:pPr>
              <a:defRPr/>
            </a:pPr>
            <a:r>
              <a:rPr lang="fr-FR" sz="2000" b="0" dirty="0">
                <a:solidFill>
                  <a:schemeClr val="tx1"/>
                </a:solidFill>
                <a:cs typeface="Arial" panose="020B0604020202020204" pitchFamily="34" charset="0"/>
              </a:rPr>
              <a:t>  }</a:t>
            </a:r>
          </a:p>
          <a:p>
            <a:pPr>
              <a:defRPr/>
            </a:pPr>
            <a:endParaRPr lang="fr-FR" sz="2000" b="0" dirty="0">
              <a:solidFill>
                <a:schemeClr val="tx1"/>
              </a:solidFill>
              <a:cs typeface="Arial" panose="020B0604020202020204" pitchFamily="34" charset="0"/>
            </a:endParaRPr>
          </a:p>
          <a:p>
            <a:pPr>
              <a:defRPr/>
            </a:pPr>
            <a:r>
              <a:rPr lang="fr-FR" sz="2000" b="0" dirty="0">
                <a:solidFill>
                  <a:schemeClr val="tx1"/>
                </a:solidFill>
                <a:cs typeface="Arial" panose="020B0604020202020204" pitchFamily="34"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316</a:t>
            </a:fld>
            <a:endParaRPr lang="fr-FR"/>
          </a:p>
        </p:txBody>
      </p:sp>
      <p:sp>
        <p:nvSpPr>
          <p:cNvPr id="3" name="Espace réservé du pied de page 2">
            <a:extLst>
              <a:ext uri="{FF2B5EF4-FFF2-40B4-BE49-F238E27FC236}">
                <a16:creationId xmlns:a16="http://schemas.microsoft.com/office/drawing/2014/main" id="{48BC13EB-C08E-4051-91FF-1320F58597A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56850442"/>
      </p:ext>
    </p:extLst>
  </p:cSld>
  <p:clrMapOvr>
    <a:masterClrMapping/>
  </p:clrMapOvr>
  <p:transition spd="slow"/>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fontScale="90000"/>
          </a:bodyPr>
          <a:lstStyle/>
          <a:p>
            <a:r>
              <a:rPr lang="fr-FR" dirty="0"/>
              <a:t>Contrôleur exemple (3/4)</a:t>
            </a:r>
          </a:p>
        </p:txBody>
      </p:sp>
      <p:sp>
        <p:nvSpPr>
          <p:cNvPr id="342019" name="Rectangle 3"/>
          <p:cNvSpPr>
            <a:spLocks noGrp="1" noChangeArrowheads="1"/>
          </p:cNvSpPr>
          <p:nvPr>
            <p:ph idx="1"/>
          </p:nvPr>
        </p:nvSpPr>
        <p:spPr/>
        <p:txBody>
          <a:bodyPr/>
          <a:lstStyle/>
          <a:p>
            <a:r>
              <a:rPr lang="fr-FR" altLang="en-US"/>
              <a:t>Soumission du formulaire</a:t>
            </a:r>
          </a:p>
        </p:txBody>
      </p:sp>
      <p:sp>
        <p:nvSpPr>
          <p:cNvPr id="24582" name="Text Box 6"/>
          <p:cNvSpPr txBox="1">
            <a:spLocks noChangeArrowheads="1"/>
          </p:cNvSpPr>
          <p:nvPr/>
        </p:nvSpPr>
        <p:spPr bwMode="auto">
          <a:xfrm>
            <a:off x="959154" y="1948810"/>
            <a:ext cx="9945689" cy="477053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600" dirty="0">
                <a:solidFill>
                  <a:schemeClr val="tx1"/>
                </a:solidFill>
                <a:cs typeface="Arial" panose="020B0604020202020204" pitchFamily="34" charset="0"/>
              </a:rPr>
              <a:t>@Controller</a:t>
            </a:r>
          </a:p>
          <a:p>
            <a:pPr>
              <a:defRPr/>
            </a:pPr>
            <a:r>
              <a:rPr lang="fr-FR" sz="1600" dirty="0">
                <a:solidFill>
                  <a:schemeClr val="tx1"/>
                </a:solidFill>
                <a:cs typeface="Arial" panose="020B0604020202020204" pitchFamily="34" charset="0"/>
              </a:rPr>
              <a:t>@</a:t>
            </a:r>
            <a:r>
              <a:rPr lang="fr-FR" sz="1600" dirty="0" err="1">
                <a:solidFill>
                  <a:schemeClr val="tx1"/>
                </a:solidFill>
                <a:cs typeface="Arial" panose="020B0604020202020204" pitchFamily="34" charset="0"/>
              </a:rPr>
              <a:t>RequestMapping</a:t>
            </a:r>
            <a:r>
              <a:rPr lang="fr-FR" sz="1600" dirty="0">
                <a:solidFill>
                  <a:schemeClr val="tx1"/>
                </a:solidFill>
                <a:cs typeface="Arial" panose="020B0604020202020204" pitchFamily="34" charset="0"/>
              </a:rPr>
              <a:t>("/</a:t>
            </a:r>
            <a:r>
              <a:rPr lang="fr-FR" sz="1600" dirty="0" err="1">
                <a:solidFill>
                  <a:schemeClr val="tx1"/>
                </a:solidFill>
                <a:cs typeface="Arial" panose="020B0604020202020204" pitchFamily="34" charset="0"/>
              </a:rPr>
              <a:t>login.smvc</a:t>
            </a:r>
            <a:r>
              <a:rPr lang="fr-FR" sz="1600" dirty="0">
                <a:solidFill>
                  <a:schemeClr val="tx1"/>
                </a:solidFill>
                <a:cs typeface="Arial" panose="020B0604020202020204" pitchFamily="34" charset="0"/>
              </a:rPr>
              <a:t>")</a:t>
            </a:r>
          </a:p>
          <a:p>
            <a:pPr>
              <a:defRPr/>
            </a:pPr>
            <a:r>
              <a:rPr lang="fr-FR" sz="1600" b="0" dirty="0">
                <a:solidFill>
                  <a:schemeClr val="tx1"/>
                </a:solidFill>
                <a:cs typeface="Arial" panose="020B0604020202020204" pitchFamily="34" charset="0"/>
              </a:rPr>
              <a:t>public class </a:t>
            </a:r>
            <a:r>
              <a:rPr lang="fr-FR" sz="1600" b="0" dirty="0" err="1">
                <a:solidFill>
                  <a:schemeClr val="tx1"/>
                </a:solidFill>
                <a:cs typeface="Arial" panose="020B0604020202020204" pitchFamily="34" charset="0"/>
              </a:rPr>
              <a:t>LoginController</a:t>
            </a:r>
            <a:r>
              <a:rPr lang="fr-FR" sz="1600" b="0" dirty="0">
                <a:solidFill>
                  <a:schemeClr val="tx1"/>
                </a:solidFill>
                <a:cs typeface="Arial" panose="020B0604020202020204" pitchFamily="34" charset="0"/>
              </a:rPr>
              <a:t> {  </a:t>
            </a:r>
          </a:p>
          <a:p>
            <a:pPr>
              <a:defRPr/>
            </a:pPr>
            <a:r>
              <a:rPr lang="fr-FR" sz="1600" b="0" dirty="0">
                <a:solidFill>
                  <a:schemeClr val="tx1"/>
                </a:solidFill>
                <a:cs typeface="Arial" panose="020B0604020202020204" pitchFamily="34" charset="0"/>
              </a:rPr>
              <a:t>  ...</a:t>
            </a:r>
          </a:p>
          <a:p>
            <a:pPr>
              <a:defRPr/>
            </a:pPr>
            <a:r>
              <a:rPr lang="fr-FR" sz="1600" dirty="0">
                <a:solidFill>
                  <a:schemeClr val="tx1"/>
                </a:solidFill>
                <a:cs typeface="Arial" panose="020B0604020202020204" pitchFamily="34" charset="0"/>
              </a:rPr>
              <a:t>  @</a:t>
            </a:r>
            <a:r>
              <a:rPr lang="fr-FR" sz="1600" dirty="0" err="1">
                <a:solidFill>
                  <a:schemeClr val="tx1"/>
                </a:solidFill>
                <a:cs typeface="Arial" panose="020B0604020202020204" pitchFamily="34" charset="0"/>
              </a:rPr>
              <a:t>RequestMapping</a:t>
            </a:r>
            <a:r>
              <a:rPr lang="fr-FR" sz="1600" dirty="0">
                <a:solidFill>
                  <a:schemeClr val="tx1"/>
                </a:solidFill>
                <a:cs typeface="Arial" panose="020B0604020202020204" pitchFamily="34" charset="0"/>
              </a:rPr>
              <a:t>(</a:t>
            </a:r>
            <a:r>
              <a:rPr lang="fr-FR" sz="1600" dirty="0" err="1">
                <a:solidFill>
                  <a:schemeClr val="tx1"/>
                </a:solidFill>
                <a:cs typeface="Arial" panose="020B0604020202020204" pitchFamily="34" charset="0"/>
              </a:rPr>
              <a:t>method</a:t>
            </a:r>
            <a:r>
              <a:rPr lang="fr-FR" sz="1600" dirty="0">
                <a:solidFill>
                  <a:schemeClr val="tx1"/>
                </a:solidFill>
                <a:cs typeface="Arial" panose="020B0604020202020204" pitchFamily="34" charset="0"/>
              </a:rPr>
              <a:t>=</a:t>
            </a:r>
            <a:r>
              <a:rPr lang="fr-FR" sz="1600" dirty="0" err="1">
                <a:solidFill>
                  <a:schemeClr val="tx1"/>
                </a:solidFill>
                <a:cs typeface="Arial" panose="020B0604020202020204" pitchFamily="34" charset="0"/>
              </a:rPr>
              <a:t>RequestMethod.POST</a:t>
            </a:r>
            <a:r>
              <a:rPr lang="fr-FR" sz="1600" dirty="0">
                <a:solidFill>
                  <a:schemeClr val="tx1"/>
                </a:solidFill>
                <a:cs typeface="Arial" panose="020B0604020202020204" pitchFamily="34" charset="0"/>
              </a:rPr>
              <a:t>)</a:t>
            </a:r>
          </a:p>
          <a:p>
            <a:pPr>
              <a:defRPr/>
            </a:pPr>
            <a:r>
              <a:rPr lang="fr-FR" sz="1600" b="0" dirty="0">
                <a:solidFill>
                  <a:schemeClr val="tx1"/>
                </a:solidFill>
                <a:cs typeface="Arial" panose="020B0604020202020204" pitchFamily="34" charset="0"/>
              </a:rPr>
              <a:t>  public String </a:t>
            </a:r>
            <a:r>
              <a:rPr lang="fr-FR" sz="1600" b="0" dirty="0" err="1">
                <a:solidFill>
                  <a:schemeClr val="tx1"/>
                </a:solidFill>
                <a:cs typeface="Arial" panose="020B0604020202020204" pitchFamily="34" charset="0"/>
              </a:rPr>
              <a:t>processSubmit</a:t>
            </a:r>
            <a:r>
              <a:rPr lang="fr-FR" sz="1600" dirty="0">
                <a:solidFill>
                  <a:schemeClr val="tx1"/>
                </a:solidFill>
                <a:cs typeface="Arial" panose="020B0604020202020204" pitchFamily="34" charset="0"/>
              </a:rPr>
              <a:t>(@</a:t>
            </a:r>
            <a:r>
              <a:rPr lang="fr-FR" sz="1600" dirty="0" err="1">
                <a:solidFill>
                  <a:schemeClr val="tx1"/>
                </a:solidFill>
                <a:cs typeface="Arial" panose="020B0604020202020204" pitchFamily="34" charset="0"/>
              </a:rPr>
              <a:t>ModelAttribute</a:t>
            </a:r>
            <a:r>
              <a:rPr lang="fr-FR" sz="1600" dirty="0">
                <a:solidFill>
                  <a:schemeClr val="tx1"/>
                </a:solidFill>
                <a:cs typeface="Arial" panose="020B0604020202020204" pitchFamily="34" charset="0"/>
              </a:rPr>
              <a:t>("client") </a:t>
            </a:r>
            <a:r>
              <a:rPr lang="fr-FR" sz="1600" b="0" dirty="0">
                <a:solidFill>
                  <a:schemeClr val="tx1"/>
                </a:solidFill>
                <a:cs typeface="Arial" panose="020B0604020202020204" pitchFamily="34" charset="0"/>
              </a:rPr>
              <a:t>Client </a:t>
            </a:r>
            <a:r>
              <a:rPr lang="fr-FR" sz="1600" b="0" dirty="0" err="1">
                <a:solidFill>
                  <a:schemeClr val="tx1"/>
                </a:solidFill>
                <a:cs typeface="Arial" panose="020B0604020202020204" pitchFamily="34" charset="0"/>
              </a:rPr>
              <a:t>client</a:t>
            </a:r>
            <a:r>
              <a:rPr lang="fr-FR" sz="1600" b="0" dirty="0">
                <a:solidFill>
                  <a:schemeClr val="tx1"/>
                </a:solidFill>
                <a:cs typeface="Arial" panose="020B0604020202020204" pitchFamily="34" charset="0"/>
              </a:rPr>
              <a:t>,</a:t>
            </a:r>
          </a:p>
          <a:p>
            <a:pPr>
              <a:defRPr/>
            </a:pPr>
            <a:r>
              <a:rPr lang="fr-FR" sz="1600" b="0" dirty="0">
                <a:solidFill>
                  <a:schemeClr val="tx1"/>
                </a:solidFill>
                <a:cs typeface="Arial" panose="020B0604020202020204" pitchFamily="34" charset="0"/>
              </a:rPr>
              <a:t>		</a:t>
            </a:r>
            <a:r>
              <a:rPr lang="fr-FR" sz="1600" dirty="0" err="1">
                <a:solidFill>
                  <a:schemeClr val="tx1"/>
                </a:solidFill>
                <a:cs typeface="Arial" panose="020B0604020202020204" pitchFamily="34" charset="0"/>
              </a:rPr>
              <a:t>BindingResult</a:t>
            </a: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error</a:t>
            </a: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HttpServletRequest</a:t>
            </a: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request</a:t>
            </a:r>
            <a:r>
              <a:rPr lang="fr-FR" sz="1600" b="0" dirty="0">
                <a:solidFill>
                  <a:schemeClr val="tx1"/>
                </a:solidFill>
                <a:cs typeface="Arial" panose="020B0604020202020204" pitchFamily="34" charset="0"/>
              </a:rPr>
              <a:t>, </a:t>
            </a:r>
            <a:r>
              <a:rPr lang="fr-FR" sz="1600" dirty="0" err="1">
                <a:solidFill>
                  <a:schemeClr val="tx1"/>
                </a:solidFill>
                <a:cs typeface="Arial" panose="020B0604020202020204" pitchFamily="34" charset="0"/>
              </a:rPr>
              <a:t>ModelMap</a:t>
            </a: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map</a:t>
            </a:r>
            <a:r>
              <a:rPr lang="fr-FR" sz="1600" b="0" dirty="0">
                <a:solidFill>
                  <a:schemeClr val="tx1"/>
                </a:solidFill>
                <a:cs typeface="Arial" panose="020B0604020202020204" pitchFamily="34" charset="0"/>
              </a:rPr>
              <a:t>) {</a:t>
            </a:r>
          </a:p>
          <a:p>
            <a:pPr>
              <a:defRPr/>
            </a:pPr>
            <a:endParaRPr lang="fr-FR" sz="1600" b="0" dirty="0">
              <a:solidFill>
                <a:schemeClr val="tx1"/>
              </a:solidFill>
              <a:cs typeface="Arial" panose="020B0604020202020204" pitchFamily="34" charset="0"/>
            </a:endParaRPr>
          </a:p>
          <a:p>
            <a:pPr>
              <a:defRPr/>
            </a:pPr>
            <a:r>
              <a:rPr lang="fr-FR" sz="1600" b="0" dirty="0">
                <a:solidFill>
                  <a:schemeClr val="tx1"/>
                </a:solidFill>
                <a:cs typeface="Arial" panose="020B0604020202020204" pitchFamily="34" charset="0"/>
              </a:rPr>
              <a:t>    client = </a:t>
            </a:r>
            <a:r>
              <a:rPr lang="fr-FR" sz="1600" b="0" dirty="0" err="1">
                <a:solidFill>
                  <a:schemeClr val="tx1"/>
                </a:solidFill>
                <a:cs typeface="Arial" panose="020B0604020202020204" pitchFamily="34" charset="0"/>
              </a:rPr>
              <a:t>clientService.findClientByNom</a:t>
            </a:r>
            <a:r>
              <a:rPr lang="fr-FR" sz="1600" b="0" dirty="0">
                <a:solidFill>
                  <a:schemeClr val="tx1"/>
                </a:solidFill>
                <a:cs typeface="Arial" panose="020B0604020202020204" pitchFamily="34" charset="0"/>
              </a:rPr>
              <a:t>(</a:t>
            </a:r>
            <a:r>
              <a:rPr lang="fr-FR" sz="1600" b="0" dirty="0" err="1">
                <a:solidFill>
                  <a:schemeClr val="tx1"/>
                </a:solidFill>
                <a:cs typeface="Arial" panose="020B0604020202020204" pitchFamily="34" charset="0"/>
              </a:rPr>
              <a:t>client.getNom</a:t>
            </a:r>
            <a:r>
              <a:rPr lang="fr-FR" sz="1600" b="0" dirty="0">
                <a:solidFill>
                  <a:schemeClr val="tx1"/>
                </a:solidFill>
                <a:cs typeface="Arial" panose="020B0604020202020204" pitchFamily="34" charset="0"/>
              </a:rPr>
              <a:t>());</a:t>
            </a:r>
          </a:p>
          <a:p>
            <a:pPr>
              <a:defRPr/>
            </a:pPr>
            <a:endParaRPr lang="fr-FR" sz="1600" b="0" dirty="0">
              <a:solidFill>
                <a:schemeClr val="tx1"/>
              </a:solidFill>
              <a:cs typeface="Arial" panose="020B0604020202020204" pitchFamily="34" charset="0"/>
            </a:endParaRPr>
          </a:p>
          <a:p>
            <a:pPr>
              <a:defRPr/>
            </a:pPr>
            <a:r>
              <a:rPr lang="fr-FR" sz="1600" b="0" dirty="0">
                <a:solidFill>
                  <a:schemeClr val="tx1"/>
                </a:solidFill>
                <a:cs typeface="Arial" panose="020B0604020202020204" pitchFamily="34" charset="0"/>
              </a:rPr>
              <a:t>    if(client == </a:t>
            </a:r>
            <a:r>
              <a:rPr lang="fr-FR" sz="1600" b="0" dirty="0" err="1">
                <a:solidFill>
                  <a:schemeClr val="tx1"/>
                </a:solidFill>
                <a:cs typeface="Arial" panose="020B0604020202020204" pitchFamily="34" charset="0"/>
              </a:rPr>
              <a:t>null</a:t>
            </a:r>
            <a:r>
              <a:rPr lang="fr-FR" sz="1600" b="0" dirty="0">
                <a:solidFill>
                  <a:schemeClr val="tx1"/>
                </a:solidFill>
                <a:cs typeface="Arial" panose="020B0604020202020204" pitchFamily="34" charset="0"/>
              </a:rPr>
              <a:t>) {</a:t>
            </a:r>
          </a:p>
          <a:p>
            <a:pPr>
              <a:defRPr/>
            </a:pP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error.reject</a:t>
            </a:r>
            <a:r>
              <a:rPr lang="fr-FR" sz="1600" b="0" dirty="0">
                <a:solidFill>
                  <a:schemeClr val="tx1"/>
                </a:solidFill>
                <a:cs typeface="Arial" panose="020B0604020202020204" pitchFamily="34" charset="0"/>
              </a:rPr>
              <a:t>(</a:t>
            </a:r>
            <a:r>
              <a:rPr lang="fr-FR" sz="1600" b="0" dirty="0" err="1">
                <a:solidFill>
                  <a:schemeClr val="tx1"/>
                </a:solidFill>
                <a:cs typeface="Arial" panose="020B0604020202020204" pitchFamily="34" charset="0"/>
              </a:rPr>
              <a:t>null</a:t>
            </a:r>
            <a:r>
              <a:rPr lang="fr-FR" sz="1600" b="0" dirty="0">
                <a:solidFill>
                  <a:schemeClr val="tx1"/>
                </a:solidFill>
                <a:cs typeface="Arial" panose="020B0604020202020204" pitchFamily="34" charset="0"/>
              </a:rPr>
              <a:t>, "Impossible de trouver le client !");</a:t>
            </a:r>
          </a:p>
          <a:p>
            <a:pPr>
              <a:defRPr/>
            </a:pPr>
            <a:r>
              <a:rPr lang="fr-FR" sz="1600" b="0" dirty="0">
                <a:solidFill>
                  <a:schemeClr val="tx1"/>
                </a:solidFill>
                <a:cs typeface="Arial" panose="020B0604020202020204" pitchFamily="34" charset="0"/>
              </a:rPr>
              <a:t>      return "</a:t>
            </a:r>
            <a:r>
              <a:rPr lang="fr-FR" sz="1600" b="0" dirty="0" err="1">
                <a:solidFill>
                  <a:schemeClr val="tx1"/>
                </a:solidFill>
                <a:cs typeface="Arial" panose="020B0604020202020204" pitchFamily="34" charset="0"/>
              </a:rPr>
              <a:t>clientForm</a:t>
            </a:r>
            <a:r>
              <a:rPr lang="fr-FR" sz="1600" b="0" dirty="0">
                <a:solidFill>
                  <a:schemeClr val="tx1"/>
                </a:solidFill>
                <a:cs typeface="Arial" panose="020B0604020202020204" pitchFamily="34" charset="0"/>
              </a:rPr>
              <a:t>";</a:t>
            </a:r>
          </a:p>
          <a:p>
            <a:pPr>
              <a:defRPr/>
            </a:pPr>
            <a:r>
              <a:rPr lang="fr-FR" sz="1600" b="0" dirty="0">
                <a:solidFill>
                  <a:schemeClr val="tx1"/>
                </a:solidFill>
                <a:cs typeface="Arial" panose="020B0604020202020204" pitchFamily="34" charset="0"/>
              </a:rPr>
              <a:t>    }</a:t>
            </a:r>
          </a:p>
          <a:p>
            <a:pPr>
              <a:defRPr/>
            </a:pPr>
            <a:r>
              <a:rPr lang="fr-FR" sz="1600" b="0" dirty="0">
                <a:solidFill>
                  <a:schemeClr val="tx1"/>
                </a:solidFill>
                <a:cs typeface="Arial" panose="020B0604020202020204" pitchFamily="34" charset="0"/>
              </a:rPr>
              <a:t>    </a:t>
            </a:r>
          </a:p>
          <a:p>
            <a:pPr>
              <a:defRPr/>
            </a:pPr>
            <a:r>
              <a:rPr lang="fr-FR" sz="1600" b="0" dirty="0">
                <a:solidFill>
                  <a:schemeClr val="tx1"/>
                </a:solidFill>
                <a:cs typeface="Arial" panose="020B0604020202020204" pitchFamily="34" charset="0"/>
              </a:rPr>
              <a:t>    </a:t>
            </a:r>
            <a:r>
              <a:rPr lang="fr-FR" sz="1600" b="0" dirty="0" err="1">
                <a:solidFill>
                  <a:schemeClr val="tx1"/>
                </a:solidFill>
                <a:cs typeface="Arial" panose="020B0604020202020204" pitchFamily="34" charset="0"/>
              </a:rPr>
              <a:t>map.addAttribute</a:t>
            </a:r>
            <a:r>
              <a:rPr lang="fr-FR" sz="1600" b="0" dirty="0">
                <a:solidFill>
                  <a:schemeClr val="tx1"/>
                </a:solidFill>
                <a:cs typeface="Arial" panose="020B0604020202020204" pitchFamily="34" charset="0"/>
              </a:rPr>
              <a:t>("client", client);</a:t>
            </a:r>
          </a:p>
          <a:p>
            <a:pPr>
              <a:defRPr/>
            </a:pPr>
            <a:r>
              <a:rPr lang="fr-FR" sz="1600" b="0" dirty="0">
                <a:solidFill>
                  <a:schemeClr val="tx1"/>
                </a:solidFill>
                <a:cs typeface="Arial" panose="020B0604020202020204" pitchFamily="34" charset="0"/>
              </a:rPr>
              <a:t>    return "</a:t>
            </a:r>
            <a:r>
              <a:rPr lang="fr-FR" sz="1600" b="0" dirty="0" err="1">
                <a:solidFill>
                  <a:schemeClr val="tx1"/>
                </a:solidFill>
                <a:cs typeface="Arial" panose="020B0604020202020204" pitchFamily="34" charset="0"/>
              </a:rPr>
              <a:t>clientDetail</a:t>
            </a:r>
            <a:r>
              <a:rPr lang="fr-FR" sz="1600" b="0" dirty="0">
                <a:solidFill>
                  <a:schemeClr val="tx1"/>
                </a:solidFill>
                <a:cs typeface="Arial" panose="020B0604020202020204" pitchFamily="34" charset="0"/>
              </a:rPr>
              <a:t>";</a:t>
            </a:r>
          </a:p>
          <a:p>
            <a:pPr>
              <a:defRPr/>
            </a:pPr>
            <a:r>
              <a:rPr lang="fr-FR" sz="1600" b="0" dirty="0">
                <a:solidFill>
                  <a:schemeClr val="tx1"/>
                </a:solidFill>
                <a:cs typeface="Arial" panose="020B0604020202020204" pitchFamily="34" charset="0"/>
              </a:rPr>
              <a:t>  }</a:t>
            </a:r>
          </a:p>
          <a:p>
            <a:pPr>
              <a:defRPr/>
            </a:pPr>
            <a:r>
              <a:rPr lang="fr-FR" sz="1600" b="0" dirty="0">
                <a:solidFill>
                  <a:schemeClr val="tx1"/>
                </a:solidFill>
                <a:cs typeface="Arial" panose="020B0604020202020204" pitchFamily="34"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317</a:t>
            </a:fld>
            <a:endParaRPr lang="fr-FR"/>
          </a:p>
        </p:txBody>
      </p:sp>
      <p:sp>
        <p:nvSpPr>
          <p:cNvPr id="3" name="Espace réservé du pied de page 2">
            <a:extLst>
              <a:ext uri="{FF2B5EF4-FFF2-40B4-BE49-F238E27FC236}">
                <a16:creationId xmlns:a16="http://schemas.microsoft.com/office/drawing/2014/main" id="{990BE8E5-F679-4E8C-B71F-F9FC3A7211B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83956156"/>
      </p:ext>
    </p:extLst>
  </p:cSld>
  <p:clrMapOvr>
    <a:masterClrMapping/>
  </p:clrMapOvr>
  <p:transition spd="slow"/>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normAutofit fontScale="90000"/>
          </a:bodyPr>
          <a:lstStyle/>
          <a:p>
            <a:r>
              <a:rPr lang="fr-FR" dirty="0"/>
              <a:t>Déclaration (4/4)</a:t>
            </a:r>
          </a:p>
        </p:txBody>
      </p:sp>
      <p:sp>
        <p:nvSpPr>
          <p:cNvPr id="344067" name="Rectangle 3"/>
          <p:cNvSpPr>
            <a:spLocks noGrp="1" noChangeArrowheads="1"/>
          </p:cNvSpPr>
          <p:nvPr>
            <p:ph idx="1"/>
          </p:nvPr>
        </p:nvSpPr>
        <p:spPr/>
        <p:txBody>
          <a:bodyPr>
            <a:normAutofit lnSpcReduction="10000"/>
          </a:bodyPr>
          <a:lstStyle/>
          <a:p>
            <a:r>
              <a:rPr lang="fr-FR" altLang="en-US" dirty="0"/>
              <a:t>Fichier de contexte Spring du </a:t>
            </a:r>
            <a:r>
              <a:rPr lang="fr-FR" altLang="en-US" dirty="0" err="1"/>
              <a:t>DispatcherServlet</a:t>
            </a:r>
            <a:endParaRPr lang="fr-FR" altLang="en-US" dirty="0"/>
          </a:p>
          <a:p>
            <a:endParaRPr lang="fr-FR" altLang="en-US" dirty="0"/>
          </a:p>
          <a:p>
            <a:endParaRPr lang="fr-FR" altLang="en-US" dirty="0"/>
          </a:p>
          <a:p>
            <a:endParaRPr lang="fr-FR" altLang="en-US" dirty="0"/>
          </a:p>
          <a:p>
            <a:endParaRPr lang="fr-FR" altLang="en-US" dirty="0"/>
          </a:p>
          <a:p>
            <a:endParaRPr lang="fr-FR" altLang="en-US" dirty="0"/>
          </a:p>
          <a:p>
            <a:r>
              <a:rPr lang="fr-FR" altLang="en-US" dirty="0"/>
              <a:t>N’oubliez pas le component-scan sur vos classes @Controller</a:t>
            </a:r>
          </a:p>
          <a:p>
            <a:pPr lvl="1"/>
            <a:r>
              <a:rPr lang="fr-FR" altLang="en-US" dirty="0"/>
              <a:t>Sinon pas de @</a:t>
            </a:r>
            <a:r>
              <a:rPr lang="fr-FR" altLang="en-US" dirty="0" err="1"/>
              <a:t>Autowired</a:t>
            </a:r>
            <a:r>
              <a:rPr lang="fr-FR" altLang="en-US" dirty="0"/>
              <a:t> avec vos services métiers</a:t>
            </a:r>
          </a:p>
        </p:txBody>
      </p:sp>
      <p:sp>
        <p:nvSpPr>
          <p:cNvPr id="7" name="Text Box 6"/>
          <p:cNvSpPr txBox="1">
            <a:spLocks noChangeArrowheads="1"/>
          </p:cNvSpPr>
          <p:nvPr/>
        </p:nvSpPr>
        <p:spPr bwMode="auto">
          <a:xfrm>
            <a:off x="1173162" y="1942198"/>
            <a:ext cx="10180637" cy="2246769"/>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lvl1pPr>
              <a:defRPr sz="2400" b="1">
                <a:solidFill>
                  <a:srgbClr val="A82217"/>
                </a:solidFill>
                <a:latin typeface="Arial" pitchFamily="34" charset="0"/>
              </a:defRPr>
            </a:lvl1pPr>
            <a:lvl2pPr marL="742950" indent="-285750">
              <a:defRPr sz="2400" b="1">
                <a:solidFill>
                  <a:srgbClr val="A82217"/>
                </a:solidFill>
                <a:latin typeface="Arial" pitchFamily="34" charset="0"/>
              </a:defRPr>
            </a:lvl2pPr>
            <a:lvl3pPr marL="1143000" indent="-228600">
              <a:defRPr sz="2400" b="1">
                <a:solidFill>
                  <a:srgbClr val="A82217"/>
                </a:solidFill>
                <a:latin typeface="Arial" pitchFamily="34" charset="0"/>
              </a:defRPr>
            </a:lvl3pPr>
            <a:lvl4pPr marL="1600200" indent="-228600">
              <a:defRPr sz="2400" b="1">
                <a:solidFill>
                  <a:srgbClr val="A82217"/>
                </a:solidFill>
                <a:latin typeface="Arial" pitchFamily="34" charset="0"/>
              </a:defRPr>
            </a:lvl4pPr>
            <a:lvl5pPr marL="2057400" indent="-228600">
              <a:defRPr sz="2400" b="1">
                <a:solidFill>
                  <a:srgbClr val="A82217"/>
                </a:solidFill>
                <a:latin typeface="Arial" pitchFamily="34" charset="0"/>
              </a:defRPr>
            </a:lvl5pPr>
            <a:lvl6pPr marL="25146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6pPr>
            <a:lvl7pPr marL="29718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7pPr>
            <a:lvl8pPr marL="34290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8pPr>
            <a:lvl9pPr marL="3886200" indent="-228600" algn="r" eaLnBrk="0" fontAlgn="base" hangingPunct="0">
              <a:spcBef>
                <a:spcPct val="20000"/>
              </a:spcBef>
              <a:spcAft>
                <a:spcPct val="0"/>
              </a:spcAft>
              <a:buClr>
                <a:srgbClr val="A82217"/>
              </a:buClr>
              <a:buFont typeface="Wingdings 3" pitchFamily="18" charset="2"/>
              <a:defRPr sz="2400" b="1">
                <a:solidFill>
                  <a:srgbClr val="A82217"/>
                </a:solidFill>
                <a:latin typeface="Arial" pitchFamily="34" charset="0"/>
              </a:defRPr>
            </a:lvl9pPr>
          </a:lstStyle>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mvc:annotation-driven</a:t>
            </a:r>
            <a:r>
              <a:rPr lang="fr-FR" sz="1400" b="0" dirty="0">
                <a:solidFill>
                  <a:schemeClr val="tx1"/>
                </a:solidFill>
                <a:latin typeface="Courier New" pitchFamily="49" charset="0"/>
              </a:rPr>
              <a:t> /&gt;</a:t>
            </a:r>
          </a:p>
          <a:p>
            <a:pPr>
              <a:defRPr/>
            </a:pPr>
            <a:endParaRPr lang="fr-FR" sz="1400" b="0" dirty="0">
              <a:solidFill>
                <a:schemeClr val="tx1"/>
              </a:solidFill>
              <a:latin typeface="Courier New" pitchFamily="49" charset="0"/>
            </a:endParaRP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context:component-scan</a:t>
            </a:r>
            <a:r>
              <a:rPr lang="fr-FR" sz="1400" b="0" dirty="0">
                <a:solidFill>
                  <a:schemeClr val="tx1"/>
                </a:solidFill>
                <a:latin typeface="Courier New" pitchFamily="49" charset="0"/>
              </a:rPr>
              <a:t> base-package="</a:t>
            </a:r>
            <a:r>
              <a:rPr lang="fr-FR" sz="1400" b="0" dirty="0" err="1">
                <a:solidFill>
                  <a:schemeClr val="tx1"/>
                </a:solidFill>
                <a:latin typeface="Courier New" pitchFamily="49" charset="0"/>
              </a:rPr>
              <a:t>com.banque.web</a:t>
            </a:r>
            <a:r>
              <a:rPr lang="fr-FR" sz="1400" b="0" dirty="0">
                <a:solidFill>
                  <a:schemeClr val="tx1"/>
                </a:solidFill>
                <a:latin typeface="Courier New" pitchFamily="49" charset="0"/>
              </a:rPr>
              <a:t>" /&gt;</a:t>
            </a:r>
          </a:p>
          <a:p>
            <a:pPr>
              <a:defRPr/>
            </a:pPr>
            <a:endParaRPr lang="fr-FR" sz="1400" b="0" dirty="0">
              <a:solidFill>
                <a:schemeClr val="tx1"/>
              </a:solidFill>
              <a:latin typeface="Courier New" pitchFamily="49" charset="0"/>
            </a:endParaRP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 id="</a:t>
            </a:r>
            <a:r>
              <a:rPr lang="fr-FR" sz="1400" b="0" dirty="0" err="1">
                <a:solidFill>
                  <a:schemeClr val="tx1"/>
                </a:solidFill>
                <a:latin typeface="Courier New" pitchFamily="49" charset="0"/>
              </a:rPr>
              <a:t>jspViewResolver</a:t>
            </a:r>
            <a:r>
              <a:rPr lang="fr-FR" sz="1400" b="0" dirty="0">
                <a:solidFill>
                  <a:schemeClr val="tx1"/>
                </a:solidFill>
                <a:latin typeface="Courier New" pitchFamily="49" charset="0"/>
              </a:rPr>
              <a:t>" </a:t>
            </a:r>
          </a:p>
          <a:p>
            <a:pPr>
              <a:defRPr/>
            </a:pPr>
            <a:r>
              <a:rPr lang="fr-FR" sz="1400" b="0" dirty="0">
                <a:solidFill>
                  <a:schemeClr val="tx1"/>
                </a:solidFill>
                <a:latin typeface="Courier New" pitchFamily="49" charset="0"/>
              </a:rPr>
              <a:t>  class="org.springframework.web.servlet.view.InternalResourceViewResolver"&gt;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viewClass</a:t>
            </a:r>
            <a:r>
              <a:rPr lang="fr-FR" sz="1400" b="0" dirty="0">
                <a:solidFill>
                  <a:schemeClr val="tx1"/>
                </a:solidFill>
                <a:latin typeface="Courier New" pitchFamily="49" charset="0"/>
              </a:rPr>
              <a:t>" value="</a:t>
            </a:r>
            <a:r>
              <a:rPr lang="fr-FR" sz="1400" b="0" dirty="0" err="1">
                <a:solidFill>
                  <a:schemeClr val="tx1"/>
                </a:solidFill>
                <a:latin typeface="Courier New" pitchFamily="49" charset="0"/>
              </a:rPr>
              <a:t>org.springframework.web.servlet.view.JstlView</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prefix</a:t>
            </a:r>
            <a:r>
              <a:rPr lang="fr-FR" sz="1400" b="0" dirty="0">
                <a:solidFill>
                  <a:schemeClr val="tx1"/>
                </a:solidFill>
                <a:latin typeface="Courier New" pitchFamily="49" charset="0"/>
              </a:rPr>
              <a:t>" value="/WEB-INF/</a:t>
            </a:r>
            <a:r>
              <a:rPr lang="fr-FR" sz="1400" b="0" dirty="0" err="1">
                <a:solidFill>
                  <a:schemeClr val="tx1"/>
                </a:solidFill>
                <a:latin typeface="Courier New" pitchFamily="49" charset="0"/>
              </a:rPr>
              <a:t>jsp</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  &lt;</a:t>
            </a:r>
            <a:r>
              <a:rPr lang="fr-FR" sz="1400" b="0" dirty="0" err="1">
                <a:solidFill>
                  <a:schemeClr val="tx1"/>
                </a:solidFill>
                <a:latin typeface="Courier New" pitchFamily="49" charset="0"/>
              </a:rPr>
              <a:t>property</a:t>
            </a:r>
            <a:r>
              <a:rPr lang="fr-FR" sz="1400" b="0" dirty="0">
                <a:solidFill>
                  <a:schemeClr val="tx1"/>
                </a:solidFill>
                <a:latin typeface="Courier New" pitchFamily="49" charset="0"/>
              </a:rPr>
              <a:t> </a:t>
            </a:r>
            <a:r>
              <a:rPr lang="fr-FR" sz="1400" b="0" dirty="0" err="1">
                <a:solidFill>
                  <a:schemeClr val="tx1"/>
                </a:solidFill>
                <a:latin typeface="Courier New" pitchFamily="49" charset="0"/>
              </a:rPr>
              <a:t>name</a:t>
            </a:r>
            <a:r>
              <a:rPr lang="fr-FR" sz="1400" b="0" dirty="0">
                <a:solidFill>
                  <a:schemeClr val="tx1"/>
                </a:solidFill>
                <a:latin typeface="Courier New" pitchFamily="49" charset="0"/>
              </a:rPr>
              <a:t>="</a:t>
            </a:r>
            <a:r>
              <a:rPr lang="fr-FR" sz="1400" b="0" dirty="0" err="1">
                <a:solidFill>
                  <a:schemeClr val="tx1"/>
                </a:solidFill>
                <a:latin typeface="Courier New" pitchFamily="49" charset="0"/>
              </a:rPr>
              <a:t>suffix</a:t>
            </a:r>
            <a:r>
              <a:rPr lang="fr-FR" sz="1400" b="0" dirty="0">
                <a:solidFill>
                  <a:schemeClr val="tx1"/>
                </a:solidFill>
                <a:latin typeface="Courier New" pitchFamily="49" charset="0"/>
              </a:rPr>
              <a:t>" value=".</a:t>
            </a:r>
            <a:r>
              <a:rPr lang="fr-FR" sz="1400" b="0" dirty="0" err="1">
                <a:solidFill>
                  <a:schemeClr val="tx1"/>
                </a:solidFill>
                <a:latin typeface="Courier New" pitchFamily="49" charset="0"/>
              </a:rPr>
              <a:t>jsp</a:t>
            </a:r>
            <a:r>
              <a:rPr lang="fr-FR" sz="1400" b="0" dirty="0">
                <a:solidFill>
                  <a:schemeClr val="tx1"/>
                </a:solidFill>
                <a:latin typeface="Courier New" pitchFamily="49" charset="0"/>
              </a:rPr>
              <a:t>" /&gt;</a:t>
            </a:r>
          </a:p>
          <a:p>
            <a:pPr>
              <a:defRPr/>
            </a:pPr>
            <a:r>
              <a:rPr lang="fr-FR" sz="1400" b="0" dirty="0">
                <a:solidFill>
                  <a:schemeClr val="tx1"/>
                </a:solidFill>
                <a:latin typeface="Courier New" pitchFamily="49" charset="0"/>
              </a:rPr>
              <a:t>&lt;/</a:t>
            </a:r>
            <a:r>
              <a:rPr lang="fr-FR" sz="1400" b="0" dirty="0" err="1">
                <a:solidFill>
                  <a:schemeClr val="tx1"/>
                </a:solidFill>
                <a:latin typeface="Courier New" pitchFamily="49" charset="0"/>
              </a:rPr>
              <a:t>bean</a:t>
            </a:r>
            <a:r>
              <a:rPr lang="fr-FR" sz="1400" b="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318</a:t>
            </a:fld>
            <a:endParaRPr lang="fr-FR"/>
          </a:p>
        </p:txBody>
      </p:sp>
      <p:sp>
        <p:nvSpPr>
          <p:cNvPr id="3" name="Espace réservé du pied de page 2">
            <a:extLst>
              <a:ext uri="{FF2B5EF4-FFF2-40B4-BE49-F238E27FC236}">
                <a16:creationId xmlns:a16="http://schemas.microsoft.com/office/drawing/2014/main" id="{A6E77ACA-C069-40BA-BDB0-B4134100F91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28250894"/>
      </p:ext>
    </p:extLst>
  </p:cSld>
  <p:clrMapOvr>
    <a:masterClrMapping/>
  </p:clrMapOvr>
  <p:transition spd="slow"/>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normAutofit fontScale="90000"/>
          </a:bodyPr>
          <a:lstStyle/>
          <a:p>
            <a:r>
              <a:rPr lang="fr-FR"/>
              <a:t>Annotations Spring MVC, conclusion</a:t>
            </a:r>
          </a:p>
        </p:txBody>
      </p:sp>
      <p:sp>
        <p:nvSpPr>
          <p:cNvPr id="346115" name="Rectangle 3"/>
          <p:cNvSpPr>
            <a:spLocks noGrp="1" noChangeArrowheads="1"/>
          </p:cNvSpPr>
          <p:nvPr>
            <p:ph idx="1"/>
          </p:nvPr>
        </p:nvSpPr>
        <p:spPr/>
        <p:txBody>
          <a:bodyPr>
            <a:normAutofit fontScale="55000" lnSpcReduction="20000"/>
          </a:bodyPr>
          <a:lstStyle/>
          <a:p>
            <a:r>
              <a:rPr lang="fr-FR" altLang="en-US" dirty="0"/>
              <a:t>Les vues n’ont pas changé</a:t>
            </a:r>
          </a:p>
          <a:p>
            <a:endParaRPr lang="fr-FR" altLang="en-US" dirty="0"/>
          </a:p>
          <a:p>
            <a:r>
              <a:rPr lang="fr-FR" altLang="en-US" dirty="0"/>
              <a:t>Approche 100% POJO</a:t>
            </a:r>
          </a:p>
          <a:p>
            <a:pPr lvl="1"/>
            <a:r>
              <a:rPr lang="fr-FR" altLang="en-US" dirty="0"/>
              <a:t>Plus à se préoccuper de quelle classe de contrôleur hériter</a:t>
            </a:r>
          </a:p>
          <a:p>
            <a:endParaRPr lang="fr-FR" altLang="en-US" dirty="0"/>
          </a:p>
          <a:p>
            <a:r>
              <a:rPr lang="fr-FR" altLang="en-US" dirty="0"/>
              <a:t>Aucune configuration XML pour les contrôleurs</a:t>
            </a:r>
          </a:p>
          <a:p>
            <a:pPr lvl="1"/>
            <a:r>
              <a:rPr lang="fr-FR" altLang="en-US" dirty="0"/>
              <a:t>Vérification à la compilation</a:t>
            </a:r>
          </a:p>
          <a:p>
            <a:pPr lvl="1"/>
            <a:endParaRPr lang="fr-FR" altLang="en-US" dirty="0"/>
          </a:p>
          <a:p>
            <a:r>
              <a:rPr lang="fr-FR" altLang="en-US" dirty="0"/>
              <a:t>Approche décentralisée</a:t>
            </a:r>
          </a:p>
          <a:p>
            <a:pPr lvl="1"/>
            <a:r>
              <a:rPr lang="fr-FR" altLang="en-US" dirty="0"/>
              <a:t>Avantage : pas de fichier de configuration à maintenir</a:t>
            </a:r>
          </a:p>
          <a:p>
            <a:pPr lvl="1"/>
            <a:r>
              <a:rPr lang="fr-FR" altLang="en-US" dirty="0"/>
              <a:t>Inconvénient : difficile d’avoir une vue globale</a:t>
            </a:r>
          </a:p>
          <a:p>
            <a:endParaRPr lang="fr-FR" altLang="en-US" dirty="0"/>
          </a:p>
          <a:p>
            <a:r>
              <a:rPr lang="fr-FR" altLang="en-US" dirty="0"/>
              <a:t>Moins de réutilisabilité</a:t>
            </a:r>
          </a:p>
          <a:p>
            <a:endParaRPr lang="fr-FR" altLang="en-US" dirty="0"/>
          </a:p>
          <a:p>
            <a:r>
              <a:rPr lang="fr-FR" altLang="en-US" dirty="0"/>
              <a:t>Nécessite des conventions de nommage pour des projets à grande échelle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319</a:t>
            </a:fld>
            <a:endParaRPr lang="fr-FR"/>
          </a:p>
        </p:txBody>
      </p:sp>
      <p:sp>
        <p:nvSpPr>
          <p:cNvPr id="3" name="Espace réservé du pied de page 2">
            <a:extLst>
              <a:ext uri="{FF2B5EF4-FFF2-40B4-BE49-F238E27FC236}">
                <a16:creationId xmlns:a16="http://schemas.microsoft.com/office/drawing/2014/main" id="{4EE2ECE6-ACB3-44A3-9D1B-2E484B3FD7A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1289594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63491" name="Espace réservé du contenu 2"/>
          <p:cNvSpPr>
            <a:spLocks noGrp="1"/>
          </p:cNvSpPr>
          <p:nvPr>
            <p:ph idx="1"/>
          </p:nvPr>
        </p:nvSpPr>
        <p:spPr/>
        <p:txBody>
          <a:bodyPr>
            <a:normAutofit fontScale="92500" lnSpcReduction="10000"/>
          </a:bodyPr>
          <a:lstStyle/>
          <a:p>
            <a:r>
              <a:rPr lang="fr-FR" altLang="en-US" dirty="0"/>
              <a:t>Avantages de l’injection par </a:t>
            </a:r>
            <a:r>
              <a:rPr lang="fr-FR" altLang="en-US" b="1" dirty="0"/>
              <a:t>accesseurs</a:t>
            </a:r>
            <a:r>
              <a:rPr lang="fr-FR" altLang="en-US" dirty="0"/>
              <a:t> :</a:t>
            </a:r>
          </a:p>
          <a:p>
            <a:pPr lvl="1"/>
            <a:r>
              <a:rPr lang="fr-FR" altLang="en-US" dirty="0"/>
              <a:t>L’injection par accesseur permet les dépendances facultatives</a:t>
            </a:r>
          </a:p>
          <a:p>
            <a:pPr lvl="1"/>
            <a:r>
              <a:rPr lang="fr-FR" altLang="en-US" dirty="0"/>
              <a:t>L’injection par accesseur décrit les dépendances de façon claires donc plus lisible</a:t>
            </a:r>
          </a:p>
          <a:p>
            <a:pPr lvl="1"/>
            <a:r>
              <a:rPr lang="fr-FR" altLang="en-US" dirty="0"/>
              <a:t>Les accesseurs sont hérités automatiquement</a:t>
            </a:r>
          </a:p>
          <a:p>
            <a:pPr lvl="1"/>
            <a:r>
              <a:rPr lang="fr-FR" altLang="en-US" dirty="0"/>
              <a:t>Lève automatiquement les ambiguïtés sur les types</a:t>
            </a:r>
          </a:p>
          <a:p>
            <a:pPr lvl="1"/>
            <a:endParaRPr lang="fr-FR" altLang="en-US" dirty="0"/>
          </a:p>
          <a:p>
            <a:r>
              <a:rPr lang="fr-FR" altLang="en-US" dirty="0"/>
              <a:t>Inconvénients de l’injection par </a:t>
            </a:r>
            <a:r>
              <a:rPr lang="fr-FR" altLang="en-US" b="1" dirty="0"/>
              <a:t>accesseurs</a:t>
            </a:r>
          </a:p>
          <a:p>
            <a:pPr lvl="1"/>
            <a:r>
              <a:rPr lang="fr-FR" altLang="en-US" dirty="0"/>
              <a:t>Notation très verbeuse</a:t>
            </a:r>
          </a:p>
          <a:p>
            <a:pPr lvl="1"/>
            <a:r>
              <a:rPr lang="fr-FR" altLang="en-US" dirty="0"/>
              <a:t>Le contrat d’interface est trop lâche (risque de lever des exceptions de type </a:t>
            </a:r>
            <a:r>
              <a:rPr lang="fr-FR" altLang="en-US" dirty="0" err="1"/>
              <a:t>NullPointerException</a:t>
            </a:r>
            <a:r>
              <a:rPr lang="fr-FR" altLang="en-US" dirty="0"/>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32</a:t>
            </a:fld>
            <a:endParaRPr lang="fr-FR"/>
          </a:p>
        </p:txBody>
      </p:sp>
      <p:sp>
        <p:nvSpPr>
          <p:cNvPr id="3" name="Espace réservé du pied de page 2">
            <a:extLst>
              <a:ext uri="{FF2B5EF4-FFF2-40B4-BE49-F238E27FC236}">
                <a16:creationId xmlns:a16="http://schemas.microsoft.com/office/drawing/2014/main" id="{996351D1-B829-4967-BD65-E0AF217E11C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11901374"/>
      </p:ext>
    </p:extLst>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re 1"/>
          <p:cNvSpPr>
            <a:spLocks noGrp="1"/>
          </p:cNvSpPr>
          <p:nvPr>
            <p:ph type="title"/>
          </p:nvPr>
        </p:nvSpPr>
        <p:spPr/>
        <p:txBody>
          <a:bodyPr>
            <a:normAutofit fontScale="90000"/>
          </a:bodyPr>
          <a:lstStyle/>
          <a:p>
            <a:r>
              <a:rPr lang="fr-FR"/>
              <a:t>Définition Spring MVC</a:t>
            </a:r>
          </a:p>
        </p:txBody>
      </p:sp>
      <p:sp>
        <p:nvSpPr>
          <p:cNvPr id="348163" name="Espace réservé du contenu 2"/>
          <p:cNvSpPr>
            <a:spLocks noGrp="1"/>
          </p:cNvSpPr>
          <p:nvPr>
            <p:ph idx="1"/>
          </p:nvPr>
        </p:nvSpPr>
        <p:spPr/>
        <p:txBody>
          <a:bodyPr>
            <a:normAutofit/>
          </a:bodyPr>
          <a:lstStyle/>
          <a:p>
            <a:r>
              <a:rPr lang="fr-FR" altLang="en-US" sz="1800" dirty="0"/>
              <a:t>La signature des méthodes n’est pas figée. </a:t>
            </a:r>
          </a:p>
          <a:p>
            <a:pPr lvl="1"/>
            <a:r>
              <a:rPr lang="fr-FR" altLang="en-US" sz="1600" dirty="0"/>
              <a:t>En paramètres :</a:t>
            </a:r>
          </a:p>
          <a:p>
            <a:pPr lvl="1"/>
            <a:endParaRPr lang="fr-FR" altLang="en-US" sz="1600" dirty="0"/>
          </a:p>
          <a:p>
            <a:pPr lvl="1"/>
            <a:endParaRPr lang="fr-FR" altLang="en-US" sz="1600" dirty="0"/>
          </a:p>
          <a:p>
            <a:pPr lvl="1"/>
            <a:endParaRPr lang="fr-FR" altLang="en-US" sz="1600" dirty="0"/>
          </a:p>
          <a:p>
            <a:pPr lvl="1"/>
            <a:endParaRPr lang="fr-FR" altLang="en-US" sz="1600" dirty="0"/>
          </a:p>
          <a:p>
            <a:pPr lvl="1"/>
            <a:endParaRPr lang="fr-FR" altLang="en-US" sz="1600" dirty="0"/>
          </a:p>
          <a:p>
            <a:pPr lvl="1"/>
            <a:endParaRPr lang="fr-FR" altLang="en-US" sz="1600" dirty="0"/>
          </a:p>
          <a:p>
            <a:pPr lvl="1"/>
            <a:endParaRPr lang="fr-FR" altLang="en-US" sz="1600" dirty="0"/>
          </a:p>
          <a:p>
            <a:pPr lvl="1"/>
            <a:r>
              <a:rPr lang="fr-FR" altLang="en-US" sz="1600" dirty="0"/>
              <a:t>En retour :</a:t>
            </a:r>
          </a:p>
        </p:txBody>
      </p:sp>
      <p:graphicFrame>
        <p:nvGraphicFramePr>
          <p:cNvPr id="8" name="Tableau 7"/>
          <p:cNvGraphicFramePr>
            <a:graphicFrameLocks noGrp="1"/>
          </p:cNvGraphicFramePr>
          <p:nvPr>
            <p:extLst/>
          </p:nvPr>
        </p:nvGraphicFramePr>
        <p:xfrm>
          <a:off x="1819275" y="5029200"/>
          <a:ext cx="8610600" cy="1470162"/>
        </p:xfrm>
        <a:graphic>
          <a:graphicData uri="http://schemas.openxmlformats.org/drawingml/2006/table">
            <a:tbl>
              <a:tblPr bandRow="1">
                <a:tableStyleId>{073A0DAA-6AF3-43AB-8588-CEC1D06C72B9}</a:tableStyleId>
              </a:tblPr>
              <a:tblGrid>
                <a:gridCol w="4248150">
                  <a:extLst>
                    <a:ext uri="{9D8B030D-6E8A-4147-A177-3AD203B41FA5}">
                      <a16:colId xmlns:a16="http://schemas.microsoft.com/office/drawing/2014/main" val="20000"/>
                    </a:ext>
                  </a:extLst>
                </a:gridCol>
                <a:gridCol w="4362450">
                  <a:extLst>
                    <a:ext uri="{9D8B030D-6E8A-4147-A177-3AD203B41FA5}">
                      <a16:colId xmlns:a16="http://schemas.microsoft.com/office/drawing/2014/main" val="20001"/>
                    </a:ext>
                  </a:extLst>
                </a:gridCol>
              </a:tblGrid>
              <a:tr h="317334">
                <a:tc>
                  <a:txBody>
                    <a:bodyPr/>
                    <a:lstStyle/>
                    <a:p>
                      <a:r>
                        <a:rPr lang="fr-FR" sz="1400" dirty="0" err="1">
                          <a:latin typeface="Arial" panose="020B0604020202020204" pitchFamily="34" charset="0"/>
                          <a:cs typeface="Arial" panose="020B0604020202020204" pitchFamily="34" charset="0"/>
                        </a:rPr>
                        <a:t>ModelAndView</a:t>
                      </a:r>
                      <a:endParaRPr lang="fr-FR" sz="1400" dirty="0">
                        <a:latin typeface="Arial" panose="020B0604020202020204" pitchFamily="34" charset="0"/>
                        <a:cs typeface="Arial" panose="020B0604020202020204" pitchFamily="34" charset="0"/>
                      </a:endParaRPr>
                    </a:p>
                  </a:txBody>
                  <a:tcPr/>
                </a:tc>
                <a:tc>
                  <a:txBody>
                    <a:bodyPr/>
                    <a:lstStyle/>
                    <a:p>
                      <a:r>
                        <a:rPr lang="fr-FR" sz="1400" dirty="0">
                          <a:latin typeface="Arial" panose="020B0604020202020204" pitchFamily="34" charset="0"/>
                          <a:cs typeface="Arial" panose="020B0604020202020204" pitchFamily="34" charset="0"/>
                        </a:rPr>
                        <a:t>Encapsule le nom logique de la vue et son modèle.</a:t>
                      </a:r>
                    </a:p>
                  </a:txBody>
                  <a:tcPr/>
                </a:tc>
                <a:extLst>
                  <a:ext uri="{0D108BD9-81ED-4DB2-BD59-A6C34878D82A}">
                    <a16:rowId xmlns:a16="http://schemas.microsoft.com/office/drawing/2014/main" val="10000"/>
                  </a:ext>
                </a:extLst>
              </a:tr>
              <a:tr h="317334">
                <a:tc>
                  <a:txBody>
                    <a:bodyPr/>
                    <a:lstStyle/>
                    <a:p>
                      <a:r>
                        <a:rPr lang="fr-FR" sz="1400" dirty="0">
                          <a:latin typeface="Arial" panose="020B0604020202020204" pitchFamily="34" charset="0"/>
                          <a:cs typeface="Arial" panose="020B0604020202020204" pitchFamily="34" charset="0"/>
                        </a:rPr>
                        <a:t>Model</a:t>
                      </a:r>
                    </a:p>
                  </a:txBody>
                  <a:tcPr/>
                </a:tc>
                <a:tc>
                  <a:txBody>
                    <a:bodyPr/>
                    <a:lstStyle/>
                    <a:p>
                      <a:r>
                        <a:rPr lang="fr-FR" sz="1400" dirty="0">
                          <a:latin typeface="Arial" panose="020B0604020202020204" pitchFamily="34" charset="0"/>
                          <a:cs typeface="Arial" panose="020B0604020202020204" pitchFamily="34" charset="0"/>
                        </a:rPr>
                        <a:t>Encapsule le modèle. Retour sur la vue courante.</a:t>
                      </a:r>
                    </a:p>
                  </a:txBody>
                  <a:tcPr/>
                </a:tc>
                <a:extLst>
                  <a:ext uri="{0D108BD9-81ED-4DB2-BD59-A6C34878D82A}">
                    <a16:rowId xmlns:a16="http://schemas.microsoft.com/office/drawing/2014/main" val="10001"/>
                  </a:ext>
                </a:extLst>
              </a:tr>
              <a:tr h="419598">
                <a:tc>
                  <a:txBody>
                    <a:bodyPr/>
                    <a:lstStyle/>
                    <a:p>
                      <a:r>
                        <a:rPr lang="fr-FR" sz="1400" dirty="0" err="1">
                          <a:latin typeface="Arial" panose="020B0604020202020204" pitchFamily="34" charset="0"/>
                          <a:cs typeface="Arial" panose="020B0604020202020204" pitchFamily="34" charset="0"/>
                        </a:rPr>
                        <a:t>View</a:t>
                      </a:r>
                      <a:endParaRPr lang="fr-FR" sz="1400" dirty="0">
                        <a:latin typeface="Arial" panose="020B0604020202020204" pitchFamily="34" charset="0"/>
                        <a:cs typeface="Arial" panose="020B0604020202020204" pitchFamily="34" charset="0"/>
                      </a:endParaRPr>
                    </a:p>
                  </a:txBody>
                  <a:tcPr/>
                </a:tc>
                <a:tc>
                  <a:txBody>
                    <a:bodyPr/>
                    <a:lstStyle/>
                    <a:p>
                      <a:r>
                        <a:rPr lang="fr-FR" sz="1400" dirty="0">
                          <a:latin typeface="Arial" panose="020B0604020202020204" pitchFamily="34" charset="0"/>
                          <a:cs typeface="Arial" panose="020B0604020202020204" pitchFamily="34" charset="0"/>
                        </a:rPr>
                        <a:t>Retourne la vue préparée par l'application. Exemple : retour de documents générés.</a:t>
                      </a:r>
                    </a:p>
                  </a:txBody>
                  <a:tcPr/>
                </a:tc>
                <a:extLst>
                  <a:ext uri="{0D108BD9-81ED-4DB2-BD59-A6C34878D82A}">
                    <a16:rowId xmlns:a16="http://schemas.microsoft.com/office/drawing/2014/main" val="10002"/>
                  </a:ext>
                </a:extLst>
              </a:tr>
              <a:tr h="317334">
                <a:tc>
                  <a:txBody>
                    <a:bodyPr/>
                    <a:lstStyle/>
                    <a:p>
                      <a:r>
                        <a:rPr lang="fr-FR" sz="1400" dirty="0">
                          <a:latin typeface="Arial" panose="020B0604020202020204" pitchFamily="34" charset="0"/>
                          <a:cs typeface="Arial" panose="020B0604020202020204" pitchFamily="34" charset="0"/>
                        </a:rPr>
                        <a:t>String</a:t>
                      </a:r>
                    </a:p>
                  </a:txBody>
                  <a:tcPr/>
                </a:tc>
                <a:tc>
                  <a:txBody>
                    <a:bodyPr/>
                    <a:lstStyle/>
                    <a:p>
                      <a:r>
                        <a:rPr lang="fr-FR" sz="1400" dirty="0">
                          <a:latin typeface="Arial" panose="020B0604020202020204" pitchFamily="34" charset="0"/>
                          <a:cs typeface="Arial" panose="020B0604020202020204" pitchFamily="34" charset="0"/>
                        </a:rPr>
                        <a:t>Fournit le nom logique</a:t>
                      </a:r>
                    </a:p>
                  </a:txBody>
                  <a:tcPr/>
                </a:tc>
                <a:extLst>
                  <a:ext uri="{0D108BD9-81ED-4DB2-BD59-A6C34878D82A}">
                    <a16:rowId xmlns:a16="http://schemas.microsoft.com/office/drawing/2014/main" val="10003"/>
                  </a:ext>
                </a:extLst>
              </a:tr>
            </a:tbl>
          </a:graphicData>
        </a:graphic>
      </p:graphicFrame>
      <p:graphicFrame>
        <p:nvGraphicFramePr>
          <p:cNvPr id="9" name="Tableau 8"/>
          <p:cNvGraphicFramePr>
            <a:graphicFrameLocks noGrp="1"/>
          </p:cNvGraphicFramePr>
          <p:nvPr>
            <p:extLst/>
          </p:nvPr>
        </p:nvGraphicFramePr>
        <p:xfrm>
          <a:off x="1819275" y="2085976"/>
          <a:ext cx="8610600" cy="2468256"/>
        </p:xfrm>
        <a:graphic>
          <a:graphicData uri="http://schemas.openxmlformats.org/drawingml/2006/table">
            <a:tbl>
              <a:tblPr bandRow="1">
                <a:tableStyleId>{073A0DAA-6AF3-43AB-8588-CEC1D06C72B9}</a:tableStyleId>
              </a:tblPr>
              <a:tblGrid>
                <a:gridCol w="42291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304694">
                <a:tc>
                  <a:txBody>
                    <a:bodyPr/>
                    <a:lstStyle/>
                    <a:p>
                      <a:r>
                        <a:rPr lang="fr-FR" sz="1400" dirty="0" err="1">
                          <a:latin typeface="Arial" panose="020B0604020202020204" pitchFamily="34" charset="0"/>
                          <a:cs typeface="Arial" panose="020B0604020202020204" pitchFamily="34" charset="0"/>
                        </a:rPr>
                        <a:t>Request</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Response</a:t>
                      </a:r>
                      <a:r>
                        <a:rPr lang="fr-FR" sz="1400" dirty="0">
                          <a:latin typeface="Arial" panose="020B0604020202020204" pitchFamily="34" charset="0"/>
                          <a:cs typeface="Arial" panose="020B0604020202020204" pitchFamily="34" charset="0"/>
                        </a:rPr>
                        <a:t> et Session de l’API </a:t>
                      </a:r>
                      <a:r>
                        <a:rPr lang="fr-FR" sz="1400" dirty="0" err="1">
                          <a:latin typeface="Arial" panose="020B0604020202020204" pitchFamily="34" charset="0"/>
                          <a:cs typeface="Arial" panose="020B0604020202020204" pitchFamily="34" charset="0"/>
                        </a:rPr>
                        <a:t>Servlet</a:t>
                      </a:r>
                      <a:endParaRPr lang="fr-FR" sz="1400" dirty="0">
                        <a:latin typeface="Arial" panose="020B0604020202020204" pitchFamily="34" charset="0"/>
                        <a:cs typeface="Arial" panose="020B0604020202020204" pitchFamily="34" charset="0"/>
                      </a:endParaRPr>
                    </a:p>
                  </a:txBody>
                  <a:tcPr marT="45668" marB="45668"/>
                </a:tc>
                <a:tc>
                  <a:txBody>
                    <a:bodyPr/>
                    <a:lstStyle/>
                    <a:p>
                      <a:endParaRPr lang="fr-FR" sz="1400" dirty="0">
                        <a:latin typeface="Arial" panose="020B0604020202020204" pitchFamily="34" charset="0"/>
                        <a:cs typeface="Arial" panose="020B0604020202020204" pitchFamily="34" charset="0"/>
                      </a:endParaRPr>
                    </a:p>
                  </a:txBody>
                  <a:tcPr marT="45668" marB="45668"/>
                </a:tc>
                <a:extLst>
                  <a:ext uri="{0D108BD9-81ED-4DB2-BD59-A6C34878D82A}">
                    <a16:rowId xmlns:a16="http://schemas.microsoft.com/office/drawing/2014/main" val="10000"/>
                  </a:ext>
                </a:extLst>
              </a:tr>
              <a:tr h="304694">
                <a:tc>
                  <a:txBody>
                    <a:bodyPr/>
                    <a:lstStyle/>
                    <a:p>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PathVariable</a:t>
                      </a:r>
                      <a:endParaRPr lang="fr-FR" sz="1400" dirty="0">
                        <a:latin typeface="Arial" panose="020B0604020202020204" pitchFamily="34" charset="0"/>
                        <a:cs typeface="Arial" panose="020B0604020202020204" pitchFamily="34" charset="0"/>
                      </a:endParaRPr>
                    </a:p>
                  </a:txBody>
                  <a:tcPr marT="45668" marB="45668"/>
                </a:tc>
                <a:tc>
                  <a:txBody>
                    <a:bodyPr/>
                    <a:lstStyle/>
                    <a:p>
                      <a:r>
                        <a:rPr lang="fr-FR" sz="1400" dirty="0">
                          <a:latin typeface="Arial" panose="020B0604020202020204" pitchFamily="34" charset="0"/>
                          <a:cs typeface="Arial" panose="020B0604020202020204" pitchFamily="34" charset="0"/>
                        </a:rPr>
                        <a:t> récupère une partie de l’url et la place dans le paramètre annoté.</a:t>
                      </a:r>
                    </a:p>
                  </a:txBody>
                  <a:tcPr marT="45668" marB="45668"/>
                </a:tc>
                <a:extLst>
                  <a:ext uri="{0D108BD9-81ED-4DB2-BD59-A6C34878D82A}">
                    <a16:rowId xmlns:a16="http://schemas.microsoft.com/office/drawing/2014/main" val="10001"/>
                  </a:ext>
                </a:extLst>
              </a:tr>
              <a:tr h="304694">
                <a:tc>
                  <a:txBody>
                    <a:bodyPr/>
                    <a:lstStyle/>
                    <a:p>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RequestParam</a:t>
                      </a:r>
                      <a:endParaRPr lang="fr-FR" sz="1400" dirty="0">
                        <a:latin typeface="Arial" panose="020B0604020202020204" pitchFamily="34" charset="0"/>
                        <a:cs typeface="Arial" panose="020B0604020202020204" pitchFamily="34" charset="0"/>
                      </a:endParaRPr>
                    </a:p>
                  </a:txBody>
                  <a:tcPr marT="45668" marB="45668"/>
                </a:tc>
                <a:tc>
                  <a:txBody>
                    <a:bodyPr/>
                    <a:lstStyle/>
                    <a:p>
                      <a:r>
                        <a:rPr lang="fr-FR" sz="1400" dirty="0">
                          <a:latin typeface="Arial" panose="020B0604020202020204" pitchFamily="34" charset="0"/>
                          <a:cs typeface="Arial" panose="020B0604020202020204" pitchFamily="34" charset="0"/>
                        </a:rPr>
                        <a:t>récupère un paramètre de requête web (GET ou POST)</a:t>
                      </a:r>
                    </a:p>
                  </a:txBody>
                  <a:tcPr marT="45668" marB="45668"/>
                </a:tc>
                <a:extLst>
                  <a:ext uri="{0D108BD9-81ED-4DB2-BD59-A6C34878D82A}">
                    <a16:rowId xmlns:a16="http://schemas.microsoft.com/office/drawing/2014/main" val="10002"/>
                  </a:ext>
                </a:extLst>
              </a:tr>
              <a:tr h="304694">
                <a:tc>
                  <a:txBody>
                    <a:bodyPr/>
                    <a:lstStyle/>
                    <a:p>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RequestHeader</a:t>
                      </a:r>
                      <a:endParaRPr lang="fr-FR" sz="1400" dirty="0">
                        <a:latin typeface="Arial" panose="020B0604020202020204" pitchFamily="34" charset="0"/>
                        <a:cs typeface="Arial" panose="020B0604020202020204" pitchFamily="34" charset="0"/>
                      </a:endParaRPr>
                    </a:p>
                  </a:txBody>
                  <a:tcPr marT="45668" marB="45668"/>
                </a:tc>
                <a:tc>
                  <a:txBody>
                    <a:bodyPr/>
                    <a:lstStyle/>
                    <a:p>
                      <a:r>
                        <a:rPr lang="fr-FR" sz="1400" dirty="0">
                          <a:latin typeface="Arial" panose="020B0604020202020204" pitchFamily="34" charset="0"/>
                          <a:cs typeface="Arial" panose="020B0604020202020204" pitchFamily="34" charset="0"/>
                        </a:rPr>
                        <a:t>récupère un header de requête web </a:t>
                      </a:r>
                    </a:p>
                  </a:txBody>
                  <a:tcPr marT="45668" marB="45668"/>
                </a:tc>
                <a:extLst>
                  <a:ext uri="{0D108BD9-81ED-4DB2-BD59-A6C34878D82A}">
                    <a16:rowId xmlns:a16="http://schemas.microsoft.com/office/drawing/2014/main" val="10003"/>
                  </a:ext>
                </a:extLst>
              </a:tr>
              <a:tr h="304694">
                <a:tc>
                  <a:txBody>
                    <a:bodyPr/>
                    <a:lstStyle/>
                    <a:p>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RequestBody</a:t>
                      </a:r>
                      <a:endParaRPr lang="fr-FR" sz="1400" dirty="0">
                        <a:latin typeface="Arial" panose="020B0604020202020204" pitchFamily="34" charset="0"/>
                        <a:cs typeface="Arial" panose="020B0604020202020204" pitchFamily="34" charset="0"/>
                      </a:endParaRPr>
                    </a:p>
                  </a:txBody>
                  <a:tcPr marT="45668" marB="45668"/>
                </a:tc>
                <a:tc>
                  <a:txBody>
                    <a:bodyPr/>
                    <a:lstStyle/>
                    <a:p>
                      <a:r>
                        <a:rPr lang="fr-FR" sz="1400" dirty="0">
                          <a:latin typeface="Arial" panose="020B0604020202020204" pitchFamily="34" charset="0"/>
                          <a:cs typeface="Arial" panose="020B0604020202020204" pitchFamily="34" charset="0"/>
                        </a:rPr>
                        <a:t>accède au corps de la requête</a:t>
                      </a:r>
                    </a:p>
                  </a:txBody>
                  <a:tcPr marT="45668" marB="45668"/>
                </a:tc>
                <a:extLst>
                  <a:ext uri="{0D108BD9-81ED-4DB2-BD59-A6C34878D82A}">
                    <a16:rowId xmlns:a16="http://schemas.microsoft.com/office/drawing/2014/main" val="10004"/>
                  </a:ext>
                </a:extLst>
              </a:tr>
              <a:tr h="518053">
                <a:tc>
                  <a:txBody>
                    <a:bodyPr/>
                    <a:lstStyle/>
                    <a:p>
                      <a:r>
                        <a:rPr lang="fr-FR" sz="1400" dirty="0">
                          <a:solidFill>
                            <a:schemeClr val="tx1"/>
                          </a:solidFill>
                          <a:latin typeface="Arial" panose="020B0604020202020204" pitchFamily="34" charset="0"/>
                          <a:cs typeface="Arial" panose="020B0604020202020204" pitchFamily="34" charset="0"/>
                        </a:rPr>
                        <a:t>@</a:t>
                      </a:r>
                      <a:r>
                        <a:rPr lang="fr-FR" sz="1400" dirty="0" err="1">
                          <a:solidFill>
                            <a:schemeClr val="tx1"/>
                          </a:solidFill>
                          <a:latin typeface="Arial" panose="020B0604020202020204" pitchFamily="34" charset="0"/>
                          <a:cs typeface="Arial" panose="020B0604020202020204" pitchFamily="34" charset="0"/>
                        </a:rPr>
                        <a:t>ModelAttribute</a:t>
                      </a:r>
                      <a:endParaRPr lang="fr-FR" sz="1400" dirty="0">
                        <a:latin typeface="Arial" panose="020B0604020202020204" pitchFamily="34" charset="0"/>
                        <a:cs typeface="Arial" panose="020B0604020202020204" pitchFamily="34" charset="0"/>
                      </a:endParaRPr>
                    </a:p>
                  </a:txBody>
                  <a:tcPr marT="45668" marB="45668"/>
                </a:tc>
                <a:tc>
                  <a:txBody>
                    <a:bodyPr/>
                    <a:lstStyle/>
                    <a:p>
                      <a:r>
                        <a:rPr lang="fr-FR" sz="1400" dirty="0">
                          <a:latin typeface="Arial" panose="020B0604020202020204" pitchFamily="34" charset="0"/>
                          <a:cs typeface="Arial" panose="020B0604020202020204" pitchFamily="34" charset="0"/>
                        </a:rPr>
                        <a:t>classe contenant le modèle objet et permet son enrichissement avant transmission à la vue</a:t>
                      </a:r>
                    </a:p>
                  </a:txBody>
                  <a:tcPr marT="45668" marB="45668"/>
                </a:tc>
                <a:extLst>
                  <a:ext uri="{0D108BD9-81ED-4DB2-BD59-A6C34878D82A}">
                    <a16:rowId xmlns:a16="http://schemas.microsoft.com/office/drawing/2014/main" val="10005"/>
                  </a:ext>
                </a:extLst>
              </a:tr>
            </a:tbl>
          </a:graphicData>
        </a:graphic>
      </p:graphicFrame>
      <p:sp>
        <p:nvSpPr>
          <p:cNvPr id="2" name="Espace réservé du numéro de diapositive 1"/>
          <p:cNvSpPr>
            <a:spLocks noGrp="1"/>
          </p:cNvSpPr>
          <p:nvPr>
            <p:ph type="sldNum" sz="quarter" idx="12"/>
          </p:nvPr>
        </p:nvSpPr>
        <p:spPr/>
        <p:txBody>
          <a:bodyPr/>
          <a:lstStyle/>
          <a:p>
            <a:fld id="{27DD2850-4166-4114-B1C5-40990753D8A0}" type="slidenum">
              <a:rPr lang="fr-FR" smtClean="0"/>
              <a:t>320</a:t>
            </a:fld>
            <a:endParaRPr lang="fr-FR"/>
          </a:p>
        </p:txBody>
      </p:sp>
      <p:sp>
        <p:nvSpPr>
          <p:cNvPr id="3" name="Espace réservé du pied de page 2">
            <a:extLst>
              <a:ext uri="{FF2B5EF4-FFF2-40B4-BE49-F238E27FC236}">
                <a16:creationId xmlns:a16="http://schemas.microsoft.com/office/drawing/2014/main" id="{A3BF7CFD-8D06-4FEE-A246-CCACB6D9132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68311298"/>
      </p:ext>
    </p:extLst>
  </p:cSld>
  <p:clrMapOvr>
    <a:masterClrMapping/>
  </p:clrMapOvr>
  <p:transition spd="slow"/>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321</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normAutofit lnSpcReduction="10000"/>
          </a:bodyPr>
          <a:lstStyle/>
          <a:p>
            <a:r>
              <a:rPr lang="fr-FR" altLang="fr-FR" dirty="0"/>
              <a:t>Annotation de classe et/ou de méthode</a:t>
            </a:r>
          </a:p>
          <a:p>
            <a:endParaRPr lang="fr-FR" altLang="fr-FR" dirty="0"/>
          </a:p>
          <a:p>
            <a:r>
              <a:rPr lang="fr-FR" altLang="fr-FR" dirty="0"/>
              <a:t>Permet d’indiquer l’URL de votre web service</a:t>
            </a:r>
          </a:p>
          <a:p>
            <a:endParaRPr lang="fr-FR" altLang="fr-FR" dirty="0"/>
          </a:p>
          <a:p>
            <a:r>
              <a:rPr lang="fr-FR" altLang="fr-FR" dirty="0"/>
              <a:t>Sur une classe : Indique la racine de l’URL</a:t>
            </a:r>
          </a:p>
          <a:p>
            <a:pPr lvl="2"/>
            <a:r>
              <a:rPr lang="fr-FR" altLang="fr-FR" dirty="0"/>
              <a:t>@</a:t>
            </a:r>
            <a:r>
              <a:rPr lang="fr-FR" altLang="fr-FR" dirty="0" err="1"/>
              <a:t>RequestMapping</a:t>
            </a:r>
            <a:r>
              <a:rPr lang="fr-FR" altLang="fr-FR" dirty="0"/>
              <a:t>("/comptes")</a:t>
            </a:r>
          </a:p>
          <a:p>
            <a:endParaRPr lang="fr-FR" altLang="fr-FR" dirty="0"/>
          </a:p>
          <a:p>
            <a:r>
              <a:rPr lang="fr-FR" altLang="fr-FR" dirty="0"/>
              <a:t>Sur une méthode : s’additionne au chemin de la classe</a:t>
            </a:r>
          </a:p>
          <a:p>
            <a:pPr lvl="2"/>
            <a:r>
              <a:rPr lang="fr-FR" altLang="fr-FR" dirty="0"/>
              <a:t>@</a:t>
            </a:r>
            <a:r>
              <a:rPr lang="fr-FR" altLang="fr-FR" dirty="0" err="1"/>
              <a:t>RequestMapping</a:t>
            </a:r>
            <a:r>
              <a:rPr lang="fr-FR" altLang="fr-FR" dirty="0"/>
              <a:t>(value = "/lister" …)</a:t>
            </a:r>
          </a:p>
          <a:p>
            <a:pPr lvl="2"/>
            <a:r>
              <a:rPr lang="fr-FR" altLang="fr-FR" dirty="0"/>
              <a:t>/comptes/lister</a:t>
            </a:r>
          </a:p>
        </p:txBody>
      </p:sp>
      <p:sp>
        <p:nvSpPr>
          <p:cNvPr id="3" name="Espace réservé du pied de page 2">
            <a:extLst>
              <a:ext uri="{FF2B5EF4-FFF2-40B4-BE49-F238E27FC236}">
                <a16:creationId xmlns:a16="http://schemas.microsoft.com/office/drawing/2014/main" id="{815794DE-09CF-4CC5-A2B0-8ECBB09A79C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63811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322</a:t>
            </a:fld>
            <a:endParaRPr lang="fr-FR" dirty="0"/>
          </a:p>
        </p:txBody>
      </p:sp>
      <p:sp>
        <p:nvSpPr>
          <p:cNvPr id="2" name="Titre 1"/>
          <p:cNvSpPr>
            <a:spLocks noGrp="1"/>
          </p:cNvSpPr>
          <p:nvPr>
            <p:ph type="title"/>
          </p:nvPr>
        </p:nvSpPr>
        <p:spPr/>
        <p:txBody>
          <a:bodyPr>
            <a:normAutofit fontScale="90000"/>
          </a:bodyPr>
          <a:lstStyle/>
          <a:p>
            <a:r>
              <a:rPr lang="fr-FR"/>
              <a:t>Spring MVC - @RequestMapping</a:t>
            </a:r>
            <a:endParaRPr lang="fr-FR" dirty="0"/>
          </a:p>
        </p:txBody>
      </p:sp>
      <p:sp>
        <p:nvSpPr>
          <p:cNvPr id="15" name="Espace réservé du contenu 14"/>
          <p:cNvSpPr>
            <a:spLocks noGrp="1"/>
          </p:cNvSpPr>
          <p:nvPr>
            <p:ph idx="1"/>
          </p:nvPr>
        </p:nvSpPr>
        <p:spPr/>
        <p:txBody>
          <a:bodyPr>
            <a:normAutofit/>
          </a:bodyPr>
          <a:lstStyle/>
          <a:p>
            <a:pPr lvl="1"/>
            <a:r>
              <a:rPr lang="fr-FR" altLang="fr-FR" sz="1800" dirty="0"/>
              <a:t>Exemple de déclaration</a:t>
            </a:r>
          </a:p>
          <a:p>
            <a:pPr lvl="1"/>
            <a:endParaRPr lang="fr-FR" altLang="fr-FR" sz="1800" dirty="0"/>
          </a:p>
          <a:p>
            <a:pPr lvl="1"/>
            <a:endParaRPr lang="fr-FR" altLang="fr-FR" sz="1800" dirty="0"/>
          </a:p>
          <a:p>
            <a:pPr lvl="1"/>
            <a:endParaRPr lang="fr-FR" altLang="fr-FR" sz="1800" dirty="0"/>
          </a:p>
          <a:p>
            <a:pPr lvl="1"/>
            <a:endParaRPr lang="fr-FR" altLang="fr-FR" sz="1800" dirty="0"/>
          </a:p>
          <a:p>
            <a:pPr lvl="1"/>
            <a:endParaRPr lang="fr-FR" altLang="fr-FR" sz="1800" dirty="0"/>
          </a:p>
          <a:p>
            <a:pPr lvl="1"/>
            <a:endParaRPr lang="fr-FR" altLang="fr-FR" sz="1800" dirty="0"/>
          </a:p>
          <a:p>
            <a:pPr lvl="1"/>
            <a:r>
              <a:rPr lang="fr-FR" altLang="fr-FR" sz="1800" dirty="0"/>
              <a:t>Ce contrôleur sera joignable sur l’URL </a:t>
            </a:r>
          </a:p>
          <a:p>
            <a:pPr lvl="2"/>
            <a:r>
              <a:rPr lang="fr-FR" altLang="fr-FR" sz="1600" dirty="0"/>
              <a:t>http(s)://[server]:[port]/[</a:t>
            </a:r>
            <a:r>
              <a:rPr lang="fr-FR" altLang="fr-FR" sz="1600" dirty="0" err="1"/>
              <a:t>contextjee</a:t>
            </a:r>
            <a:r>
              <a:rPr lang="fr-FR" altLang="fr-FR" sz="1600" dirty="0"/>
              <a:t>]/[</a:t>
            </a:r>
            <a:r>
              <a:rPr lang="fr-FR" altLang="fr-FR" sz="1600" dirty="0" err="1"/>
              <a:t>urlmappingspringmvc</a:t>
            </a:r>
            <a:r>
              <a:rPr lang="fr-FR" altLang="fr-FR" sz="1600" dirty="0"/>
              <a:t>]/[</a:t>
            </a:r>
            <a:r>
              <a:rPr lang="fr-FR" altLang="fr-FR" sz="1600" dirty="0" err="1"/>
              <a:t>requestmappingclass</a:t>
            </a:r>
            <a:r>
              <a:rPr lang="fr-FR" altLang="fr-FR" sz="1600" dirty="0"/>
              <a:t>]</a:t>
            </a:r>
          </a:p>
          <a:p>
            <a:pPr lvl="2"/>
            <a:r>
              <a:rPr lang="fr-FR" altLang="fr-FR" sz="1600" dirty="0"/>
              <a:t>http://localhost:8080/netbank/listeCompte.smvc</a:t>
            </a:r>
          </a:p>
          <a:p>
            <a:pPr lvl="1"/>
            <a:endParaRPr lang="fr-FR" altLang="fr-FR" sz="1800" dirty="0"/>
          </a:p>
          <a:p>
            <a:pPr lvl="1"/>
            <a:r>
              <a:rPr lang="fr-FR" altLang="fr-FR" sz="1800" dirty="0"/>
              <a:t>Ce contrôleur sera lié par injection de dépendance avec notre service métier de gestion des comptes</a:t>
            </a:r>
          </a:p>
        </p:txBody>
      </p:sp>
      <p:pic>
        <p:nvPicPr>
          <p:cNvPr id="9" name="Image 8">
            <a:extLst>
              <a:ext uri="{FF2B5EF4-FFF2-40B4-BE49-F238E27FC236}">
                <a16:creationId xmlns:a16="http://schemas.microsoft.com/office/drawing/2014/main" id="{A8CF506B-1ED3-4B93-93BE-8AE0AB245056}"/>
              </a:ext>
            </a:extLst>
          </p:cNvPr>
          <p:cNvPicPr>
            <a:picLocks noChangeAspect="1"/>
          </p:cNvPicPr>
          <p:nvPr/>
        </p:nvPicPr>
        <p:blipFill>
          <a:blip r:embed="rId3"/>
          <a:stretch>
            <a:fillRect/>
          </a:stretch>
        </p:blipFill>
        <p:spPr>
          <a:xfrm>
            <a:off x="2072986" y="1735046"/>
            <a:ext cx="7134514" cy="2252139"/>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436E218C-A59E-4AB5-9A1E-1E57733EBAB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35214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323</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normAutofit/>
          </a:bodyPr>
          <a:lstStyle/>
          <a:p>
            <a:pPr marL="457189" indent="-457189"/>
            <a:r>
              <a:rPr lang="fr-FR" dirty="0"/>
              <a:t>@</a:t>
            </a:r>
            <a:r>
              <a:rPr lang="fr-FR" dirty="0" err="1"/>
              <a:t>RequestMapping</a:t>
            </a:r>
            <a:endParaRPr lang="fr-FR" dirty="0"/>
          </a:p>
          <a:p>
            <a:pPr marL="857239" lvl="1" indent="-457189"/>
            <a:r>
              <a:rPr lang="fr-FR" altLang="fr-FR" dirty="0"/>
              <a:t>s’additionne au chemin de la classe</a:t>
            </a:r>
          </a:p>
          <a:p>
            <a:pPr marL="1257289" lvl="2" indent="-457189"/>
            <a:r>
              <a:rPr lang="fr-FR" altLang="fr-FR" sz="2800" dirty="0"/>
              <a:t>@</a:t>
            </a:r>
            <a:r>
              <a:rPr lang="fr-FR" altLang="fr-FR" sz="2800" dirty="0" err="1"/>
              <a:t>RequestMapping</a:t>
            </a:r>
            <a:r>
              <a:rPr lang="fr-FR" altLang="fr-FR" sz="2800" dirty="0"/>
              <a:t>(value = "/lister" …)</a:t>
            </a:r>
          </a:p>
          <a:p>
            <a:pPr marL="1257289" lvl="2" indent="-457189"/>
            <a:r>
              <a:rPr lang="fr-FR" altLang="fr-FR" sz="2800" dirty="0"/>
              <a:t>URL = classe + méthode </a:t>
            </a:r>
            <a:r>
              <a:rPr lang="fr-FR" altLang="fr-FR" sz="2800" dirty="0">
                <a:sym typeface="Wingdings" panose="05000000000000000000" pitchFamily="2" charset="2"/>
              </a:rPr>
              <a:t> </a:t>
            </a:r>
            <a:r>
              <a:rPr lang="fr-FR" altLang="fr-FR" sz="2800" dirty="0"/>
              <a:t>/comptes/lister</a:t>
            </a:r>
          </a:p>
          <a:p>
            <a:pPr marL="857239" lvl="1" indent="-457189"/>
            <a:r>
              <a:rPr lang="fr-FR" altLang="fr-FR" dirty="0"/>
              <a:t>permet de définir</a:t>
            </a:r>
          </a:p>
          <a:p>
            <a:pPr marL="1257289" lvl="2" indent="-457189"/>
            <a:r>
              <a:rPr lang="fr-FR" altLang="fr-FR" dirty="0"/>
              <a:t>le type de données en </a:t>
            </a:r>
            <a:r>
              <a:rPr lang="fr-FR" altLang="fr-FR" b="1" dirty="0"/>
              <a:t>entrées</a:t>
            </a:r>
            <a:r>
              <a:rPr lang="fr-FR" altLang="fr-FR" dirty="0"/>
              <a:t> et en </a:t>
            </a:r>
            <a:r>
              <a:rPr lang="fr-FR" altLang="fr-FR" b="1" dirty="0"/>
              <a:t>sorties</a:t>
            </a:r>
          </a:p>
          <a:p>
            <a:pPr marL="1257289" lvl="2" indent="-457189"/>
            <a:r>
              <a:rPr lang="fr-FR" altLang="fr-FR" dirty="0"/>
              <a:t>les commandes HTTP supportées (</a:t>
            </a:r>
            <a:r>
              <a:rPr lang="fr-FR" altLang="fr-FR" dirty="0" err="1"/>
              <a:t>get</a:t>
            </a:r>
            <a:r>
              <a:rPr lang="fr-FR" altLang="fr-FR" dirty="0"/>
              <a:t>, put, …)</a:t>
            </a:r>
          </a:p>
          <a:p>
            <a:pPr marL="1714489" lvl="3" indent="-457189"/>
            <a:r>
              <a:rPr lang="fr-FR" altLang="fr-FR" sz="2400" dirty="0"/>
              <a:t>@</a:t>
            </a:r>
            <a:r>
              <a:rPr lang="fr-FR" altLang="fr-FR" sz="2400" dirty="0" err="1"/>
              <a:t>RequestMapping</a:t>
            </a:r>
            <a:r>
              <a:rPr lang="fr-FR" altLang="fr-FR" sz="2400" dirty="0"/>
              <a:t>(</a:t>
            </a:r>
            <a:r>
              <a:rPr lang="fr-FR" altLang="fr-FR" sz="2400" dirty="0" err="1"/>
              <a:t>method</a:t>
            </a:r>
            <a:r>
              <a:rPr lang="fr-FR" altLang="fr-FR" sz="2400" dirty="0"/>
              <a:t> = { </a:t>
            </a:r>
            <a:r>
              <a:rPr lang="fr-FR" altLang="fr-FR" sz="2400" dirty="0" err="1"/>
              <a:t>RequestMethod.GET</a:t>
            </a:r>
            <a:r>
              <a:rPr lang="fr-FR" altLang="fr-FR" sz="2400" dirty="0"/>
              <a:t>, </a:t>
            </a:r>
            <a:r>
              <a:rPr lang="fr-FR" altLang="fr-FR" sz="2400" dirty="0" err="1"/>
              <a:t>RequestMethod.PUT</a:t>
            </a:r>
            <a:r>
              <a:rPr lang="fr-FR" altLang="fr-FR" sz="2400" dirty="0"/>
              <a:t> })</a:t>
            </a:r>
          </a:p>
        </p:txBody>
      </p:sp>
      <p:sp>
        <p:nvSpPr>
          <p:cNvPr id="3" name="Espace réservé du pied de page 2">
            <a:extLst>
              <a:ext uri="{FF2B5EF4-FFF2-40B4-BE49-F238E27FC236}">
                <a16:creationId xmlns:a16="http://schemas.microsoft.com/office/drawing/2014/main" id="{961F48E3-74BB-434E-A1EC-C5684B1710B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257570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8FC9FC7-827D-442E-AD05-348AE351B073}"/>
              </a:ext>
            </a:extLst>
          </p:cNvPr>
          <p:cNvPicPr>
            <a:picLocks noChangeAspect="1"/>
          </p:cNvPicPr>
          <p:nvPr/>
        </p:nvPicPr>
        <p:blipFill>
          <a:blip r:embed="rId3"/>
          <a:stretch>
            <a:fillRect/>
          </a:stretch>
        </p:blipFill>
        <p:spPr>
          <a:xfrm>
            <a:off x="1747395" y="1775867"/>
            <a:ext cx="6335009" cy="2172003"/>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numéro de diapositive 3"/>
          <p:cNvSpPr>
            <a:spLocks noGrp="1"/>
          </p:cNvSpPr>
          <p:nvPr>
            <p:ph type="sldNum" sz="quarter" idx="12"/>
          </p:nvPr>
        </p:nvSpPr>
        <p:spPr/>
        <p:txBody>
          <a:bodyPr/>
          <a:lstStyle/>
          <a:p>
            <a:fld id="{F1F5C55A-AAC4-4FAB-A004-0267178C4D8A}" type="slidenum">
              <a:rPr lang="fr-FR" smtClean="0"/>
              <a:pPr/>
              <a:t>324</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r>
              <a:rPr lang="fr-FR" dirty="0"/>
              <a:t> </a:t>
            </a:r>
          </a:p>
        </p:txBody>
      </p:sp>
      <p:sp>
        <p:nvSpPr>
          <p:cNvPr id="15" name="Espace réservé du contenu 14"/>
          <p:cNvSpPr>
            <a:spLocks noGrp="1"/>
          </p:cNvSpPr>
          <p:nvPr>
            <p:ph idx="1"/>
          </p:nvPr>
        </p:nvSpPr>
        <p:spPr/>
        <p:txBody>
          <a:bodyPr>
            <a:normAutofit fontScale="85000" lnSpcReduction="20000"/>
          </a:bodyPr>
          <a:lstStyle/>
          <a:p>
            <a:r>
              <a:rPr lang="fr-FR" dirty="0"/>
              <a:t>Exemple :</a:t>
            </a:r>
          </a:p>
          <a:p>
            <a:endParaRPr lang="fr-FR" altLang="fr-FR" dirty="0"/>
          </a:p>
          <a:p>
            <a:endParaRPr lang="fr-FR" altLang="fr-FR" dirty="0"/>
          </a:p>
          <a:p>
            <a:endParaRPr lang="fr-FR" altLang="fr-FR" dirty="0"/>
          </a:p>
          <a:p>
            <a:endParaRPr lang="fr-FR" altLang="fr-FR" dirty="0"/>
          </a:p>
          <a:p>
            <a:endParaRPr lang="fr-FR" altLang="fr-FR" dirty="0"/>
          </a:p>
          <a:p>
            <a:pPr lvl="1"/>
            <a:r>
              <a:rPr lang="fr-FR" altLang="fr-FR" dirty="0"/>
              <a:t>Le web service sera joignable sur l’URL</a:t>
            </a:r>
          </a:p>
          <a:p>
            <a:pPr lvl="2"/>
            <a:r>
              <a:rPr lang="fr-FR" altLang="fr-FR" dirty="0"/>
              <a:t>http(s)://[server]:[port]/[</a:t>
            </a:r>
            <a:r>
              <a:rPr lang="fr-FR" altLang="fr-FR" dirty="0" err="1"/>
              <a:t>contextjee</a:t>
            </a:r>
            <a:r>
              <a:rPr lang="fr-FR" altLang="fr-FR" dirty="0"/>
              <a:t>]/[</a:t>
            </a:r>
            <a:r>
              <a:rPr lang="fr-FR" altLang="fr-FR" dirty="0" err="1"/>
              <a:t>urlmappingspringmvc</a:t>
            </a:r>
            <a:r>
              <a:rPr lang="fr-FR" altLang="fr-FR" dirty="0"/>
              <a:t>]/[</a:t>
            </a:r>
            <a:r>
              <a:rPr lang="fr-FR" altLang="fr-FR" dirty="0" err="1"/>
              <a:t>requestmappingclass</a:t>
            </a:r>
            <a:r>
              <a:rPr lang="fr-FR" altLang="fr-FR" dirty="0"/>
              <a:t>]/[</a:t>
            </a:r>
            <a:r>
              <a:rPr lang="fr-FR" altLang="fr-FR" dirty="0" err="1"/>
              <a:t>requestmappingmethode</a:t>
            </a:r>
            <a:r>
              <a:rPr lang="fr-FR" altLang="fr-FR" dirty="0"/>
              <a:t>]</a:t>
            </a:r>
          </a:p>
          <a:p>
            <a:pPr lvl="2"/>
            <a:r>
              <a:rPr lang="fr-FR" altLang="fr-FR" dirty="0"/>
              <a:t>http://localhost:8080/netbank/vr/virement.smvc</a:t>
            </a:r>
          </a:p>
          <a:p>
            <a:pPr lvl="1"/>
            <a:endParaRPr lang="fr-FR" altLang="fr-FR" dirty="0"/>
          </a:p>
          <a:p>
            <a:pPr lvl="1"/>
            <a:r>
              <a:rPr lang="fr-FR" altLang="fr-FR" dirty="0"/>
              <a:t>Il fonctionnera en </a:t>
            </a:r>
            <a:r>
              <a:rPr lang="fr-FR" altLang="fr-FR" dirty="0" err="1"/>
              <a:t>get</a:t>
            </a:r>
            <a:r>
              <a:rPr lang="fr-FR" altLang="fr-FR" dirty="0"/>
              <a:t> uniquement</a:t>
            </a:r>
          </a:p>
        </p:txBody>
      </p:sp>
      <p:sp>
        <p:nvSpPr>
          <p:cNvPr id="3" name="Rectangle 2"/>
          <p:cNvSpPr/>
          <p:nvPr/>
        </p:nvSpPr>
        <p:spPr>
          <a:xfrm>
            <a:off x="2001267" y="1907029"/>
            <a:ext cx="5075808" cy="192154"/>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 name="Espace réservé du pied de page 4">
            <a:extLst>
              <a:ext uri="{FF2B5EF4-FFF2-40B4-BE49-F238E27FC236}">
                <a16:creationId xmlns:a16="http://schemas.microsoft.com/office/drawing/2014/main" id="{8D09404E-FA48-49D0-A572-1AECDADFE6F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5592512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325</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RequestParam</a:t>
            </a:r>
            <a:endParaRPr lang="fr-FR" dirty="0"/>
          </a:p>
        </p:txBody>
      </p:sp>
      <p:sp>
        <p:nvSpPr>
          <p:cNvPr id="15" name="Espace réservé du contenu 14"/>
          <p:cNvSpPr>
            <a:spLocks noGrp="1"/>
          </p:cNvSpPr>
          <p:nvPr>
            <p:ph idx="1"/>
          </p:nvPr>
        </p:nvSpPr>
        <p:spPr/>
        <p:txBody>
          <a:bodyPr>
            <a:normAutofit fontScale="70000" lnSpcReduction="20000"/>
          </a:bodyPr>
          <a:lstStyle/>
          <a:p>
            <a:r>
              <a:rPr lang="fr-FR" altLang="fr-FR" dirty="0"/>
              <a:t>Annotation sur les paramètres de la méthode</a:t>
            </a:r>
          </a:p>
          <a:p>
            <a:pPr lvl="2"/>
            <a:r>
              <a:rPr lang="fr-FR" altLang="fr-FR" dirty="0"/>
              <a:t>… </a:t>
            </a:r>
            <a:r>
              <a:rPr lang="fr-FR" altLang="fr-FR" dirty="0" err="1"/>
              <a:t>faireQQC</a:t>
            </a:r>
            <a:r>
              <a:rPr lang="fr-FR" altLang="fr-FR" dirty="0"/>
              <a:t>(@</a:t>
            </a:r>
            <a:r>
              <a:rPr lang="fr-FR" altLang="fr-FR" dirty="0" err="1"/>
              <a:t>RequestParam</a:t>
            </a:r>
            <a:r>
              <a:rPr lang="fr-FR" altLang="fr-FR" dirty="0"/>
              <a:t> String login, …)</a:t>
            </a:r>
          </a:p>
          <a:p>
            <a:endParaRPr lang="fr-FR" altLang="fr-FR" dirty="0"/>
          </a:p>
          <a:p>
            <a:r>
              <a:rPr lang="fr-FR" altLang="fr-FR" dirty="0"/>
              <a:t>Permet de récupérer un paramètre provenant d’un formulaire ou d’un URL</a:t>
            </a:r>
          </a:p>
          <a:p>
            <a:endParaRPr lang="fr-FR" altLang="fr-FR" dirty="0"/>
          </a:p>
          <a:p>
            <a:r>
              <a:rPr lang="fr-FR" altLang="fr-FR" dirty="0"/>
              <a:t>Le typage du paramètre n’a pas obligation d’être une chaine de caractères</a:t>
            </a:r>
          </a:p>
          <a:p>
            <a:endParaRPr lang="fr-FR" altLang="fr-FR" dirty="0"/>
          </a:p>
          <a:p>
            <a:r>
              <a:rPr lang="fr-FR" altLang="fr-FR" dirty="0"/>
              <a:t>Vous devez indiquer le </a:t>
            </a:r>
            <a:r>
              <a:rPr lang="fr-FR" altLang="fr-FR" dirty="0" err="1"/>
              <a:t>name</a:t>
            </a:r>
            <a:r>
              <a:rPr lang="fr-FR" altLang="fr-FR" dirty="0"/>
              <a:t> du paramètre dans l’annotation</a:t>
            </a:r>
          </a:p>
          <a:p>
            <a:pPr lvl="2"/>
            <a:r>
              <a:rPr lang="fr-FR" altLang="fr-FR" dirty="0"/>
              <a:t>C’est le </a:t>
            </a:r>
            <a:r>
              <a:rPr lang="fr-FR" altLang="fr-FR" dirty="0" err="1"/>
              <a:t>name</a:t>
            </a:r>
            <a:r>
              <a:rPr lang="fr-FR" altLang="fr-FR" dirty="0"/>
              <a:t> dans le formulaire ou la clef dans votre URL</a:t>
            </a:r>
          </a:p>
          <a:p>
            <a:pPr lvl="2"/>
            <a:r>
              <a:rPr lang="fr-FR" altLang="fr-FR" dirty="0"/>
              <a:t>Remarque : en </a:t>
            </a:r>
            <a:r>
              <a:rPr lang="fr-FR" altLang="fr-FR" dirty="0" err="1"/>
              <a:t>spring</a:t>
            </a:r>
            <a:r>
              <a:rPr lang="fr-FR" altLang="fr-FR" dirty="0"/>
              <a:t> &lt; 4, il n’y a pas d’attribut </a:t>
            </a:r>
            <a:r>
              <a:rPr lang="fr-FR" altLang="fr-FR" dirty="0" err="1"/>
              <a:t>name</a:t>
            </a:r>
            <a:r>
              <a:rPr lang="fr-FR" altLang="fr-FR" dirty="0"/>
              <a:t> pour cette annotation, le nom du paramètre Java DOIT être le </a:t>
            </a:r>
            <a:r>
              <a:rPr lang="fr-FR" altLang="fr-FR" dirty="0" err="1"/>
              <a:t>name</a:t>
            </a:r>
            <a:r>
              <a:rPr lang="fr-FR" altLang="fr-FR" dirty="0"/>
              <a:t> du </a:t>
            </a:r>
            <a:r>
              <a:rPr lang="fr-FR" altLang="fr-FR" dirty="0" err="1"/>
              <a:t>parameter</a:t>
            </a:r>
            <a:r>
              <a:rPr lang="fr-FR" altLang="fr-FR" dirty="0"/>
              <a:t>.</a:t>
            </a:r>
          </a:p>
          <a:p>
            <a:endParaRPr lang="fr-FR" altLang="fr-FR" dirty="0"/>
          </a:p>
          <a:p>
            <a:r>
              <a:rPr lang="fr-FR" altLang="fr-FR" dirty="0"/>
              <a:t>Vous pouvez ajouter l’option </a:t>
            </a:r>
            <a:r>
              <a:rPr lang="fr-FR" altLang="fr-FR" i="1" dirty="0" err="1"/>
              <a:t>required</a:t>
            </a:r>
            <a:r>
              <a:rPr lang="fr-FR" altLang="fr-FR" dirty="0"/>
              <a:t> dans l’annotation pour indiquer le fait que le paramètre est obligatoire</a:t>
            </a:r>
          </a:p>
        </p:txBody>
      </p:sp>
      <p:sp>
        <p:nvSpPr>
          <p:cNvPr id="3" name="Espace réservé du pied de page 2">
            <a:extLst>
              <a:ext uri="{FF2B5EF4-FFF2-40B4-BE49-F238E27FC236}">
                <a16:creationId xmlns:a16="http://schemas.microsoft.com/office/drawing/2014/main" id="{2728124D-139C-4944-A6FE-90FFC7C634E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421162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326</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RequestParam</a:t>
            </a:r>
            <a:endParaRPr lang="fr-FR" dirty="0"/>
          </a:p>
        </p:txBody>
      </p:sp>
      <p:sp>
        <p:nvSpPr>
          <p:cNvPr id="15" name="Espace réservé du contenu 14"/>
          <p:cNvSpPr>
            <a:spLocks noGrp="1"/>
          </p:cNvSpPr>
          <p:nvPr>
            <p:ph idx="1"/>
          </p:nvPr>
        </p:nvSpPr>
        <p:spPr/>
        <p:txBody>
          <a:bodyPr>
            <a:normAutofit fontScale="92500" lnSpcReduction="20000"/>
          </a:bodyPr>
          <a:lstStyle/>
          <a:p>
            <a:r>
              <a:rPr lang="fr-FR" altLang="fr-FR" dirty="0"/>
              <a:t>C’est Spring qui s’occupera de gérer la conversion si le typage n’est pas une String</a:t>
            </a:r>
          </a:p>
          <a:p>
            <a:endParaRPr lang="fr-FR" altLang="fr-FR" dirty="0"/>
          </a:p>
          <a:p>
            <a:r>
              <a:rPr lang="fr-FR" altLang="fr-FR" dirty="0"/>
              <a:t>Si vous indiquez comme typage un objet à vous, et que le consumes indique JSON ou Xml, c’est aussi le Spring qui se chargera de faire la transformation</a:t>
            </a:r>
          </a:p>
          <a:p>
            <a:pPr lvl="2"/>
            <a:r>
              <a:rPr lang="fr-FR" altLang="fr-FR" dirty="0"/>
              <a:t>JAX-B pour l’XML</a:t>
            </a:r>
          </a:p>
          <a:p>
            <a:pPr lvl="2"/>
            <a:r>
              <a:rPr lang="fr-FR" altLang="fr-FR" dirty="0"/>
              <a:t>Jackson pour le </a:t>
            </a:r>
            <a:r>
              <a:rPr lang="fr-FR" altLang="fr-FR" dirty="0" err="1"/>
              <a:t>Json</a:t>
            </a:r>
            <a:r>
              <a:rPr lang="fr-FR" altLang="fr-FR" dirty="0"/>
              <a:t> où nom attribut = clef </a:t>
            </a:r>
            <a:r>
              <a:rPr lang="fr-FR" altLang="fr-FR" dirty="0" err="1"/>
              <a:t>json</a:t>
            </a:r>
            <a:endParaRPr lang="fr-FR" altLang="fr-FR" dirty="0"/>
          </a:p>
          <a:p>
            <a:pPr lvl="3"/>
            <a:r>
              <a:rPr lang="fr-FR" altLang="fr-FR" dirty="0"/>
              <a:t>Attention aux majuscules / minuscules</a:t>
            </a:r>
          </a:p>
          <a:p>
            <a:endParaRPr lang="fr-FR" altLang="fr-FR" dirty="0"/>
          </a:p>
          <a:p>
            <a:r>
              <a:rPr lang="fr-FR" altLang="fr-FR" dirty="0"/>
              <a:t>C’est aussi Spring qui va gérer les erreurs : </a:t>
            </a:r>
          </a:p>
          <a:p>
            <a:pPr lvl="2"/>
            <a:r>
              <a:rPr lang="fr-FR" altLang="fr-FR" dirty="0"/>
              <a:t>code 400 si le paramètre est absent (et en </a:t>
            </a:r>
            <a:r>
              <a:rPr lang="fr-FR" altLang="fr-FR" i="1" dirty="0" err="1"/>
              <a:t>required</a:t>
            </a:r>
            <a:r>
              <a:rPr lang="fr-FR" altLang="fr-FR" i="1" dirty="0"/>
              <a:t>=</a:t>
            </a:r>
            <a:r>
              <a:rPr lang="fr-FR" altLang="fr-FR" dirty="0" err="1"/>
              <a:t>true</a:t>
            </a:r>
            <a:r>
              <a:rPr lang="fr-FR" altLang="fr-FR" dirty="0"/>
              <a:t>)</a:t>
            </a:r>
          </a:p>
        </p:txBody>
      </p:sp>
      <p:sp>
        <p:nvSpPr>
          <p:cNvPr id="3" name="Espace réservé du pied de page 2">
            <a:extLst>
              <a:ext uri="{FF2B5EF4-FFF2-40B4-BE49-F238E27FC236}">
                <a16:creationId xmlns:a16="http://schemas.microsoft.com/office/drawing/2014/main" id="{A584ADC1-F314-4014-855C-D8A1DCB94D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759049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p:txBody>
          <a:bodyPr>
            <a:normAutofit fontScale="90000"/>
          </a:bodyPr>
          <a:lstStyle/>
          <a:p>
            <a:r>
              <a:rPr lang="fr-FR" dirty="0"/>
              <a:t>Spring MVC - Définition d’une méthode</a:t>
            </a:r>
          </a:p>
        </p:txBody>
      </p:sp>
      <p:sp>
        <p:nvSpPr>
          <p:cNvPr id="350211" name="Espace réservé du contenu 2"/>
          <p:cNvSpPr>
            <a:spLocks noGrp="1"/>
          </p:cNvSpPr>
          <p:nvPr>
            <p:ph idx="1"/>
          </p:nvPr>
        </p:nvSpPr>
        <p:spPr/>
        <p:txBody>
          <a:bodyPr>
            <a:normAutofit lnSpcReduction="10000"/>
          </a:bodyPr>
          <a:lstStyle/>
          <a:p>
            <a:r>
              <a:rPr lang="fr-FR" altLang="en-US" dirty="0"/>
              <a:t>Exemple de méthodes :</a:t>
            </a:r>
          </a:p>
          <a:p>
            <a:pPr lvl="1"/>
            <a:r>
              <a:rPr lang="fr-FR" altLang="en-US" dirty="0"/>
              <a:t>Récupération automatique d’un paramètre</a:t>
            </a:r>
          </a:p>
          <a:p>
            <a:pPr lvl="1"/>
            <a:endParaRPr lang="fr-FR" altLang="en-US" dirty="0"/>
          </a:p>
          <a:p>
            <a:pPr lvl="1"/>
            <a:endParaRPr lang="fr-FR" altLang="en-US" dirty="0"/>
          </a:p>
          <a:p>
            <a:pPr lvl="1"/>
            <a:r>
              <a:rPr lang="fr-FR" altLang="en-US" dirty="0"/>
              <a:t>Récupération d’un header</a:t>
            </a:r>
          </a:p>
          <a:p>
            <a:pPr lvl="1"/>
            <a:endParaRPr lang="fr-FR" altLang="en-US" dirty="0"/>
          </a:p>
          <a:p>
            <a:pPr lvl="1"/>
            <a:endParaRPr lang="fr-FR" altLang="en-US" dirty="0"/>
          </a:p>
          <a:p>
            <a:pPr lvl="1"/>
            <a:endParaRPr lang="fr-FR" altLang="en-US" dirty="0"/>
          </a:p>
          <a:p>
            <a:r>
              <a:rPr lang="fr-FR" altLang="en-US" dirty="0"/>
              <a:t>En théorie vous n’avez plus besoin de </a:t>
            </a:r>
            <a:r>
              <a:rPr lang="fr-FR" altLang="en-US" dirty="0" err="1"/>
              <a:t>HttpServletRequest</a:t>
            </a:r>
            <a:endParaRPr lang="fr-FR" altLang="en-US" dirty="0"/>
          </a:p>
          <a:p>
            <a:endParaRPr lang="fr-FR" altLang="en-US" dirty="0"/>
          </a:p>
        </p:txBody>
      </p:sp>
      <p:sp>
        <p:nvSpPr>
          <p:cNvPr id="6" name="ZoneTexte 5"/>
          <p:cNvSpPr txBox="1"/>
          <p:nvPr/>
        </p:nvSpPr>
        <p:spPr>
          <a:xfrm>
            <a:off x="1962150" y="2349500"/>
            <a:ext cx="58483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Arial" panose="020B0604020202020204" pitchFamily="34" charset="0"/>
                <a:cs typeface="Arial" panose="020B0604020202020204" pitchFamily="34" charset="0"/>
              </a:rPr>
              <a:t>    //Méthode appelée par défaut pour toute requête GET http.</a:t>
            </a:r>
          </a:p>
          <a:p>
            <a:pPr>
              <a:defRPr/>
            </a:pPr>
            <a:r>
              <a:rPr lang="fr-FR" sz="1200" b="1" dirty="0">
                <a:solidFill>
                  <a:schemeClr val="tx1"/>
                </a:solidFill>
                <a:latin typeface="Arial" panose="020B0604020202020204" pitchFamily="34" charset="0"/>
                <a:cs typeface="Arial" panose="020B0604020202020204" pitchFamily="34" charset="0"/>
              </a:rPr>
              <a:t>    @</a:t>
            </a:r>
            <a:r>
              <a:rPr lang="fr-FR" sz="1200" b="1" dirty="0" err="1">
                <a:solidFill>
                  <a:schemeClr val="tx1"/>
                </a:solidFill>
                <a:latin typeface="Arial" panose="020B0604020202020204" pitchFamily="34" charset="0"/>
                <a:cs typeface="Arial" panose="020B0604020202020204" pitchFamily="34" charset="0"/>
              </a:rPr>
              <a:t>RequestMapping</a:t>
            </a:r>
            <a:r>
              <a:rPr lang="fr-FR" sz="1200" b="1" dirty="0">
                <a:solidFill>
                  <a:schemeClr val="tx1"/>
                </a:solidFill>
                <a:latin typeface="Arial" panose="020B0604020202020204" pitchFamily="34" charset="0"/>
                <a:cs typeface="Arial" panose="020B0604020202020204" pitchFamily="34" charset="0"/>
              </a:rPr>
              <a:t>(</a:t>
            </a:r>
            <a:r>
              <a:rPr lang="fr-FR" sz="1200" b="1" dirty="0" err="1">
                <a:solidFill>
                  <a:schemeClr val="tx1"/>
                </a:solidFill>
                <a:latin typeface="Arial" panose="020B0604020202020204" pitchFamily="34" charset="0"/>
                <a:cs typeface="Arial" panose="020B0604020202020204" pitchFamily="34" charset="0"/>
              </a:rPr>
              <a:t>method</a:t>
            </a:r>
            <a:r>
              <a:rPr lang="fr-FR" sz="1200" b="1" dirty="0">
                <a:solidFill>
                  <a:schemeClr val="tx1"/>
                </a:solidFill>
                <a:latin typeface="Arial" panose="020B0604020202020204" pitchFamily="34" charset="0"/>
                <a:cs typeface="Arial" panose="020B0604020202020204" pitchFamily="34" charset="0"/>
              </a:rPr>
              <a:t> = RequestMethod.GET)</a:t>
            </a:r>
          </a:p>
          <a:p>
            <a:pPr>
              <a:defRPr/>
            </a:pPr>
            <a:r>
              <a:rPr lang="fr-FR" sz="1200" dirty="0">
                <a:solidFill>
                  <a:schemeClr val="tx1"/>
                </a:solidFill>
                <a:latin typeface="Arial" panose="020B0604020202020204" pitchFamily="34" charset="0"/>
                <a:cs typeface="Arial" panose="020B0604020202020204" pitchFamily="34" charset="0"/>
              </a:rPr>
              <a:t>    public String </a:t>
            </a:r>
            <a:r>
              <a:rPr lang="fr-FR" sz="1200" dirty="0" err="1">
                <a:solidFill>
                  <a:schemeClr val="tx1"/>
                </a:solidFill>
                <a:latin typeface="Arial" panose="020B0604020202020204" pitchFamily="34" charset="0"/>
                <a:cs typeface="Arial" panose="020B0604020202020204" pitchFamily="34" charset="0"/>
              </a:rPr>
              <a:t>methode</a:t>
            </a:r>
            <a:r>
              <a:rPr lang="fr-FR" sz="1200" dirty="0">
                <a:solidFill>
                  <a:schemeClr val="tx1"/>
                </a:solidFill>
                <a:latin typeface="Arial" panose="020B0604020202020204" pitchFamily="34" charset="0"/>
                <a:cs typeface="Arial" panose="020B0604020202020204" pitchFamily="34" charset="0"/>
              </a:rPr>
              <a:t> (</a:t>
            </a:r>
            <a:r>
              <a:rPr lang="fr-FR" sz="1200" b="1" dirty="0">
                <a:solidFill>
                  <a:schemeClr val="tx1"/>
                </a:solidFill>
                <a:latin typeface="Arial" panose="020B0604020202020204" pitchFamily="34" charset="0"/>
                <a:cs typeface="Arial" panose="020B0604020202020204" pitchFamily="34" charset="0"/>
              </a:rPr>
              <a:t>@</a:t>
            </a:r>
            <a:r>
              <a:rPr lang="fr-FR" sz="1200" b="1" dirty="0" err="1">
                <a:solidFill>
                  <a:schemeClr val="tx1"/>
                </a:solidFill>
                <a:latin typeface="Arial" panose="020B0604020202020204" pitchFamily="34" charset="0"/>
                <a:cs typeface="Arial" panose="020B0604020202020204" pitchFamily="34" charset="0"/>
              </a:rPr>
              <a:t>RequestParam</a:t>
            </a:r>
            <a:r>
              <a:rPr lang="fr-FR" sz="1200" b="1" dirty="0">
                <a:solidFill>
                  <a:schemeClr val="tx1"/>
                </a:solidFill>
                <a:latin typeface="Arial" panose="020B0604020202020204" pitchFamily="34" charset="0"/>
                <a:cs typeface="Arial" panose="020B0604020202020204" pitchFamily="34" charset="0"/>
              </a:rPr>
              <a:t>("id") </a:t>
            </a:r>
            <a:r>
              <a:rPr lang="fr-FR" sz="1200" dirty="0" err="1">
                <a:solidFill>
                  <a:schemeClr val="tx1"/>
                </a:solidFill>
                <a:latin typeface="Arial" panose="020B0604020202020204" pitchFamily="34" charset="0"/>
                <a:cs typeface="Arial" panose="020B0604020202020204" pitchFamily="34" charset="0"/>
              </a:rPr>
              <a:t>int</a:t>
            </a:r>
            <a:r>
              <a:rPr lang="fr-FR" sz="1200" dirty="0">
                <a:solidFill>
                  <a:schemeClr val="tx1"/>
                </a:solidFill>
                <a:latin typeface="Arial" panose="020B0604020202020204" pitchFamily="34" charset="0"/>
                <a:cs typeface="Arial" panose="020B0604020202020204" pitchFamily="34" charset="0"/>
              </a:rPr>
              <a:t> id, Model </a:t>
            </a:r>
            <a:r>
              <a:rPr lang="fr-FR" sz="1200" dirty="0" err="1">
                <a:solidFill>
                  <a:schemeClr val="tx1"/>
                </a:solidFill>
                <a:latin typeface="Arial" panose="020B0604020202020204" pitchFamily="34" charset="0"/>
                <a:cs typeface="Arial" panose="020B0604020202020204" pitchFamily="34" charset="0"/>
              </a:rPr>
              <a:t>model</a:t>
            </a:r>
            <a:r>
              <a:rPr lang="fr-FR" sz="1200" dirty="0">
                <a:solidFill>
                  <a:schemeClr val="tx1"/>
                </a:solidFill>
                <a:latin typeface="Arial" panose="020B0604020202020204" pitchFamily="34" charset="0"/>
                <a:cs typeface="Arial" panose="020B0604020202020204" pitchFamily="34" charset="0"/>
              </a:rPr>
              <a:t>) {</a:t>
            </a:r>
          </a:p>
          <a:p>
            <a:pPr>
              <a:defRPr/>
            </a:pPr>
            <a:r>
              <a:rPr lang="fr-FR" sz="1200" dirty="0">
                <a:solidFill>
                  <a:schemeClr val="tx1"/>
                </a:solidFill>
                <a:latin typeface="Arial" panose="020B0604020202020204" pitchFamily="34" charset="0"/>
                <a:cs typeface="Arial" panose="020B0604020202020204" pitchFamily="34" charset="0"/>
              </a:rPr>
              <a:t>    	...</a:t>
            </a:r>
          </a:p>
          <a:p>
            <a:pPr>
              <a:defRPr/>
            </a:pPr>
            <a:r>
              <a:rPr lang="fr-FR" sz="1200" dirty="0">
                <a:solidFill>
                  <a:schemeClr val="tx1"/>
                </a:solidFill>
                <a:latin typeface="Arial" panose="020B0604020202020204" pitchFamily="34" charset="0"/>
                <a:cs typeface="Arial" panose="020B0604020202020204" pitchFamily="34" charset="0"/>
              </a:rPr>
              <a:t>    } </a:t>
            </a:r>
          </a:p>
        </p:txBody>
      </p:sp>
      <p:sp>
        <p:nvSpPr>
          <p:cNvPr id="7" name="ZoneTexte 6"/>
          <p:cNvSpPr txBox="1"/>
          <p:nvPr/>
        </p:nvSpPr>
        <p:spPr>
          <a:xfrm>
            <a:off x="1962150" y="3966920"/>
            <a:ext cx="58483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200" b="1" dirty="0">
                <a:solidFill>
                  <a:schemeClr val="tx1"/>
                </a:solidFill>
                <a:latin typeface="Arial" panose="020B0604020202020204" pitchFamily="34" charset="0"/>
                <a:cs typeface="Arial" panose="020B0604020202020204" pitchFamily="34" charset="0"/>
              </a:rPr>
              <a:t>  @</a:t>
            </a:r>
            <a:r>
              <a:rPr lang="en-US" sz="1200" b="1" dirty="0" err="1">
                <a:solidFill>
                  <a:schemeClr val="tx1"/>
                </a:solidFill>
                <a:latin typeface="Arial" panose="020B0604020202020204" pitchFamily="34" charset="0"/>
                <a:cs typeface="Arial" panose="020B0604020202020204" pitchFamily="34" charset="0"/>
              </a:rPr>
              <a:t>RequestMapping</a:t>
            </a:r>
            <a:r>
              <a:rPr lang="en-US" sz="1200" b="1" dirty="0">
                <a:solidFill>
                  <a:schemeClr val="tx1"/>
                </a:solidFill>
                <a:latin typeface="Arial" panose="020B0604020202020204" pitchFamily="34" charset="0"/>
                <a:cs typeface="Arial" panose="020B0604020202020204" pitchFamily="34" charset="0"/>
              </a:rPr>
              <a:t>("/info")</a:t>
            </a:r>
          </a:p>
          <a:p>
            <a:pPr>
              <a:defRPr/>
            </a:pPr>
            <a:r>
              <a:rPr lang="en-US" sz="1200" dirty="0">
                <a:solidFill>
                  <a:schemeClr val="tx1"/>
                </a:solidFill>
                <a:latin typeface="Arial" panose="020B0604020202020204" pitchFamily="34" charset="0"/>
                <a:cs typeface="Arial" panose="020B0604020202020204" pitchFamily="34" charset="0"/>
              </a:rPr>
              <a:t>  public void Info(</a:t>
            </a:r>
            <a:r>
              <a:rPr lang="en-US" sz="1200" b="1" dirty="0">
                <a:solidFill>
                  <a:schemeClr val="tx1"/>
                </a:solidFill>
                <a:latin typeface="Arial" panose="020B0604020202020204" pitchFamily="34" charset="0"/>
                <a:cs typeface="Arial" panose="020B0604020202020204" pitchFamily="34" charset="0"/>
              </a:rPr>
              <a:t>@</a:t>
            </a:r>
            <a:r>
              <a:rPr lang="en-US" sz="1200" b="1" dirty="0" err="1">
                <a:solidFill>
                  <a:schemeClr val="tx1"/>
                </a:solidFill>
                <a:latin typeface="Arial" panose="020B0604020202020204" pitchFamily="34" charset="0"/>
                <a:cs typeface="Arial" panose="020B0604020202020204" pitchFamily="34" charset="0"/>
              </a:rPr>
              <a:t>RequestHeader</a:t>
            </a:r>
            <a:r>
              <a:rPr lang="en-US" sz="1200" b="1" dirty="0">
                <a:solidFill>
                  <a:schemeClr val="tx1"/>
                </a:solidFill>
                <a:latin typeface="Arial" panose="020B0604020202020204" pitchFamily="34" charset="0"/>
                <a:cs typeface="Arial" panose="020B0604020202020204" pitchFamily="34" charset="0"/>
              </a:rPr>
              <a:t>("Accept-Encoding")</a:t>
            </a:r>
            <a:r>
              <a:rPr lang="en-US" sz="1200" dirty="0">
                <a:solidFill>
                  <a:schemeClr val="tx1"/>
                </a:solidFill>
                <a:latin typeface="Arial" panose="020B0604020202020204" pitchFamily="34" charset="0"/>
                <a:cs typeface="Arial" panose="020B0604020202020204" pitchFamily="34" charset="0"/>
              </a:rPr>
              <a:t> String encoding,		  	</a:t>
            </a:r>
            <a:r>
              <a:rPr lang="en-US" sz="1200" b="1" dirty="0">
                <a:solidFill>
                  <a:schemeClr val="tx1"/>
                </a:solidFill>
                <a:latin typeface="Arial" panose="020B0604020202020204" pitchFamily="34" charset="0"/>
                <a:cs typeface="Arial" panose="020B0604020202020204" pitchFamily="34" charset="0"/>
              </a:rPr>
              <a:t>@</a:t>
            </a:r>
            <a:r>
              <a:rPr lang="en-US" sz="1200" b="1" dirty="0" err="1">
                <a:solidFill>
                  <a:schemeClr val="tx1"/>
                </a:solidFill>
                <a:latin typeface="Arial" panose="020B0604020202020204" pitchFamily="34" charset="0"/>
                <a:cs typeface="Arial" panose="020B0604020202020204" pitchFamily="34" charset="0"/>
              </a:rPr>
              <a:t>RequestHeader</a:t>
            </a:r>
            <a:r>
              <a:rPr lang="en-US" sz="1200" b="1" dirty="0">
                <a:solidFill>
                  <a:schemeClr val="tx1"/>
                </a:solidFill>
                <a:latin typeface="Arial" panose="020B0604020202020204" pitchFamily="34" charset="0"/>
                <a:cs typeface="Arial" panose="020B0604020202020204" pitchFamily="34" charset="0"/>
              </a:rPr>
              <a:t>("Keep-Alive")</a:t>
            </a:r>
            <a:r>
              <a:rPr lang="en-US" sz="1200" dirty="0">
                <a:solidFill>
                  <a:schemeClr val="tx1"/>
                </a:solidFill>
                <a:latin typeface="Arial" panose="020B0604020202020204" pitchFamily="34" charset="0"/>
                <a:cs typeface="Arial" panose="020B0604020202020204" pitchFamily="34" charset="0"/>
              </a:rPr>
              <a:t> long </a:t>
            </a:r>
            <a:r>
              <a:rPr lang="en-US" sz="1200" dirty="0" err="1">
                <a:solidFill>
                  <a:schemeClr val="tx1"/>
                </a:solidFill>
                <a:latin typeface="Arial" panose="020B0604020202020204" pitchFamily="34" charset="0"/>
                <a:cs typeface="Arial" panose="020B0604020202020204" pitchFamily="34" charset="0"/>
              </a:rPr>
              <a:t>keepAlive</a:t>
            </a:r>
            <a:r>
              <a:rPr lang="en-US" sz="1200" dirty="0">
                <a:solidFill>
                  <a:schemeClr val="tx1"/>
                </a:solidFill>
                <a:latin typeface="Arial" panose="020B0604020202020204" pitchFamily="34" charset="0"/>
                <a:cs typeface="Arial" panose="020B0604020202020204" pitchFamily="34" charset="0"/>
              </a:rPr>
              <a:t>)  {</a:t>
            </a:r>
          </a:p>
          <a:p>
            <a:pPr>
              <a:defRPr/>
            </a:pPr>
            <a:r>
              <a:rPr lang="en-US" sz="1200" dirty="0">
                <a:solidFill>
                  <a:schemeClr val="tx1"/>
                </a:solidFill>
                <a:latin typeface="Arial" panose="020B0604020202020204" pitchFamily="34" charset="0"/>
                <a:cs typeface="Arial" panose="020B0604020202020204" pitchFamily="34" charset="0"/>
              </a:rPr>
              <a:t>	...</a:t>
            </a:r>
          </a:p>
          <a:p>
            <a:pPr>
              <a:defRPr/>
            </a:pPr>
            <a:r>
              <a:rPr lang="en-US" sz="1200" dirty="0">
                <a:solidFill>
                  <a:schemeClr val="tx1"/>
                </a:solidFill>
                <a:latin typeface="Arial" panose="020B0604020202020204" pitchFamily="34" charset="0"/>
                <a:cs typeface="Arial" panose="020B0604020202020204" pitchFamily="34" charset="0"/>
              </a:rPr>
              <a:t>  }</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327</a:t>
            </a:fld>
            <a:endParaRPr lang="fr-FR"/>
          </a:p>
        </p:txBody>
      </p:sp>
      <p:sp>
        <p:nvSpPr>
          <p:cNvPr id="3" name="Espace réservé du pied de page 2">
            <a:extLst>
              <a:ext uri="{FF2B5EF4-FFF2-40B4-BE49-F238E27FC236}">
                <a16:creationId xmlns:a16="http://schemas.microsoft.com/office/drawing/2014/main" id="{81525B39-500F-4DF6-815D-9377E65EC8C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96553215"/>
      </p:ext>
    </p:extLst>
  </p:cSld>
  <p:clrMapOvr>
    <a:masterClrMapping/>
  </p:clrMapOvr>
  <p:transition spd="slow"/>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p:txBody>
          <a:bodyPr>
            <a:normAutofit fontScale="90000"/>
          </a:bodyPr>
          <a:lstStyle/>
          <a:p>
            <a:r>
              <a:rPr lang="fr-FR"/>
              <a:t>Gestion des vues</a:t>
            </a:r>
          </a:p>
        </p:txBody>
      </p:sp>
      <p:sp>
        <p:nvSpPr>
          <p:cNvPr id="351235" name="Espace réservé du contenu 2"/>
          <p:cNvSpPr>
            <a:spLocks noGrp="1"/>
          </p:cNvSpPr>
          <p:nvPr>
            <p:ph idx="1"/>
          </p:nvPr>
        </p:nvSpPr>
        <p:spPr/>
        <p:txBody>
          <a:bodyPr>
            <a:normAutofit/>
          </a:bodyPr>
          <a:lstStyle/>
          <a:p>
            <a:r>
              <a:rPr lang="fr-FR" altLang="en-US" sz="2400" dirty="0"/>
              <a:t>Chaque méthode de contrôleur est chargée de sélectionner  la vue  consécutive à son traitement. </a:t>
            </a:r>
            <a:r>
              <a:rPr lang="fr-FR" altLang="en-US" sz="2000" dirty="0"/>
              <a:t>Pour cela, elle renvoie </a:t>
            </a:r>
          </a:p>
          <a:p>
            <a:pPr lvl="1"/>
            <a:r>
              <a:rPr lang="fr-FR" altLang="en-US" sz="1600" dirty="0"/>
              <a:t>un nom logique en fin de traitement. </a:t>
            </a:r>
          </a:p>
          <a:p>
            <a:pPr lvl="1"/>
            <a:endParaRPr lang="fr-FR" altLang="en-US" sz="1600" dirty="0"/>
          </a:p>
          <a:p>
            <a:pPr lvl="1"/>
            <a:endParaRPr lang="fr-FR" altLang="en-US" sz="1600" dirty="0"/>
          </a:p>
          <a:p>
            <a:pPr lvl="1"/>
            <a:endParaRPr lang="fr-FR" altLang="en-US" sz="1600" dirty="0"/>
          </a:p>
          <a:p>
            <a:pPr lvl="1"/>
            <a:endParaRPr lang="fr-FR" altLang="en-US" sz="1600" dirty="0"/>
          </a:p>
          <a:p>
            <a:pPr lvl="1"/>
            <a:endParaRPr lang="fr-FR" altLang="en-US" sz="1600" dirty="0"/>
          </a:p>
          <a:p>
            <a:pPr lvl="1"/>
            <a:r>
              <a:rPr lang="fr-FR" altLang="en-US" sz="1600" dirty="0"/>
              <a:t>Ou un objet </a:t>
            </a:r>
            <a:r>
              <a:rPr lang="fr-FR" altLang="en-US" sz="1600" dirty="0" err="1"/>
              <a:t>ModelAndView</a:t>
            </a:r>
            <a:endParaRPr lang="fr-FR" altLang="en-US" sz="2400" dirty="0"/>
          </a:p>
        </p:txBody>
      </p:sp>
      <p:sp>
        <p:nvSpPr>
          <p:cNvPr id="6" name="ZoneTexte 5"/>
          <p:cNvSpPr txBox="1"/>
          <p:nvPr/>
        </p:nvSpPr>
        <p:spPr>
          <a:xfrm>
            <a:off x="2214304" y="2510731"/>
            <a:ext cx="7391400" cy="156966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Arial" panose="020B0604020202020204" pitchFamily="34" charset="0"/>
                <a:cs typeface="Arial" panose="020B0604020202020204" pitchFamily="34" charset="0"/>
              </a:rPr>
              <a:t>// Ou d’une autre manière si aucun modèle.</a:t>
            </a:r>
          </a:p>
          <a:p>
            <a:pPr>
              <a:defRPr/>
            </a:pPr>
            <a:endParaRPr lang="fr-FR" sz="1600" dirty="0">
              <a:solidFill>
                <a:schemeClr val="tx1"/>
              </a:solidFill>
              <a:latin typeface="Arial" panose="020B0604020202020204" pitchFamily="34" charset="0"/>
              <a:cs typeface="Arial" panose="020B0604020202020204" pitchFamily="34" charset="0"/>
            </a:endParaRPr>
          </a:p>
          <a:p>
            <a:pPr>
              <a:defRPr/>
            </a:pPr>
            <a:r>
              <a:rPr lang="fr-FR" sz="1600" dirty="0">
                <a:solidFill>
                  <a:schemeClr val="tx1"/>
                </a:solidFill>
                <a:latin typeface="Arial" panose="020B0604020202020204" pitchFamily="34" charset="0"/>
                <a:cs typeface="Arial" panose="020B0604020202020204" pitchFamily="34" charset="0"/>
              </a:rPr>
              <a:t>@</a:t>
            </a:r>
            <a:r>
              <a:rPr lang="fr-FR" sz="1600" dirty="0" err="1">
                <a:solidFill>
                  <a:schemeClr val="tx1"/>
                </a:solidFill>
                <a:latin typeface="Arial" panose="020B0604020202020204" pitchFamily="34" charset="0"/>
                <a:cs typeface="Arial" panose="020B0604020202020204" pitchFamily="34" charset="0"/>
              </a:rPr>
              <a:t>RequestMapping</a:t>
            </a:r>
            <a:r>
              <a:rPr lang="fr-FR" sz="1600" dirty="0">
                <a:solidFill>
                  <a:schemeClr val="tx1"/>
                </a:solidFill>
                <a:latin typeface="Arial" panose="020B0604020202020204" pitchFamily="34" charset="0"/>
                <a:cs typeface="Arial" panose="020B0604020202020204" pitchFamily="34" charset="0"/>
              </a:rPr>
              <a:t>("/</a:t>
            </a:r>
            <a:r>
              <a:rPr lang="fr-FR" sz="1600" dirty="0" err="1">
                <a:solidFill>
                  <a:schemeClr val="tx1"/>
                </a:solidFill>
                <a:latin typeface="Arial" panose="020B0604020202020204" pitchFamily="34" charset="0"/>
                <a:cs typeface="Arial" panose="020B0604020202020204" pitchFamily="34" charset="0"/>
              </a:rPr>
              <a:t>helloWorld</a:t>
            </a:r>
            <a:r>
              <a:rPr lang="fr-FR" sz="1600" dirty="0">
                <a:solidFill>
                  <a:schemeClr val="tx1"/>
                </a:solidFill>
                <a:latin typeface="Arial" panose="020B0604020202020204" pitchFamily="34" charset="0"/>
                <a:cs typeface="Arial" panose="020B0604020202020204" pitchFamily="34" charset="0"/>
              </a:rPr>
              <a:t>")</a:t>
            </a:r>
          </a:p>
          <a:p>
            <a:pPr>
              <a:defRPr/>
            </a:pPr>
            <a:r>
              <a:rPr lang="fr-FR" sz="1600" dirty="0">
                <a:solidFill>
                  <a:schemeClr val="tx1"/>
                </a:solidFill>
                <a:latin typeface="Arial" panose="020B0604020202020204" pitchFamily="34" charset="0"/>
                <a:cs typeface="Arial" panose="020B0604020202020204" pitchFamily="34" charset="0"/>
              </a:rPr>
              <a:t>public String </a:t>
            </a:r>
            <a:r>
              <a:rPr lang="fr-FR" sz="1600" dirty="0" err="1">
                <a:solidFill>
                  <a:schemeClr val="tx1"/>
                </a:solidFill>
                <a:latin typeface="Arial" panose="020B0604020202020204" pitchFamily="34" charset="0"/>
                <a:cs typeface="Arial" panose="020B0604020202020204" pitchFamily="34" charset="0"/>
              </a:rPr>
              <a:t>helloWorld</a:t>
            </a:r>
            <a:r>
              <a:rPr lang="fr-FR" sz="1600" dirty="0">
                <a:solidFill>
                  <a:schemeClr val="tx1"/>
                </a:solidFill>
                <a:latin typeface="Arial" panose="020B0604020202020204" pitchFamily="34" charset="0"/>
                <a:cs typeface="Arial" panose="020B0604020202020204" pitchFamily="34" charset="0"/>
              </a:rPr>
              <a:t>() {</a:t>
            </a:r>
          </a:p>
          <a:p>
            <a:pPr>
              <a:defRPr/>
            </a:pPr>
            <a:r>
              <a:rPr lang="fr-FR" sz="1600" dirty="0">
                <a:solidFill>
                  <a:schemeClr val="tx1"/>
                </a:solidFill>
                <a:latin typeface="Arial" panose="020B0604020202020204" pitchFamily="34" charset="0"/>
                <a:cs typeface="Arial" panose="020B0604020202020204" pitchFamily="34" charset="0"/>
              </a:rPr>
              <a:t>  return "</a:t>
            </a:r>
            <a:r>
              <a:rPr lang="fr-FR" sz="1600" dirty="0" err="1">
                <a:solidFill>
                  <a:schemeClr val="tx1"/>
                </a:solidFill>
                <a:latin typeface="Arial" panose="020B0604020202020204" pitchFamily="34" charset="0"/>
                <a:cs typeface="Arial" panose="020B0604020202020204" pitchFamily="34" charset="0"/>
              </a:rPr>
              <a:t>helloWorld</a:t>
            </a:r>
            <a:r>
              <a:rPr lang="fr-FR" sz="1600" dirty="0">
                <a:solidFill>
                  <a:schemeClr val="tx1"/>
                </a:solidFill>
                <a:latin typeface="Arial" panose="020B0604020202020204" pitchFamily="34" charset="0"/>
                <a:cs typeface="Arial" panose="020B0604020202020204" pitchFamily="34" charset="0"/>
              </a:rPr>
              <a:t>";</a:t>
            </a:r>
          </a:p>
          <a:p>
            <a:pPr>
              <a:defRPr/>
            </a:pPr>
            <a:r>
              <a:rPr lang="fr-FR" sz="1600" dirty="0">
                <a:solidFill>
                  <a:schemeClr val="tx1"/>
                </a:solidFill>
                <a:latin typeface="Arial" panose="020B0604020202020204" pitchFamily="34" charset="0"/>
                <a:cs typeface="Arial" panose="020B0604020202020204" pitchFamily="34" charset="0"/>
              </a:rPr>
              <a:t>}</a:t>
            </a:r>
          </a:p>
        </p:txBody>
      </p:sp>
      <p:sp>
        <p:nvSpPr>
          <p:cNvPr id="7" name="ZoneTexte 6"/>
          <p:cNvSpPr txBox="1"/>
          <p:nvPr/>
        </p:nvSpPr>
        <p:spPr>
          <a:xfrm>
            <a:off x="2214304" y="4741729"/>
            <a:ext cx="7391400" cy="181588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b="1" dirty="0">
                <a:solidFill>
                  <a:schemeClr val="tx1"/>
                </a:solidFill>
                <a:latin typeface="Arial" panose="020B0604020202020204" pitchFamily="34" charset="0"/>
                <a:cs typeface="Arial" panose="020B0604020202020204" pitchFamily="34" charset="0"/>
              </a:rPr>
              <a:t>@</a:t>
            </a:r>
            <a:r>
              <a:rPr lang="fr-FR" sz="1600" b="1" dirty="0" err="1">
                <a:solidFill>
                  <a:schemeClr val="tx1"/>
                </a:solidFill>
                <a:latin typeface="Arial" panose="020B0604020202020204" pitchFamily="34" charset="0"/>
                <a:cs typeface="Arial" panose="020B0604020202020204" pitchFamily="34" charset="0"/>
              </a:rPr>
              <a:t>RequestMapping</a:t>
            </a:r>
            <a:r>
              <a:rPr lang="fr-FR" sz="1600" b="1" dirty="0">
                <a:solidFill>
                  <a:schemeClr val="tx1"/>
                </a:solidFill>
                <a:latin typeface="Arial" panose="020B0604020202020204" pitchFamily="34" charset="0"/>
                <a:cs typeface="Arial" panose="020B0604020202020204" pitchFamily="34" charset="0"/>
              </a:rPr>
              <a:t>("/helloWorld2")</a:t>
            </a:r>
          </a:p>
          <a:p>
            <a:pPr>
              <a:defRPr/>
            </a:pPr>
            <a:r>
              <a:rPr lang="fr-FR" sz="1600" dirty="0">
                <a:solidFill>
                  <a:schemeClr val="tx1"/>
                </a:solidFill>
                <a:latin typeface="Arial" panose="020B0604020202020204" pitchFamily="34" charset="0"/>
                <a:cs typeface="Arial" panose="020B0604020202020204" pitchFamily="34" charset="0"/>
              </a:rPr>
              <a:t>public </a:t>
            </a:r>
            <a:r>
              <a:rPr lang="fr-FR" sz="1600" b="1" dirty="0" err="1">
                <a:solidFill>
                  <a:schemeClr val="tx1"/>
                </a:solidFill>
                <a:latin typeface="Arial" panose="020B0604020202020204" pitchFamily="34" charset="0"/>
                <a:cs typeface="Arial" panose="020B0604020202020204" pitchFamily="34" charset="0"/>
              </a:rPr>
              <a:t>ModelAndView</a:t>
            </a:r>
            <a:r>
              <a:rPr lang="fr-FR" sz="1600" dirty="0">
                <a:solidFill>
                  <a:schemeClr val="tx1"/>
                </a:solidFill>
                <a:latin typeface="Arial" panose="020B0604020202020204" pitchFamily="34" charset="0"/>
                <a:cs typeface="Arial" panose="020B0604020202020204" pitchFamily="34" charset="0"/>
              </a:rPr>
              <a:t> </a:t>
            </a:r>
            <a:r>
              <a:rPr lang="fr-FR" sz="1600" dirty="0" err="1">
                <a:solidFill>
                  <a:schemeClr val="tx1"/>
                </a:solidFill>
                <a:latin typeface="Arial" panose="020B0604020202020204" pitchFamily="34" charset="0"/>
                <a:cs typeface="Arial" panose="020B0604020202020204" pitchFamily="34" charset="0"/>
              </a:rPr>
              <a:t>helloWorld</a:t>
            </a:r>
            <a:r>
              <a:rPr lang="fr-FR" sz="1600" dirty="0">
                <a:solidFill>
                  <a:schemeClr val="tx1"/>
                </a:solidFill>
                <a:latin typeface="Arial" panose="020B0604020202020204" pitchFamily="34" charset="0"/>
                <a:cs typeface="Arial" panose="020B0604020202020204" pitchFamily="34" charset="0"/>
              </a:rPr>
              <a:t>() {</a:t>
            </a:r>
          </a:p>
          <a:p>
            <a:pPr>
              <a:defRPr/>
            </a:pPr>
            <a:r>
              <a:rPr lang="fr-FR" sz="1600" dirty="0">
                <a:solidFill>
                  <a:schemeClr val="tx1"/>
                </a:solidFill>
                <a:latin typeface="Arial" panose="020B0604020202020204" pitchFamily="34" charset="0"/>
                <a:cs typeface="Arial" panose="020B0604020202020204" pitchFamily="34" charset="0"/>
              </a:rPr>
              <a:t>  </a:t>
            </a:r>
            <a:r>
              <a:rPr lang="fr-FR" sz="1600" dirty="0" err="1">
                <a:solidFill>
                  <a:schemeClr val="tx1"/>
                </a:solidFill>
                <a:latin typeface="Arial" panose="020B0604020202020204" pitchFamily="34" charset="0"/>
                <a:cs typeface="Arial" panose="020B0604020202020204" pitchFamily="34" charset="0"/>
              </a:rPr>
              <a:t>ModelAndView</a:t>
            </a:r>
            <a:r>
              <a:rPr lang="fr-FR" sz="1600" dirty="0">
                <a:solidFill>
                  <a:schemeClr val="tx1"/>
                </a:solidFill>
                <a:latin typeface="Arial" panose="020B0604020202020204" pitchFamily="34" charset="0"/>
                <a:cs typeface="Arial" panose="020B0604020202020204" pitchFamily="34" charset="0"/>
              </a:rPr>
              <a:t> </a:t>
            </a:r>
            <a:r>
              <a:rPr lang="fr-FR" sz="1600" dirty="0" err="1">
                <a:solidFill>
                  <a:schemeClr val="tx1"/>
                </a:solidFill>
                <a:latin typeface="Arial" panose="020B0604020202020204" pitchFamily="34" charset="0"/>
                <a:cs typeface="Arial" panose="020B0604020202020204" pitchFamily="34" charset="0"/>
              </a:rPr>
              <a:t>mav</a:t>
            </a:r>
            <a:r>
              <a:rPr lang="fr-FR" sz="1600" dirty="0">
                <a:solidFill>
                  <a:schemeClr val="tx1"/>
                </a:solidFill>
                <a:latin typeface="Arial" panose="020B0604020202020204" pitchFamily="34" charset="0"/>
                <a:cs typeface="Arial" panose="020B0604020202020204" pitchFamily="34" charset="0"/>
              </a:rPr>
              <a:t> = new </a:t>
            </a:r>
            <a:r>
              <a:rPr lang="fr-FR" sz="1600" dirty="0" err="1">
                <a:solidFill>
                  <a:schemeClr val="tx1"/>
                </a:solidFill>
                <a:latin typeface="Arial" panose="020B0604020202020204" pitchFamily="34" charset="0"/>
                <a:cs typeface="Arial" panose="020B0604020202020204" pitchFamily="34" charset="0"/>
              </a:rPr>
              <a:t>ModelAndView</a:t>
            </a:r>
            <a:r>
              <a:rPr lang="fr-FR" sz="1600" dirty="0">
                <a:solidFill>
                  <a:schemeClr val="tx1"/>
                </a:solidFill>
                <a:latin typeface="Arial" panose="020B0604020202020204" pitchFamily="34" charset="0"/>
                <a:cs typeface="Arial" panose="020B0604020202020204" pitchFamily="34" charset="0"/>
              </a:rPr>
              <a:t>();</a:t>
            </a:r>
          </a:p>
          <a:p>
            <a:pPr>
              <a:defRPr/>
            </a:pPr>
            <a:r>
              <a:rPr lang="fr-FR" sz="1600" dirty="0">
                <a:solidFill>
                  <a:schemeClr val="tx1"/>
                </a:solidFill>
                <a:latin typeface="Arial" panose="020B0604020202020204" pitchFamily="34" charset="0"/>
                <a:cs typeface="Arial" panose="020B0604020202020204" pitchFamily="34" charset="0"/>
              </a:rPr>
              <a:t>  </a:t>
            </a:r>
            <a:r>
              <a:rPr lang="fr-FR" sz="1600" dirty="0" err="1">
                <a:solidFill>
                  <a:schemeClr val="tx1"/>
                </a:solidFill>
                <a:latin typeface="Arial" panose="020B0604020202020204" pitchFamily="34" charset="0"/>
                <a:cs typeface="Arial" panose="020B0604020202020204" pitchFamily="34" charset="0"/>
              </a:rPr>
              <a:t>mav.setViewName</a:t>
            </a:r>
            <a:r>
              <a:rPr lang="fr-FR" sz="1600" dirty="0">
                <a:solidFill>
                  <a:schemeClr val="tx1"/>
                </a:solidFill>
                <a:latin typeface="Arial" panose="020B0604020202020204" pitchFamily="34" charset="0"/>
                <a:cs typeface="Arial" panose="020B0604020202020204" pitchFamily="34" charset="0"/>
              </a:rPr>
              <a:t>("</a:t>
            </a:r>
            <a:r>
              <a:rPr lang="fr-FR" sz="1600" dirty="0" err="1">
                <a:solidFill>
                  <a:schemeClr val="tx1"/>
                </a:solidFill>
                <a:latin typeface="Arial" panose="020B0604020202020204" pitchFamily="34" charset="0"/>
                <a:cs typeface="Arial" panose="020B0604020202020204" pitchFamily="34" charset="0"/>
              </a:rPr>
              <a:t>helloWorld</a:t>
            </a:r>
            <a:r>
              <a:rPr lang="fr-FR" sz="1600" dirty="0">
                <a:solidFill>
                  <a:schemeClr val="tx1"/>
                </a:solidFill>
                <a:latin typeface="Arial" panose="020B0604020202020204" pitchFamily="34" charset="0"/>
                <a:cs typeface="Arial" panose="020B0604020202020204" pitchFamily="34" charset="0"/>
              </a:rPr>
              <a:t>");</a:t>
            </a:r>
          </a:p>
          <a:p>
            <a:pPr>
              <a:defRPr/>
            </a:pPr>
            <a:r>
              <a:rPr lang="fr-FR" sz="1600" dirty="0">
                <a:solidFill>
                  <a:schemeClr val="tx1"/>
                </a:solidFill>
                <a:latin typeface="Arial" panose="020B0604020202020204" pitchFamily="34" charset="0"/>
                <a:cs typeface="Arial" panose="020B0604020202020204" pitchFamily="34" charset="0"/>
              </a:rPr>
              <a:t>  </a:t>
            </a:r>
            <a:r>
              <a:rPr lang="fr-FR" sz="1600" dirty="0" err="1">
                <a:solidFill>
                  <a:schemeClr val="tx1"/>
                </a:solidFill>
                <a:latin typeface="Arial" panose="020B0604020202020204" pitchFamily="34" charset="0"/>
                <a:cs typeface="Arial" panose="020B0604020202020204" pitchFamily="34" charset="0"/>
              </a:rPr>
              <a:t>mav.addObject</a:t>
            </a:r>
            <a:r>
              <a:rPr lang="fr-FR" sz="1600" dirty="0">
                <a:solidFill>
                  <a:schemeClr val="tx1"/>
                </a:solidFill>
                <a:latin typeface="Arial" panose="020B0604020202020204" pitchFamily="34" charset="0"/>
                <a:cs typeface="Arial" panose="020B0604020202020204" pitchFamily="34" charset="0"/>
              </a:rPr>
              <a:t>("message", "Hello World!");</a:t>
            </a:r>
          </a:p>
          <a:p>
            <a:pPr>
              <a:defRPr/>
            </a:pPr>
            <a:r>
              <a:rPr lang="fr-FR" sz="1600" dirty="0">
                <a:solidFill>
                  <a:schemeClr val="tx1"/>
                </a:solidFill>
                <a:latin typeface="Arial" panose="020B0604020202020204" pitchFamily="34" charset="0"/>
                <a:cs typeface="Arial" panose="020B0604020202020204" pitchFamily="34" charset="0"/>
              </a:rPr>
              <a:t>  return </a:t>
            </a:r>
            <a:r>
              <a:rPr lang="fr-FR" sz="1600" dirty="0" err="1">
                <a:solidFill>
                  <a:schemeClr val="tx1"/>
                </a:solidFill>
                <a:latin typeface="Arial" panose="020B0604020202020204" pitchFamily="34" charset="0"/>
                <a:cs typeface="Arial" panose="020B0604020202020204" pitchFamily="34" charset="0"/>
              </a:rPr>
              <a:t>mav</a:t>
            </a:r>
            <a:r>
              <a:rPr lang="fr-FR" sz="1600" dirty="0">
                <a:solidFill>
                  <a:schemeClr val="tx1"/>
                </a:solidFill>
                <a:latin typeface="Arial" panose="020B0604020202020204" pitchFamily="34" charset="0"/>
                <a:cs typeface="Arial" panose="020B0604020202020204" pitchFamily="34" charset="0"/>
              </a:rPr>
              <a:t>;</a:t>
            </a:r>
          </a:p>
          <a:p>
            <a:pPr>
              <a:defRPr/>
            </a:pPr>
            <a:r>
              <a:rPr lang="fr-FR" sz="1600" dirty="0">
                <a:solidFill>
                  <a:schemeClr val="tx1"/>
                </a:solidFill>
                <a:latin typeface="Arial" panose="020B0604020202020204" pitchFamily="34" charset="0"/>
                <a:cs typeface="Arial" panose="020B0604020202020204" pitchFamily="34" charset="0"/>
              </a:rPr>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328</a:t>
            </a:fld>
            <a:endParaRPr lang="fr-FR"/>
          </a:p>
        </p:txBody>
      </p:sp>
      <p:sp>
        <p:nvSpPr>
          <p:cNvPr id="3" name="Espace réservé du pied de page 2">
            <a:extLst>
              <a:ext uri="{FF2B5EF4-FFF2-40B4-BE49-F238E27FC236}">
                <a16:creationId xmlns:a16="http://schemas.microsoft.com/office/drawing/2014/main" id="{802BF69B-2DF6-469F-AECF-275995531A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7422843"/>
      </p:ext>
    </p:extLst>
  </p:cSld>
  <p:clrMapOvr>
    <a:masterClrMapping/>
  </p:clrMapOvr>
  <p:transition spd="slow"/>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a:t>Gestion des vues</a:t>
            </a:r>
          </a:p>
        </p:txBody>
      </p:sp>
      <p:sp>
        <p:nvSpPr>
          <p:cNvPr id="352259" name="Espace réservé du contenu 2"/>
          <p:cNvSpPr>
            <a:spLocks noGrp="1"/>
          </p:cNvSpPr>
          <p:nvPr>
            <p:ph idx="1"/>
          </p:nvPr>
        </p:nvSpPr>
        <p:spPr/>
        <p:txBody>
          <a:bodyPr/>
          <a:lstStyle/>
          <a:p>
            <a:r>
              <a:rPr lang="fr-FR" altLang="en-US"/>
              <a:t>Dans l’exemple précédent, la méthode  helloWorld fournit à la vue les données par le biais du modèle transmis.</a:t>
            </a:r>
          </a:p>
          <a:p>
            <a:endParaRPr lang="fr-FR" altLang="en-US"/>
          </a:p>
          <a:p>
            <a:r>
              <a:rPr lang="fr-FR" altLang="en-US"/>
              <a:t>La classe ModelAndView gère non seulement le nom logique de la vue mais aussi le modèle de la vue.</a:t>
            </a:r>
          </a:p>
          <a:p>
            <a:endParaRPr lang="fr-FR" altLang="en-US"/>
          </a:p>
          <a:p>
            <a:r>
              <a:rPr lang="fr-FR" altLang="en-US"/>
              <a:t>Depuis la vue, l’attribut du modèle est directement référençable comme tout bean exposé à une page web.</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329</a:t>
            </a:fld>
            <a:endParaRPr lang="fr-FR"/>
          </a:p>
        </p:txBody>
      </p:sp>
      <p:sp>
        <p:nvSpPr>
          <p:cNvPr id="3" name="Espace réservé du pied de page 2">
            <a:extLst>
              <a:ext uri="{FF2B5EF4-FFF2-40B4-BE49-F238E27FC236}">
                <a16:creationId xmlns:a16="http://schemas.microsoft.com/office/drawing/2014/main" id="{E7C60A11-86AB-4AE9-B4CF-44F7CE78ACD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7721437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64515" name="Espace réservé du contenu 2"/>
          <p:cNvSpPr>
            <a:spLocks noGrp="1"/>
          </p:cNvSpPr>
          <p:nvPr>
            <p:ph idx="1"/>
          </p:nvPr>
        </p:nvSpPr>
        <p:spPr/>
        <p:txBody>
          <a:bodyPr>
            <a:normAutofit fontScale="92500" lnSpcReduction="20000"/>
          </a:bodyPr>
          <a:lstStyle/>
          <a:p>
            <a:r>
              <a:rPr lang="fr-FR" altLang="en-US"/>
              <a:t>Quand utiliser l’injection par constructeur ?</a:t>
            </a:r>
          </a:p>
          <a:p>
            <a:pPr lvl="1"/>
            <a:r>
              <a:rPr lang="fr-FR" altLang="en-US"/>
              <a:t>Dépendances obligatoires</a:t>
            </a:r>
          </a:p>
          <a:p>
            <a:endParaRPr lang="fr-FR" altLang="en-US"/>
          </a:p>
          <a:p>
            <a:r>
              <a:rPr lang="fr-FR" altLang="en-US"/>
              <a:t>Quand utiliser l’injection par les accesseurs ?</a:t>
            </a:r>
          </a:p>
          <a:p>
            <a:pPr lvl="1"/>
            <a:r>
              <a:rPr lang="fr-FR" altLang="en-US"/>
              <a:t>Dépendances facultatives</a:t>
            </a:r>
          </a:p>
          <a:p>
            <a:pPr lvl="1"/>
            <a:r>
              <a:rPr lang="fr-FR" altLang="en-US"/>
              <a:t>Le nombre de dépendances obligatoires devient très importante</a:t>
            </a:r>
          </a:p>
          <a:p>
            <a:endParaRPr lang="fr-FR" altLang="en-US"/>
          </a:p>
          <a:p>
            <a:r>
              <a:rPr lang="fr-FR" altLang="en-US"/>
              <a:t>Spring permet de mélanger les deux méthodes et n’impose pas de norme.</a:t>
            </a:r>
          </a:p>
          <a:p>
            <a:endParaRPr lang="fr-FR" altLang="en-US"/>
          </a:p>
          <a:p>
            <a:r>
              <a:rPr lang="fr-FR" altLang="en-US"/>
              <a:t>Utiliser le bon sens et rester cohérent.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33</a:t>
            </a:fld>
            <a:endParaRPr lang="fr-FR"/>
          </a:p>
        </p:txBody>
      </p:sp>
      <p:sp>
        <p:nvSpPr>
          <p:cNvPr id="3" name="Espace réservé du pied de page 2">
            <a:extLst>
              <a:ext uri="{FF2B5EF4-FFF2-40B4-BE49-F238E27FC236}">
                <a16:creationId xmlns:a16="http://schemas.microsoft.com/office/drawing/2014/main" id="{82EC901B-B6B9-4749-B83B-D3852D4EDFC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98997731"/>
      </p:ext>
    </p:extLst>
  </p:cSld>
  <p:clrMapOvr>
    <a:masterClrMapping/>
  </p:clrMapOvr>
  <p:transition spd="slow"/>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du modèle</a:t>
            </a:r>
          </a:p>
        </p:txBody>
      </p:sp>
      <p:sp>
        <p:nvSpPr>
          <p:cNvPr id="352259" name="Espace réservé du contenu 2"/>
          <p:cNvSpPr>
            <a:spLocks noGrp="1"/>
          </p:cNvSpPr>
          <p:nvPr>
            <p:ph idx="1"/>
          </p:nvPr>
        </p:nvSpPr>
        <p:spPr/>
        <p:txBody>
          <a:bodyPr/>
          <a:lstStyle/>
          <a:p>
            <a:r>
              <a:rPr lang="fr-FR" altLang="en-US" dirty="0"/>
              <a:t>Quand vous voulez faire passer un </a:t>
            </a:r>
            <a:r>
              <a:rPr lang="fr-FR" altLang="en-US" dirty="0" err="1"/>
              <a:t>bean</a:t>
            </a:r>
            <a:r>
              <a:rPr lang="fr-FR" altLang="en-US" dirty="0"/>
              <a:t> représentant le modèle, vous ferez usage de l’annotation </a:t>
            </a:r>
            <a:r>
              <a:rPr lang="fr-FR" dirty="0"/>
              <a:t>@</a:t>
            </a:r>
            <a:r>
              <a:rPr lang="fr-FR" dirty="0" err="1"/>
              <a:t>ModelAttribute</a:t>
            </a:r>
            <a:r>
              <a:rPr lang="fr-FR" dirty="0"/>
              <a:t> sur un des paramètres de votre méthode</a:t>
            </a:r>
          </a:p>
          <a:p>
            <a:pPr lvl="1"/>
            <a:r>
              <a:rPr lang="fr-FR" altLang="en-US" dirty="0"/>
              <a:t>Le typage sera celui du </a:t>
            </a:r>
            <a:r>
              <a:rPr lang="fr-FR" altLang="en-US" dirty="0" err="1"/>
              <a:t>bean</a:t>
            </a:r>
            <a:r>
              <a:rPr lang="fr-FR" altLang="en-US" dirty="0"/>
              <a:t> qui vous intéresse</a:t>
            </a:r>
          </a:p>
          <a:p>
            <a:pPr lvl="1"/>
            <a:endParaRPr lang="fr-FR" altLang="en-US" dirty="0"/>
          </a:p>
          <a:p>
            <a:endParaRPr lang="fr-FR" altLang="en-US" dirty="0"/>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330</a:t>
            </a:fld>
            <a:endParaRPr lang="fr-FR"/>
          </a:p>
        </p:txBody>
      </p:sp>
      <p:pic>
        <p:nvPicPr>
          <p:cNvPr id="4" name="Image 3">
            <a:extLst>
              <a:ext uri="{FF2B5EF4-FFF2-40B4-BE49-F238E27FC236}">
                <a16:creationId xmlns:a16="http://schemas.microsoft.com/office/drawing/2014/main" id="{306249A9-F407-4736-A52A-39ED0B8EFDB4}"/>
              </a:ext>
            </a:extLst>
          </p:cNvPr>
          <p:cNvPicPr>
            <a:picLocks noChangeAspect="1"/>
          </p:cNvPicPr>
          <p:nvPr/>
        </p:nvPicPr>
        <p:blipFill>
          <a:blip r:embed="rId3"/>
          <a:stretch>
            <a:fillRect/>
          </a:stretch>
        </p:blipFill>
        <p:spPr>
          <a:xfrm>
            <a:off x="685019" y="4079826"/>
            <a:ext cx="11301933" cy="1076374"/>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004D5E46-9F60-4283-B009-2FC07002356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15361040"/>
      </p:ext>
    </p:extLst>
  </p:cSld>
  <p:clrMapOvr>
    <a:masterClrMapping/>
  </p:clrMapOvr>
  <p:transition spd="slow"/>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du modèle</a:t>
            </a:r>
          </a:p>
        </p:txBody>
      </p:sp>
      <p:sp>
        <p:nvSpPr>
          <p:cNvPr id="352259" name="Espace réservé du contenu 2"/>
          <p:cNvSpPr>
            <a:spLocks noGrp="1"/>
          </p:cNvSpPr>
          <p:nvPr>
            <p:ph idx="1"/>
          </p:nvPr>
        </p:nvSpPr>
        <p:spPr/>
        <p:txBody>
          <a:bodyPr>
            <a:normAutofit fontScale="70000" lnSpcReduction="20000"/>
          </a:bodyPr>
          <a:lstStyle/>
          <a:p>
            <a:r>
              <a:rPr lang="fr-FR" altLang="en-US" b="1" dirty="0" err="1"/>
              <a:t>ModelAndView</a:t>
            </a:r>
            <a:r>
              <a:rPr lang="fr-FR" altLang="en-US" dirty="0"/>
              <a:t> : vue + modèle : on place dedans des informations en relation avec la vue. </a:t>
            </a:r>
          </a:p>
          <a:p>
            <a:pPr lvl="1"/>
            <a:r>
              <a:rPr lang="fr-FR" altLang="en-US" dirty="0"/>
              <a:t>Utiliser comme retour de méthode.</a:t>
            </a:r>
          </a:p>
          <a:p>
            <a:endParaRPr lang="fr-FR" altLang="en-US" dirty="0"/>
          </a:p>
          <a:p>
            <a:r>
              <a:rPr lang="fr-FR" altLang="en-US" b="1" dirty="0" err="1"/>
              <a:t>ModelMap</a:t>
            </a:r>
            <a:r>
              <a:rPr lang="fr-FR" altLang="en-US" dirty="0"/>
              <a:t> ou </a:t>
            </a:r>
            <a:r>
              <a:rPr lang="fr-FR" altLang="en-US" b="1" dirty="0"/>
              <a:t>Model</a:t>
            </a:r>
            <a:r>
              <a:rPr lang="fr-FR" altLang="en-US" dirty="0"/>
              <a:t> : Model si vous êtes en Java5 sinon </a:t>
            </a:r>
            <a:r>
              <a:rPr lang="fr-FR" altLang="en-US" dirty="0" err="1"/>
              <a:t>ModelMap</a:t>
            </a:r>
            <a:r>
              <a:rPr lang="fr-FR" altLang="en-US" dirty="0"/>
              <a:t>. On place dedans des informations, ce que vous voulez. C’est un peut le </a:t>
            </a:r>
            <a:r>
              <a:rPr lang="fr-FR" altLang="en-US" dirty="0" err="1"/>
              <a:t>xxxx.setAttribute</a:t>
            </a:r>
            <a:r>
              <a:rPr lang="fr-FR" altLang="en-US" dirty="0"/>
              <a:t> (ou xxx est un scope). Par défaut, tout va dans le scope </a:t>
            </a:r>
            <a:r>
              <a:rPr lang="fr-FR" altLang="en-US" dirty="0" err="1"/>
              <a:t>request</a:t>
            </a:r>
            <a:r>
              <a:rPr lang="fr-FR" altLang="en-US" dirty="0"/>
              <a:t>.</a:t>
            </a:r>
          </a:p>
          <a:p>
            <a:pPr lvl="1"/>
            <a:r>
              <a:rPr lang="fr-FR" altLang="en-US" dirty="0"/>
              <a:t>Utiliser comme paramètre de méthode.</a:t>
            </a:r>
          </a:p>
          <a:p>
            <a:endParaRPr lang="fr-FR" altLang="en-US" dirty="0"/>
          </a:p>
          <a:p>
            <a:r>
              <a:rPr lang="fr-FR" altLang="en-US" dirty="0"/>
              <a:t> @</a:t>
            </a:r>
            <a:r>
              <a:rPr lang="fr-FR" b="1" dirty="0" err="1"/>
              <a:t>ModelAttribute</a:t>
            </a:r>
            <a:r>
              <a:rPr lang="fr-FR" dirty="0"/>
              <a:t> : permet de récupérer un </a:t>
            </a:r>
            <a:r>
              <a:rPr lang="fr-FR" dirty="0" err="1"/>
              <a:t>bean</a:t>
            </a:r>
            <a:r>
              <a:rPr lang="fr-FR" dirty="0"/>
              <a:t> qui sera automatiquement construit par Spring</a:t>
            </a:r>
          </a:p>
          <a:p>
            <a:pPr lvl="1"/>
            <a:r>
              <a:rPr lang="fr-FR" altLang="en-US" dirty="0"/>
              <a:t>Utiliser sur un paramètre de méthode ou une méthode pour cibler le code retour.</a:t>
            </a:r>
          </a:p>
          <a:p>
            <a:pPr lvl="1"/>
            <a:r>
              <a:rPr lang="fr-FR" altLang="en-US" dirty="0"/>
              <a:t>Fait le lien entre un formulaire web et le code</a:t>
            </a:r>
          </a:p>
          <a:p>
            <a:endParaRPr lang="fr-FR" altLang="en-US" dirty="0"/>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331</a:t>
            </a:fld>
            <a:endParaRPr lang="fr-FR"/>
          </a:p>
        </p:txBody>
      </p:sp>
      <p:sp>
        <p:nvSpPr>
          <p:cNvPr id="3" name="Espace réservé du pied de page 2">
            <a:extLst>
              <a:ext uri="{FF2B5EF4-FFF2-40B4-BE49-F238E27FC236}">
                <a16:creationId xmlns:a16="http://schemas.microsoft.com/office/drawing/2014/main" id="{1D0F648F-11D5-4FE4-9325-9AC5F4BB811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1870600"/>
      </p:ext>
    </p:extLst>
  </p:cSld>
  <p:clrMapOvr>
    <a:masterClrMapping/>
  </p:clrMapOvr>
  <p:transition spd="slow"/>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du modèle – scope session</a:t>
            </a:r>
          </a:p>
        </p:txBody>
      </p:sp>
      <p:sp>
        <p:nvSpPr>
          <p:cNvPr id="352259" name="Espace réservé du contenu 2"/>
          <p:cNvSpPr>
            <a:spLocks noGrp="1"/>
          </p:cNvSpPr>
          <p:nvPr>
            <p:ph idx="1"/>
          </p:nvPr>
        </p:nvSpPr>
        <p:spPr/>
        <p:txBody>
          <a:bodyPr>
            <a:normAutofit fontScale="85000" lnSpcReduction="10000"/>
          </a:bodyPr>
          <a:lstStyle/>
          <a:p>
            <a:r>
              <a:rPr lang="fr-FR" altLang="en-US" dirty="0"/>
              <a:t>Pour rappel, vous pouvez ajouter un paramètre </a:t>
            </a:r>
            <a:r>
              <a:rPr lang="fr-FR" altLang="en-US" dirty="0" err="1"/>
              <a:t>HttpServletRequest</a:t>
            </a:r>
            <a:r>
              <a:rPr lang="fr-FR" altLang="en-US" dirty="0"/>
              <a:t> comme paramètre de vos méthodes</a:t>
            </a:r>
          </a:p>
          <a:p>
            <a:pPr lvl="1"/>
            <a:r>
              <a:rPr lang="fr-FR" altLang="en-US" dirty="0"/>
              <a:t>A partir de la, vous avez accès à tous les scopes</a:t>
            </a:r>
          </a:p>
          <a:p>
            <a:pPr lvl="1"/>
            <a:r>
              <a:rPr lang="fr-FR" altLang="en-US" dirty="0"/>
              <a:t>Mais c’est maladroit</a:t>
            </a:r>
          </a:p>
          <a:p>
            <a:pPr marL="0" indent="0">
              <a:buNone/>
            </a:pPr>
            <a:endParaRPr lang="fr-FR" altLang="en-US" dirty="0"/>
          </a:p>
          <a:p>
            <a:r>
              <a:rPr lang="fr-FR" altLang="en-US" dirty="0"/>
              <a:t>La gestion du scope des éléments que vous placez dans le Model / </a:t>
            </a:r>
            <a:r>
              <a:rPr lang="fr-FR" altLang="en-US" dirty="0" err="1"/>
              <a:t>ModelAndView</a:t>
            </a:r>
            <a:r>
              <a:rPr lang="fr-FR" altLang="en-US" dirty="0"/>
              <a:t> / </a:t>
            </a:r>
            <a:r>
              <a:rPr lang="fr-FR" altLang="en-US" dirty="0" err="1"/>
              <a:t>ModelMap</a:t>
            </a:r>
            <a:r>
              <a:rPr lang="fr-FR" altLang="en-US" dirty="0"/>
              <a:t> se fera via l’annotation </a:t>
            </a:r>
            <a:r>
              <a:rPr lang="fr-FR" b="1" dirty="0"/>
              <a:t>@</a:t>
            </a:r>
            <a:r>
              <a:rPr lang="fr-FR" b="1" dirty="0" err="1"/>
              <a:t>SessionAttributes</a:t>
            </a:r>
            <a:r>
              <a:rPr lang="fr-FR" b="1" dirty="0"/>
              <a:t> </a:t>
            </a:r>
          </a:p>
          <a:p>
            <a:pPr lvl="1"/>
            <a:r>
              <a:rPr lang="fr-FR" altLang="en-US" dirty="0"/>
              <a:t>C’est une annotation de </a:t>
            </a:r>
            <a:r>
              <a:rPr lang="fr-FR" altLang="en-US" b="1" u="sng" dirty="0"/>
              <a:t>classe</a:t>
            </a:r>
          </a:p>
          <a:p>
            <a:pPr lvl="1"/>
            <a:endParaRPr lang="fr-FR" altLang="en-US" b="1" u="sng" dirty="0"/>
          </a:p>
          <a:p>
            <a:r>
              <a:rPr lang="fr-FR" altLang="en-US" dirty="0"/>
              <a:t>Attention : l’annotation de classe @Scope </a:t>
            </a:r>
            <a:r>
              <a:rPr lang="fr-FR" altLang="en-US" b="1" u="sng" dirty="0"/>
              <a:t>n’a pas de rapport</a:t>
            </a:r>
            <a:r>
              <a:rPr lang="fr-FR" altLang="en-US" dirty="0"/>
              <a:t> avec notre J2EE mais avec le scope du contexte Spring !</a:t>
            </a:r>
          </a:p>
          <a:p>
            <a:pPr lvl="1"/>
            <a:endParaRPr lang="fr-FR" altLang="en-US" b="1" u="sng"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332</a:t>
            </a:fld>
            <a:endParaRPr lang="fr-FR"/>
          </a:p>
        </p:txBody>
      </p:sp>
      <p:sp>
        <p:nvSpPr>
          <p:cNvPr id="3" name="Espace réservé du pied de page 2">
            <a:extLst>
              <a:ext uri="{FF2B5EF4-FFF2-40B4-BE49-F238E27FC236}">
                <a16:creationId xmlns:a16="http://schemas.microsoft.com/office/drawing/2014/main" id="{0A0DB330-2F83-495C-A178-3174C02158D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05805320"/>
      </p:ext>
    </p:extLst>
  </p:cSld>
  <p:clrMapOvr>
    <a:masterClrMapping/>
  </p:clrMapOvr>
  <p:transition spd="slow"/>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du modèle – scope session</a:t>
            </a:r>
          </a:p>
        </p:txBody>
      </p:sp>
      <p:sp>
        <p:nvSpPr>
          <p:cNvPr id="352259" name="Espace réservé du contenu 2"/>
          <p:cNvSpPr>
            <a:spLocks noGrp="1"/>
          </p:cNvSpPr>
          <p:nvPr>
            <p:ph idx="1"/>
          </p:nvPr>
        </p:nvSpPr>
        <p:spPr/>
        <p:txBody>
          <a:bodyPr>
            <a:normAutofit/>
          </a:bodyPr>
          <a:lstStyle/>
          <a:p>
            <a:r>
              <a:rPr lang="fr-FR" altLang="en-US" dirty="0"/>
              <a:t>Exemple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333</a:t>
            </a:fld>
            <a:endParaRPr lang="fr-FR"/>
          </a:p>
        </p:txBody>
      </p:sp>
      <p:pic>
        <p:nvPicPr>
          <p:cNvPr id="5" name="Image 4">
            <a:extLst>
              <a:ext uri="{FF2B5EF4-FFF2-40B4-BE49-F238E27FC236}">
                <a16:creationId xmlns:a16="http://schemas.microsoft.com/office/drawing/2014/main" id="{78B21264-5CF1-4BE3-AF7E-7333B38CA8B7}"/>
              </a:ext>
            </a:extLst>
          </p:cNvPr>
          <p:cNvPicPr>
            <a:picLocks noChangeAspect="1"/>
          </p:cNvPicPr>
          <p:nvPr/>
        </p:nvPicPr>
        <p:blipFill>
          <a:blip r:embed="rId3"/>
          <a:stretch>
            <a:fillRect/>
          </a:stretch>
        </p:blipFill>
        <p:spPr>
          <a:xfrm>
            <a:off x="1427755" y="3291149"/>
            <a:ext cx="9583145" cy="3276911"/>
          </a:xfrm>
          <a:prstGeom prst="rect">
            <a:avLst/>
          </a:prstGeom>
        </p:spPr>
        <p:style>
          <a:lnRef idx="2">
            <a:schemeClr val="dk1"/>
          </a:lnRef>
          <a:fillRef idx="1">
            <a:schemeClr val="lt1"/>
          </a:fillRef>
          <a:effectRef idx="0">
            <a:schemeClr val="dk1"/>
          </a:effectRef>
          <a:fontRef idx="minor">
            <a:schemeClr val="dk1"/>
          </a:fontRef>
        </p:style>
      </p:pic>
      <p:pic>
        <p:nvPicPr>
          <p:cNvPr id="6" name="Image 5">
            <a:extLst>
              <a:ext uri="{FF2B5EF4-FFF2-40B4-BE49-F238E27FC236}">
                <a16:creationId xmlns:a16="http://schemas.microsoft.com/office/drawing/2014/main" id="{4A7DDD93-7000-429A-94D2-CA59F5156262}"/>
              </a:ext>
            </a:extLst>
          </p:cNvPr>
          <p:cNvPicPr>
            <a:picLocks noChangeAspect="1"/>
          </p:cNvPicPr>
          <p:nvPr/>
        </p:nvPicPr>
        <p:blipFill>
          <a:blip r:embed="rId4"/>
          <a:stretch>
            <a:fillRect/>
          </a:stretch>
        </p:blipFill>
        <p:spPr>
          <a:xfrm>
            <a:off x="1427754" y="1926511"/>
            <a:ext cx="6845349" cy="1033513"/>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3392B674-70D5-4E2E-A99B-625EA44E8FF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
        <p:nvSpPr>
          <p:cNvPr id="4" name="Rectangle 3">
            <a:extLst>
              <a:ext uri="{FF2B5EF4-FFF2-40B4-BE49-F238E27FC236}">
                <a16:creationId xmlns:a16="http://schemas.microsoft.com/office/drawing/2014/main" id="{5546771C-EAB1-4A4D-9265-546D0E3EF52B}"/>
              </a:ext>
            </a:extLst>
          </p:cNvPr>
          <p:cNvSpPr/>
          <p:nvPr/>
        </p:nvSpPr>
        <p:spPr>
          <a:xfrm>
            <a:off x="8077200" y="4762916"/>
            <a:ext cx="3057525" cy="333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91959178"/>
      </p:ext>
    </p:extLst>
  </p:cSld>
  <p:clrMapOvr>
    <a:masterClrMapping/>
  </p:clrMapOvr>
  <p:transition spd="slow"/>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du modèle – scope application</a:t>
            </a:r>
          </a:p>
        </p:txBody>
      </p:sp>
      <p:sp>
        <p:nvSpPr>
          <p:cNvPr id="352259" name="Espace réservé du contenu 2"/>
          <p:cNvSpPr>
            <a:spLocks noGrp="1"/>
          </p:cNvSpPr>
          <p:nvPr>
            <p:ph idx="1"/>
          </p:nvPr>
        </p:nvSpPr>
        <p:spPr/>
        <p:txBody>
          <a:bodyPr>
            <a:normAutofit lnSpcReduction="10000"/>
          </a:bodyPr>
          <a:lstStyle/>
          <a:p>
            <a:r>
              <a:rPr lang="fr-FR" altLang="en-US" dirty="0"/>
              <a:t>Pour accéder au scope de l’application, vous devez ajouter un objet de type </a:t>
            </a:r>
            <a:r>
              <a:rPr lang="fr-FR" altLang="en-US" dirty="0" err="1"/>
              <a:t>javax.servlet.ServletContext</a:t>
            </a:r>
            <a:r>
              <a:rPr lang="fr-FR" altLang="en-US" dirty="0"/>
              <a:t> dans votre contrôleur</a:t>
            </a:r>
          </a:p>
          <a:p>
            <a:endParaRPr lang="fr-FR" altLang="en-US" dirty="0"/>
          </a:p>
          <a:p>
            <a:r>
              <a:rPr lang="fr-FR" altLang="en-US" dirty="0"/>
              <a:t>Et lui indiquer qu’il est en </a:t>
            </a:r>
            <a:r>
              <a:rPr lang="fr-FR" altLang="en-US" b="1" dirty="0"/>
              <a:t>@</a:t>
            </a:r>
            <a:r>
              <a:rPr lang="fr-FR" altLang="en-US" b="1" dirty="0" err="1"/>
              <a:t>Autowired</a:t>
            </a:r>
            <a:endParaRPr lang="fr-FR" altLang="en-US" b="1" dirty="0"/>
          </a:p>
          <a:p>
            <a:pPr lvl="1"/>
            <a:r>
              <a:rPr lang="fr-FR" altLang="en-US" dirty="0"/>
              <a:t>Ou, ne pas mettre @</a:t>
            </a:r>
            <a:r>
              <a:rPr lang="fr-FR" altLang="en-US" dirty="0" err="1"/>
              <a:t>Autowired</a:t>
            </a:r>
            <a:r>
              <a:rPr lang="fr-FR" altLang="en-US" dirty="0"/>
              <a:t> et implémenter l’interface </a:t>
            </a:r>
            <a:r>
              <a:rPr lang="fr-FR" altLang="en-US" dirty="0" err="1"/>
              <a:t>org.springframework.web.context.ServletContextAware</a:t>
            </a:r>
            <a:endParaRPr lang="fr-FR" altLang="en-US" dirty="0"/>
          </a:p>
          <a:p>
            <a:pPr lvl="1"/>
            <a:endParaRPr lang="fr-FR" altLang="en-US" dirty="0"/>
          </a:p>
          <a:p>
            <a:r>
              <a:rPr lang="fr-FR" altLang="en-US" dirty="0"/>
              <a:t>Votre attribut sera géré par le Spring et vous donnera accès au scope application</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334</a:t>
            </a:fld>
            <a:endParaRPr lang="fr-FR"/>
          </a:p>
        </p:txBody>
      </p:sp>
      <p:sp>
        <p:nvSpPr>
          <p:cNvPr id="3" name="Espace réservé du pied de page 2">
            <a:extLst>
              <a:ext uri="{FF2B5EF4-FFF2-40B4-BE49-F238E27FC236}">
                <a16:creationId xmlns:a16="http://schemas.microsoft.com/office/drawing/2014/main" id="{3A79CDBE-D6BE-4157-B819-11D0BEEF10F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64802818"/>
      </p:ext>
    </p:extLst>
  </p:cSld>
  <p:clrMapOvr>
    <a:masterClrMapping/>
  </p:clrMapOvr>
  <p:transition spd="slow"/>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JSP</a:t>
            </a:r>
          </a:p>
        </p:txBody>
      </p:sp>
      <p:sp>
        <p:nvSpPr>
          <p:cNvPr id="331779" name="Espace réservé du contenu 2"/>
          <p:cNvSpPr>
            <a:spLocks noGrp="1"/>
          </p:cNvSpPr>
          <p:nvPr>
            <p:ph idx="1"/>
          </p:nvPr>
        </p:nvSpPr>
        <p:spPr/>
        <p:txBody>
          <a:bodyPr>
            <a:normAutofit fontScale="70000" lnSpcReduction="20000"/>
          </a:bodyPr>
          <a:lstStyle/>
          <a:p>
            <a:r>
              <a:rPr lang="fr-FR" altLang="en-US"/>
              <a:t>Utilisation des tag-libs de Spring dans vos JSP</a:t>
            </a:r>
          </a:p>
          <a:p>
            <a:r>
              <a:rPr lang="fr-FR" altLang="en-US"/>
              <a:t>Form :</a:t>
            </a:r>
          </a:p>
          <a:p>
            <a:r>
              <a:rPr lang="fr-FR"/>
              <a:t>&lt;%@ taglib prefix="form" uri="http://www.springframework.org/tags/form" %&gt;</a:t>
            </a:r>
          </a:p>
          <a:p>
            <a:pPr lvl="1"/>
            <a:r>
              <a:rPr lang="fr-FR"/>
              <a:t>Permet de remplacer le formulaire et tous les input afin que Spring puisse les remplir/vider automatiquement</a:t>
            </a:r>
          </a:p>
          <a:p>
            <a:pPr lvl="1"/>
            <a:endParaRPr lang="fr-FR"/>
          </a:p>
          <a:p>
            <a:pPr lvl="1"/>
            <a:endParaRPr lang="fr-FR"/>
          </a:p>
          <a:p>
            <a:pPr lvl="1"/>
            <a:endParaRPr lang="fr-FR"/>
          </a:p>
          <a:p>
            <a:pPr lvl="2"/>
            <a:endParaRPr lang="fr-FR"/>
          </a:p>
          <a:p>
            <a:pPr lvl="2"/>
            <a:endParaRPr lang="fr-FR"/>
          </a:p>
          <a:p>
            <a:pPr lvl="2"/>
            <a:r>
              <a:rPr lang="fr-FR"/>
              <a:t>action = nom de l’action </a:t>
            </a:r>
            <a:r>
              <a:rPr lang="fr-FR">
                <a:sym typeface="Wingdings" panose="05000000000000000000" pitchFamily="2" charset="2"/>
              </a:rPr>
              <a:t> @RequestMapping dans la classe Java</a:t>
            </a:r>
          </a:p>
          <a:p>
            <a:pPr lvl="2"/>
            <a:r>
              <a:rPr lang="fr-FR">
                <a:sym typeface="Wingdings" panose="05000000000000000000" pitchFamily="2" charset="2"/>
              </a:rPr>
              <a:t>commandName = nom d’un bean  clef d’un ModelMap associé dans votre classe Java</a:t>
            </a:r>
          </a:p>
          <a:p>
            <a:pPr lvl="2"/>
            <a:r>
              <a:rPr lang="fr-FR">
                <a:sym typeface="Wingdings" panose="05000000000000000000" pitchFamily="2" charset="2"/>
              </a:rPr>
              <a:t>path = référence une méthode du bean  utilisateurBean.getNom() / utilisateurBean.getPrenom() et utilisateurBean.setNom(valeur) / utilisateurBean.setPrenom(valeur) </a:t>
            </a:r>
            <a:endParaRPr lang="fr-FR"/>
          </a:p>
          <a:p>
            <a:pPr lvl="1"/>
            <a:endParaRPr lang="fr-FR"/>
          </a:p>
          <a:p>
            <a:pPr lvl="1"/>
            <a:endParaRPr lang="fr-FR" dirty="0"/>
          </a:p>
        </p:txBody>
      </p:sp>
      <p:sp>
        <p:nvSpPr>
          <p:cNvPr id="5" name="ZoneTexte 4"/>
          <p:cNvSpPr txBox="1"/>
          <p:nvPr/>
        </p:nvSpPr>
        <p:spPr>
          <a:xfrm>
            <a:off x="2057400" y="3124200"/>
            <a:ext cx="8153400" cy="13843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form:form</a:t>
            </a:r>
            <a:r>
              <a:rPr lang="fr-FR" sz="1200" dirty="0">
                <a:solidFill>
                  <a:schemeClr val="tx1"/>
                </a:solidFill>
                <a:latin typeface="Courier New"/>
              </a:rPr>
              <a:t>  </a:t>
            </a:r>
            <a:r>
              <a:rPr lang="fr-FR" sz="1200" b="1" dirty="0">
                <a:solidFill>
                  <a:schemeClr val="tx1"/>
                </a:solidFill>
                <a:latin typeface="Courier New"/>
              </a:rPr>
              <a:t>action</a:t>
            </a:r>
            <a:r>
              <a:rPr lang="fr-FR" sz="1200" dirty="0">
                <a:solidFill>
                  <a:schemeClr val="tx1"/>
                </a:solidFill>
                <a:latin typeface="Courier New"/>
              </a:rPr>
              <a:t>="</a:t>
            </a:r>
            <a:r>
              <a:rPr lang="fr-FR" sz="1200" dirty="0" err="1">
                <a:solidFill>
                  <a:schemeClr val="tx1"/>
                </a:solidFill>
                <a:latin typeface="Courier New"/>
              </a:rPr>
              <a:t>utilisateur.smvc</a:t>
            </a:r>
            <a:r>
              <a:rPr lang="fr-FR" sz="1200" dirty="0">
                <a:solidFill>
                  <a:schemeClr val="tx1"/>
                </a:solidFill>
                <a:latin typeface="Courier New"/>
              </a:rPr>
              <a:t>" </a:t>
            </a:r>
            <a:r>
              <a:rPr lang="fr-FR" sz="1200" b="1" dirty="0" err="1">
                <a:solidFill>
                  <a:schemeClr val="tx1"/>
                </a:solidFill>
                <a:latin typeface="Courier New"/>
              </a:rPr>
              <a:t>method</a:t>
            </a:r>
            <a:r>
              <a:rPr lang="fr-FR" sz="1200" dirty="0">
                <a:solidFill>
                  <a:schemeClr val="tx1"/>
                </a:solidFill>
                <a:latin typeface="Courier New"/>
              </a:rPr>
              <a:t>="post" </a:t>
            </a:r>
            <a:r>
              <a:rPr lang="fr-FR" sz="1200" b="1" dirty="0" err="1">
                <a:solidFill>
                  <a:schemeClr val="tx1"/>
                </a:solidFill>
                <a:latin typeface="Courier New"/>
              </a:rPr>
              <a:t>commandName</a:t>
            </a:r>
            <a:r>
              <a:rPr lang="fr-FR" sz="1200" dirty="0">
                <a:solidFill>
                  <a:schemeClr val="tx1"/>
                </a:solidFill>
                <a:latin typeface="Courier New"/>
              </a:rPr>
              <a:t>="</a:t>
            </a:r>
            <a:r>
              <a:rPr lang="fr-FR" sz="1200" dirty="0" err="1">
                <a:solidFill>
                  <a:schemeClr val="tx1"/>
                </a:solidFill>
                <a:latin typeface="Courier New"/>
              </a:rPr>
              <a:t>utilisateurBean</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a:t>
            </a:r>
            <a:r>
              <a:rPr lang="fr-FR" sz="1200" dirty="0" err="1">
                <a:solidFill>
                  <a:schemeClr val="tx1"/>
                </a:solidFill>
                <a:latin typeface="Courier New"/>
              </a:rPr>
              <a:t>form:input</a:t>
            </a:r>
            <a:r>
              <a:rPr lang="fr-FR" sz="1200" dirty="0">
                <a:solidFill>
                  <a:schemeClr val="tx1"/>
                </a:solidFill>
                <a:latin typeface="Courier New"/>
              </a:rPr>
              <a:t> </a:t>
            </a:r>
            <a:r>
              <a:rPr lang="fr-FR" sz="1200" b="1" dirty="0" err="1">
                <a:solidFill>
                  <a:schemeClr val="tx1"/>
                </a:solidFill>
                <a:latin typeface="Courier New"/>
              </a:rPr>
              <a:t>path</a:t>
            </a:r>
            <a:r>
              <a:rPr lang="fr-FR" sz="1200" dirty="0">
                <a:solidFill>
                  <a:schemeClr val="tx1"/>
                </a:solidFill>
                <a:latin typeface="Courier New"/>
              </a:rPr>
              <a:t>="nom" /&gt;</a:t>
            </a:r>
          </a:p>
          <a:p>
            <a:pPr>
              <a:defRPr/>
            </a:pPr>
            <a:r>
              <a:rPr lang="fr-FR" sz="1200" dirty="0">
                <a:solidFill>
                  <a:schemeClr val="tx1"/>
                </a:solidFill>
                <a:latin typeface="Courier New"/>
              </a:rPr>
              <a:t>  &lt;</a:t>
            </a:r>
            <a:r>
              <a:rPr lang="fr-FR" sz="1200" dirty="0" err="1">
                <a:solidFill>
                  <a:schemeClr val="tx1"/>
                </a:solidFill>
                <a:latin typeface="Courier New"/>
              </a:rPr>
              <a:t>form:input</a:t>
            </a:r>
            <a:r>
              <a:rPr lang="fr-FR" sz="1200" dirty="0">
                <a:solidFill>
                  <a:schemeClr val="tx1"/>
                </a:solidFill>
                <a:latin typeface="Courier New"/>
              </a:rPr>
              <a:t> </a:t>
            </a:r>
            <a:r>
              <a:rPr lang="fr-FR" sz="1200" b="1" dirty="0" err="1">
                <a:solidFill>
                  <a:schemeClr val="tx1"/>
                </a:solidFill>
                <a:latin typeface="Courier New"/>
              </a:rPr>
              <a:t>path</a:t>
            </a:r>
            <a:r>
              <a:rPr lang="fr-FR" sz="1200" dirty="0">
                <a:solidFill>
                  <a:schemeClr val="tx1"/>
                </a:solidFill>
                <a:latin typeface="Courier New"/>
              </a:rPr>
              <a:t>="</a:t>
            </a:r>
            <a:r>
              <a:rPr lang="fr-FR" sz="1200" dirty="0" err="1">
                <a:solidFill>
                  <a:schemeClr val="tx1"/>
                </a:solidFill>
                <a:latin typeface="Courier New"/>
              </a:rPr>
              <a:t>prenom</a:t>
            </a:r>
            <a:r>
              <a:rPr lang="fr-FR" sz="1200" dirty="0">
                <a:solidFill>
                  <a:schemeClr val="tx1"/>
                </a:solidFill>
                <a:latin typeface="Courier New"/>
              </a:rPr>
              <a:t>" /&gt;</a:t>
            </a:r>
          </a:p>
          <a:p>
            <a:pPr>
              <a:defRPr/>
            </a:pPr>
            <a:r>
              <a:rPr lang="fr-FR" sz="1200" dirty="0">
                <a:solidFill>
                  <a:schemeClr val="tx1"/>
                </a:solidFill>
                <a:latin typeface="Courier New"/>
              </a:rPr>
              <a:t>  &lt;input type="</a:t>
            </a:r>
            <a:r>
              <a:rPr lang="fr-FR" sz="1200" dirty="0" err="1">
                <a:solidFill>
                  <a:schemeClr val="tx1"/>
                </a:solidFill>
                <a:latin typeface="Courier New"/>
              </a:rPr>
              <a:t>submit</a:t>
            </a:r>
            <a:r>
              <a:rPr lang="fr-FR" sz="1200" dirty="0">
                <a:solidFill>
                  <a:schemeClr val="tx1"/>
                </a:solidFill>
                <a:latin typeface="Courier New"/>
              </a:rPr>
              <a:t>" value="Valider" /&gt;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form:form</a:t>
            </a:r>
            <a:r>
              <a:rPr lang="fr-FR" sz="1200" dirty="0">
                <a:solidFill>
                  <a:schemeClr val="tx1"/>
                </a:solidFill>
                <a:latin typeface="Courier New"/>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335</a:t>
            </a:fld>
            <a:endParaRPr lang="fr-FR"/>
          </a:p>
        </p:txBody>
      </p:sp>
      <p:sp>
        <p:nvSpPr>
          <p:cNvPr id="3" name="Espace réservé du pied de page 2">
            <a:extLst>
              <a:ext uri="{FF2B5EF4-FFF2-40B4-BE49-F238E27FC236}">
                <a16:creationId xmlns:a16="http://schemas.microsoft.com/office/drawing/2014/main" id="{C0EF1967-FEAB-4A30-B04D-3F15EC8EFBC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42450658"/>
      </p:ext>
    </p:extLst>
  </p:cSld>
  <p:clrMapOvr>
    <a:masterClrMapping/>
  </p:clrMapOvr>
  <p:transition spd="slow"/>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erreurs</a:t>
            </a:r>
          </a:p>
        </p:txBody>
      </p:sp>
      <p:sp>
        <p:nvSpPr>
          <p:cNvPr id="352259" name="Espace réservé du contenu 2"/>
          <p:cNvSpPr>
            <a:spLocks noGrp="1"/>
          </p:cNvSpPr>
          <p:nvPr>
            <p:ph idx="1"/>
          </p:nvPr>
        </p:nvSpPr>
        <p:spPr/>
        <p:txBody>
          <a:bodyPr>
            <a:normAutofit/>
          </a:bodyPr>
          <a:lstStyle/>
          <a:p>
            <a:r>
              <a:rPr lang="fr-FR" altLang="en-US" dirty="0"/>
              <a:t>Pour la validation de vos formulaires vous pouvez faire usage des </a:t>
            </a:r>
            <a:r>
              <a:rPr lang="fr-FR" altLang="en-US" dirty="0" err="1"/>
              <a:t>Validator</a:t>
            </a:r>
            <a:endParaRPr lang="fr-FR" altLang="en-US" dirty="0"/>
          </a:p>
          <a:p>
            <a:endParaRPr lang="fr-FR" altLang="en-US" dirty="0"/>
          </a:p>
          <a:p>
            <a:r>
              <a:rPr lang="fr-FR" altLang="en-US" dirty="0"/>
              <a:t>De cette manière vos </a:t>
            </a:r>
            <a:r>
              <a:rPr lang="fr-FR" altLang="en-US" dirty="0" err="1"/>
              <a:t>beans</a:t>
            </a:r>
            <a:r>
              <a:rPr lang="fr-FR" altLang="en-US" dirty="0"/>
              <a:t> qui représentent vos formulaires restent simples</a:t>
            </a:r>
          </a:p>
          <a:p>
            <a:endParaRPr lang="fr-FR" altLang="en-US" dirty="0"/>
          </a:p>
          <a:p>
            <a:r>
              <a:rPr lang="fr-FR" altLang="en-US" dirty="0"/>
              <a:t>C’est à vous de créer la classe et de la faire implémenter l’interface </a:t>
            </a:r>
            <a:r>
              <a:rPr lang="fr-FR" dirty="0" err="1"/>
              <a:t>org.springframework.validation.</a:t>
            </a:r>
            <a:r>
              <a:rPr lang="fr-FR" b="1" dirty="0" err="1"/>
              <a:t>Validator</a:t>
            </a:r>
            <a:endParaRPr lang="fr-FR" altLang="en-US" b="1"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336</a:t>
            </a:fld>
            <a:endParaRPr lang="fr-FR"/>
          </a:p>
        </p:txBody>
      </p:sp>
      <p:sp>
        <p:nvSpPr>
          <p:cNvPr id="3" name="Espace réservé du pied de page 2">
            <a:extLst>
              <a:ext uri="{FF2B5EF4-FFF2-40B4-BE49-F238E27FC236}">
                <a16:creationId xmlns:a16="http://schemas.microsoft.com/office/drawing/2014/main" id="{3D876B9F-C081-4297-BCD7-24BA2298E3E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91958217"/>
      </p:ext>
    </p:extLst>
  </p:cSld>
  <p:clrMapOvr>
    <a:masterClrMapping/>
  </p:clrMapOvr>
  <p:transition spd="slow"/>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erreurs</a:t>
            </a:r>
          </a:p>
        </p:txBody>
      </p:sp>
      <p:sp>
        <p:nvSpPr>
          <p:cNvPr id="352259" name="Espace réservé du contenu 2"/>
          <p:cNvSpPr>
            <a:spLocks noGrp="1"/>
          </p:cNvSpPr>
          <p:nvPr>
            <p:ph idx="1"/>
          </p:nvPr>
        </p:nvSpPr>
        <p:spPr/>
        <p:txBody>
          <a:bodyPr>
            <a:normAutofit/>
          </a:bodyPr>
          <a:lstStyle/>
          <a:p>
            <a:r>
              <a:rPr lang="fr-FR" dirty="0" err="1"/>
              <a:t>org.springframework.validation.</a:t>
            </a:r>
            <a:r>
              <a:rPr lang="fr-FR" b="1" dirty="0" err="1"/>
              <a:t>Validator</a:t>
            </a:r>
            <a:r>
              <a:rPr lang="fr-FR" dirty="0"/>
              <a:t> aura deux méthodes</a:t>
            </a:r>
          </a:p>
          <a:p>
            <a:pPr lvl="1"/>
            <a:r>
              <a:rPr lang="en-US" b="1" dirty="0"/>
              <a:t>public </a:t>
            </a:r>
            <a:r>
              <a:rPr lang="en-US" b="1" dirty="0" err="1"/>
              <a:t>boolean</a:t>
            </a:r>
            <a:r>
              <a:rPr lang="en-US" b="1" dirty="0"/>
              <a:t> supports(Class&lt;?&gt; pArg0)</a:t>
            </a:r>
          </a:p>
          <a:p>
            <a:pPr lvl="2"/>
            <a:r>
              <a:rPr lang="fr-FR" altLang="en-US" dirty="0"/>
              <a:t>Indique les éléments validables par cette classe</a:t>
            </a:r>
          </a:p>
          <a:p>
            <a:pPr lvl="1"/>
            <a:r>
              <a:rPr lang="fr-FR" b="1" dirty="0"/>
              <a:t>public </a:t>
            </a:r>
            <a:r>
              <a:rPr lang="fr-FR" b="1" dirty="0" err="1"/>
              <a:t>void</a:t>
            </a:r>
            <a:r>
              <a:rPr lang="fr-FR" b="1" dirty="0"/>
              <a:t> </a:t>
            </a:r>
            <a:r>
              <a:rPr lang="fr-FR" b="1" dirty="0" err="1"/>
              <a:t>validate</a:t>
            </a:r>
            <a:r>
              <a:rPr lang="fr-FR" b="1" dirty="0"/>
              <a:t>(Object </a:t>
            </a:r>
            <a:r>
              <a:rPr lang="fr-FR" b="1" dirty="0" err="1"/>
              <a:t>aLoginBean</a:t>
            </a:r>
            <a:r>
              <a:rPr lang="fr-FR" b="1" dirty="0"/>
              <a:t>, </a:t>
            </a:r>
            <a:r>
              <a:rPr lang="fr-FR" b="1" dirty="0" err="1"/>
              <a:t>Errors</a:t>
            </a:r>
            <a:r>
              <a:rPr lang="fr-FR" b="1" dirty="0"/>
              <a:t> </a:t>
            </a:r>
            <a:r>
              <a:rPr lang="fr-FR" b="1" dirty="0" err="1"/>
              <a:t>errors</a:t>
            </a:r>
            <a:r>
              <a:rPr lang="fr-FR" b="1" dirty="0"/>
              <a:t>)</a:t>
            </a:r>
          </a:p>
          <a:p>
            <a:pPr lvl="2"/>
            <a:r>
              <a:rPr lang="fr-FR" altLang="en-US" dirty="0"/>
              <a:t>Fait la validation</a:t>
            </a:r>
          </a:p>
          <a:p>
            <a:pPr lvl="2"/>
            <a:endParaRPr lang="fr-FR" altLang="en-US" dirty="0"/>
          </a:p>
          <a:p>
            <a:r>
              <a:rPr lang="fr-FR" altLang="en-US" dirty="0"/>
              <a:t>Pour valider l’état d’un attribut, vous pouvez faire usage des méthodes statiques qui sont dans </a:t>
            </a:r>
            <a:r>
              <a:rPr lang="fr-FR" dirty="0" err="1"/>
              <a:t>org.springframework.validation.</a:t>
            </a:r>
            <a:r>
              <a:rPr lang="fr-FR" b="1" dirty="0" err="1"/>
              <a:t>ValidationUtils</a:t>
            </a:r>
            <a:endParaRPr lang="fr-FR" altLang="en-US" b="1"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337</a:t>
            </a:fld>
            <a:endParaRPr lang="fr-FR"/>
          </a:p>
        </p:txBody>
      </p:sp>
      <p:sp>
        <p:nvSpPr>
          <p:cNvPr id="3" name="Espace réservé du pied de page 2">
            <a:extLst>
              <a:ext uri="{FF2B5EF4-FFF2-40B4-BE49-F238E27FC236}">
                <a16:creationId xmlns:a16="http://schemas.microsoft.com/office/drawing/2014/main" id="{1528F76B-E7FC-4996-9292-5697DC3E3FC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22159506"/>
      </p:ext>
    </p:extLst>
  </p:cSld>
  <p:clrMapOvr>
    <a:masterClrMapping/>
  </p:clrMapOvr>
  <p:transition spd="slow"/>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erreurs</a:t>
            </a:r>
          </a:p>
        </p:txBody>
      </p:sp>
      <p:sp>
        <p:nvSpPr>
          <p:cNvPr id="352259" name="Espace réservé du contenu 2"/>
          <p:cNvSpPr>
            <a:spLocks noGrp="1"/>
          </p:cNvSpPr>
          <p:nvPr>
            <p:ph idx="1"/>
          </p:nvPr>
        </p:nvSpPr>
        <p:spPr/>
        <p:txBody>
          <a:bodyPr>
            <a:normAutofit fontScale="92500"/>
          </a:bodyPr>
          <a:lstStyle/>
          <a:p>
            <a:r>
              <a:rPr lang="fr-FR" altLang="en-US" dirty="0"/>
              <a:t>Vous ferez usage de vos </a:t>
            </a:r>
            <a:r>
              <a:rPr lang="fr-FR" altLang="en-US" dirty="0" err="1"/>
              <a:t>Validator</a:t>
            </a:r>
            <a:r>
              <a:rPr lang="fr-FR" altLang="en-US" dirty="0"/>
              <a:t> dans vos méthodes de contrôleurs</a:t>
            </a:r>
          </a:p>
          <a:p>
            <a:pPr lvl="1"/>
            <a:r>
              <a:rPr lang="fr-FR" altLang="en-US" dirty="0"/>
              <a:t>vous l’appelez sur votre </a:t>
            </a:r>
            <a:r>
              <a:rPr lang="fr-FR" altLang="en-US" dirty="0" err="1"/>
              <a:t>bean</a:t>
            </a:r>
            <a:r>
              <a:rPr lang="fr-FR" altLang="en-US" dirty="0"/>
              <a:t> en faisant usage du paramètre </a:t>
            </a:r>
            <a:r>
              <a:rPr lang="fr-FR" altLang="en-US" dirty="0" err="1"/>
              <a:t>BindingResult</a:t>
            </a:r>
            <a:r>
              <a:rPr lang="fr-FR" altLang="en-US" dirty="0"/>
              <a:t> qui se charge de porter les erreurs éventuelles</a:t>
            </a:r>
          </a:p>
          <a:p>
            <a:endParaRPr lang="fr-FR" altLang="en-US" dirty="0"/>
          </a:p>
          <a:p>
            <a:r>
              <a:rPr lang="fr-FR" altLang="en-US" b="1" dirty="0"/>
              <a:t>Note</a:t>
            </a:r>
            <a:r>
              <a:rPr lang="fr-FR" altLang="en-US" dirty="0"/>
              <a:t> : Le </a:t>
            </a:r>
            <a:r>
              <a:rPr lang="fr-FR" altLang="en-US" dirty="0" err="1"/>
              <a:t>validator</a:t>
            </a:r>
            <a:r>
              <a:rPr lang="fr-FR" altLang="en-US" dirty="0"/>
              <a:t> peut aussi être un attribut de votre contrôleur </a:t>
            </a:r>
          </a:p>
          <a:p>
            <a:pPr lvl="1"/>
            <a:r>
              <a:rPr lang="fr-FR" altLang="en-US" dirty="0"/>
              <a:t>Vous n’êtes pas obligé de l’instancier dans vos méthodes</a:t>
            </a:r>
          </a:p>
          <a:p>
            <a:pPr lvl="1"/>
            <a:r>
              <a:rPr lang="fr-FR" altLang="en-US" dirty="0"/>
              <a:t>Vous pouvez l’annoter en @</a:t>
            </a:r>
            <a:r>
              <a:rPr lang="fr-FR" altLang="en-US" dirty="0" err="1"/>
              <a:t>Autowired</a:t>
            </a:r>
            <a:r>
              <a:rPr lang="fr-FR" altLang="en-US" dirty="0"/>
              <a:t> (attention à ne pas oublier de poser un @Component sur votre classe de </a:t>
            </a:r>
            <a:r>
              <a:rPr lang="fr-FR" altLang="en-US" dirty="0" err="1"/>
              <a:t>Validator</a:t>
            </a:r>
            <a:r>
              <a:rPr lang="fr-FR" altLang="en-US" dirty="0"/>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338</a:t>
            </a:fld>
            <a:endParaRPr lang="fr-FR"/>
          </a:p>
        </p:txBody>
      </p:sp>
      <p:sp>
        <p:nvSpPr>
          <p:cNvPr id="3" name="Espace réservé du pied de page 2">
            <a:extLst>
              <a:ext uri="{FF2B5EF4-FFF2-40B4-BE49-F238E27FC236}">
                <a16:creationId xmlns:a16="http://schemas.microsoft.com/office/drawing/2014/main" id="{C880478B-8F5D-487A-82EA-845AF7639E5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4513078"/>
      </p:ext>
    </p:extLst>
  </p:cSld>
  <p:clrMapOvr>
    <a:masterClrMapping/>
  </p:clrMapOvr>
  <p:transition spd="slow"/>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a:t>Gestion des erreurs</a:t>
            </a:r>
            <a:endParaRPr lang="fr-FR"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pPr/>
              <a:t>339</a:t>
            </a:fld>
            <a:endParaRPr lang="fr-FR"/>
          </a:p>
        </p:txBody>
      </p:sp>
      <p:pic>
        <p:nvPicPr>
          <p:cNvPr id="3" name="Image 2">
            <a:extLst>
              <a:ext uri="{FF2B5EF4-FFF2-40B4-BE49-F238E27FC236}">
                <a16:creationId xmlns:a16="http://schemas.microsoft.com/office/drawing/2014/main" id="{ED311425-F860-4D80-88D7-634298674937}"/>
              </a:ext>
            </a:extLst>
          </p:cNvPr>
          <p:cNvPicPr>
            <a:picLocks noChangeAspect="1"/>
          </p:cNvPicPr>
          <p:nvPr/>
        </p:nvPicPr>
        <p:blipFill>
          <a:blip r:embed="rId3"/>
          <a:stretch>
            <a:fillRect/>
          </a:stretch>
        </p:blipFill>
        <p:spPr>
          <a:xfrm>
            <a:off x="1427755" y="1936588"/>
            <a:ext cx="9718681" cy="3740312"/>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A11D523A-6C84-434D-A280-798B293D24A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4753763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Simple - XML</a:t>
            </a:r>
          </a:p>
        </p:txBody>
      </p:sp>
      <p:sp>
        <p:nvSpPr>
          <p:cNvPr id="3" name="Espace réservé du contenu 2"/>
          <p:cNvSpPr>
            <a:spLocks noGrp="1"/>
          </p:cNvSpPr>
          <p:nvPr>
            <p:ph idx="1"/>
          </p:nvPr>
        </p:nvSpPr>
        <p:spPr/>
        <p:txBody>
          <a:bodyPr>
            <a:normAutofit/>
          </a:bodyPr>
          <a:lstStyle/>
          <a:p>
            <a:r>
              <a:rPr lang="fr-FR" dirty="0"/>
              <a:t>Spring permet l’injection par les deux méthodes pour un </a:t>
            </a:r>
            <a:r>
              <a:rPr lang="fr-FR" dirty="0" err="1"/>
              <a:t>bean</a:t>
            </a:r>
            <a:endParaRPr lang="fr-FR" dirty="0"/>
          </a:p>
          <a:p>
            <a:endParaRPr lang="fr-FR" dirty="0"/>
          </a:p>
          <a:p>
            <a:endParaRPr lang="fr-FR" dirty="0"/>
          </a:p>
          <a:p>
            <a:endParaRPr lang="fr-FR" dirty="0"/>
          </a:p>
          <a:p>
            <a:r>
              <a:rPr lang="fr-FR" dirty="0"/>
              <a:t>Equivalent Java</a:t>
            </a:r>
          </a:p>
          <a:p>
            <a:endParaRPr lang="fr-FR" dirty="0"/>
          </a:p>
        </p:txBody>
      </p:sp>
      <p:sp>
        <p:nvSpPr>
          <p:cNvPr id="6" name="ZoneTexte 5"/>
          <p:cNvSpPr txBox="1"/>
          <p:nvPr/>
        </p:nvSpPr>
        <p:spPr>
          <a:xfrm>
            <a:off x="959154" y="2367907"/>
            <a:ext cx="10031767"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a:t>
            </a:r>
            <a:r>
              <a:rPr lang="fr-FR" sz="1600" dirty="0" err="1">
                <a:solidFill>
                  <a:schemeClr val="tx1"/>
                </a:solidFill>
                <a:latin typeface="Courier New" pitchFamily="49" charset="0"/>
                <a:cs typeface="Courier New" pitchFamily="49" charset="0"/>
              </a:rPr>
              <a:t>directoryRepository</a:t>
            </a:r>
            <a:r>
              <a:rPr lang="fr-FR" sz="1600" dirty="0">
                <a:solidFill>
                  <a:schemeClr val="tx1"/>
                </a:solidFill>
                <a:latin typeface="Courier New" pitchFamily="49" charset="0"/>
                <a:cs typeface="Courier New" pitchFamily="49" charset="0"/>
              </a:rPr>
              <a:t>"  class="</a:t>
            </a:r>
            <a:r>
              <a:rPr lang="fr-FR" sz="1600" dirty="0" err="1">
                <a:solidFill>
                  <a:schemeClr val="tx1"/>
                </a:solidFill>
                <a:latin typeface="Courier New" pitchFamily="49" charset="0"/>
                <a:cs typeface="Courier New" pitchFamily="49" charset="0"/>
              </a:rPr>
              <a:t>com.france.fspring.DefaultRepository</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a:t>
            </a:r>
            <a:r>
              <a:rPr lang="fr-FR" sz="1600" dirty="0" err="1">
                <a:solidFill>
                  <a:schemeClr val="tx1"/>
                </a:solidFill>
                <a:latin typeface="Courier New" pitchFamily="49" charset="0"/>
                <a:cs typeface="Courier New" pitchFamily="49" charset="0"/>
              </a:rPr>
              <a:t>domainManager</a:t>
            </a:r>
            <a:r>
              <a:rPr lang="fr-FR" sz="1600" dirty="0">
                <a:solidFill>
                  <a:schemeClr val="tx1"/>
                </a:solidFill>
                <a:latin typeface="Courier New" pitchFamily="49" charset="0"/>
                <a:cs typeface="Courier New" pitchFamily="49" charset="0"/>
              </a:rPr>
              <a:t>" class="</a:t>
            </a:r>
            <a:r>
              <a:rPr lang="fr-FR" sz="1600" dirty="0" err="1">
                <a:solidFill>
                  <a:schemeClr val="tx1"/>
                </a:solidFill>
                <a:latin typeface="Courier New" pitchFamily="49" charset="0"/>
                <a:cs typeface="Courier New" pitchFamily="49" charset="0"/>
              </a:rPr>
              <a:t>com.france.fspring.DefaultDomainManager</a:t>
            </a:r>
            <a:r>
              <a:rPr lang="fr-FR" sz="1600" dirty="0">
                <a:solidFill>
                  <a:schemeClr val="tx1"/>
                </a:solidFill>
                <a:latin typeface="Courier New" pitchFamily="49" charset="0"/>
                <a:cs typeface="Courier New" pitchFamily="49" charset="0"/>
              </a:rPr>
              <a:t>"/&gt;</a:t>
            </a:r>
          </a:p>
          <a:p>
            <a:pPr>
              <a:defRPr/>
            </a:pPr>
            <a:endParaRPr lang="fr-FR" sz="1600" dirty="0">
              <a:solidFill>
                <a:schemeClr val="tx1"/>
              </a:solidFill>
              <a:latin typeface="Courier New" pitchFamily="49" charset="0"/>
              <a:cs typeface="Courier New" pitchFamily="49" charset="0"/>
            </a:endParaRP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id="service" class="</a:t>
            </a:r>
            <a:r>
              <a:rPr lang="fr-FR" sz="1600" dirty="0" err="1">
                <a:solidFill>
                  <a:schemeClr val="tx1"/>
                </a:solidFill>
                <a:latin typeface="Courier New" pitchFamily="49" charset="0"/>
                <a:cs typeface="Courier New" pitchFamily="49" charset="0"/>
              </a:rPr>
              <a:t>com.france.fspring.service.ServiceImpl</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constructor-arg</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ref</a:t>
            </a:r>
            <a:r>
              <a:rPr lang="fr-FR" sz="1600" dirty="0">
                <a:solidFill>
                  <a:schemeClr val="tx1"/>
                </a:solidFill>
                <a:latin typeface="Courier New" pitchFamily="49" charset="0"/>
                <a:cs typeface="Courier New" pitchFamily="49" charset="0"/>
              </a:rPr>
              <a:t>="</a:t>
            </a:r>
            <a:r>
              <a:rPr lang="fr-FR" sz="1600" dirty="0" err="1">
                <a:solidFill>
                  <a:schemeClr val="tx1"/>
                </a:solidFill>
                <a:latin typeface="Courier New" pitchFamily="49" charset="0"/>
                <a:cs typeface="Courier New" pitchFamily="49" charset="0"/>
              </a:rPr>
              <a:t>domainManager</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b="1" dirty="0" err="1">
                <a:solidFill>
                  <a:schemeClr val="tx1"/>
                </a:solidFill>
                <a:latin typeface="Courier New" pitchFamily="49" charset="0"/>
                <a:cs typeface="Courier New" pitchFamily="49" charset="0"/>
              </a:rPr>
              <a:t>property</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name</a:t>
            </a:r>
            <a:r>
              <a:rPr lang="fr-FR" sz="1600" dirty="0">
                <a:solidFill>
                  <a:schemeClr val="tx1"/>
                </a:solidFill>
                <a:latin typeface="Courier New" pitchFamily="49" charset="0"/>
                <a:cs typeface="Courier New" pitchFamily="49" charset="0"/>
              </a:rPr>
              <a:t>="</a:t>
            </a:r>
            <a:r>
              <a:rPr lang="fr-FR" sz="1600" dirty="0" err="1">
                <a:solidFill>
                  <a:schemeClr val="tx1"/>
                </a:solidFill>
                <a:latin typeface="Courier New" pitchFamily="49" charset="0"/>
                <a:cs typeface="Courier New" pitchFamily="49" charset="0"/>
              </a:rPr>
              <a:t>directoryRepository</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ref</a:t>
            </a:r>
            <a:r>
              <a:rPr lang="fr-FR" sz="1600" dirty="0">
                <a:solidFill>
                  <a:schemeClr val="tx1"/>
                </a:solidFill>
                <a:latin typeface="Courier New" pitchFamily="49" charset="0"/>
                <a:cs typeface="Courier New" pitchFamily="49" charset="0"/>
              </a:rPr>
              <a:t>="</a:t>
            </a:r>
            <a:r>
              <a:rPr lang="fr-FR" sz="1600" dirty="0" err="1">
                <a:solidFill>
                  <a:schemeClr val="tx1"/>
                </a:solidFill>
                <a:latin typeface="Courier New" pitchFamily="49" charset="0"/>
                <a:cs typeface="Courier New" pitchFamily="49" charset="0"/>
              </a:rPr>
              <a:t>directoryRepository</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&gt;</a:t>
            </a:r>
          </a:p>
        </p:txBody>
      </p:sp>
      <p:sp>
        <p:nvSpPr>
          <p:cNvPr id="7" name="ZoneTexte 6"/>
          <p:cNvSpPr txBox="1"/>
          <p:nvPr/>
        </p:nvSpPr>
        <p:spPr>
          <a:xfrm>
            <a:off x="959153" y="4972622"/>
            <a:ext cx="10031767" cy="116998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err="1">
                <a:solidFill>
                  <a:schemeClr val="tx1"/>
                </a:solidFill>
                <a:latin typeface="Courier New" pitchFamily="49" charset="0"/>
                <a:cs typeface="Courier New" pitchFamily="49" charset="0"/>
              </a:rPr>
              <a:t>DefaultDomainManager</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domainManager</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DefaultDomainManager</a:t>
            </a:r>
            <a:r>
              <a:rPr lang="fr-FR" sz="1400" dirty="0">
                <a:solidFill>
                  <a:schemeClr val="tx1"/>
                </a:solidFill>
                <a:latin typeface="Courier New" pitchFamily="49" charset="0"/>
                <a:cs typeface="Courier New" pitchFamily="49" charset="0"/>
              </a:rPr>
              <a:t>()</a:t>
            </a:r>
          </a:p>
          <a:p>
            <a:pPr>
              <a:defRPr/>
            </a:pP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pitchFamily="49" charset="0"/>
                <a:cs typeface="Courier New" pitchFamily="49" charset="0"/>
              </a:rPr>
              <a:t>directoryRepository</a:t>
            </a:r>
            <a:r>
              <a:rPr lang="fr-FR" sz="1400" dirty="0">
                <a:solidFill>
                  <a:schemeClr val="tx1"/>
                </a:solidFill>
                <a:latin typeface="Courier New" pitchFamily="49" charset="0"/>
                <a:cs typeface="Courier New" pitchFamily="49" charset="0"/>
              </a:rPr>
              <a:t> = new </a:t>
            </a:r>
            <a:r>
              <a:rPr lang="fr-FR" sz="1400" dirty="0" err="1">
                <a:solidFill>
                  <a:schemeClr val="tx1"/>
                </a:solidFill>
                <a:latin typeface="Courier New" pitchFamily="49" charset="0"/>
                <a:cs typeface="Courier New" pitchFamily="49" charset="0"/>
              </a:rPr>
              <a:t>DefaultRepository</a:t>
            </a:r>
            <a:r>
              <a:rPr lang="fr-FR" sz="1400" dirty="0">
                <a:solidFill>
                  <a:schemeClr val="tx1"/>
                </a:solidFill>
                <a:latin typeface="Courier New" pitchFamily="49" charset="0"/>
                <a:cs typeface="Courier New" pitchFamily="49" charset="0"/>
              </a:rPr>
              <a:t>()</a:t>
            </a:r>
          </a:p>
          <a:p>
            <a:pPr>
              <a:defRPr/>
            </a:pPr>
            <a:endParaRPr lang="fr-FR" sz="1400" dirty="0">
              <a:solidFill>
                <a:schemeClr val="tx1"/>
              </a:solidFill>
              <a:latin typeface="Courier New" pitchFamily="49" charset="0"/>
              <a:cs typeface="Courier New" pitchFamily="49" charset="0"/>
            </a:endParaRPr>
          </a:p>
          <a:p>
            <a:pPr>
              <a:defRPr/>
            </a:pPr>
            <a:r>
              <a:rPr lang="fr-FR" sz="1400" dirty="0" err="1">
                <a:solidFill>
                  <a:schemeClr val="tx1"/>
                </a:solidFill>
                <a:latin typeface="Courier New" pitchFamily="49" charset="0"/>
                <a:cs typeface="Courier New" pitchFamily="49" charset="0"/>
              </a:rPr>
              <a:t>ServiceImpl</a:t>
            </a:r>
            <a:r>
              <a:rPr lang="fr-FR" sz="1400" dirty="0">
                <a:solidFill>
                  <a:schemeClr val="tx1"/>
                </a:solidFill>
                <a:latin typeface="Courier New" pitchFamily="49" charset="0"/>
                <a:cs typeface="Courier New" pitchFamily="49" charset="0"/>
              </a:rPr>
              <a:t> service = new </a:t>
            </a:r>
            <a:r>
              <a:rPr lang="fr-FR" sz="1400" dirty="0" err="1">
                <a:solidFill>
                  <a:schemeClr val="tx1"/>
                </a:solidFill>
                <a:latin typeface="Courier New" pitchFamily="49" charset="0"/>
                <a:cs typeface="Courier New" pitchFamily="49" charset="0"/>
              </a:rPr>
              <a:t>ServiceImpl</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domainManager</a:t>
            </a:r>
            <a:r>
              <a:rPr lang="fr-FR" sz="1400" dirty="0">
                <a:solidFill>
                  <a:schemeClr val="tx1"/>
                </a:solidFill>
                <a:latin typeface="Courier New" pitchFamily="49" charset="0"/>
                <a:cs typeface="Courier New" pitchFamily="49" charset="0"/>
              </a:rPr>
              <a:t>);</a:t>
            </a:r>
          </a:p>
          <a:p>
            <a:pPr>
              <a:defRPr/>
            </a:pPr>
            <a:r>
              <a:rPr lang="fr-FR" sz="1400" dirty="0" err="1">
                <a:solidFill>
                  <a:schemeClr val="tx1"/>
                </a:solidFill>
                <a:latin typeface="Courier New" pitchFamily="49" charset="0"/>
                <a:cs typeface="Courier New" pitchFamily="49" charset="0"/>
              </a:rPr>
              <a:t>service.setDirectoryRepository</a:t>
            </a:r>
            <a:r>
              <a:rPr lang="fr-FR" sz="1400" dirty="0">
                <a:solidFill>
                  <a:schemeClr val="tx1"/>
                </a:solidFill>
                <a:latin typeface="Courier New" pitchFamily="49" charset="0"/>
                <a:cs typeface="Courier New" pitchFamily="49" charset="0"/>
              </a:rPr>
              <a:t>(</a:t>
            </a:r>
            <a:r>
              <a:rPr lang="fr-FR" sz="1400" dirty="0" err="1">
                <a:solidFill>
                  <a:schemeClr val="tx1"/>
                </a:solidFill>
                <a:latin typeface="Courier New" pitchFamily="49" charset="0"/>
                <a:cs typeface="Courier New" pitchFamily="49" charset="0"/>
              </a:rPr>
              <a:t>directoryRepository</a:t>
            </a:r>
            <a:r>
              <a:rPr lang="fr-FR" sz="1400" dirty="0">
                <a:solidFill>
                  <a:schemeClr val="tx1"/>
                </a:solidFill>
                <a:latin typeface="Courier New" pitchFamily="49" charset="0"/>
                <a:cs typeface="Courier New" pitchFamily="49" charset="0"/>
              </a:rPr>
              <a: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34</a:t>
            </a:fld>
            <a:endParaRPr lang="fr-FR"/>
          </a:p>
        </p:txBody>
      </p:sp>
      <p:sp>
        <p:nvSpPr>
          <p:cNvPr id="4" name="Espace réservé du pied de page 3">
            <a:extLst>
              <a:ext uri="{FF2B5EF4-FFF2-40B4-BE49-F238E27FC236}">
                <a16:creationId xmlns:a16="http://schemas.microsoft.com/office/drawing/2014/main" id="{4F7FCD71-E8F8-4FD4-B575-6E3E87921E1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59829679"/>
      </p:ext>
    </p:extLst>
  </p:cSld>
  <p:clrMapOvr>
    <a:masterClrMapping/>
  </p:clrMapOvr>
  <p:transition spd="slow"/>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340</a:t>
            </a:fld>
            <a:endParaRPr lang="fr-FR"/>
          </a:p>
        </p:txBody>
      </p:sp>
      <p:sp>
        <p:nvSpPr>
          <p:cNvPr id="30722" name="Titre 1"/>
          <p:cNvSpPr>
            <a:spLocks noGrp="1"/>
          </p:cNvSpPr>
          <p:nvPr>
            <p:ph type="title"/>
          </p:nvPr>
        </p:nvSpPr>
        <p:spPr/>
        <p:txBody>
          <a:bodyPr>
            <a:normAutofit fontScale="90000"/>
          </a:bodyPr>
          <a:lstStyle/>
          <a:p>
            <a:r>
              <a:rPr lang="fr-FR"/>
              <a:t>Gestion des erreurs</a:t>
            </a:r>
            <a:endParaRPr lang="fr-FR" dirty="0"/>
          </a:p>
        </p:txBody>
      </p:sp>
      <p:sp>
        <p:nvSpPr>
          <p:cNvPr id="4" name="Espace réservé du contenu 3">
            <a:extLst>
              <a:ext uri="{FF2B5EF4-FFF2-40B4-BE49-F238E27FC236}">
                <a16:creationId xmlns:a16="http://schemas.microsoft.com/office/drawing/2014/main" id="{75D6DC94-927A-4C82-A965-80414359B8E5}"/>
              </a:ext>
            </a:extLst>
          </p:cNvPr>
          <p:cNvSpPr>
            <a:spLocks noGrp="1"/>
          </p:cNvSpPr>
          <p:nvPr>
            <p:ph idx="1"/>
          </p:nvPr>
        </p:nvSpPr>
        <p:spPr/>
        <p:txBody>
          <a:bodyPr/>
          <a:lstStyle/>
          <a:p>
            <a:r>
              <a:rPr lang="fr-FR" dirty="0"/>
              <a:t>A tout moment dans vos méthodes de contrôleur, si vous avez l’objet </a:t>
            </a:r>
            <a:r>
              <a:rPr lang="fr-FR" dirty="0" err="1"/>
              <a:t>BindingResult</a:t>
            </a:r>
            <a:r>
              <a:rPr lang="fr-FR" dirty="0"/>
              <a:t> sous la main, vous pouvez ajouter des messages d’erreurs :</a:t>
            </a:r>
          </a:p>
          <a:p>
            <a:pPr lvl="1"/>
            <a:r>
              <a:rPr lang="fr-FR" dirty="0"/>
              <a:t>Méthode </a:t>
            </a:r>
            <a:r>
              <a:rPr lang="fr-FR" dirty="0" err="1"/>
              <a:t>reject</a:t>
            </a:r>
            <a:r>
              <a:rPr lang="fr-FR" dirty="0"/>
              <a:t> ou </a:t>
            </a:r>
            <a:r>
              <a:rPr lang="fr-FR" dirty="0" err="1"/>
              <a:t>addError</a:t>
            </a:r>
            <a:endParaRPr lang="fr-FR" dirty="0"/>
          </a:p>
          <a:p>
            <a:pPr lvl="1"/>
            <a:endParaRPr lang="fr-FR" dirty="0"/>
          </a:p>
        </p:txBody>
      </p:sp>
      <p:pic>
        <p:nvPicPr>
          <p:cNvPr id="5" name="Image 4">
            <a:extLst>
              <a:ext uri="{FF2B5EF4-FFF2-40B4-BE49-F238E27FC236}">
                <a16:creationId xmlns:a16="http://schemas.microsoft.com/office/drawing/2014/main" id="{170A8CFB-4622-4BF1-991B-23673478A3D5}"/>
              </a:ext>
            </a:extLst>
          </p:cNvPr>
          <p:cNvPicPr>
            <a:picLocks noChangeAspect="1"/>
          </p:cNvPicPr>
          <p:nvPr/>
        </p:nvPicPr>
        <p:blipFill>
          <a:blip r:embed="rId3"/>
          <a:stretch>
            <a:fillRect/>
          </a:stretch>
        </p:blipFill>
        <p:spPr>
          <a:xfrm>
            <a:off x="1338855" y="3628994"/>
            <a:ext cx="9872415" cy="828706"/>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CD7230FA-335E-4A1A-965B-EB76041E9FF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91165466"/>
      </p:ext>
    </p:extLst>
  </p:cSld>
  <p:clrMapOvr>
    <a:masterClrMapping/>
  </p:clrMapOvr>
  <p:transition spd="slow"/>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erreurs</a:t>
            </a:r>
          </a:p>
        </p:txBody>
      </p:sp>
      <p:sp>
        <p:nvSpPr>
          <p:cNvPr id="352259" name="Espace réservé du contenu 2"/>
          <p:cNvSpPr>
            <a:spLocks noGrp="1"/>
          </p:cNvSpPr>
          <p:nvPr>
            <p:ph idx="1"/>
          </p:nvPr>
        </p:nvSpPr>
        <p:spPr/>
        <p:txBody>
          <a:bodyPr>
            <a:normAutofit fontScale="85000" lnSpcReduction="10000"/>
          </a:bodyPr>
          <a:lstStyle/>
          <a:p>
            <a:r>
              <a:rPr lang="fr-FR" altLang="en-US" dirty="0"/>
              <a:t>Dans la page JSP vous pouvez récupérer vos erreurs via la balise </a:t>
            </a:r>
            <a:r>
              <a:rPr lang="fr-FR" altLang="en-US" i="1" dirty="0" err="1"/>
              <a:t>errors</a:t>
            </a:r>
            <a:r>
              <a:rPr lang="fr-FR" altLang="en-US" dirty="0"/>
              <a:t> :</a:t>
            </a:r>
          </a:p>
          <a:p>
            <a:endParaRPr lang="fr-FR" altLang="en-US" dirty="0"/>
          </a:p>
          <a:p>
            <a:endParaRPr lang="fr-FR" altLang="en-US" dirty="0"/>
          </a:p>
          <a:p>
            <a:pPr lvl="1"/>
            <a:r>
              <a:rPr lang="fr-FR" altLang="en-US" dirty="0"/>
              <a:t>Si il y a un message d’erreur associé à la clef login : alors, dans la page JSP, un bloc de &lt;</a:t>
            </a:r>
            <a:r>
              <a:rPr lang="fr-FR" altLang="en-US" dirty="0" err="1"/>
              <a:t>span</a:t>
            </a:r>
            <a:r>
              <a:rPr lang="fr-FR" altLang="en-US" dirty="0"/>
              <a:t>&gt; sera créé avec la classe </a:t>
            </a:r>
            <a:r>
              <a:rPr lang="fr-FR" altLang="en-US" i="1" dirty="0" err="1"/>
              <a:t>error</a:t>
            </a:r>
            <a:endParaRPr lang="fr-FR" altLang="en-US" i="1" dirty="0"/>
          </a:p>
          <a:p>
            <a:endParaRPr lang="fr-FR" altLang="en-US" dirty="0"/>
          </a:p>
          <a:p>
            <a:r>
              <a:rPr lang="fr-FR" altLang="en-US" dirty="0"/>
              <a:t>Vous pouvez indiquer « * » dans </a:t>
            </a:r>
            <a:r>
              <a:rPr lang="fr-FR" altLang="en-US" dirty="0" err="1"/>
              <a:t>path</a:t>
            </a:r>
            <a:r>
              <a:rPr lang="fr-FR" altLang="en-US" dirty="0"/>
              <a:t> pour lister toutes les erreurs</a:t>
            </a:r>
          </a:p>
          <a:p>
            <a:endParaRPr lang="fr-FR" altLang="en-US" dirty="0"/>
          </a:p>
          <a:p>
            <a:r>
              <a:rPr lang="fr-FR" altLang="en-US" dirty="0"/>
              <a:t>Cette balise gère en automatique l’</a:t>
            </a:r>
            <a:r>
              <a:rPr lang="fr-FR" altLang="en-US" dirty="0" err="1"/>
              <a:t>internationnalisation</a:t>
            </a:r>
            <a:endParaRPr lang="fr-FR" altLang="en-US" dirty="0"/>
          </a:p>
          <a:p>
            <a:pPr lvl="1"/>
            <a:r>
              <a:rPr lang="fr-FR" altLang="en-US" dirty="0"/>
              <a:t>Il faut juste y penser en début de projet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341</a:t>
            </a:fld>
            <a:endParaRPr lang="fr-FR"/>
          </a:p>
        </p:txBody>
      </p:sp>
      <p:sp>
        <p:nvSpPr>
          <p:cNvPr id="3" name="ZoneTexte 2">
            <a:extLst>
              <a:ext uri="{FF2B5EF4-FFF2-40B4-BE49-F238E27FC236}">
                <a16:creationId xmlns:a16="http://schemas.microsoft.com/office/drawing/2014/main" id="{64E8FEC7-B1B1-439A-9487-FFB465BB591F}"/>
              </a:ext>
            </a:extLst>
          </p:cNvPr>
          <p:cNvSpPr txBox="1"/>
          <p:nvPr/>
        </p:nvSpPr>
        <p:spPr>
          <a:xfrm>
            <a:off x="460399" y="2209800"/>
            <a:ext cx="11526553"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latin typeface="Arial" panose="020B0604020202020204" pitchFamily="34" charset="0"/>
                <a:cs typeface="Arial" panose="020B0604020202020204" pitchFamily="34" charset="0"/>
              </a:rPr>
              <a:t>&lt;%@ </a:t>
            </a:r>
            <a:r>
              <a:rPr lang="fr-FR" sz="2400" dirty="0" err="1">
                <a:latin typeface="Arial" panose="020B0604020202020204" pitchFamily="34" charset="0"/>
                <a:cs typeface="Arial" panose="020B0604020202020204" pitchFamily="34" charset="0"/>
              </a:rPr>
              <a:t>taglib</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uri</a:t>
            </a:r>
            <a:r>
              <a:rPr lang="fr-FR" sz="2400" dirty="0">
                <a:latin typeface="Arial" panose="020B0604020202020204" pitchFamily="34" charset="0"/>
                <a:cs typeface="Arial" panose="020B0604020202020204" pitchFamily="34" charset="0"/>
              </a:rPr>
              <a:t>="http://www.springframework.org/tags/form" </a:t>
            </a:r>
            <a:r>
              <a:rPr lang="fr-FR" sz="2400" dirty="0" err="1">
                <a:latin typeface="Arial" panose="020B0604020202020204" pitchFamily="34" charset="0"/>
                <a:cs typeface="Arial" panose="020B0604020202020204" pitchFamily="34" charset="0"/>
              </a:rPr>
              <a:t>prefix</a:t>
            </a:r>
            <a:r>
              <a:rPr lang="fr-FR" sz="2400" dirty="0">
                <a:latin typeface="Arial" panose="020B0604020202020204" pitchFamily="34" charset="0"/>
                <a:cs typeface="Arial" panose="020B0604020202020204" pitchFamily="34" charset="0"/>
              </a:rPr>
              <a:t>="</a:t>
            </a:r>
            <a:r>
              <a:rPr lang="fr-FR" sz="2400" dirty="0" err="1">
                <a:latin typeface="Arial" panose="020B0604020202020204" pitchFamily="34" charset="0"/>
                <a:cs typeface="Arial" panose="020B0604020202020204" pitchFamily="34" charset="0"/>
              </a:rPr>
              <a:t>springForm</a:t>
            </a:r>
            <a:r>
              <a:rPr lang="fr-FR" sz="2400" dirty="0">
                <a:latin typeface="Arial" panose="020B0604020202020204" pitchFamily="34" charset="0"/>
                <a:cs typeface="Arial" panose="020B0604020202020204" pitchFamily="34" charset="0"/>
              </a:rPr>
              <a:t>"%&gt;</a:t>
            </a:r>
          </a:p>
          <a:p>
            <a:r>
              <a:rPr lang="fr-FR" sz="2400" dirty="0">
                <a:latin typeface="Arial" panose="020B0604020202020204" pitchFamily="34" charset="0"/>
                <a:cs typeface="Arial" panose="020B0604020202020204" pitchFamily="34" charset="0"/>
              </a:rPr>
              <a:t>&lt;</a:t>
            </a:r>
            <a:r>
              <a:rPr lang="fr-FR" sz="2400" dirty="0" err="1">
                <a:latin typeface="Arial" panose="020B0604020202020204" pitchFamily="34" charset="0"/>
                <a:cs typeface="Arial" panose="020B0604020202020204" pitchFamily="34" charset="0"/>
              </a:rPr>
              <a:t>springForm:errors</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path</a:t>
            </a:r>
            <a:r>
              <a:rPr lang="fr-FR" sz="2400" dirty="0">
                <a:latin typeface="Arial" panose="020B0604020202020204" pitchFamily="34" charset="0"/>
                <a:cs typeface="Arial" panose="020B0604020202020204" pitchFamily="34" charset="0"/>
              </a:rPr>
              <a:t>="login" </a:t>
            </a:r>
            <a:r>
              <a:rPr lang="fr-FR" sz="2400" dirty="0" err="1">
                <a:latin typeface="Arial" panose="020B0604020202020204" pitchFamily="34" charset="0"/>
                <a:cs typeface="Arial" panose="020B0604020202020204" pitchFamily="34" charset="0"/>
              </a:rPr>
              <a:t>cssClass</a:t>
            </a:r>
            <a:r>
              <a:rPr lang="fr-FR" sz="2400" dirty="0">
                <a:latin typeface="Arial" panose="020B0604020202020204" pitchFamily="34" charset="0"/>
                <a:cs typeface="Arial" panose="020B0604020202020204" pitchFamily="34" charset="0"/>
              </a:rPr>
              <a:t>="</a:t>
            </a:r>
            <a:r>
              <a:rPr lang="fr-FR" sz="2400" dirty="0" err="1">
                <a:latin typeface="Arial" panose="020B0604020202020204" pitchFamily="34" charset="0"/>
                <a:cs typeface="Arial" panose="020B0604020202020204" pitchFamily="34" charset="0"/>
              </a:rPr>
              <a:t>error</a:t>
            </a:r>
            <a:r>
              <a:rPr lang="fr-FR" sz="2400" dirty="0">
                <a:latin typeface="Arial" panose="020B0604020202020204" pitchFamily="34" charset="0"/>
                <a:cs typeface="Arial" panose="020B0604020202020204" pitchFamily="34" charset="0"/>
              </a:rPr>
              <a:t>" /&gt;</a:t>
            </a:r>
          </a:p>
        </p:txBody>
      </p:sp>
      <p:sp>
        <p:nvSpPr>
          <p:cNvPr id="4" name="Espace réservé du pied de page 3">
            <a:extLst>
              <a:ext uri="{FF2B5EF4-FFF2-40B4-BE49-F238E27FC236}">
                <a16:creationId xmlns:a16="http://schemas.microsoft.com/office/drawing/2014/main" id="{8344D2AE-67D4-4FE1-BA8E-BB2418FF25A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3328643"/>
      </p:ext>
    </p:extLst>
  </p:cSld>
  <p:clrMapOvr>
    <a:masterClrMapping/>
  </p:clrMapOvr>
  <p:transition spd="slow"/>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re 1"/>
          <p:cNvSpPr>
            <a:spLocks noGrp="1"/>
          </p:cNvSpPr>
          <p:nvPr>
            <p:ph type="title"/>
          </p:nvPr>
        </p:nvSpPr>
        <p:spPr/>
        <p:txBody>
          <a:bodyPr>
            <a:normAutofit fontScale="90000"/>
          </a:bodyPr>
          <a:lstStyle/>
          <a:p>
            <a:r>
              <a:rPr lang="fr-FR" dirty="0"/>
              <a:t>Gestion des erreurs</a:t>
            </a:r>
          </a:p>
        </p:txBody>
      </p:sp>
      <p:sp>
        <p:nvSpPr>
          <p:cNvPr id="352259" name="Espace réservé du contenu 2"/>
          <p:cNvSpPr>
            <a:spLocks noGrp="1"/>
          </p:cNvSpPr>
          <p:nvPr>
            <p:ph idx="1"/>
          </p:nvPr>
        </p:nvSpPr>
        <p:spPr/>
        <p:txBody>
          <a:bodyPr>
            <a:normAutofit/>
          </a:bodyPr>
          <a:lstStyle/>
          <a:p>
            <a:r>
              <a:rPr lang="fr-FR" altLang="en-US" dirty="0"/>
              <a:t>Vous pouvez aussi utiliser la balise </a:t>
            </a:r>
            <a:r>
              <a:rPr lang="fr-FR" i="1" dirty="0" err="1"/>
              <a:t>hasBindErrors</a:t>
            </a:r>
            <a:r>
              <a:rPr lang="fr-FR" dirty="0"/>
              <a:t> pour savoir si il y au moins une erreur sur le </a:t>
            </a:r>
            <a:r>
              <a:rPr lang="fr-FR" dirty="0" err="1"/>
              <a:t>bean</a:t>
            </a:r>
            <a:r>
              <a:rPr lang="fr-FR" dirty="0"/>
              <a:t> visé</a:t>
            </a:r>
            <a:endParaRPr lang="fr-FR" altLang="en-US" dirty="0"/>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342</a:t>
            </a:fld>
            <a:endParaRPr lang="fr-FR"/>
          </a:p>
        </p:txBody>
      </p:sp>
      <p:sp>
        <p:nvSpPr>
          <p:cNvPr id="6" name="ZoneTexte 5">
            <a:extLst>
              <a:ext uri="{FF2B5EF4-FFF2-40B4-BE49-F238E27FC236}">
                <a16:creationId xmlns:a16="http://schemas.microsoft.com/office/drawing/2014/main" id="{FFB2DBA7-1A12-40BA-B6DB-E228091609EF}"/>
              </a:ext>
            </a:extLst>
          </p:cNvPr>
          <p:cNvSpPr txBox="1"/>
          <p:nvPr/>
        </p:nvSpPr>
        <p:spPr>
          <a:xfrm>
            <a:off x="460399" y="2603500"/>
            <a:ext cx="11526553"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latin typeface="Arial" panose="020B0604020202020204" pitchFamily="34" charset="0"/>
                <a:cs typeface="Arial" panose="020B0604020202020204" pitchFamily="34" charset="0"/>
              </a:rPr>
              <a:t>&lt;%@ </a:t>
            </a:r>
            <a:r>
              <a:rPr lang="fr-FR" sz="2400" dirty="0" err="1">
                <a:latin typeface="Arial" panose="020B0604020202020204" pitchFamily="34" charset="0"/>
                <a:cs typeface="Arial" panose="020B0604020202020204" pitchFamily="34" charset="0"/>
              </a:rPr>
              <a:t>taglib</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uri</a:t>
            </a:r>
            <a:r>
              <a:rPr lang="fr-FR" sz="2400" dirty="0">
                <a:latin typeface="Arial" panose="020B0604020202020204" pitchFamily="34" charset="0"/>
                <a:cs typeface="Arial" panose="020B0604020202020204" pitchFamily="34" charset="0"/>
              </a:rPr>
              <a:t>="http://www.springframework.org/tags" </a:t>
            </a:r>
            <a:r>
              <a:rPr lang="fr-FR" sz="2400" dirty="0" err="1">
                <a:latin typeface="Arial" panose="020B0604020202020204" pitchFamily="34" charset="0"/>
                <a:cs typeface="Arial" panose="020B0604020202020204" pitchFamily="34" charset="0"/>
              </a:rPr>
              <a:t>prefix</a:t>
            </a:r>
            <a:r>
              <a:rPr lang="fr-FR" sz="2400" dirty="0">
                <a:latin typeface="Arial" panose="020B0604020202020204" pitchFamily="34" charset="0"/>
                <a:cs typeface="Arial" panose="020B0604020202020204" pitchFamily="34" charset="0"/>
              </a:rPr>
              <a:t>="</a:t>
            </a:r>
            <a:r>
              <a:rPr lang="fr-FR" sz="2400" dirty="0" err="1">
                <a:latin typeface="Arial" panose="020B0604020202020204" pitchFamily="34" charset="0"/>
                <a:cs typeface="Arial" panose="020B0604020202020204" pitchFamily="34" charset="0"/>
              </a:rPr>
              <a:t>springTags</a:t>
            </a:r>
            <a:r>
              <a:rPr lang="fr-FR" sz="2400" dirty="0">
                <a:latin typeface="Arial" panose="020B0604020202020204" pitchFamily="34" charset="0"/>
                <a:cs typeface="Arial" panose="020B0604020202020204" pitchFamily="34" charset="0"/>
              </a:rPr>
              <a:t>"%&gt;</a:t>
            </a:r>
          </a:p>
          <a:p>
            <a:r>
              <a:rPr lang="fr-FR" sz="2400" dirty="0">
                <a:latin typeface="Arial" panose="020B0604020202020204" pitchFamily="34" charset="0"/>
                <a:cs typeface="Arial" panose="020B0604020202020204" pitchFamily="34" charset="0"/>
              </a:rPr>
              <a:t>&lt;</a:t>
            </a:r>
            <a:r>
              <a:rPr lang="fr-FR" sz="2400" dirty="0" err="1">
                <a:latin typeface="Arial" panose="020B0604020202020204" pitchFamily="34" charset="0"/>
                <a:cs typeface="Arial" panose="020B0604020202020204" pitchFamily="34" charset="0"/>
              </a:rPr>
              <a:t>springTags:hasBindErrors</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name</a:t>
            </a:r>
            <a:r>
              <a:rPr lang="fr-FR" sz="2400" dirty="0">
                <a:latin typeface="Arial" panose="020B0604020202020204" pitchFamily="34" charset="0"/>
                <a:cs typeface="Arial" panose="020B0604020202020204" pitchFamily="34" charset="0"/>
              </a:rPr>
              <a:t>="</a:t>
            </a:r>
            <a:r>
              <a:rPr lang="fr-FR" sz="2400" dirty="0" err="1">
                <a:latin typeface="Arial" panose="020B0604020202020204" pitchFamily="34" charset="0"/>
                <a:cs typeface="Arial" panose="020B0604020202020204" pitchFamily="34" charset="0"/>
              </a:rPr>
              <a:t>virementBean</a:t>
            </a:r>
            <a:r>
              <a:rPr lang="fr-FR" sz="2400" dirty="0">
                <a:latin typeface="Arial" panose="020B0604020202020204" pitchFamily="34" charset="0"/>
                <a:cs typeface="Arial" panose="020B0604020202020204" pitchFamily="34" charset="0"/>
              </a:rPr>
              <a:t>"&gt;...&lt;/</a:t>
            </a:r>
            <a:r>
              <a:rPr lang="fr-FR" sz="2400" dirty="0" err="1">
                <a:latin typeface="Arial" panose="020B0604020202020204" pitchFamily="34" charset="0"/>
                <a:cs typeface="Arial" panose="020B0604020202020204" pitchFamily="34" charset="0"/>
              </a:rPr>
              <a:t>springTags:hasBindErrors</a:t>
            </a:r>
            <a:r>
              <a:rPr lang="fr-FR" sz="2400" dirty="0">
                <a:latin typeface="Arial" panose="020B0604020202020204" pitchFamily="34" charset="0"/>
                <a:cs typeface="Arial" panose="020B0604020202020204" pitchFamily="34" charset="0"/>
              </a:rPr>
              <a:t>&gt;</a:t>
            </a:r>
          </a:p>
        </p:txBody>
      </p:sp>
      <p:sp>
        <p:nvSpPr>
          <p:cNvPr id="3" name="Espace réservé du pied de page 2">
            <a:extLst>
              <a:ext uri="{FF2B5EF4-FFF2-40B4-BE49-F238E27FC236}">
                <a16:creationId xmlns:a16="http://schemas.microsoft.com/office/drawing/2014/main" id="{AD20908C-B5CE-4896-825A-C5205BEB917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46202126"/>
      </p:ext>
    </p:extLst>
  </p:cSld>
  <p:clrMapOvr>
    <a:masterClrMapping/>
  </p:clrMapOvr>
  <p:transition spd="slow"/>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343</a:t>
            </a:fld>
            <a:endParaRPr lang="fr-FR"/>
          </a:p>
        </p:txBody>
      </p:sp>
      <p:sp>
        <p:nvSpPr>
          <p:cNvPr id="30722" name="Titre 1"/>
          <p:cNvSpPr>
            <a:spLocks noGrp="1"/>
          </p:cNvSpPr>
          <p:nvPr>
            <p:ph type="title"/>
          </p:nvPr>
        </p:nvSpPr>
        <p:spPr/>
        <p:txBody>
          <a:bodyPr>
            <a:normAutofit fontScale="90000"/>
          </a:bodyPr>
          <a:lstStyle/>
          <a:p>
            <a:r>
              <a:rPr lang="fr-FR" dirty="0"/>
              <a:t>Gestion de l’</a:t>
            </a:r>
            <a:r>
              <a:rPr lang="fr-FR" dirty="0" err="1"/>
              <a:t>internationnalisation</a:t>
            </a:r>
            <a:endParaRPr lang="fr-FR" dirty="0"/>
          </a:p>
        </p:txBody>
      </p:sp>
      <p:sp>
        <p:nvSpPr>
          <p:cNvPr id="352259" name="Espace réservé du contenu 2"/>
          <p:cNvSpPr>
            <a:spLocks noGrp="1"/>
          </p:cNvSpPr>
          <p:nvPr>
            <p:ph idx="1"/>
          </p:nvPr>
        </p:nvSpPr>
        <p:spPr/>
        <p:txBody>
          <a:bodyPr/>
          <a:lstStyle/>
          <a:p>
            <a:r>
              <a:rPr lang="fr-FR" altLang="en-US" dirty="0"/>
              <a:t>Pour que l’</a:t>
            </a:r>
            <a:r>
              <a:rPr lang="fr-FR" altLang="en-US" dirty="0" err="1"/>
              <a:t>internationnalisation</a:t>
            </a:r>
            <a:r>
              <a:rPr lang="fr-FR" altLang="en-US" dirty="0"/>
              <a:t> fonctionne, vous devez déclarer un fichier </a:t>
            </a:r>
            <a:r>
              <a:rPr lang="fr-FR" altLang="en-US" dirty="0" err="1"/>
              <a:t>properties</a:t>
            </a:r>
            <a:r>
              <a:rPr lang="fr-FR" altLang="en-US" dirty="0"/>
              <a:t> sous </a:t>
            </a:r>
            <a:r>
              <a:rPr lang="fr-FR" altLang="en-US" dirty="0" err="1"/>
              <a:t>l’id</a:t>
            </a:r>
            <a:r>
              <a:rPr lang="fr-FR" altLang="en-US" dirty="0"/>
              <a:t> </a:t>
            </a:r>
            <a:r>
              <a:rPr lang="fr-FR" b="1" dirty="0" err="1"/>
              <a:t>messageSource</a:t>
            </a:r>
            <a:endParaRPr lang="fr-FR" b="1" dirty="0"/>
          </a:p>
          <a:p>
            <a:endParaRPr lang="fr-FR" altLang="en-US" dirty="0"/>
          </a:p>
          <a:p>
            <a:r>
              <a:rPr lang="fr-FR" altLang="en-US" dirty="0"/>
              <a:t>Cette déclaration se fait dans le fichier de configuration du </a:t>
            </a:r>
            <a:r>
              <a:rPr lang="fr-FR" altLang="en-US" dirty="0" err="1"/>
              <a:t>DispactherServlet</a:t>
            </a:r>
            <a:endParaRPr lang="fr-FR" altLang="en-US" dirty="0"/>
          </a:p>
        </p:txBody>
      </p:sp>
      <p:pic>
        <p:nvPicPr>
          <p:cNvPr id="7" name="Image 6">
            <a:extLst>
              <a:ext uri="{FF2B5EF4-FFF2-40B4-BE49-F238E27FC236}">
                <a16:creationId xmlns:a16="http://schemas.microsoft.com/office/drawing/2014/main" id="{4C2CD94F-4B9E-4BF7-A843-3B46935489B6}"/>
              </a:ext>
            </a:extLst>
          </p:cNvPr>
          <p:cNvPicPr>
            <a:picLocks noChangeAspect="1"/>
          </p:cNvPicPr>
          <p:nvPr/>
        </p:nvPicPr>
        <p:blipFill>
          <a:blip r:embed="rId3"/>
          <a:stretch>
            <a:fillRect/>
          </a:stretch>
        </p:blipFill>
        <p:spPr>
          <a:xfrm>
            <a:off x="436771" y="4235404"/>
            <a:ext cx="11396716" cy="1022396"/>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F2D3B0E9-F542-4B34-970A-FCB903DCDA6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80409335"/>
      </p:ext>
    </p:extLst>
  </p:cSld>
  <p:clrMapOvr>
    <a:masterClrMapping/>
  </p:clrMapOvr>
  <p:transition spd="slow"/>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344</a:t>
            </a:fld>
            <a:endParaRPr lang="fr-FR"/>
          </a:p>
        </p:txBody>
      </p:sp>
      <p:sp>
        <p:nvSpPr>
          <p:cNvPr id="30722" name="Titre 1"/>
          <p:cNvSpPr>
            <a:spLocks noGrp="1"/>
          </p:cNvSpPr>
          <p:nvPr>
            <p:ph type="title"/>
          </p:nvPr>
        </p:nvSpPr>
        <p:spPr/>
        <p:txBody>
          <a:bodyPr>
            <a:normAutofit fontScale="90000"/>
          </a:bodyPr>
          <a:lstStyle/>
          <a:p>
            <a:r>
              <a:rPr lang="fr-FR" dirty="0"/>
              <a:t>Gestion de l’</a:t>
            </a:r>
            <a:r>
              <a:rPr lang="fr-FR" dirty="0" err="1"/>
              <a:t>internationnalisation</a:t>
            </a:r>
            <a:endParaRPr lang="fr-FR" dirty="0"/>
          </a:p>
        </p:txBody>
      </p:sp>
      <p:sp>
        <p:nvSpPr>
          <p:cNvPr id="352259" name="Espace réservé du contenu 2"/>
          <p:cNvSpPr>
            <a:spLocks noGrp="1"/>
          </p:cNvSpPr>
          <p:nvPr>
            <p:ph idx="1"/>
          </p:nvPr>
        </p:nvSpPr>
        <p:spPr/>
        <p:txBody>
          <a:bodyPr/>
          <a:lstStyle/>
          <a:p>
            <a:r>
              <a:rPr lang="fr-FR" altLang="en-US" dirty="0"/>
              <a:t>Dans l’exemple, le fichier </a:t>
            </a:r>
            <a:r>
              <a:rPr lang="fr-FR" altLang="en-US" dirty="0" err="1"/>
              <a:t>properties</a:t>
            </a:r>
            <a:r>
              <a:rPr lang="fr-FR" altLang="en-US" dirty="0"/>
              <a:t> portera comme nom : </a:t>
            </a:r>
          </a:p>
          <a:p>
            <a:pPr lvl="1"/>
            <a:r>
              <a:rPr lang="fr-FR" altLang="en-US" dirty="0"/>
              <a:t>message_[Locale].</a:t>
            </a:r>
            <a:r>
              <a:rPr lang="fr-FR" altLang="en-US" dirty="0" err="1"/>
              <a:t>properties</a:t>
            </a:r>
            <a:endParaRPr lang="fr-FR" altLang="en-US" dirty="0"/>
          </a:p>
          <a:p>
            <a:pPr lvl="1"/>
            <a:r>
              <a:rPr lang="fr-FR" altLang="en-US" dirty="0"/>
              <a:t>Ex : </a:t>
            </a:r>
            <a:r>
              <a:rPr lang="fr-FR" altLang="en-US" dirty="0" err="1"/>
              <a:t>message_fr_FR.properties</a:t>
            </a:r>
            <a:r>
              <a:rPr lang="fr-FR" altLang="en-US" dirty="0"/>
              <a:t> pour le français de France</a:t>
            </a:r>
          </a:p>
          <a:p>
            <a:pPr lvl="1"/>
            <a:endParaRPr lang="fr-FR" altLang="en-US" dirty="0"/>
          </a:p>
          <a:p>
            <a:r>
              <a:rPr lang="fr-FR" altLang="en-US" dirty="0"/>
              <a:t>Il contiendra toutes les clefs (</a:t>
            </a:r>
            <a:r>
              <a:rPr lang="fr-FR" altLang="en-US" i="1" dirty="0"/>
              <a:t>code </a:t>
            </a:r>
            <a:r>
              <a:rPr lang="fr-FR" altLang="en-US" dirty="0"/>
              <a:t>en Spring) pour les messages</a:t>
            </a:r>
          </a:p>
        </p:txBody>
      </p:sp>
      <p:pic>
        <p:nvPicPr>
          <p:cNvPr id="3" name="Image 2">
            <a:extLst>
              <a:ext uri="{FF2B5EF4-FFF2-40B4-BE49-F238E27FC236}">
                <a16:creationId xmlns:a16="http://schemas.microsoft.com/office/drawing/2014/main" id="{215CE3E3-1800-4BB6-9794-41548098DD6B}"/>
              </a:ext>
            </a:extLst>
          </p:cNvPr>
          <p:cNvPicPr>
            <a:picLocks noChangeAspect="1"/>
          </p:cNvPicPr>
          <p:nvPr/>
        </p:nvPicPr>
        <p:blipFill>
          <a:blip r:embed="rId3"/>
          <a:stretch>
            <a:fillRect/>
          </a:stretch>
        </p:blipFill>
        <p:spPr>
          <a:xfrm>
            <a:off x="4433676" y="4946599"/>
            <a:ext cx="5751723" cy="1378962"/>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58255397"/>
      </p:ext>
    </p:extLst>
  </p:cSld>
  <p:clrMapOvr>
    <a:masterClrMapping/>
  </p:clrMapOvr>
  <p:transition spd="slow"/>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345</a:t>
            </a:fld>
            <a:endParaRPr lang="fr-FR"/>
          </a:p>
        </p:txBody>
      </p:sp>
      <p:sp>
        <p:nvSpPr>
          <p:cNvPr id="30722" name="Titre 1"/>
          <p:cNvSpPr>
            <a:spLocks noGrp="1"/>
          </p:cNvSpPr>
          <p:nvPr>
            <p:ph type="title"/>
          </p:nvPr>
        </p:nvSpPr>
        <p:spPr/>
        <p:txBody>
          <a:bodyPr>
            <a:normAutofit fontScale="90000"/>
          </a:bodyPr>
          <a:lstStyle/>
          <a:p>
            <a:r>
              <a:rPr lang="fr-FR" dirty="0"/>
              <a:t>Gestion de l’</a:t>
            </a:r>
            <a:r>
              <a:rPr lang="fr-FR" dirty="0" err="1"/>
              <a:t>internationnalisation</a:t>
            </a:r>
            <a:endParaRPr lang="fr-FR" dirty="0"/>
          </a:p>
        </p:txBody>
      </p:sp>
      <p:sp>
        <p:nvSpPr>
          <p:cNvPr id="352259" name="Espace réservé du contenu 2"/>
          <p:cNvSpPr>
            <a:spLocks noGrp="1"/>
          </p:cNvSpPr>
          <p:nvPr>
            <p:ph idx="1"/>
          </p:nvPr>
        </p:nvSpPr>
        <p:spPr/>
        <p:txBody>
          <a:bodyPr/>
          <a:lstStyle/>
          <a:p>
            <a:r>
              <a:rPr lang="fr-FR" altLang="en-US" dirty="0"/>
              <a:t>Dans votre JSP vous pouvez accéder à un message via la balise </a:t>
            </a:r>
            <a:r>
              <a:rPr lang="fr-FR" altLang="en-US" i="1" dirty="0"/>
              <a:t>message</a:t>
            </a:r>
          </a:p>
          <a:p>
            <a:endParaRPr lang="fr-FR" altLang="en-US" i="1" dirty="0"/>
          </a:p>
          <a:p>
            <a:endParaRPr lang="fr-FR" altLang="en-US" i="1" dirty="0"/>
          </a:p>
          <a:p>
            <a:r>
              <a:rPr lang="fr-FR" altLang="en-US" dirty="0"/>
              <a:t>Vous pouvez aussi y inclure des éléments de JSTL</a:t>
            </a:r>
          </a:p>
          <a:p>
            <a:pPr lvl="1"/>
            <a:r>
              <a:rPr lang="fr-FR" dirty="0"/>
              <a:t>&lt;</a:t>
            </a:r>
            <a:r>
              <a:rPr lang="fr-FR" dirty="0" err="1"/>
              <a:t>springTags:message</a:t>
            </a:r>
            <a:r>
              <a:rPr lang="fr-FR" dirty="0"/>
              <a:t> code="${</a:t>
            </a:r>
            <a:r>
              <a:rPr lang="fr-FR" dirty="0" err="1"/>
              <a:t>monbean.code</a:t>
            </a:r>
            <a:r>
              <a:rPr lang="fr-FR" dirty="0"/>
              <a:t>}" /&gt;</a:t>
            </a:r>
            <a:endParaRPr lang="fr-FR" altLang="en-US" dirty="0"/>
          </a:p>
        </p:txBody>
      </p:sp>
      <p:sp>
        <p:nvSpPr>
          <p:cNvPr id="7" name="ZoneTexte 6">
            <a:extLst>
              <a:ext uri="{FF2B5EF4-FFF2-40B4-BE49-F238E27FC236}">
                <a16:creationId xmlns:a16="http://schemas.microsoft.com/office/drawing/2014/main" id="{B2640CB5-120C-4E9A-A3FE-29E1809F893F}"/>
              </a:ext>
            </a:extLst>
          </p:cNvPr>
          <p:cNvSpPr txBox="1"/>
          <p:nvPr/>
        </p:nvSpPr>
        <p:spPr>
          <a:xfrm>
            <a:off x="959154" y="2552700"/>
            <a:ext cx="10758266"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latin typeface="Arial" panose="020B0604020202020204" pitchFamily="34" charset="0"/>
                <a:cs typeface="Arial" panose="020B0604020202020204" pitchFamily="34" charset="0"/>
              </a:rPr>
              <a:t>&lt;%@ </a:t>
            </a:r>
            <a:r>
              <a:rPr lang="fr-FR" sz="2400" dirty="0" err="1">
                <a:latin typeface="Arial" panose="020B0604020202020204" pitchFamily="34" charset="0"/>
                <a:cs typeface="Arial" panose="020B0604020202020204" pitchFamily="34" charset="0"/>
              </a:rPr>
              <a:t>taglib</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uri</a:t>
            </a:r>
            <a:r>
              <a:rPr lang="fr-FR" sz="2400" dirty="0">
                <a:latin typeface="Arial" panose="020B0604020202020204" pitchFamily="34" charset="0"/>
                <a:cs typeface="Arial" panose="020B0604020202020204" pitchFamily="34" charset="0"/>
              </a:rPr>
              <a:t>="http://www.springframework.org/tags" </a:t>
            </a:r>
            <a:r>
              <a:rPr lang="fr-FR" sz="2400" dirty="0" err="1">
                <a:latin typeface="Arial" panose="020B0604020202020204" pitchFamily="34" charset="0"/>
                <a:cs typeface="Arial" panose="020B0604020202020204" pitchFamily="34" charset="0"/>
              </a:rPr>
              <a:t>prefix</a:t>
            </a:r>
            <a:r>
              <a:rPr lang="fr-FR" sz="2400" dirty="0">
                <a:latin typeface="Arial" panose="020B0604020202020204" pitchFamily="34" charset="0"/>
                <a:cs typeface="Arial" panose="020B0604020202020204" pitchFamily="34" charset="0"/>
              </a:rPr>
              <a:t>="</a:t>
            </a:r>
            <a:r>
              <a:rPr lang="fr-FR" sz="2400" dirty="0" err="1">
                <a:latin typeface="Arial" panose="020B0604020202020204" pitchFamily="34" charset="0"/>
                <a:cs typeface="Arial" panose="020B0604020202020204" pitchFamily="34" charset="0"/>
              </a:rPr>
              <a:t>springTags</a:t>
            </a:r>
            <a:r>
              <a:rPr lang="fr-FR" sz="2400" dirty="0">
                <a:latin typeface="Arial" panose="020B0604020202020204" pitchFamily="34" charset="0"/>
                <a:cs typeface="Arial" panose="020B0604020202020204" pitchFamily="34" charset="0"/>
              </a:rPr>
              <a:t>"%&gt;</a:t>
            </a:r>
          </a:p>
          <a:p>
            <a:r>
              <a:rPr lang="fr-FR" sz="2400" dirty="0">
                <a:latin typeface="Arial" panose="020B0604020202020204" pitchFamily="34" charset="0"/>
                <a:cs typeface="Arial" panose="020B0604020202020204" pitchFamily="34" charset="0"/>
              </a:rPr>
              <a:t>&lt;</a:t>
            </a:r>
            <a:r>
              <a:rPr lang="fr-FR" sz="2400" dirty="0" err="1">
                <a:latin typeface="Arial" panose="020B0604020202020204" pitchFamily="34" charset="0"/>
                <a:cs typeface="Arial" panose="020B0604020202020204" pitchFamily="34" charset="0"/>
              </a:rPr>
              <a:t>springTags:message</a:t>
            </a:r>
            <a:r>
              <a:rPr lang="fr-FR" sz="2400" dirty="0">
                <a:latin typeface="Arial" panose="020B0604020202020204" pitchFamily="34" charset="0"/>
                <a:cs typeface="Arial" panose="020B0604020202020204" pitchFamily="34" charset="0"/>
              </a:rPr>
              <a:t> code="</a:t>
            </a:r>
            <a:r>
              <a:rPr lang="fr-FR" sz="2400" dirty="0" err="1">
                <a:latin typeface="Arial" panose="020B0604020202020204" pitchFamily="34" charset="0"/>
                <a:cs typeface="Arial" panose="020B0604020202020204" pitchFamily="34" charset="0"/>
              </a:rPr>
              <a:t>votre.clef</a:t>
            </a:r>
            <a:r>
              <a:rPr lang="fr-FR" sz="2400" dirty="0">
                <a:latin typeface="Arial" panose="020B0604020202020204" pitchFamily="34" charset="0"/>
                <a:cs typeface="Arial" panose="020B0604020202020204" pitchFamily="34" charset="0"/>
              </a:rPr>
              <a:t>" /&gt;</a:t>
            </a:r>
          </a:p>
        </p:txBody>
      </p:sp>
      <p:sp>
        <p:nvSpPr>
          <p:cNvPr id="3" name="Espace réservé du pied de page 2">
            <a:extLst>
              <a:ext uri="{FF2B5EF4-FFF2-40B4-BE49-F238E27FC236}">
                <a16:creationId xmlns:a16="http://schemas.microsoft.com/office/drawing/2014/main" id="{387B8CD6-7EBB-41F1-B1D0-36EA0DF67F1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5630424"/>
      </p:ext>
    </p:extLst>
  </p:cSld>
  <p:clrMapOvr>
    <a:masterClrMapping/>
  </p:clrMapOvr>
  <p:transition spd="slow"/>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346</a:t>
            </a:fld>
            <a:endParaRPr lang="fr-FR"/>
          </a:p>
        </p:txBody>
      </p:sp>
      <p:sp>
        <p:nvSpPr>
          <p:cNvPr id="30722" name="Titre 1"/>
          <p:cNvSpPr>
            <a:spLocks noGrp="1"/>
          </p:cNvSpPr>
          <p:nvPr>
            <p:ph type="title"/>
          </p:nvPr>
        </p:nvSpPr>
        <p:spPr/>
        <p:txBody>
          <a:bodyPr>
            <a:normAutofit fontScale="90000"/>
          </a:bodyPr>
          <a:lstStyle/>
          <a:p>
            <a:r>
              <a:rPr lang="fr-FR" dirty="0"/>
              <a:t>Validation JSR 303</a:t>
            </a:r>
          </a:p>
        </p:txBody>
      </p:sp>
      <p:sp>
        <p:nvSpPr>
          <p:cNvPr id="352259" name="Espace réservé du contenu 2"/>
          <p:cNvSpPr>
            <a:spLocks noGrp="1"/>
          </p:cNvSpPr>
          <p:nvPr>
            <p:ph idx="1"/>
          </p:nvPr>
        </p:nvSpPr>
        <p:spPr/>
        <p:txBody>
          <a:bodyPr>
            <a:normAutofit fontScale="85000" lnSpcReduction="20000"/>
          </a:bodyPr>
          <a:lstStyle/>
          <a:p>
            <a:r>
              <a:rPr lang="fr-FR" altLang="en-US" dirty="0"/>
              <a:t>En plus des </a:t>
            </a:r>
            <a:r>
              <a:rPr lang="fr-FR" altLang="en-US" dirty="0" err="1"/>
              <a:t>Validator</a:t>
            </a:r>
            <a:r>
              <a:rPr lang="fr-FR" altLang="en-US" dirty="0"/>
              <a:t> (ou à la place), vous pouvez faire usage de la norme Java JSR 303 pour valider vos </a:t>
            </a:r>
            <a:r>
              <a:rPr lang="fr-FR" altLang="en-US" dirty="0" err="1"/>
              <a:t>beans</a:t>
            </a:r>
            <a:endParaRPr lang="fr-FR" altLang="en-US" dirty="0"/>
          </a:p>
          <a:p>
            <a:pPr lvl="1"/>
            <a:r>
              <a:rPr lang="fr-FR" altLang="en-US" dirty="0"/>
              <a:t>http://beanvalidation.org/1.0/spec/</a:t>
            </a:r>
          </a:p>
          <a:p>
            <a:pPr marL="457200" lvl="1" indent="0">
              <a:buNone/>
            </a:pPr>
            <a:endParaRPr lang="fr-FR" altLang="en-US" dirty="0"/>
          </a:p>
          <a:p>
            <a:r>
              <a:rPr lang="fr-FR" altLang="en-US" dirty="0"/>
              <a:t>Objectifs de cette norme :</a:t>
            </a:r>
          </a:p>
          <a:p>
            <a:pPr lvl="1"/>
            <a:r>
              <a:rPr lang="fr-FR" altLang="en-US" dirty="0"/>
              <a:t>Proposer une spécification relative à la validation de données dans les applications Java</a:t>
            </a:r>
          </a:p>
          <a:p>
            <a:pPr lvl="1"/>
            <a:r>
              <a:rPr lang="fr-FR" altLang="en-US" dirty="0"/>
              <a:t>Fournir une API qui soit indépendante d'une architecture</a:t>
            </a:r>
          </a:p>
          <a:p>
            <a:pPr lvl="1"/>
            <a:r>
              <a:rPr lang="fr-FR" altLang="en-US" dirty="0"/>
              <a:t>Etre utilisable dans toutes les couches Java d'une application</a:t>
            </a:r>
          </a:p>
          <a:p>
            <a:pPr lvl="2"/>
            <a:r>
              <a:rPr lang="fr-FR" altLang="en-US" dirty="0"/>
              <a:t>Vous pouvez l’utiliser pour vos Bean, vos entités, …</a:t>
            </a:r>
          </a:p>
          <a:p>
            <a:pPr lvl="1"/>
            <a:r>
              <a:rPr lang="fr-FR" altLang="en-US" dirty="0"/>
              <a:t>Standardiser la déclaration des contraintes en privilégiant </a:t>
            </a:r>
            <a:r>
              <a:rPr lang="fr-FR" altLang="en-US" b="1" u="sng" dirty="0"/>
              <a:t>les annotations</a:t>
            </a:r>
            <a:endParaRPr lang="fr-FR" altLang="en-US" dirty="0"/>
          </a:p>
          <a:p>
            <a:pPr lvl="1"/>
            <a:r>
              <a:rPr lang="fr-FR" altLang="en-US" dirty="0"/>
              <a:t>Etre facile à utiliser et extensible</a:t>
            </a:r>
          </a:p>
        </p:txBody>
      </p:sp>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68750718"/>
      </p:ext>
    </p:extLst>
  </p:cSld>
  <p:clrMapOvr>
    <a:masterClrMapping/>
  </p:clrMapOvr>
  <p:transition spd="slow"/>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347</a:t>
            </a:fld>
            <a:endParaRPr lang="fr-FR"/>
          </a:p>
        </p:txBody>
      </p:sp>
      <p:sp>
        <p:nvSpPr>
          <p:cNvPr id="30722" name="Titre 1"/>
          <p:cNvSpPr>
            <a:spLocks noGrp="1"/>
          </p:cNvSpPr>
          <p:nvPr>
            <p:ph type="title"/>
          </p:nvPr>
        </p:nvSpPr>
        <p:spPr/>
        <p:txBody>
          <a:bodyPr>
            <a:normAutofit fontScale="90000"/>
          </a:bodyPr>
          <a:lstStyle/>
          <a:p>
            <a:r>
              <a:rPr lang="fr-FR" dirty="0"/>
              <a:t>Validation JSR 303 - Annotations</a:t>
            </a:r>
          </a:p>
        </p:txBody>
      </p:sp>
      <p:sp>
        <p:nvSpPr>
          <p:cNvPr id="352259" name="Espace réservé du contenu 2"/>
          <p:cNvSpPr>
            <a:spLocks noGrp="1"/>
          </p:cNvSpPr>
          <p:nvPr>
            <p:ph idx="1"/>
          </p:nvPr>
        </p:nvSpPr>
        <p:spPr/>
        <p:txBody>
          <a:bodyPr>
            <a:normAutofit/>
          </a:bodyPr>
          <a:lstStyle/>
          <a:p>
            <a:r>
              <a:rPr lang="fr-FR" altLang="en-US" dirty="0"/>
              <a:t>Les annotations associées à cette norme peuvent s’appliquer sur :</a:t>
            </a:r>
          </a:p>
          <a:p>
            <a:pPr lvl="1"/>
            <a:r>
              <a:rPr lang="fr-FR" altLang="en-US" dirty="0"/>
              <a:t>La classe (ou interface)</a:t>
            </a:r>
          </a:p>
          <a:p>
            <a:pPr lvl="2"/>
            <a:r>
              <a:rPr lang="fr-FR" altLang="en-US" dirty="0"/>
              <a:t>Utilisé quand il faut manipuler plusieurs attributs de la classe en même temps afin de réaliser la validation</a:t>
            </a:r>
          </a:p>
          <a:p>
            <a:pPr lvl="1"/>
            <a:r>
              <a:rPr lang="fr-FR" altLang="en-US" dirty="0"/>
              <a:t>L’attribut</a:t>
            </a:r>
          </a:p>
          <a:p>
            <a:pPr lvl="1"/>
            <a:r>
              <a:rPr lang="fr-FR" altLang="en-US" dirty="0"/>
              <a:t>La méthode </a:t>
            </a:r>
            <a:r>
              <a:rPr lang="fr-FR" altLang="en-US" dirty="0" err="1"/>
              <a:t>get</a:t>
            </a:r>
            <a:r>
              <a:rPr lang="fr-FR" altLang="en-US" i="1" dirty="0" err="1"/>
              <a:t>Xxx</a:t>
            </a:r>
            <a:endParaRPr lang="fr-FR" altLang="en-US" i="1" dirty="0"/>
          </a:p>
          <a:p>
            <a:pPr lvl="1"/>
            <a:endParaRPr lang="fr-FR" altLang="en-US" i="1" dirty="0"/>
          </a:p>
          <a:p>
            <a:r>
              <a:rPr lang="fr-FR" altLang="en-US" dirty="0"/>
              <a:t>Toutes les annotations seront issues du package </a:t>
            </a:r>
            <a:r>
              <a:rPr lang="fr-FR" altLang="en-US" dirty="0" err="1"/>
              <a:t>javax.validation</a:t>
            </a:r>
            <a:endParaRPr lang="fr-FR" altLang="en-US" dirty="0"/>
          </a:p>
        </p:txBody>
      </p:sp>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68871782"/>
      </p:ext>
    </p:extLst>
  </p:cSld>
  <p:clrMapOvr>
    <a:masterClrMapping/>
  </p:clrMapOvr>
  <p:transition spd="slow"/>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348</a:t>
            </a:fld>
            <a:endParaRPr lang="fr-FR"/>
          </a:p>
        </p:txBody>
      </p:sp>
      <p:sp>
        <p:nvSpPr>
          <p:cNvPr id="30722" name="Titre 1"/>
          <p:cNvSpPr>
            <a:spLocks noGrp="1"/>
          </p:cNvSpPr>
          <p:nvPr>
            <p:ph type="title"/>
          </p:nvPr>
        </p:nvSpPr>
        <p:spPr/>
        <p:txBody>
          <a:bodyPr>
            <a:normAutofit fontScale="90000"/>
          </a:bodyPr>
          <a:lstStyle/>
          <a:p>
            <a:r>
              <a:rPr lang="fr-FR" dirty="0"/>
              <a:t>Validation JSR 303 - Annotations</a:t>
            </a:r>
          </a:p>
        </p:txBody>
      </p:sp>
      <p:graphicFrame>
        <p:nvGraphicFramePr>
          <p:cNvPr id="3" name="Espace réservé du contenu 2">
            <a:extLst>
              <a:ext uri="{FF2B5EF4-FFF2-40B4-BE49-F238E27FC236}">
                <a16:creationId xmlns:a16="http://schemas.microsoft.com/office/drawing/2014/main" id="{5079D137-BE3B-4C2E-9AEF-89B73F22AA61}"/>
              </a:ext>
            </a:extLst>
          </p:cNvPr>
          <p:cNvGraphicFramePr>
            <a:graphicFrameLocks noGrp="1"/>
          </p:cNvGraphicFramePr>
          <p:nvPr>
            <p:ph idx="1"/>
            <p:extLst>
              <p:ext uri="{D42A27DB-BD31-4B8C-83A1-F6EECF244321}">
                <p14:modId xmlns:p14="http://schemas.microsoft.com/office/powerpoint/2010/main" val="2484126984"/>
              </p:ext>
            </p:extLst>
          </p:nvPr>
        </p:nvGraphicFramePr>
        <p:xfrm>
          <a:off x="1050067" y="1523503"/>
          <a:ext cx="9962489" cy="4971808"/>
        </p:xfrm>
        <a:graphic>
          <a:graphicData uri="http://schemas.openxmlformats.org/drawingml/2006/table">
            <a:tbl>
              <a:tblPr>
                <a:tableStyleId>{5C22544A-7EE6-4342-B048-85BDC9FD1C3A}</a:tableStyleId>
              </a:tblPr>
              <a:tblGrid>
                <a:gridCol w="1652304">
                  <a:extLst>
                    <a:ext uri="{9D8B030D-6E8A-4147-A177-3AD203B41FA5}">
                      <a16:colId xmlns:a16="http://schemas.microsoft.com/office/drawing/2014/main" val="3257431929"/>
                    </a:ext>
                  </a:extLst>
                </a:gridCol>
                <a:gridCol w="5053526">
                  <a:extLst>
                    <a:ext uri="{9D8B030D-6E8A-4147-A177-3AD203B41FA5}">
                      <a16:colId xmlns:a16="http://schemas.microsoft.com/office/drawing/2014/main" val="3305761799"/>
                    </a:ext>
                  </a:extLst>
                </a:gridCol>
                <a:gridCol w="3256659">
                  <a:extLst>
                    <a:ext uri="{9D8B030D-6E8A-4147-A177-3AD203B41FA5}">
                      <a16:colId xmlns:a16="http://schemas.microsoft.com/office/drawing/2014/main" val="2791007298"/>
                    </a:ext>
                  </a:extLst>
                </a:gridCol>
              </a:tblGrid>
              <a:tr h="120683">
                <a:tc>
                  <a:txBody>
                    <a:bodyPr/>
                    <a:lstStyle/>
                    <a:p>
                      <a:pPr algn="ctr" fontAlgn="ctr"/>
                      <a:r>
                        <a:rPr lang="fr-FR" sz="1600" b="0" i="0" u="none" strike="noStrike" dirty="0">
                          <a:solidFill>
                            <a:srgbClr val="000000"/>
                          </a:solidFill>
                          <a:effectLst/>
                          <a:latin typeface="Arial" panose="020B0604020202020204" pitchFamily="34" charset="0"/>
                          <a:cs typeface="Arial" panose="020B0604020202020204" pitchFamily="34" charset="0"/>
                        </a:rPr>
                        <a:t>Annotation</a:t>
                      </a:r>
                    </a:p>
                  </a:txBody>
                  <a:tcPr marL="4642" marR="4642" marT="4642" marB="0" anchor="ctr"/>
                </a:tc>
                <a:tc>
                  <a:txBody>
                    <a:bodyPr/>
                    <a:lstStyle/>
                    <a:p>
                      <a:pPr algn="ctr" fontAlgn="ctr"/>
                      <a:r>
                        <a:rPr lang="fr-FR" sz="1600" u="none" strike="noStrike" dirty="0">
                          <a:effectLst/>
                          <a:latin typeface="Arial" panose="020B0604020202020204" pitchFamily="34" charset="0"/>
                          <a:cs typeface="Arial" panose="020B0604020202020204" pitchFamily="34" charset="0"/>
                        </a:rPr>
                        <a:t>Description</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ctr" fontAlgn="ctr"/>
                      <a:r>
                        <a:rPr lang="fr-FR" sz="1600" u="none" strike="noStrike" dirty="0">
                          <a:effectLst/>
                          <a:latin typeface="Arial" panose="020B0604020202020204" pitchFamily="34" charset="0"/>
                          <a:cs typeface="Arial" panose="020B0604020202020204" pitchFamily="34" charset="0"/>
                        </a:rPr>
                        <a:t>Exemple</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090942157"/>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a:t>
                      </a:r>
                      <a:r>
                        <a:rPr lang="fr-FR" sz="1600" b="1" u="none" strike="noStrike" dirty="0" err="1">
                          <a:effectLst/>
                          <a:latin typeface="Arial" panose="020B0604020202020204" pitchFamily="34" charset="0"/>
                          <a:cs typeface="Arial" panose="020B0604020202020204" pitchFamily="34" charset="0"/>
                        </a:rPr>
                        <a:t>AssertFalse</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de l'attribut doit être false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600" u="none" strike="noStrike">
                          <a:effectLst/>
                          <a:latin typeface="Arial" panose="020B0604020202020204" pitchFamily="34" charset="0"/>
                          <a:cs typeface="Arial" panose="020B0604020202020204" pitchFamily="34" charset="0"/>
                        </a:rPr>
                        <a:t>@AssertFalse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1692705236"/>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boolean isUnsupported;</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255562634"/>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a:effectLst/>
                          <a:latin typeface="Arial" panose="020B0604020202020204" pitchFamily="34" charset="0"/>
                          <a:cs typeface="Arial" panose="020B0604020202020204" pitchFamily="34" charset="0"/>
                        </a:rPr>
                        <a:t>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3855540720"/>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a:t>
                      </a:r>
                      <a:r>
                        <a:rPr lang="fr-FR" sz="1600" b="1" u="none" strike="noStrike" dirty="0" err="1">
                          <a:effectLst/>
                          <a:latin typeface="Arial" panose="020B0604020202020204" pitchFamily="34" charset="0"/>
                          <a:cs typeface="Arial" panose="020B0604020202020204" pitchFamily="34" charset="0"/>
                        </a:rPr>
                        <a:t>AssertTrue</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de l'attribut doit être true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l" fontAlgn="ctr"/>
                      <a:r>
                        <a:rPr lang="fr-FR" sz="1600" u="none" strike="noStrike">
                          <a:effectLst/>
                          <a:latin typeface="Arial" panose="020B0604020202020204" pitchFamily="34" charset="0"/>
                          <a:cs typeface="Arial" panose="020B0604020202020204" pitchFamily="34" charset="0"/>
                        </a:rPr>
                        <a:t>@AssertTrue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312840294"/>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boolean isActive;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1549075100"/>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a:effectLst/>
                          <a:latin typeface="Arial" panose="020B0604020202020204" pitchFamily="34" charset="0"/>
                          <a:cs typeface="Arial" panose="020B0604020202020204" pitchFamily="34" charset="0"/>
                        </a:rPr>
                        <a:t>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4294573353"/>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a:t>
                      </a:r>
                      <a:r>
                        <a:rPr lang="fr-FR" sz="1600" b="1" u="none" strike="noStrike" dirty="0" err="1">
                          <a:effectLst/>
                          <a:latin typeface="Arial" panose="020B0604020202020204" pitchFamily="34" charset="0"/>
                          <a:cs typeface="Arial" panose="020B0604020202020204" pitchFamily="34" charset="0"/>
                        </a:rPr>
                        <a:t>DecimalMax</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doit être un chiffre à virgule inférieure ou égale à la valeur indiquée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600" u="none" strike="noStrike">
                          <a:effectLst/>
                          <a:latin typeface="Arial" panose="020B0604020202020204" pitchFamily="34" charset="0"/>
                          <a:cs typeface="Arial" panose="020B0604020202020204" pitchFamily="34" charset="0"/>
                        </a:rPr>
                        <a:t>@DecimalMax("30.00")</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1803233337"/>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BigDecimal discount;</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2304617409"/>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a:effectLst/>
                          <a:latin typeface="Arial" panose="020B0604020202020204" pitchFamily="34" charset="0"/>
                          <a:cs typeface="Arial" panose="020B0604020202020204" pitchFamily="34" charset="0"/>
                        </a:rPr>
                        <a:t>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116780277"/>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a:t>
                      </a:r>
                      <a:r>
                        <a:rPr lang="fr-FR" sz="1600" b="1" u="none" strike="noStrike" dirty="0" err="1">
                          <a:effectLst/>
                          <a:latin typeface="Arial" panose="020B0604020202020204" pitchFamily="34" charset="0"/>
                          <a:cs typeface="Arial" panose="020B0604020202020204" pitchFamily="34" charset="0"/>
                        </a:rPr>
                        <a:t>DecimalMin</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doit être un chiffre à virgule supérieure ou égale à la valeur indiquée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l" fontAlgn="ctr"/>
                      <a:r>
                        <a:rPr lang="fr-FR" sz="1600" u="none" strike="noStrike">
                          <a:effectLst/>
                          <a:latin typeface="Arial" panose="020B0604020202020204" pitchFamily="34" charset="0"/>
                          <a:cs typeface="Arial" panose="020B0604020202020204" pitchFamily="34" charset="0"/>
                        </a:rPr>
                        <a:t>@DecimalMin("5.00")</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3951059732"/>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BigDecimal discount;</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975165551"/>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a:effectLst/>
                          <a:latin typeface="Arial" panose="020B0604020202020204" pitchFamily="34" charset="0"/>
                          <a:cs typeface="Arial" panose="020B0604020202020204" pitchFamily="34" charset="0"/>
                        </a:rPr>
                        <a:t>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417964993"/>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@Digits</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doit être un chiffre. Integer = nombre total de chiffre, fraction = nombre de chiffre après la virgule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600" u="none" strike="noStrike">
                          <a:effectLst/>
                          <a:latin typeface="Arial" panose="020B0604020202020204" pitchFamily="34" charset="0"/>
                          <a:cs typeface="Arial" panose="020B0604020202020204" pitchFamily="34" charset="0"/>
                        </a:rPr>
                        <a:t>@Digits(integer=6, fraction=2)</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3879317153"/>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BigDecimal price;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740591009"/>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a:effectLst/>
                          <a:latin typeface="Arial" panose="020B0604020202020204" pitchFamily="34" charset="0"/>
                          <a:cs typeface="Arial" panose="020B0604020202020204" pitchFamily="34" charset="0"/>
                        </a:rPr>
                        <a:t> </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4205775561"/>
                  </a:ext>
                </a:extLst>
              </a:tr>
              <a:tr h="157817">
                <a:tc rowSpan="3">
                  <a:txBody>
                    <a:bodyPr/>
                    <a:lstStyle/>
                    <a:p>
                      <a:pPr algn="l" fontAlgn="ctr"/>
                      <a:r>
                        <a:rPr lang="fr-FR" sz="1600" b="1" u="none" strike="noStrike" dirty="0">
                          <a:effectLst/>
                          <a:latin typeface="Arial" panose="020B0604020202020204" pitchFamily="34" charset="0"/>
                          <a:cs typeface="Arial" panose="020B0604020202020204" pitchFamily="34" charset="0"/>
                        </a:rPr>
                        <a:t>@Future</a:t>
                      </a:r>
                      <a:endParaRPr lang="fr-FR" sz="16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600" u="none" strike="noStrike">
                          <a:effectLst/>
                          <a:latin typeface="Arial" panose="020B0604020202020204" pitchFamily="34" charset="0"/>
                          <a:cs typeface="Arial" panose="020B0604020202020204" pitchFamily="34" charset="0"/>
                        </a:rPr>
                        <a:t>La valeur doit être une date dans le futur.</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600" u="none" strike="noStrike">
                          <a:effectLst/>
                          <a:latin typeface="Arial" panose="020B0604020202020204" pitchFamily="34" charset="0"/>
                          <a:cs typeface="Arial" panose="020B0604020202020204" pitchFamily="34" charset="0"/>
                        </a:rPr>
                        <a:t>@Future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1025913088"/>
                  </a:ext>
                </a:extLst>
              </a:tr>
              <a:tr h="116042">
                <a:tc vMerge="1">
                  <a:txBody>
                    <a:bodyPr/>
                    <a:lstStyle/>
                    <a:p>
                      <a:endParaRPr lang="fr-FR"/>
                    </a:p>
                  </a:txBody>
                  <a:tcPr/>
                </a:tc>
                <a:tc vMerge="1">
                  <a:txBody>
                    <a:bodyPr/>
                    <a:lstStyle/>
                    <a:p>
                      <a:endParaRPr lang="fr-FR"/>
                    </a:p>
                  </a:txBody>
                  <a:tcPr/>
                </a:tc>
                <a:tc>
                  <a:txBody>
                    <a:bodyPr/>
                    <a:lstStyle/>
                    <a:p>
                      <a:pPr algn="l" fontAlgn="ctr"/>
                      <a:r>
                        <a:rPr lang="fr-FR" sz="1600" u="none" strike="noStrike">
                          <a:effectLst/>
                          <a:latin typeface="Arial" panose="020B0604020202020204" pitchFamily="34" charset="0"/>
                          <a:cs typeface="Arial" panose="020B0604020202020204" pitchFamily="34" charset="0"/>
                        </a:rPr>
                        <a:t>Date eventDate;</a:t>
                      </a:r>
                      <a:endParaRPr lang="fr-FR" sz="16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2745172884"/>
                  </a:ext>
                </a:extLst>
              </a:tr>
              <a:tr h="116042">
                <a:tc vMerge="1">
                  <a:txBody>
                    <a:bodyPr/>
                    <a:lstStyle/>
                    <a:p>
                      <a:endParaRPr lang="fr-FR"/>
                    </a:p>
                  </a:txBody>
                  <a:tcPr/>
                </a:tc>
                <a:tc vMerge="1">
                  <a:txBody>
                    <a:bodyPr/>
                    <a:lstStyle/>
                    <a:p>
                      <a:endParaRPr lang="fr-FR"/>
                    </a:p>
                  </a:txBody>
                  <a:tcPr/>
                </a:tc>
                <a:tc>
                  <a:txBody>
                    <a:bodyPr/>
                    <a:lstStyle/>
                    <a:p>
                      <a:pPr algn="l" fontAlgn="t"/>
                      <a:r>
                        <a:rPr lang="fr-FR" sz="1600" u="none" strike="noStrike" dirty="0">
                          <a:effectLst/>
                          <a:latin typeface="Arial" panose="020B0604020202020204" pitchFamily="34" charset="0"/>
                          <a:cs typeface="Arial" panose="020B0604020202020204" pitchFamily="34" charset="0"/>
                        </a:rPr>
                        <a:t> </a:t>
                      </a:r>
                      <a:endParaRPr lang="fr-FR" sz="16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3507934052"/>
                  </a:ext>
                </a:extLst>
              </a:tr>
            </a:tbl>
          </a:graphicData>
        </a:graphic>
      </p:graphicFrame>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22577585"/>
      </p:ext>
    </p:extLst>
  </p:cSld>
  <p:clrMapOvr>
    <a:masterClrMapping/>
  </p:clrMapOvr>
  <p:transition spd="slow"/>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349</a:t>
            </a:fld>
            <a:endParaRPr lang="fr-FR"/>
          </a:p>
        </p:txBody>
      </p:sp>
      <p:sp>
        <p:nvSpPr>
          <p:cNvPr id="30722" name="Titre 1"/>
          <p:cNvSpPr>
            <a:spLocks noGrp="1"/>
          </p:cNvSpPr>
          <p:nvPr>
            <p:ph type="title"/>
          </p:nvPr>
        </p:nvSpPr>
        <p:spPr/>
        <p:txBody>
          <a:bodyPr>
            <a:normAutofit fontScale="90000"/>
          </a:bodyPr>
          <a:lstStyle/>
          <a:p>
            <a:r>
              <a:rPr lang="fr-FR" dirty="0"/>
              <a:t>Validation JSR 303 - Annotations</a:t>
            </a:r>
          </a:p>
        </p:txBody>
      </p:sp>
      <p:graphicFrame>
        <p:nvGraphicFramePr>
          <p:cNvPr id="3" name="Espace réservé du contenu 2">
            <a:extLst>
              <a:ext uri="{FF2B5EF4-FFF2-40B4-BE49-F238E27FC236}">
                <a16:creationId xmlns:a16="http://schemas.microsoft.com/office/drawing/2014/main" id="{5079D137-BE3B-4C2E-9AEF-89B73F22AA61}"/>
              </a:ext>
            </a:extLst>
          </p:cNvPr>
          <p:cNvGraphicFramePr>
            <a:graphicFrameLocks noGrp="1"/>
          </p:cNvGraphicFramePr>
          <p:nvPr>
            <p:ph idx="1"/>
            <p:extLst>
              <p:ext uri="{D42A27DB-BD31-4B8C-83A1-F6EECF244321}">
                <p14:modId xmlns:p14="http://schemas.microsoft.com/office/powerpoint/2010/main" val="3174587608"/>
              </p:ext>
            </p:extLst>
          </p:nvPr>
        </p:nvGraphicFramePr>
        <p:xfrm>
          <a:off x="692259" y="1294904"/>
          <a:ext cx="11045854" cy="5097909"/>
        </p:xfrm>
        <a:graphic>
          <a:graphicData uri="http://schemas.openxmlformats.org/drawingml/2006/table">
            <a:tbl>
              <a:tblPr>
                <a:tableStyleId>{5C22544A-7EE6-4342-B048-85BDC9FD1C3A}</a:tableStyleId>
              </a:tblPr>
              <a:tblGrid>
                <a:gridCol w="1831983">
                  <a:extLst>
                    <a:ext uri="{9D8B030D-6E8A-4147-A177-3AD203B41FA5}">
                      <a16:colId xmlns:a16="http://schemas.microsoft.com/office/drawing/2014/main" val="3257431929"/>
                    </a:ext>
                  </a:extLst>
                </a:gridCol>
                <a:gridCol w="5603069">
                  <a:extLst>
                    <a:ext uri="{9D8B030D-6E8A-4147-A177-3AD203B41FA5}">
                      <a16:colId xmlns:a16="http://schemas.microsoft.com/office/drawing/2014/main" val="3305761799"/>
                    </a:ext>
                  </a:extLst>
                </a:gridCol>
                <a:gridCol w="3610802">
                  <a:extLst>
                    <a:ext uri="{9D8B030D-6E8A-4147-A177-3AD203B41FA5}">
                      <a16:colId xmlns:a16="http://schemas.microsoft.com/office/drawing/2014/main" val="2791007298"/>
                    </a:ext>
                  </a:extLst>
                </a:gridCol>
              </a:tblGrid>
              <a:tr h="120683">
                <a:tc>
                  <a:txBody>
                    <a:bodyPr/>
                    <a:lstStyle/>
                    <a:p>
                      <a:pPr algn="ctr" fontAlgn="ctr"/>
                      <a:r>
                        <a:rPr lang="fr-FR" sz="1400" b="0" i="0" u="none" strike="noStrike" dirty="0">
                          <a:solidFill>
                            <a:srgbClr val="000000"/>
                          </a:solidFill>
                          <a:effectLst/>
                          <a:latin typeface="Arial" panose="020B0604020202020204" pitchFamily="34" charset="0"/>
                          <a:cs typeface="Arial" panose="020B0604020202020204" pitchFamily="34" charset="0"/>
                        </a:rPr>
                        <a:t>Annotation</a:t>
                      </a:r>
                    </a:p>
                  </a:txBody>
                  <a:tcPr marL="4642" marR="4642" marT="4642" marB="0" anchor="ctr"/>
                </a:tc>
                <a:tc>
                  <a:txBody>
                    <a:bodyPr/>
                    <a:lstStyle/>
                    <a:p>
                      <a:pPr algn="ctr" fontAlgn="ctr"/>
                      <a:r>
                        <a:rPr lang="fr-FR" sz="1400" u="none" strike="noStrike">
                          <a:effectLst/>
                          <a:latin typeface="Arial" panose="020B0604020202020204" pitchFamily="34" charset="0"/>
                          <a:cs typeface="Arial" panose="020B0604020202020204" pitchFamily="34" charset="0"/>
                        </a:rPr>
                        <a:t>Description</a:t>
                      </a:r>
                      <a:endParaRPr lang="fr-FR" sz="1400" b="1"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ctr" fontAlgn="ctr"/>
                      <a:r>
                        <a:rPr lang="fr-FR" sz="1400" u="none" strike="noStrike" dirty="0">
                          <a:effectLst/>
                          <a:latin typeface="Arial" panose="020B0604020202020204" pitchFamily="34" charset="0"/>
                          <a:cs typeface="Arial" panose="020B0604020202020204" pitchFamily="34" charset="0"/>
                        </a:rPr>
                        <a:t>Exemple</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090942157"/>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@Max</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doit être un chiffre entier inférieure ou égale à la valeur indiquée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l" fontAlgn="ctr"/>
                      <a:r>
                        <a:rPr lang="fr-FR" sz="1400" u="none" strike="noStrike" dirty="0">
                          <a:effectLst/>
                          <a:latin typeface="Arial" panose="020B0604020202020204" pitchFamily="34" charset="0"/>
                          <a:cs typeface="Arial" panose="020B0604020202020204" pitchFamily="34" charset="0"/>
                        </a:rPr>
                        <a:t>@Max(10)</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2167233392"/>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dirty="0" err="1">
                          <a:effectLst/>
                          <a:latin typeface="Arial" panose="020B0604020202020204" pitchFamily="34" charset="0"/>
                          <a:cs typeface="Arial" panose="020B0604020202020204" pitchFamily="34" charset="0"/>
                        </a:rPr>
                        <a:t>int</a:t>
                      </a:r>
                      <a:r>
                        <a:rPr lang="fr-FR" sz="1400" u="none" strike="noStrike" dirty="0">
                          <a:effectLst/>
                          <a:latin typeface="Arial" panose="020B0604020202020204" pitchFamily="34" charset="0"/>
                          <a:cs typeface="Arial" panose="020B0604020202020204" pitchFamily="34" charset="0"/>
                        </a:rPr>
                        <a:t> </a:t>
                      </a:r>
                      <a:r>
                        <a:rPr lang="fr-FR" sz="1400" u="none" strike="noStrike" dirty="0" err="1">
                          <a:effectLst/>
                          <a:latin typeface="Arial" panose="020B0604020202020204" pitchFamily="34" charset="0"/>
                          <a:cs typeface="Arial" panose="020B0604020202020204" pitchFamily="34" charset="0"/>
                        </a:rPr>
                        <a:t>quantity</a:t>
                      </a:r>
                      <a:r>
                        <a:rPr lang="fr-FR" sz="1400" u="none" strike="noStrike" dirty="0">
                          <a:effectLst/>
                          <a:latin typeface="Arial" panose="020B0604020202020204" pitchFamily="34" charset="0"/>
                          <a:cs typeface="Arial" panose="020B0604020202020204" pitchFamily="34" charset="0"/>
                        </a:rPr>
                        <a:t>;</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4012469154"/>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dirty="0">
                          <a:effectLst/>
                          <a:latin typeface="Arial" panose="020B0604020202020204" pitchFamily="34" charset="0"/>
                          <a:cs typeface="Arial" panose="020B0604020202020204" pitchFamily="34" charset="0"/>
                        </a:rPr>
                        <a:t> </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729790920"/>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@Min</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doit être un chiffre entier supérieure ou égale à la valeur indiquée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400" u="none" strike="noStrike" dirty="0">
                          <a:effectLst/>
                          <a:latin typeface="Arial" panose="020B0604020202020204" pitchFamily="34" charset="0"/>
                          <a:cs typeface="Arial" panose="020B0604020202020204" pitchFamily="34" charset="0"/>
                        </a:rPr>
                        <a:t>@Min(5)</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267650001"/>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dirty="0" err="1">
                          <a:effectLst/>
                          <a:latin typeface="Arial" panose="020B0604020202020204" pitchFamily="34" charset="0"/>
                          <a:cs typeface="Arial" panose="020B0604020202020204" pitchFamily="34" charset="0"/>
                        </a:rPr>
                        <a:t>int</a:t>
                      </a:r>
                      <a:r>
                        <a:rPr lang="fr-FR" sz="1400" u="none" strike="noStrike" dirty="0">
                          <a:effectLst/>
                          <a:latin typeface="Arial" panose="020B0604020202020204" pitchFamily="34" charset="0"/>
                          <a:cs typeface="Arial" panose="020B0604020202020204" pitchFamily="34" charset="0"/>
                        </a:rPr>
                        <a:t> </a:t>
                      </a:r>
                      <a:r>
                        <a:rPr lang="fr-FR" sz="1400" u="none" strike="noStrike" dirty="0" err="1">
                          <a:effectLst/>
                          <a:latin typeface="Arial" panose="020B0604020202020204" pitchFamily="34" charset="0"/>
                          <a:cs typeface="Arial" panose="020B0604020202020204" pitchFamily="34" charset="0"/>
                        </a:rPr>
                        <a:t>quantity</a:t>
                      </a:r>
                      <a:r>
                        <a:rPr lang="fr-FR" sz="1400" u="none" strike="noStrike" dirty="0">
                          <a:effectLst/>
                          <a:latin typeface="Arial" panose="020B0604020202020204" pitchFamily="34" charset="0"/>
                          <a:cs typeface="Arial" panose="020B0604020202020204" pitchFamily="34" charset="0"/>
                        </a:rPr>
                        <a:t>;</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2375096160"/>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dirty="0">
                          <a:effectLst/>
                          <a:latin typeface="Arial" panose="020B0604020202020204" pitchFamily="34" charset="0"/>
                          <a:cs typeface="Arial" panose="020B0604020202020204" pitchFamily="34" charset="0"/>
                        </a:rPr>
                        <a:t> </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2861749580"/>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a:t>
                      </a:r>
                      <a:r>
                        <a:rPr lang="fr-FR" sz="1400" b="1" u="none" strike="noStrike" dirty="0" err="1">
                          <a:effectLst/>
                          <a:latin typeface="Arial" panose="020B0604020202020204" pitchFamily="34" charset="0"/>
                          <a:cs typeface="Arial" panose="020B0604020202020204" pitchFamily="34" charset="0"/>
                        </a:rPr>
                        <a:t>NotNull</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ne doit pas être nulle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400" u="none" strike="noStrike">
                          <a:effectLst/>
                          <a:latin typeface="Arial" panose="020B0604020202020204" pitchFamily="34" charset="0"/>
                          <a:cs typeface="Arial" panose="020B0604020202020204" pitchFamily="34" charset="0"/>
                        </a:rPr>
                        <a:t>@NotNull</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2173559121"/>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a:effectLst/>
                          <a:latin typeface="Arial" panose="020B0604020202020204" pitchFamily="34" charset="0"/>
                          <a:cs typeface="Arial" panose="020B0604020202020204" pitchFamily="34" charset="0"/>
                        </a:rPr>
                        <a:t>String username;</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2998285141"/>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a:effectLst/>
                          <a:latin typeface="Arial" panose="020B0604020202020204" pitchFamily="34" charset="0"/>
                          <a:cs typeface="Arial" panose="020B0604020202020204" pitchFamily="34" charset="0"/>
                        </a:rPr>
                        <a:t> </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3916214755"/>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a:t>
                      </a:r>
                      <a:r>
                        <a:rPr lang="fr-FR" sz="1400" b="1" u="none" strike="noStrike" dirty="0" err="1">
                          <a:effectLst/>
                          <a:latin typeface="Arial" panose="020B0604020202020204" pitchFamily="34" charset="0"/>
                          <a:cs typeface="Arial" panose="020B0604020202020204" pitchFamily="34" charset="0"/>
                        </a:rPr>
                        <a:t>Null</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doit être nulle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400" u="none" strike="noStrike">
                          <a:effectLst/>
                          <a:latin typeface="Arial" panose="020B0604020202020204" pitchFamily="34" charset="0"/>
                          <a:cs typeface="Arial" panose="020B0604020202020204" pitchFamily="34" charset="0"/>
                        </a:rPr>
                        <a:t>@Null</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3386094372"/>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a:effectLst/>
                          <a:latin typeface="Arial" panose="020B0604020202020204" pitchFamily="34" charset="0"/>
                          <a:cs typeface="Arial" panose="020B0604020202020204" pitchFamily="34" charset="0"/>
                        </a:rPr>
                        <a:t>String unusedString;</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1217554554"/>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a:effectLst/>
                          <a:latin typeface="Arial" panose="020B0604020202020204" pitchFamily="34" charset="0"/>
                          <a:cs typeface="Arial" panose="020B0604020202020204" pitchFamily="34" charset="0"/>
                        </a:rPr>
                        <a:t> </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3499885488"/>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@Past</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doit être une date dans le passé</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nchor="ctr"/>
                </a:tc>
                <a:tc>
                  <a:txBody>
                    <a:bodyPr/>
                    <a:lstStyle/>
                    <a:p>
                      <a:pPr algn="l" fontAlgn="ctr"/>
                      <a:r>
                        <a:rPr lang="fr-FR" sz="1400" u="none" strike="noStrike">
                          <a:effectLst/>
                          <a:latin typeface="Arial" panose="020B0604020202020204" pitchFamily="34" charset="0"/>
                          <a:cs typeface="Arial" panose="020B0604020202020204" pitchFamily="34" charset="0"/>
                        </a:rPr>
                        <a:t>@Past</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4259858927"/>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a:effectLst/>
                          <a:latin typeface="Arial" panose="020B0604020202020204" pitchFamily="34" charset="0"/>
                          <a:cs typeface="Arial" panose="020B0604020202020204" pitchFamily="34" charset="0"/>
                        </a:rPr>
                        <a:t>Date birthday;</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745858661"/>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a:effectLst/>
                          <a:latin typeface="Arial" panose="020B0604020202020204" pitchFamily="34" charset="0"/>
                          <a:cs typeface="Arial" panose="020B0604020202020204" pitchFamily="34" charset="0"/>
                        </a:rPr>
                        <a:t> </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1134314404"/>
                  </a:ext>
                </a:extLst>
              </a:tr>
              <a:tr h="2692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@Pattern</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La valeur doit respecter l'expression régulière.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400" u="none" strike="noStrike" dirty="0">
                          <a:effectLst/>
                          <a:latin typeface="Arial" panose="020B0604020202020204" pitchFamily="34" charset="0"/>
                          <a:cs typeface="Arial" panose="020B0604020202020204" pitchFamily="34" charset="0"/>
                        </a:rPr>
                        <a:t>@Pattern(</a:t>
                      </a:r>
                      <a:r>
                        <a:rPr lang="fr-FR" sz="1400" u="none" strike="noStrike" dirty="0" err="1">
                          <a:effectLst/>
                          <a:latin typeface="Arial" panose="020B0604020202020204" pitchFamily="34" charset="0"/>
                          <a:cs typeface="Arial" panose="020B0604020202020204" pitchFamily="34" charset="0"/>
                        </a:rPr>
                        <a:t>regexp</a:t>
                      </a:r>
                      <a:r>
                        <a:rPr lang="fr-FR" sz="1400" u="none" strike="noStrike" dirty="0">
                          <a:effectLst/>
                          <a:latin typeface="Arial" panose="020B0604020202020204" pitchFamily="34" charset="0"/>
                          <a:cs typeface="Arial" panose="020B0604020202020204" pitchFamily="34" charset="0"/>
                        </a:rPr>
                        <a:t>="\\(\\d{3}\\)\\d{3}-\\d{4}")</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4281106355"/>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a:effectLst/>
                          <a:latin typeface="Arial" panose="020B0604020202020204" pitchFamily="34" charset="0"/>
                          <a:cs typeface="Arial" panose="020B0604020202020204" pitchFamily="34" charset="0"/>
                        </a:rPr>
                        <a:t>String phoneNumber;</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432811617"/>
                  </a:ext>
                </a:extLst>
              </a:tr>
              <a:tr h="116042">
                <a:tc vMerge="1">
                  <a:txBody>
                    <a:bodyPr/>
                    <a:lstStyle/>
                    <a:p>
                      <a:endParaRPr lang="fr-FR"/>
                    </a:p>
                  </a:txBody>
                  <a:tcPr/>
                </a:tc>
                <a:tc vMerge="1">
                  <a:txBody>
                    <a:bodyPr/>
                    <a:lstStyle/>
                    <a:p>
                      <a:endParaRPr lang="fr-FR"/>
                    </a:p>
                  </a:txBody>
                  <a:tcPr/>
                </a:tc>
                <a:tc>
                  <a:txBody>
                    <a:bodyPr/>
                    <a:lstStyle/>
                    <a:p>
                      <a:pPr algn="l" fontAlgn="t"/>
                      <a:r>
                        <a:rPr lang="fr-FR" sz="1400" u="none" strike="noStrike">
                          <a:effectLst/>
                          <a:latin typeface="Arial" panose="020B0604020202020204" pitchFamily="34" charset="0"/>
                          <a:cs typeface="Arial" panose="020B0604020202020204" pitchFamily="34" charset="0"/>
                        </a:rPr>
                        <a:t> </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2508581453"/>
                  </a:ext>
                </a:extLst>
              </a:tr>
              <a:tr h="157817">
                <a:tc rowSpan="3">
                  <a:txBody>
                    <a:bodyPr/>
                    <a:lstStyle/>
                    <a:p>
                      <a:pPr algn="l" fontAlgn="ctr"/>
                      <a:r>
                        <a:rPr lang="fr-FR" sz="1400" b="1" u="none" strike="noStrike" dirty="0">
                          <a:effectLst/>
                          <a:latin typeface="Arial" panose="020B0604020202020204" pitchFamily="34" charset="0"/>
                          <a:cs typeface="Arial" panose="020B0604020202020204" pitchFamily="34" charset="0"/>
                        </a:rPr>
                        <a:t>@Size</a:t>
                      </a:r>
                      <a:endParaRPr lang="fr-FR" sz="1400" b="1"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rowSpan="3">
                  <a:txBody>
                    <a:bodyPr/>
                    <a:lstStyle/>
                    <a:p>
                      <a:pPr algn="l" fontAlgn="ctr"/>
                      <a:r>
                        <a:rPr lang="fr-FR" sz="1400" u="none" strike="noStrike" dirty="0">
                          <a:effectLst/>
                          <a:latin typeface="Arial" panose="020B0604020202020204" pitchFamily="34" charset="0"/>
                          <a:cs typeface="Arial" panose="020B0604020202020204" pitchFamily="34" charset="0"/>
                        </a:rPr>
                        <a:t>Fonctionne sur des valeurs de type String, Collection, </a:t>
                      </a:r>
                      <a:r>
                        <a:rPr lang="fr-FR" sz="1400" u="none" strike="noStrike" dirty="0" err="1">
                          <a:effectLst/>
                          <a:latin typeface="Arial" panose="020B0604020202020204" pitchFamily="34" charset="0"/>
                          <a:cs typeface="Arial" panose="020B0604020202020204" pitchFamily="34" charset="0"/>
                        </a:rPr>
                        <a:t>Map</a:t>
                      </a:r>
                      <a:r>
                        <a:rPr lang="fr-FR" sz="1400" u="none" strike="noStrike" dirty="0">
                          <a:effectLst/>
                          <a:latin typeface="Arial" panose="020B0604020202020204" pitchFamily="34" charset="0"/>
                          <a:cs typeface="Arial" panose="020B0604020202020204" pitchFamily="34" charset="0"/>
                        </a:rPr>
                        <a:t>, tableaux et permet de valider sa taille.</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18567" marB="27850" anchor="ctr"/>
                </a:tc>
                <a:tc>
                  <a:txBody>
                    <a:bodyPr/>
                    <a:lstStyle/>
                    <a:p>
                      <a:pPr algn="l" fontAlgn="ctr"/>
                      <a:r>
                        <a:rPr lang="fr-FR" sz="1400" u="none" strike="noStrike">
                          <a:effectLst/>
                          <a:latin typeface="Arial" panose="020B0604020202020204" pitchFamily="34" charset="0"/>
                          <a:cs typeface="Arial" panose="020B0604020202020204" pitchFamily="34" charset="0"/>
                        </a:rPr>
                        <a:t>@Size(min=2, max=240)</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18567" marB="27850" anchor="ctr"/>
                </a:tc>
                <a:extLst>
                  <a:ext uri="{0D108BD9-81ED-4DB2-BD59-A6C34878D82A}">
                    <a16:rowId xmlns:a16="http://schemas.microsoft.com/office/drawing/2014/main" val="1619450194"/>
                  </a:ext>
                </a:extLst>
              </a:tr>
              <a:tr h="116042">
                <a:tc vMerge="1">
                  <a:txBody>
                    <a:bodyPr/>
                    <a:lstStyle/>
                    <a:p>
                      <a:endParaRPr lang="fr-FR"/>
                    </a:p>
                  </a:txBody>
                  <a:tcPr/>
                </a:tc>
                <a:tc vMerge="1">
                  <a:txBody>
                    <a:bodyPr/>
                    <a:lstStyle/>
                    <a:p>
                      <a:endParaRPr lang="fr-FR"/>
                    </a:p>
                  </a:txBody>
                  <a:tcPr/>
                </a:tc>
                <a:tc>
                  <a:txBody>
                    <a:bodyPr/>
                    <a:lstStyle/>
                    <a:p>
                      <a:pPr algn="l" fontAlgn="ctr"/>
                      <a:r>
                        <a:rPr lang="fr-FR" sz="1400" u="none" strike="noStrike">
                          <a:effectLst/>
                          <a:latin typeface="Arial" panose="020B0604020202020204" pitchFamily="34" charset="0"/>
                          <a:cs typeface="Arial" panose="020B0604020202020204" pitchFamily="34" charset="0"/>
                        </a:rPr>
                        <a:t>String briefMessage;</a:t>
                      </a:r>
                      <a:endParaRPr lang="fr-FR" sz="1400" b="0" i="0" u="none" strike="noStrike">
                        <a:solidFill>
                          <a:srgbClr val="000000"/>
                        </a:solidFill>
                        <a:effectLst/>
                        <a:latin typeface="Arial" panose="020B0604020202020204" pitchFamily="34" charset="0"/>
                        <a:cs typeface="Arial" panose="020B0604020202020204" pitchFamily="34" charset="0"/>
                      </a:endParaRPr>
                    </a:p>
                  </a:txBody>
                  <a:tcPr marL="4642" marR="4642" marT="4642" marB="0" anchor="ctr"/>
                </a:tc>
                <a:extLst>
                  <a:ext uri="{0D108BD9-81ED-4DB2-BD59-A6C34878D82A}">
                    <a16:rowId xmlns:a16="http://schemas.microsoft.com/office/drawing/2014/main" val="3953423996"/>
                  </a:ext>
                </a:extLst>
              </a:tr>
              <a:tr h="120683">
                <a:tc vMerge="1">
                  <a:txBody>
                    <a:bodyPr/>
                    <a:lstStyle/>
                    <a:p>
                      <a:endParaRPr lang="fr-FR"/>
                    </a:p>
                  </a:txBody>
                  <a:tcPr/>
                </a:tc>
                <a:tc vMerge="1">
                  <a:txBody>
                    <a:bodyPr/>
                    <a:lstStyle/>
                    <a:p>
                      <a:endParaRPr lang="fr-FR"/>
                    </a:p>
                  </a:txBody>
                  <a:tcPr/>
                </a:tc>
                <a:tc>
                  <a:txBody>
                    <a:bodyPr/>
                    <a:lstStyle/>
                    <a:p>
                      <a:pPr algn="l" fontAlgn="t"/>
                      <a:r>
                        <a:rPr lang="fr-FR" sz="1400" u="none" strike="noStrike" dirty="0">
                          <a:effectLst/>
                          <a:latin typeface="Arial" panose="020B0604020202020204" pitchFamily="34" charset="0"/>
                          <a:cs typeface="Arial" panose="020B0604020202020204" pitchFamily="34" charset="0"/>
                        </a:rPr>
                        <a:t> </a:t>
                      </a:r>
                      <a:endParaRPr lang="fr-FR" sz="1400" b="0" i="0" u="none" strike="noStrike" dirty="0">
                        <a:solidFill>
                          <a:srgbClr val="000000"/>
                        </a:solidFill>
                        <a:effectLst/>
                        <a:latin typeface="Arial" panose="020B0604020202020204" pitchFamily="34" charset="0"/>
                        <a:cs typeface="Arial" panose="020B0604020202020204" pitchFamily="34" charset="0"/>
                      </a:endParaRPr>
                    </a:p>
                  </a:txBody>
                  <a:tcPr marL="4642" marR="4642" marT="4642" marB="0"/>
                </a:tc>
                <a:extLst>
                  <a:ext uri="{0D108BD9-81ED-4DB2-BD59-A6C34878D82A}">
                    <a16:rowId xmlns:a16="http://schemas.microsoft.com/office/drawing/2014/main" val="406795763"/>
                  </a:ext>
                </a:extLst>
              </a:tr>
            </a:tbl>
          </a:graphicData>
        </a:graphic>
      </p:graphicFrame>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6300563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re 1"/>
          <p:cNvSpPr>
            <a:spLocks noGrp="1"/>
          </p:cNvSpPr>
          <p:nvPr>
            <p:ph type="title"/>
          </p:nvPr>
        </p:nvSpPr>
        <p:spPr/>
        <p:txBody>
          <a:bodyPr>
            <a:normAutofit fontScale="90000"/>
          </a:bodyPr>
          <a:lstStyle/>
          <a:p>
            <a:r>
              <a:rPr lang="fr-FR" altLang="en-US"/>
              <a:t>Injection de dépendances</a:t>
            </a:r>
          </a:p>
        </p:txBody>
      </p:sp>
      <p:sp>
        <p:nvSpPr>
          <p:cNvPr id="67587" name="Espace réservé du contenu 2"/>
          <p:cNvSpPr>
            <a:spLocks noGrp="1"/>
          </p:cNvSpPr>
          <p:nvPr>
            <p:ph idx="1"/>
          </p:nvPr>
        </p:nvSpPr>
        <p:spPr/>
        <p:txBody>
          <a:bodyPr>
            <a:normAutofit/>
          </a:bodyPr>
          <a:lstStyle/>
          <a:p>
            <a:r>
              <a:rPr lang="fr-FR" altLang="en-US" dirty="0"/>
              <a:t>Spring permet d’injecter autre choses que des </a:t>
            </a:r>
            <a:r>
              <a:rPr lang="fr-FR" altLang="en-US" dirty="0" err="1"/>
              <a:t>beans</a:t>
            </a:r>
            <a:endParaRPr lang="fr-FR" altLang="en-US" dirty="0"/>
          </a:p>
          <a:p>
            <a:endParaRPr lang="fr-FR" altLang="en-US" dirty="0"/>
          </a:p>
          <a:p>
            <a:endParaRPr lang="fr-FR" altLang="en-US" dirty="0"/>
          </a:p>
          <a:p>
            <a:endParaRPr lang="fr-FR" altLang="en-US" dirty="0"/>
          </a:p>
          <a:p>
            <a:endParaRPr lang="fr-FR" altLang="en-US" dirty="0"/>
          </a:p>
          <a:p>
            <a:endParaRPr lang="fr-FR" altLang="en-US" dirty="0"/>
          </a:p>
          <a:p>
            <a:r>
              <a:rPr lang="fr-FR" altLang="en-US" dirty="0"/>
              <a:t>Equivalent Java</a:t>
            </a:r>
          </a:p>
          <a:p>
            <a:endParaRPr lang="fr-FR" altLang="en-US" dirty="0"/>
          </a:p>
          <a:p>
            <a:endParaRPr lang="fr-FR" altLang="en-US" dirty="0"/>
          </a:p>
        </p:txBody>
      </p:sp>
      <p:sp>
        <p:nvSpPr>
          <p:cNvPr id="6" name="ZoneTexte 5"/>
          <p:cNvSpPr txBox="1"/>
          <p:nvPr/>
        </p:nvSpPr>
        <p:spPr>
          <a:xfrm>
            <a:off x="1646808" y="1984085"/>
            <a:ext cx="7848600" cy="8309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 id="service" class="</a:t>
            </a:r>
            <a:r>
              <a:rPr lang="fr-FR" sz="1600" dirty="0" err="1">
                <a:solidFill>
                  <a:schemeClr val="tx1"/>
                </a:solidFill>
                <a:latin typeface="Courier New" pitchFamily="49" charset="0"/>
                <a:cs typeface="Courier New" pitchFamily="49" charset="0"/>
              </a:rPr>
              <a:t>exemple.ServiceImpl</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	&lt;</a:t>
            </a:r>
            <a:r>
              <a:rPr lang="fr-FR" sz="1600" dirty="0" err="1">
                <a:solidFill>
                  <a:schemeClr val="tx1"/>
                </a:solidFill>
                <a:latin typeface="Courier New" pitchFamily="49" charset="0"/>
                <a:cs typeface="Courier New" pitchFamily="49" charset="0"/>
              </a:rPr>
              <a:t>property</a:t>
            </a:r>
            <a:r>
              <a:rPr lang="fr-FR" sz="1600" dirty="0">
                <a:solidFill>
                  <a:schemeClr val="tx1"/>
                </a:solidFill>
                <a:latin typeface="Courier New" pitchFamily="49" charset="0"/>
                <a:cs typeface="Courier New" pitchFamily="49" charset="0"/>
              </a:rPr>
              <a:t> </a:t>
            </a:r>
            <a:r>
              <a:rPr lang="fr-FR" sz="1600" dirty="0" err="1">
                <a:solidFill>
                  <a:schemeClr val="tx1"/>
                </a:solidFill>
                <a:latin typeface="Courier New" pitchFamily="49" charset="0"/>
                <a:cs typeface="Courier New" pitchFamily="49" charset="0"/>
              </a:rPr>
              <a:t>name</a:t>
            </a:r>
            <a:r>
              <a:rPr lang="fr-FR" sz="1600" dirty="0">
                <a:solidFill>
                  <a:schemeClr val="tx1"/>
                </a:solidFill>
                <a:latin typeface="Courier New" pitchFamily="49" charset="0"/>
                <a:cs typeface="Courier New" pitchFamily="49" charset="0"/>
              </a:rPr>
              <a:t>="</a:t>
            </a:r>
            <a:r>
              <a:rPr lang="fr-FR" sz="1600" b="1" dirty="0" err="1">
                <a:solidFill>
                  <a:schemeClr val="tx1"/>
                </a:solidFill>
                <a:latin typeface="Courier New" pitchFamily="49" charset="0"/>
                <a:cs typeface="Courier New" pitchFamily="49" charset="0"/>
              </a:rPr>
              <a:t>nomDeFamille</a:t>
            </a:r>
            <a:r>
              <a:rPr lang="fr-FR" sz="1600" dirty="0">
                <a:solidFill>
                  <a:schemeClr val="tx1"/>
                </a:solidFill>
                <a:latin typeface="Courier New" pitchFamily="49" charset="0"/>
                <a:cs typeface="Courier New" pitchFamily="49" charset="0"/>
              </a:rPr>
              <a:t>" value="</a:t>
            </a:r>
            <a:r>
              <a:rPr lang="fr-FR" sz="1600" b="1" dirty="0">
                <a:solidFill>
                  <a:schemeClr val="tx1"/>
                </a:solidFill>
                <a:latin typeface="Courier New" pitchFamily="49" charset="0"/>
                <a:cs typeface="Courier New" pitchFamily="49" charset="0"/>
              </a:rPr>
              <a:t>Durand</a:t>
            </a:r>
            <a:r>
              <a:rPr lang="fr-FR" sz="1600" dirty="0">
                <a:solidFill>
                  <a:schemeClr val="tx1"/>
                </a:solidFill>
                <a:latin typeface="Courier New" pitchFamily="49" charset="0"/>
                <a:cs typeface="Courier New" pitchFamily="49" charset="0"/>
              </a:rPr>
              <a:t>"/&gt;</a:t>
            </a:r>
          </a:p>
          <a:p>
            <a:pPr>
              <a:defRPr/>
            </a:pPr>
            <a:r>
              <a:rPr lang="fr-FR" sz="1600" dirty="0">
                <a:solidFill>
                  <a:schemeClr val="tx1"/>
                </a:solidFill>
                <a:latin typeface="Courier New" pitchFamily="49" charset="0"/>
                <a:cs typeface="Courier New" pitchFamily="49" charset="0"/>
              </a:rPr>
              <a:t>&lt;/</a:t>
            </a:r>
            <a:r>
              <a:rPr lang="fr-FR" sz="1600" dirty="0" err="1">
                <a:solidFill>
                  <a:schemeClr val="tx1"/>
                </a:solidFill>
                <a:latin typeface="Courier New" pitchFamily="49" charset="0"/>
                <a:cs typeface="Courier New" pitchFamily="49" charset="0"/>
              </a:rPr>
              <a:t>bean</a:t>
            </a:r>
            <a:r>
              <a:rPr lang="fr-FR" sz="1600" dirty="0">
                <a:solidFill>
                  <a:schemeClr val="tx1"/>
                </a:solidFill>
                <a:latin typeface="Courier New" pitchFamily="49" charset="0"/>
                <a:cs typeface="Courier New" pitchFamily="49" charset="0"/>
              </a:rPr>
              <a:t>&gt;</a:t>
            </a:r>
          </a:p>
        </p:txBody>
      </p:sp>
      <p:sp>
        <p:nvSpPr>
          <p:cNvPr id="7" name="ZoneTexte 6"/>
          <p:cNvSpPr txBox="1"/>
          <p:nvPr/>
        </p:nvSpPr>
        <p:spPr>
          <a:xfrm>
            <a:off x="1646808" y="3102075"/>
            <a:ext cx="7848600" cy="181588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sz="1600" dirty="0">
                <a:solidFill>
                  <a:schemeClr val="tx1"/>
                </a:solidFill>
                <a:latin typeface="Courier New"/>
              </a:rPr>
              <a:t>public class </a:t>
            </a:r>
            <a:r>
              <a:rPr lang="en-US" sz="1600" dirty="0" err="1">
                <a:solidFill>
                  <a:schemeClr val="tx1"/>
                </a:solidFill>
                <a:latin typeface="Courier New"/>
              </a:rPr>
              <a:t>ServiceImpl</a:t>
            </a:r>
            <a:r>
              <a:rPr lang="en-US" sz="1600" dirty="0">
                <a:solidFill>
                  <a:schemeClr val="tx1"/>
                </a:solidFill>
                <a:latin typeface="Courier New"/>
              </a:rPr>
              <a:t> implements Service {</a:t>
            </a:r>
          </a:p>
          <a:p>
            <a:pPr>
              <a:defRPr/>
            </a:pPr>
            <a:r>
              <a:rPr lang="fr-FR" sz="1600" dirty="0">
                <a:solidFill>
                  <a:schemeClr val="tx1"/>
                </a:solidFill>
                <a:latin typeface="Courier New"/>
              </a:rPr>
              <a:t>  </a:t>
            </a:r>
            <a:r>
              <a:rPr lang="fr-FR" sz="1600" dirty="0" err="1">
                <a:solidFill>
                  <a:schemeClr val="tx1"/>
                </a:solidFill>
                <a:latin typeface="Courier New"/>
              </a:rPr>
              <a:t>private</a:t>
            </a:r>
            <a:r>
              <a:rPr lang="fr-FR" sz="1600" dirty="0">
                <a:solidFill>
                  <a:schemeClr val="tx1"/>
                </a:solidFill>
                <a:latin typeface="Courier New"/>
              </a:rPr>
              <a:t> String </a:t>
            </a:r>
            <a:r>
              <a:rPr lang="fr-FR" sz="1600" b="1" dirty="0" err="1">
                <a:solidFill>
                  <a:schemeClr val="tx1"/>
                </a:solidFill>
                <a:latin typeface="Courier New" pitchFamily="49" charset="0"/>
                <a:cs typeface="Courier New" pitchFamily="49" charset="0"/>
              </a:rPr>
              <a:t>nomDeFamille</a:t>
            </a:r>
            <a:r>
              <a:rPr lang="fr-FR" sz="1600" dirty="0">
                <a:solidFill>
                  <a:schemeClr val="tx1"/>
                </a:solidFill>
                <a:latin typeface="Courier New"/>
              </a:rPr>
              <a:t>;</a:t>
            </a:r>
            <a:endParaRPr lang="en-US" sz="1600" dirty="0">
              <a:solidFill>
                <a:schemeClr val="tx1"/>
              </a:solidFill>
              <a:latin typeface="Courier New"/>
            </a:endParaRPr>
          </a:p>
          <a:p>
            <a:pPr>
              <a:defRPr/>
            </a:pPr>
            <a:r>
              <a:rPr lang="fr-FR" sz="1600" dirty="0">
                <a:solidFill>
                  <a:schemeClr val="tx1"/>
                </a:solidFill>
                <a:latin typeface="Courier New"/>
              </a:rPr>
              <a:t>  public </a:t>
            </a:r>
            <a:r>
              <a:rPr lang="fr-FR" sz="1600" dirty="0" err="1">
                <a:solidFill>
                  <a:schemeClr val="tx1"/>
                </a:solidFill>
                <a:latin typeface="Courier New"/>
              </a:rPr>
              <a:t>void</a:t>
            </a:r>
            <a:r>
              <a:rPr lang="fr-FR" sz="1600" dirty="0">
                <a:solidFill>
                  <a:schemeClr val="tx1"/>
                </a:solidFill>
                <a:latin typeface="Courier New"/>
              </a:rPr>
              <a:t> </a:t>
            </a:r>
            <a:r>
              <a:rPr lang="fr-FR" sz="1600" dirty="0" err="1">
                <a:solidFill>
                  <a:schemeClr val="tx1"/>
                </a:solidFill>
                <a:latin typeface="Courier New"/>
              </a:rPr>
              <a:t>set</a:t>
            </a:r>
            <a:r>
              <a:rPr lang="fr-FR" sz="1600" b="1" dirty="0" err="1">
                <a:solidFill>
                  <a:schemeClr val="tx1"/>
                </a:solidFill>
                <a:latin typeface="Courier New"/>
              </a:rPr>
              <a:t>NomDeFamille</a:t>
            </a:r>
            <a:r>
              <a:rPr lang="fr-FR" sz="1600" dirty="0">
                <a:solidFill>
                  <a:schemeClr val="tx1"/>
                </a:solidFill>
                <a:latin typeface="Courier New"/>
              </a:rPr>
              <a:t>(</a:t>
            </a:r>
            <a:r>
              <a:rPr lang="fr-FR" sz="1600" b="1" dirty="0">
                <a:solidFill>
                  <a:schemeClr val="tx1"/>
                </a:solidFill>
                <a:latin typeface="Courier New"/>
              </a:rPr>
              <a:t>String </a:t>
            </a:r>
            <a:r>
              <a:rPr lang="fr-FR" sz="1600" b="1" dirty="0" err="1">
                <a:solidFill>
                  <a:schemeClr val="tx1"/>
                </a:solidFill>
                <a:latin typeface="Courier New"/>
              </a:rPr>
              <a:t>unNomDeFamille</a:t>
            </a:r>
            <a:r>
              <a:rPr lang="fr-FR" sz="1600" dirty="0">
                <a:solidFill>
                  <a:schemeClr val="tx1"/>
                </a:solidFill>
                <a:latin typeface="Courier New"/>
              </a:rPr>
              <a:t>) {</a:t>
            </a:r>
          </a:p>
          <a:p>
            <a:pPr>
              <a:defRPr/>
            </a:pPr>
            <a:r>
              <a:rPr lang="fr-FR" sz="1600" dirty="0">
                <a:solidFill>
                  <a:schemeClr val="tx1"/>
                </a:solidFill>
                <a:latin typeface="Courier New"/>
              </a:rPr>
              <a:t>    </a:t>
            </a:r>
            <a:r>
              <a:rPr lang="fr-FR" sz="1600" dirty="0" err="1">
                <a:solidFill>
                  <a:schemeClr val="tx1"/>
                </a:solidFill>
                <a:latin typeface="Courier New"/>
              </a:rPr>
              <a:t>this</a:t>
            </a:r>
            <a:r>
              <a:rPr lang="fr-FR" sz="1600" b="1" dirty="0" err="1">
                <a:solidFill>
                  <a:schemeClr val="tx1"/>
                </a:solidFill>
                <a:latin typeface="Courier New"/>
              </a:rPr>
              <a:t>.</a:t>
            </a:r>
            <a:r>
              <a:rPr lang="fr-FR" sz="1600" b="1" dirty="0" err="1">
                <a:solidFill>
                  <a:schemeClr val="tx1"/>
                </a:solidFill>
                <a:latin typeface="Courier New" pitchFamily="49" charset="0"/>
                <a:cs typeface="Courier New" pitchFamily="49" charset="0"/>
              </a:rPr>
              <a:t>nomDeFamille</a:t>
            </a:r>
            <a:r>
              <a:rPr lang="fr-FR" sz="1600" dirty="0">
                <a:solidFill>
                  <a:schemeClr val="tx1"/>
                </a:solidFill>
                <a:latin typeface="Courier New"/>
              </a:rPr>
              <a:t> = </a:t>
            </a:r>
            <a:r>
              <a:rPr lang="fr-FR" sz="1600" b="1" dirty="0" err="1">
                <a:solidFill>
                  <a:schemeClr val="tx1"/>
                </a:solidFill>
                <a:latin typeface="Courier New"/>
              </a:rPr>
              <a:t>unNomDeFamille</a:t>
            </a:r>
            <a:r>
              <a:rPr lang="fr-FR" sz="1600" b="1" dirty="0">
                <a:solidFill>
                  <a:schemeClr val="tx1"/>
                </a:solidFill>
                <a:latin typeface="Courier New"/>
              </a:rPr>
              <a:t>;</a:t>
            </a:r>
            <a:endParaRPr lang="fr-FR" sz="1600" dirty="0">
              <a:solidFill>
                <a:schemeClr val="tx1"/>
              </a:solidFill>
              <a:latin typeface="Courier New"/>
            </a:endParaRPr>
          </a:p>
          <a:p>
            <a:pPr>
              <a:defRPr/>
            </a:pPr>
            <a:r>
              <a:rPr lang="fr-FR" sz="1600" dirty="0">
                <a:solidFill>
                  <a:schemeClr val="tx1"/>
                </a:solidFill>
                <a:latin typeface="Courier New"/>
              </a:rPr>
              <a:t>  }</a:t>
            </a:r>
          </a:p>
          <a:p>
            <a:pPr>
              <a:defRPr/>
            </a:pPr>
            <a:r>
              <a:rPr lang="fr-FR" sz="1600" dirty="0">
                <a:solidFill>
                  <a:schemeClr val="tx1"/>
                </a:solidFill>
                <a:latin typeface="Courier New"/>
              </a:rPr>
              <a:t>  ...</a:t>
            </a:r>
          </a:p>
          <a:p>
            <a:pPr>
              <a:defRPr/>
            </a:pPr>
            <a:r>
              <a:rPr lang="fr-FR" sz="1600" dirty="0">
                <a:solidFill>
                  <a:schemeClr val="tx1"/>
                </a:solidFill>
                <a:latin typeface="Courier New"/>
              </a:rPr>
              <a:t>}</a:t>
            </a:r>
          </a:p>
        </p:txBody>
      </p:sp>
      <p:sp>
        <p:nvSpPr>
          <p:cNvPr id="8" name="ZoneTexte 7"/>
          <p:cNvSpPr txBox="1"/>
          <p:nvPr/>
        </p:nvSpPr>
        <p:spPr>
          <a:xfrm>
            <a:off x="1646808" y="5728572"/>
            <a:ext cx="7848600" cy="5847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 service = new </a:t>
            </a:r>
            <a:r>
              <a:rPr lang="fr-FR" sz="1600" dirty="0" err="1">
                <a:solidFill>
                  <a:schemeClr val="tx1"/>
                </a:solidFill>
                <a:latin typeface="Courier New" pitchFamily="49" charset="0"/>
                <a:cs typeface="Courier New" pitchFamily="49" charset="0"/>
              </a:rPr>
              <a:t>ServiceImpl</a:t>
            </a:r>
            <a:r>
              <a:rPr lang="fr-FR" sz="1600" dirty="0">
                <a:solidFill>
                  <a:schemeClr val="tx1"/>
                </a:solidFill>
                <a:latin typeface="Courier New" pitchFamily="49" charset="0"/>
                <a:cs typeface="Courier New" pitchFamily="49" charset="0"/>
              </a:rPr>
              <a:t>();</a:t>
            </a:r>
          </a:p>
          <a:p>
            <a:pPr>
              <a:defRPr/>
            </a:pPr>
            <a:r>
              <a:rPr lang="fr-FR" sz="1600" dirty="0" err="1">
                <a:solidFill>
                  <a:schemeClr val="tx1"/>
                </a:solidFill>
                <a:latin typeface="Courier New" pitchFamily="49" charset="0"/>
                <a:cs typeface="Courier New" pitchFamily="49" charset="0"/>
              </a:rPr>
              <a:t>service.setNomDeFamille</a:t>
            </a:r>
            <a:r>
              <a:rPr lang="fr-FR" sz="1600" dirty="0">
                <a:solidFill>
                  <a:schemeClr val="tx1"/>
                </a:solidFill>
                <a:latin typeface="Courier New" pitchFamily="49" charset="0"/>
                <a:cs typeface="Courier New" pitchFamily="49" charset="0"/>
              </a:rPr>
              <a:t>("Durand");</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35</a:t>
            </a:fld>
            <a:endParaRPr lang="fr-FR"/>
          </a:p>
        </p:txBody>
      </p:sp>
      <p:sp>
        <p:nvSpPr>
          <p:cNvPr id="2" name="Espace réservé du pied de page 1">
            <a:extLst>
              <a:ext uri="{FF2B5EF4-FFF2-40B4-BE49-F238E27FC236}">
                <a16:creationId xmlns:a16="http://schemas.microsoft.com/office/drawing/2014/main" id="{ED61F4ED-AA34-45F0-868D-0BE13618022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6824775"/>
      </p:ext>
    </p:extLst>
  </p:cSld>
  <p:clrMapOvr>
    <a:masterClrMapping/>
  </p:clrMapOvr>
  <p:transition spd="slow"/>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350</a:t>
            </a:fld>
            <a:endParaRPr lang="fr-FR"/>
          </a:p>
        </p:txBody>
      </p:sp>
      <p:sp>
        <p:nvSpPr>
          <p:cNvPr id="30722" name="Titre 1"/>
          <p:cNvSpPr>
            <a:spLocks noGrp="1"/>
          </p:cNvSpPr>
          <p:nvPr>
            <p:ph type="title"/>
          </p:nvPr>
        </p:nvSpPr>
        <p:spPr/>
        <p:txBody>
          <a:bodyPr>
            <a:normAutofit fontScale="90000"/>
          </a:bodyPr>
          <a:lstStyle/>
          <a:p>
            <a:r>
              <a:rPr lang="fr-FR" dirty="0"/>
              <a:t>Validation JSR 303 - Spring</a:t>
            </a:r>
          </a:p>
        </p:txBody>
      </p:sp>
      <p:sp>
        <p:nvSpPr>
          <p:cNvPr id="352259" name="Espace réservé du contenu 2"/>
          <p:cNvSpPr>
            <a:spLocks noGrp="1"/>
          </p:cNvSpPr>
          <p:nvPr>
            <p:ph idx="1"/>
          </p:nvPr>
        </p:nvSpPr>
        <p:spPr/>
        <p:txBody>
          <a:bodyPr>
            <a:normAutofit fontScale="85000" lnSpcReduction="20000"/>
          </a:bodyPr>
          <a:lstStyle/>
          <a:p>
            <a:r>
              <a:rPr lang="fr-FR" altLang="en-US" dirty="0"/>
              <a:t>Spring supporte la norme standard</a:t>
            </a:r>
          </a:p>
          <a:p>
            <a:endParaRPr lang="fr-FR" altLang="en-US" dirty="0"/>
          </a:p>
          <a:p>
            <a:r>
              <a:rPr lang="fr-FR" altLang="en-US" dirty="0"/>
              <a:t>En Spring MVC elle s’utilisera avec l’annotation :</a:t>
            </a:r>
          </a:p>
          <a:p>
            <a:pPr lvl="1"/>
            <a:r>
              <a:rPr lang="fr-FR" altLang="en-US" dirty="0"/>
              <a:t>@</a:t>
            </a:r>
            <a:r>
              <a:rPr lang="fr-FR" altLang="en-US" dirty="0" err="1"/>
              <a:t>Valid</a:t>
            </a:r>
            <a:r>
              <a:rPr lang="fr-FR" altLang="en-US" dirty="0"/>
              <a:t> (ou @</a:t>
            </a:r>
            <a:r>
              <a:rPr lang="fr-FR" altLang="en-US" dirty="0" err="1"/>
              <a:t>Validated</a:t>
            </a:r>
            <a:r>
              <a:rPr lang="fr-FR" altLang="en-US" dirty="0"/>
              <a:t>) qui se place sur un paramètre de méthode d’un contrôleur</a:t>
            </a:r>
          </a:p>
          <a:p>
            <a:pPr lvl="1"/>
            <a:r>
              <a:rPr lang="fr-FR" altLang="en-US" b="1" dirty="0"/>
              <a:t>Important</a:t>
            </a:r>
            <a:r>
              <a:rPr lang="fr-FR" altLang="en-US" dirty="0"/>
              <a:t> : l’attribut </a:t>
            </a:r>
            <a:r>
              <a:rPr lang="fr-FR" altLang="en-US" dirty="0" err="1"/>
              <a:t>BindingResult</a:t>
            </a:r>
            <a:r>
              <a:rPr lang="fr-FR" altLang="en-US" dirty="0"/>
              <a:t> </a:t>
            </a:r>
            <a:r>
              <a:rPr lang="fr-FR" altLang="en-US" b="1" u="sng" dirty="0"/>
              <a:t>DOIT</a:t>
            </a:r>
            <a:r>
              <a:rPr lang="fr-FR" altLang="en-US" dirty="0"/>
              <a:t> être celui qui suit le </a:t>
            </a:r>
            <a:r>
              <a:rPr lang="fr-FR" altLang="en-US" dirty="0" err="1"/>
              <a:t>bean</a:t>
            </a:r>
            <a:r>
              <a:rPr lang="fr-FR" altLang="en-US" dirty="0"/>
              <a:t> à valider (sinon l’erreur sera un HTTP </a:t>
            </a:r>
            <a:r>
              <a:rPr lang="fr-FR" altLang="en-US" dirty="0" err="1"/>
              <a:t>Status</a:t>
            </a:r>
            <a:r>
              <a:rPr lang="fr-FR" altLang="en-US" dirty="0"/>
              <a:t> de 400)</a:t>
            </a:r>
          </a:p>
          <a:p>
            <a:pPr lvl="1"/>
            <a:endParaRPr lang="fr-FR" altLang="en-US" dirty="0"/>
          </a:p>
          <a:p>
            <a:r>
              <a:rPr lang="fr-FR" altLang="en-US" dirty="0"/>
              <a:t>Les messages d’erreur, si il y en a, iront dans le binding </a:t>
            </a:r>
            <a:r>
              <a:rPr lang="fr-FR" altLang="en-US" dirty="0" err="1"/>
              <a:t>result</a:t>
            </a:r>
            <a:r>
              <a:rPr lang="fr-FR" altLang="en-US" dirty="0"/>
              <a:t> automatiquement.</a:t>
            </a:r>
          </a:p>
          <a:p>
            <a:pPr lvl="1"/>
            <a:r>
              <a:rPr lang="fr-FR" altLang="en-US" dirty="0"/>
              <a:t>Le code du message sera :</a:t>
            </a:r>
          </a:p>
          <a:p>
            <a:pPr lvl="2"/>
            <a:r>
              <a:rPr lang="fr-FR" altLang="en-US" b="1" dirty="0" err="1"/>
              <a:t>N</a:t>
            </a:r>
            <a:r>
              <a:rPr lang="fr-FR" altLang="en-US" dirty="0" err="1"/>
              <a:t>omAnnotation.</a:t>
            </a:r>
            <a:r>
              <a:rPr lang="fr-FR" altLang="en-US" b="1" dirty="0" err="1"/>
              <a:t>n</a:t>
            </a:r>
            <a:r>
              <a:rPr lang="fr-FR" altLang="en-US" dirty="0" err="1"/>
              <a:t>omDeLobjetVise.</a:t>
            </a:r>
            <a:r>
              <a:rPr lang="fr-FR" altLang="en-US" b="1" dirty="0" err="1"/>
              <a:t>n</a:t>
            </a:r>
            <a:r>
              <a:rPr lang="fr-FR" altLang="en-US" dirty="0" err="1"/>
              <a:t>omAttribut</a:t>
            </a:r>
            <a:endParaRPr lang="fr-FR" altLang="en-US" dirty="0"/>
          </a:p>
          <a:p>
            <a:pPr lvl="3"/>
            <a:r>
              <a:rPr lang="fr-FR" altLang="en-US" dirty="0"/>
              <a:t>Vous pouvez retrouver cette information en debuggant le contenu du </a:t>
            </a:r>
            <a:r>
              <a:rPr lang="fr-FR" altLang="en-US" dirty="0" err="1"/>
              <a:t>bindingresult</a:t>
            </a:r>
            <a:endParaRPr lang="fr-FR" altLang="en-US" dirty="0"/>
          </a:p>
        </p:txBody>
      </p:sp>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17366133"/>
      </p:ext>
    </p:extLst>
  </p:cSld>
  <p:clrMapOvr>
    <a:masterClrMapping/>
  </p:clrMapOvr>
  <p:transition spd="slow"/>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pPr/>
              <a:t>351</a:t>
            </a:fld>
            <a:endParaRPr lang="fr-FR"/>
          </a:p>
        </p:txBody>
      </p:sp>
      <p:sp>
        <p:nvSpPr>
          <p:cNvPr id="30722" name="Titre 1"/>
          <p:cNvSpPr>
            <a:spLocks noGrp="1"/>
          </p:cNvSpPr>
          <p:nvPr>
            <p:ph type="title"/>
          </p:nvPr>
        </p:nvSpPr>
        <p:spPr/>
        <p:txBody>
          <a:bodyPr>
            <a:normAutofit fontScale="90000"/>
          </a:bodyPr>
          <a:lstStyle/>
          <a:p>
            <a:r>
              <a:rPr lang="fr-FR" dirty="0"/>
              <a:t>Validation JSR 303 - Spring</a:t>
            </a:r>
          </a:p>
        </p:txBody>
      </p:sp>
      <p:sp>
        <p:nvSpPr>
          <p:cNvPr id="352259" name="Espace réservé du contenu 2"/>
          <p:cNvSpPr>
            <a:spLocks noGrp="1"/>
          </p:cNvSpPr>
          <p:nvPr>
            <p:ph idx="1"/>
          </p:nvPr>
        </p:nvSpPr>
        <p:spPr/>
        <p:txBody>
          <a:bodyPr>
            <a:normAutofit/>
          </a:bodyPr>
          <a:lstStyle/>
          <a:p>
            <a:r>
              <a:rPr lang="fr-FR" altLang="en-US" dirty="0"/>
              <a:t>En Spring 3, pour que cela fonctionne, vous devrez aussi ajouter une dépendance vers un </a:t>
            </a:r>
            <a:r>
              <a:rPr lang="fr-FR" altLang="en-US" dirty="0" err="1"/>
              <a:t>framework</a:t>
            </a:r>
            <a:r>
              <a:rPr lang="fr-FR" altLang="en-US" dirty="0"/>
              <a:t> de validation</a:t>
            </a:r>
          </a:p>
          <a:p>
            <a:pPr lvl="1"/>
            <a:r>
              <a:rPr lang="fr-FR" altLang="en-US" dirty="0"/>
              <a:t>Généralement celui </a:t>
            </a:r>
            <a:r>
              <a:rPr lang="fr-FR" altLang="en-US" dirty="0" err="1"/>
              <a:t>d’hibernate</a:t>
            </a:r>
            <a:r>
              <a:rPr lang="fr-FR" altLang="en-US" dirty="0"/>
              <a:t> </a:t>
            </a:r>
          </a:p>
        </p:txBody>
      </p:sp>
      <p:sp>
        <p:nvSpPr>
          <p:cNvPr id="4" name="Espace réservé du pied de page 3">
            <a:extLst>
              <a:ext uri="{FF2B5EF4-FFF2-40B4-BE49-F238E27FC236}">
                <a16:creationId xmlns:a16="http://schemas.microsoft.com/office/drawing/2014/main" id="{E1F24BA1-554A-4C14-A8A0-1774D01574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3" name="Image 2">
            <a:extLst>
              <a:ext uri="{FF2B5EF4-FFF2-40B4-BE49-F238E27FC236}">
                <a16:creationId xmlns:a16="http://schemas.microsoft.com/office/drawing/2014/main" id="{D31A588A-8D3C-4020-8B8A-8C87919F24FE}"/>
              </a:ext>
            </a:extLst>
          </p:cNvPr>
          <p:cNvPicPr>
            <a:picLocks noChangeAspect="1"/>
          </p:cNvPicPr>
          <p:nvPr/>
        </p:nvPicPr>
        <p:blipFill>
          <a:blip r:embed="rId3"/>
          <a:stretch>
            <a:fillRect/>
          </a:stretch>
        </p:blipFill>
        <p:spPr>
          <a:xfrm>
            <a:off x="1521069" y="3662803"/>
            <a:ext cx="7328292" cy="1653856"/>
          </a:xfrm>
          <a:prstGeom prst="rect">
            <a:avLst/>
          </a:prstGeom>
        </p:spPr>
        <p:style>
          <a:lnRef idx="2">
            <a:schemeClr val="dk1"/>
          </a:lnRef>
          <a:fillRef idx="1">
            <a:schemeClr val="lt1"/>
          </a:fillRef>
          <a:effectRef idx="0">
            <a:schemeClr val="dk1"/>
          </a:effectRef>
          <a:fontRef idx="minor">
            <a:schemeClr val="dk1"/>
          </a:fontRef>
        </p:style>
      </p:pic>
      <p:sp>
        <p:nvSpPr>
          <p:cNvPr id="5" name="Bulle narrative : rectangle 4">
            <a:extLst>
              <a:ext uri="{FF2B5EF4-FFF2-40B4-BE49-F238E27FC236}">
                <a16:creationId xmlns:a16="http://schemas.microsoft.com/office/drawing/2014/main" id="{C0FCBA10-0297-48F2-B576-AE724946A7BF}"/>
              </a:ext>
            </a:extLst>
          </p:cNvPr>
          <p:cNvSpPr/>
          <p:nvPr/>
        </p:nvSpPr>
        <p:spPr>
          <a:xfrm>
            <a:off x="9780103" y="3389243"/>
            <a:ext cx="1888435" cy="1371600"/>
          </a:xfrm>
          <a:prstGeom prst="wedgeRectCallout">
            <a:avLst>
              <a:gd name="adj1" fmla="val -204552"/>
              <a:gd name="adj2" fmla="val 59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la version n’est pas la même </a:t>
            </a:r>
            <a:r>
              <a:rPr lang="fr-FR" dirty="0" err="1"/>
              <a:t>qu’hibernate</a:t>
            </a:r>
            <a:endParaRPr lang="fr-FR" dirty="0"/>
          </a:p>
        </p:txBody>
      </p:sp>
    </p:spTree>
    <p:extLst>
      <p:ext uri="{BB962C8B-B14F-4D97-AF65-F5344CB8AC3E}">
        <p14:creationId xmlns:p14="http://schemas.microsoft.com/office/powerpoint/2010/main" val="3231903689"/>
      </p:ext>
    </p:extLst>
  </p:cSld>
  <p:clrMapOvr>
    <a:masterClrMapping/>
  </p:clrMapOvr>
  <p:transition spd="slow"/>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352</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a:bodyPr>
          <a:lstStyle/>
          <a:p>
            <a:r>
              <a:rPr lang="fr-FR" altLang="fr-FR" dirty="0"/>
              <a:t>Réaliser les travaux pratiques suivants: </a:t>
            </a:r>
          </a:p>
          <a:p>
            <a:pPr lvl="1"/>
            <a:r>
              <a:rPr lang="fr-FR" altLang="en-US" dirty="0"/>
              <a:t>Un projet web en Spring MVC + Hibernate</a:t>
            </a:r>
          </a:p>
        </p:txBody>
      </p:sp>
      <p:sp>
        <p:nvSpPr>
          <p:cNvPr id="3" name="Espace réservé du pied de page 2">
            <a:extLst>
              <a:ext uri="{FF2B5EF4-FFF2-40B4-BE49-F238E27FC236}">
                <a16:creationId xmlns:a16="http://schemas.microsoft.com/office/drawing/2014/main" id="{D877CB60-047E-4605-8FC8-E90AE4C85B5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FE97A89B-5D97-4C42-B67C-C8DDDC9FFCF7}"/>
              </a:ext>
            </a:extLst>
          </p:cNvPr>
          <p:cNvPicPr>
            <a:picLocks noChangeAspect="1"/>
          </p:cNvPicPr>
          <p:nvPr/>
        </p:nvPicPr>
        <p:blipFill>
          <a:blip r:embed="rId3"/>
          <a:stretch>
            <a:fillRect/>
          </a:stretch>
        </p:blipFill>
        <p:spPr>
          <a:xfrm>
            <a:off x="98908" y="4274556"/>
            <a:ext cx="2248214" cy="2038635"/>
          </a:xfrm>
          <a:prstGeom prst="rect">
            <a:avLst/>
          </a:prstGeom>
        </p:spPr>
      </p:pic>
    </p:spTree>
    <p:extLst>
      <p:ext uri="{BB962C8B-B14F-4D97-AF65-F5344CB8AC3E}">
        <p14:creationId xmlns:p14="http://schemas.microsoft.com/office/powerpoint/2010/main" val="22607163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MVC</a:t>
            </a:r>
            <a:br>
              <a:rPr lang="fr-FR" altLang="en-US" dirty="0"/>
            </a:br>
            <a:r>
              <a:rPr lang="fr-FR" altLang="en-US" dirty="0"/>
              <a:t>Web Service REST</a:t>
            </a:r>
            <a:endParaRPr lang="fr-FR" dirty="0"/>
          </a:p>
        </p:txBody>
      </p:sp>
      <p:sp>
        <p:nvSpPr>
          <p:cNvPr id="27650" name="Rectangle 1032"/>
          <p:cNvSpPr>
            <a:spLocks noGrp="1" noChangeArrowheads="1"/>
          </p:cNvSpPr>
          <p:nvPr>
            <p:ph type="body" idx="1"/>
          </p:nvPr>
        </p:nvSpPr>
        <p:spPr>
          <a:xfrm>
            <a:off x="3682436" y="1995055"/>
            <a:ext cx="5785658" cy="4657898"/>
          </a:xfrm>
        </p:spPr>
        <p:txBody>
          <a:bodyPr>
            <a:normAutofit fontScale="62500" lnSpcReduction="20000"/>
          </a:bodyPr>
          <a:lstStyle/>
          <a:p>
            <a:pPr marL="285750" indent="-285750" algn="l">
              <a:buFont typeface="Wingdings" panose="05000000000000000000" pitchFamily="2" charset="2"/>
              <a:buChar char="ü"/>
            </a:pPr>
            <a:r>
              <a:rPr lang="fr-FR" altLang="en-US" dirty="0"/>
              <a:t>Présentation</a:t>
            </a:r>
          </a:p>
          <a:p>
            <a:pPr marL="285750" indent="-285750" algn="l">
              <a:buFont typeface="Wingdings" panose="05000000000000000000" pitchFamily="2" charset="2"/>
              <a:buChar char="ü"/>
            </a:pPr>
            <a:r>
              <a:rPr lang="fr-FR" altLang="en-US" dirty="0"/>
              <a:t>Rappels </a:t>
            </a:r>
          </a:p>
          <a:p>
            <a:pPr marL="742950" lvl="1" indent="-285750">
              <a:buFont typeface="Wingdings" panose="05000000000000000000" pitchFamily="2" charset="2"/>
              <a:buChar char="ü"/>
            </a:pPr>
            <a:r>
              <a:rPr lang="fr-FR" altLang="en-US" dirty="0"/>
              <a:t>Mapping XML</a:t>
            </a:r>
          </a:p>
          <a:p>
            <a:pPr marL="742950" lvl="1" indent="-285750">
              <a:buFont typeface="Wingdings" panose="05000000000000000000" pitchFamily="2" charset="2"/>
              <a:buChar char="ü"/>
            </a:pPr>
            <a:r>
              <a:rPr lang="fr-FR" altLang="en-US" dirty="0"/>
              <a:t>Mapping JSON</a:t>
            </a:r>
          </a:p>
          <a:p>
            <a:pPr marL="285750" indent="-285750" algn="l">
              <a:buFont typeface="Wingdings" panose="05000000000000000000" pitchFamily="2" charset="2"/>
              <a:buChar char="ü"/>
            </a:pPr>
            <a:r>
              <a:rPr lang="fr-FR" altLang="en-US" dirty="0"/>
              <a:t>Norme JAX</a:t>
            </a:r>
          </a:p>
          <a:p>
            <a:pPr marL="285750" indent="-285750" algn="l">
              <a:buFont typeface="Wingdings" panose="05000000000000000000" pitchFamily="2" charset="2"/>
              <a:buChar char="ü"/>
            </a:pPr>
            <a:r>
              <a:rPr lang="fr-FR" altLang="en-US" dirty="0"/>
              <a:t>Framework JSON</a:t>
            </a:r>
          </a:p>
          <a:p>
            <a:pPr marL="285750" indent="-285750" algn="l">
              <a:buFont typeface="Wingdings" panose="05000000000000000000" pitchFamily="2" charset="2"/>
              <a:buChar char="ü"/>
            </a:pPr>
            <a:r>
              <a:rPr lang="fr-FR" altLang="en-US" dirty="0"/>
              <a:t>Rappels :</a:t>
            </a:r>
          </a:p>
          <a:p>
            <a:pPr marL="742950" lvl="1" indent="-285750">
              <a:buFont typeface="Wingdings" panose="05000000000000000000" pitchFamily="2" charset="2"/>
              <a:buChar char="ü"/>
            </a:pPr>
            <a:r>
              <a:rPr lang="fr-FR" altLang="en-US" dirty="0"/>
              <a:t>HTTP</a:t>
            </a:r>
          </a:p>
          <a:p>
            <a:pPr marL="742950" lvl="1" indent="-285750">
              <a:buFont typeface="Wingdings" panose="05000000000000000000" pitchFamily="2" charset="2"/>
              <a:buChar char="ü"/>
            </a:pPr>
            <a:r>
              <a:rPr lang="fr-FR" altLang="en-US" dirty="0"/>
              <a:t>Commandes </a:t>
            </a:r>
            <a:r>
              <a:rPr lang="fr-FR" altLang="en-US" dirty="0" err="1"/>
              <a:t>Get</a:t>
            </a:r>
            <a:r>
              <a:rPr lang="fr-FR" altLang="en-US" dirty="0"/>
              <a:t>, Put, …</a:t>
            </a:r>
          </a:p>
          <a:p>
            <a:pPr marL="742950" lvl="1" indent="-285750">
              <a:buFont typeface="Wingdings" panose="05000000000000000000" pitchFamily="2" charset="2"/>
              <a:buChar char="ü"/>
            </a:pPr>
            <a:r>
              <a:rPr lang="fr-FR" altLang="en-US" dirty="0"/>
              <a:t>Un web service REST</a:t>
            </a:r>
          </a:p>
          <a:p>
            <a:pPr marL="742950" lvl="1" indent="-285750">
              <a:buFont typeface="Wingdings" panose="05000000000000000000" pitchFamily="2" charset="2"/>
              <a:buChar char="ü"/>
            </a:pPr>
            <a:r>
              <a:rPr lang="fr-FR" altLang="en-US" dirty="0"/>
              <a:t>Problématique d’authentification</a:t>
            </a:r>
          </a:p>
          <a:p>
            <a:pPr marL="742950" lvl="1" indent="-285750">
              <a:buFont typeface="Wingdings" panose="05000000000000000000" pitchFamily="2" charset="2"/>
              <a:buChar char="ü"/>
            </a:pPr>
            <a:r>
              <a:rPr lang="fr-FR" altLang="en-US" dirty="0"/>
              <a:t>Problématique de documentation</a:t>
            </a:r>
          </a:p>
          <a:p>
            <a:pPr marL="285750" indent="-285750" algn="l">
              <a:buFont typeface="Wingdings" panose="05000000000000000000" pitchFamily="2" charset="2"/>
              <a:buChar char="ü"/>
            </a:pPr>
            <a:r>
              <a:rPr lang="fr-FR" altLang="en-US" dirty="0"/>
              <a:t>Annotations Spring MVC</a:t>
            </a:r>
          </a:p>
          <a:p>
            <a:pPr marL="285750" indent="-285750" algn="l">
              <a:buFont typeface="Wingdings" panose="05000000000000000000" pitchFamily="2" charset="2"/>
              <a:buChar char="ü"/>
            </a:pPr>
            <a:r>
              <a:rPr lang="fr-FR" altLang="en-US" dirty="0"/>
              <a:t>Gestion des erreurs</a:t>
            </a:r>
          </a:p>
          <a:p>
            <a:pPr marL="285750" indent="-285750" algn="l">
              <a:buFont typeface="Wingdings" panose="05000000000000000000" pitchFamily="2" charset="2"/>
              <a:buChar char="ü"/>
            </a:pPr>
            <a:r>
              <a:rPr lang="fr-FR" altLang="en-US" dirty="0"/>
              <a:t>HATEOAS</a:t>
            </a:r>
          </a:p>
          <a:p>
            <a:pPr marL="285750" indent="-285750" algn="l">
              <a:buFont typeface="Wingdings" panose="05000000000000000000" pitchFamily="2" charset="2"/>
              <a:buChar char="ü"/>
            </a:pPr>
            <a:r>
              <a:rPr lang="fr-FR" altLang="en-US" dirty="0" err="1"/>
              <a:t>Junit</a:t>
            </a:r>
            <a:r>
              <a:rPr lang="fr-FR" altLang="en-US" dirty="0"/>
              <a:t> et le Spring MVC</a:t>
            </a:r>
          </a:p>
          <a:p>
            <a:pPr marL="285750" indent="-285750" algn="l">
              <a:buFont typeface="Wingdings" panose="05000000000000000000" pitchFamily="2" charset="2"/>
              <a:buChar char="ü"/>
            </a:pPr>
            <a:r>
              <a:rPr lang="fr-FR" altLang="en-US" dirty="0"/>
              <a:t>Spring et Ajax</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353</a:t>
            </a:fld>
            <a:endParaRPr lang="fr-FR"/>
          </a:p>
        </p:txBody>
      </p:sp>
      <p:sp>
        <p:nvSpPr>
          <p:cNvPr id="3" name="Espace réservé du pied de page 2">
            <a:extLst>
              <a:ext uri="{FF2B5EF4-FFF2-40B4-BE49-F238E27FC236}">
                <a16:creationId xmlns:a16="http://schemas.microsoft.com/office/drawing/2014/main" id="{90B9A54B-541E-4DEA-ACAB-972A3479910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34782828"/>
      </p:ext>
    </p:extLst>
  </p:cSld>
  <p:clrMapOvr>
    <a:masterClrMapping/>
  </p:clrMapOvr>
  <p:transition spd="slow"/>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354</a:t>
            </a:fld>
            <a:endParaRPr lang="fr-FR" dirty="0"/>
          </a:p>
        </p:txBody>
      </p:sp>
      <p:sp>
        <p:nvSpPr>
          <p:cNvPr id="2" name="Titre 1"/>
          <p:cNvSpPr>
            <a:spLocks noGrp="1"/>
          </p:cNvSpPr>
          <p:nvPr>
            <p:ph type="title"/>
          </p:nvPr>
        </p:nvSpPr>
        <p:spPr/>
        <p:txBody>
          <a:bodyPr>
            <a:normAutofit fontScale="90000"/>
          </a:bodyPr>
          <a:lstStyle/>
          <a:p>
            <a:r>
              <a:rPr lang="fr-FR" dirty="0"/>
              <a:t>Mapping </a:t>
            </a:r>
          </a:p>
        </p:txBody>
      </p:sp>
      <p:sp>
        <p:nvSpPr>
          <p:cNvPr id="15" name="Espace réservé du contenu 14"/>
          <p:cNvSpPr>
            <a:spLocks noGrp="1"/>
          </p:cNvSpPr>
          <p:nvPr>
            <p:ph idx="1"/>
          </p:nvPr>
        </p:nvSpPr>
        <p:spPr/>
        <p:txBody>
          <a:bodyPr/>
          <a:lstStyle/>
          <a:p>
            <a:r>
              <a:rPr lang="fr-FR" b="1" dirty="0"/>
              <a:t>Définition</a:t>
            </a:r>
            <a:r>
              <a:rPr lang="fr-FR" dirty="0"/>
              <a:t> : prendre un objet pour le transformer en flux et inversement, prendre un flux pour le transformer en objet</a:t>
            </a:r>
          </a:p>
          <a:p>
            <a:pPr lvl="2"/>
            <a:r>
              <a:rPr lang="fr-FR" b="1" dirty="0"/>
              <a:t>Mapping XML </a:t>
            </a:r>
            <a:r>
              <a:rPr lang="fr-FR" dirty="0"/>
              <a:t>: Transformer un objet en flux XML et/ou un flux XML en objet</a:t>
            </a:r>
          </a:p>
          <a:p>
            <a:pPr lvl="2"/>
            <a:endParaRPr lang="fr-FR" b="1" dirty="0"/>
          </a:p>
          <a:p>
            <a:pPr lvl="2"/>
            <a:r>
              <a:rPr lang="fr-FR" b="1" dirty="0"/>
              <a:t>Mapping JSON </a:t>
            </a:r>
            <a:r>
              <a:rPr lang="fr-FR" dirty="0"/>
              <a:t>: Transformer un objet en flux JSON et/ou un flux JSON en objet</a:t>
            </a:r>
          </a:p>
          <a:p>
            <a:pPr lvl="1"/>
            <a:endParaRPr lang="fr-FR" dirty="0"/>
          </a:p>
        </p:txBody>
      </p:sp>
      <p:sp>
        <p:nvSpPr>
          <p:cNvPr id="3" name="Espace réservé du pied de page 2">
            <a:extLst>
              <a:ext uri="{FF2B5EF4-FFF2-40B4-BE49-F238E27FC236}">
                <a16:creationId xmlns:a16="http://schemas.microsoft.com/office/drawing/2014/main" id="{4B2E3AA2-3DCC-4166-A8E3-8A0EAF9CF87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9528661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355</a:t>
            </a:fld>
            <a:endParaRPr lang="fr-FR" dirty="0"/>
          </a:p>
        </p:txBody>
      </p:sp>
      <p:sp>
        <p:nvSpPr>
          <p:cNvPr id="2" name="Titre 1"/>
          <p:cNvSpPr>
            <a:spLocks noGrp="1"/>
          </p:cNvSpPr>
          <p:nvPr>
            <p:ph type="title"/>
          </p:nvPr>
        </p:nvSpPr>
        <p:spPr/>
        <p:txBody>
          <a:bodyPr>
            <a:normAutofit fontScale="90000"/>
          </a:bodyPr>
          <a:lstStyle/>
          <a:p>
            <a:r>
              <a:rPr lang="fr-FR" dirty="0"/>
              <a:t>Rappels XML</a:t>
            </a:r>
          </a:p>
        </p:txBody>
      </p:sp>
      <p:sp>
        <p:nvSpPr>
          <p:cNvPr id="15" name="Espace réservé du contenu 14"/>
          <p:cNvSpPr>
            <a:spLocks noGrp="1"/>
          </p:cNvSpPr>
          <p:nvPr>
            <p:ph idx="1"/>
          </p:nvPr>
        </p:nvSpPr>
        <p:spPr/>
        <p:txBody>
          <a:bodyPr>
            <a:normAutofit fontScale="92500" lnSpcReduction="20000"/>
          </a:bodyPr>
          <a:lstStyle/>
          <a:p>
            <a:r>
              <a:rPr lang="fr-FR" altLang="fr-FR" dirty="0"/>
              <a:t>XML : </a:t>
            </a:r>
            <a:r>
              <a:rPr lang="fr-FR" altLang="fr-FR" dirty="0" err="1"/>
              <a:t>e</a:t>
            </a:r>
            <a:r>
              <a:rPr lang="fr-FR" altLang="fr-FR" b="1" dirty="0" err="1"/>
              <a:t>X</a:t>
            </a:r>
            <a:r>
              <a:rPr lang="fr-FR" altLang="fr-FR" dirty="0" err="1"/>
              <a:t>tensible</a:t>
            </a:r>
            <a:r>
              <a:rPr lang="fr-FR" altLang="fr-FR" dirty="0"/>
              <a:t> </a:t>
            </a:r>
            <a:r>
              <a:rPr lang="fr-FR" altLang="fr-FR" b="1" dirty="0"/>
              <a:t>M</a:t>
            </a:r>
            <a:r>
              <a:rPr lang="fr-FR" altLang="fr-FR" dirty="0"/>
              <a:t>arkup </a:t>
            </a:r>
            <a:r>
              <a:rPr lang="fr-FR" altLang="fr-FR" b="1" dirty="0" err="1"/>
              <a:t>L</a:t>
            </a:r>
            <a:r>
              <a:rPr lang="fr-FR" altLang="fr-FR" dirty="0" err="1"/>
              <a:t>anguage</a:t>
            </a:r>
            <a:r>
              <a:rPr lang="fr-FR" altLang="fr-FR" dirty="0"/>
              <a:t> </a:t>
            </a:r>
          </a:p>
          <a:p>
            <a:pPr lvl="2"/>
            <a:r>
              <a:rPr lang="fr-FR" altLang="fr-FR" dirty="0"/>
              <a:t>Langage de balisage </a:t>
            </a:r>
          </a:p>
          <a:p>
            <a:pPr lvl="2"/>
            <a:r>
              <a:rPr lang="fr-FR" altLang="fr-FR" dirty="0"/>
              <a:t>Extensible</a:t>
            </a:r>
          </a:p>
          <a:p>
            <a:pPr lvl="1"/>
            <a:endParaRPr lang="fr-FR" altLang="fr-FR" dirty="0"/>
          </a:p>
          <a:p>
            <a:r>
              <a:rPr lang="fr-FR" altLang="fr-FR" dirty="0"/>
              <a:t>Un langage initialement destiné à publier de l ’information et à échanger des données sur le Web</a:t>
            </a:r>
          </a:p>
          <a:p>
            <a:endParaRPr lang="fr-FR" altLang="fr-FR" dirty="0"/>
          </a:p>
          <a:p>
            <a:r>
              <a:rPr lang="fr-FR" altLang="fr-FR" dirty="0"/>
              <a:t>Une recommandation du W3C (World Wide Web Consortium)</a:t>
            </a:r>
          </a:p>
          <a:p>
            <a:endParaRPr lang="fr-FR" dirty="0"/>
          </a:p>
          <a:p>
            <a:r>
              <a:rPr lang="fr-FR" dirty="0"/>
              <a:t>Né dans les années 1996, adopté officiellement en octobre 2000</a:t>
            </a:r>
          </a:p>
        </p:txBody>
      </p:sp>
      <p:sp>
        <p:nvSpPr>
          <p:cNvPr id="3" name="Espace réservé du pied de page 2">
            <a:extLst>
              <a:ext uri="{FF2B5EF4-FFF2-40B4-BE49-F238E27FC236}">
                <a16:creationId xmlns:a16="http://schemas.microsoft.com/office/drawing/2014/main" id="{F5ADF42A-C819-4E53-8332-A65318FDDE5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9057723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356</a:t>
            </a:fld>
            <a:endParaRPr lang="fr-FR" dirty="0"/>
          </a:p>
        </p:txBody>
      </p:sp>
      <p:sp>
        <p:nvSpPr>
          <p:cNvPr id="2" name="Titre 1"/>
          <p:cNvSpPr>
            <a:spLocks noGrp="1"/>
          </p:cNvSpPr>
          <p:nvPr>
            <p:ph type="title"/>
          </p:nvPr>
        </p:nvSpPr>
        <p:spPr/>
        <p:txBody>
          <a:bodyPr>
            <a:normAutofit fontScale="90000"/>
          </a:bodyPr>
          <a:lstStyle/>
          <a:p>
            <a:r>
              <a:rPr lang="fr-FR" dirty="0"/>
              <a:t>Rappels XML</a:t>
            </a:r>
          </a:p>
        </p:txBody>
      </p:sp>
      <p:sp>
        <p:nvSpPr>
          <p:cNvPr id="15" name="Espace réservé du contenu 14"/>
          <p:cNvSpPr>
            <a:spLocks noGrp="1"/>
          </p:cNvSpPr>
          <p:nvPr>
            <p:ph idx="1"/>
          </p:nvPr>
        </p:nvSpPr>
        <p:spPr/>
        <p:txBody>
          <a:bodyPr>
            <a:normAutofit fontScale="92500" lnSpcReduction="10000"/>
          </a:bodyPr>
          <a:lstStyle/>
          <a:p>
            <a:r>
              <a:rPr lang="fr-FR" altLang="fr-FR"/>
              <a:t>Absence de balises prédéfinies </a:t>
            </a:r>
          </a:p>
          <a:p>
            <a:pPr lvl="2"/>
            <a:r>
              <a:rPr lang="fr-FR" altLang="fr-FR"/>
              <a:t>C’est à vous de choisir les balises et les attributs</a:t>
            </a:r>
          </a:p>
          <a:p>
            <a:endParaRPr lang="fr-FR" altLang="fr-FR"/>
          </a:p>
          <a:p>
            <a:r>
              <a:rPr lang="fr-FR" altLang="fr-FR"/>
              <a:t>Un méta-langage permettant de prédéfinir </a:t>
            </a:r>
          </a:p>
          <a:p>
            <a:pPr lvl="2"/>
            <a:r>
              <a:rPr lang="fr-FR" altLang="fr-FR"/>
              <a:t>des jeux de balises</a:t>
            </a:r>
          </a:p>
          <a:p>
            <a:pPr lvl="2"/>
            <a:r>
              <a:rPr lang="fr-FR" altLang="fr-FR"/>
              <a:t>des règles d’utilisation pour les jeux de balises</a:t>
            </a:r>
          </a:p>
          <a:p>
            <a:pPr lvl="1"/>
            <a:endParaRPr lang="fr-FR" altLang="fr-FR"/>
          </a:p>
          <a:p>
            <a:r>
              <a:rPr lang="fr-FR" altLang="fr-FR"/>
              <a:t>Rendre les données exploitables par diverses applications</a:t>
            </a:r>
          </a:p>
          <a:p>
            <a:pPr lvl="2"/>
            <a:r>
              <a:rPr lang="fr-FR" altLang="fr-FR"/>
              <a:t>Présentation à des utilisateurs</a:t>
            </a:r>
          </a:p>
          <a:p>
            <a:pPr lvl="2"/>
            <a:r>
              <a:rPr lang="fr-FR" altLang="fr-FR"/>
              <a:t>Manipulation et traitements automatisés</a:t>
            </a:r>
          </a:p>
          <a:p>
            <a:pPr lvl="2"/>
            <a:r>
              <a:rPr lang="fr-FR" altLang="fr-FR"/>
              <a:t>Echanges entre applications</a:t>
            </a:r>
            <a:endParaRPr lang="fr-FR" altLang="fr-FR" dirty="0"/>
          </a:p>
        </p:txBody>
      </p:sp>
      <p:sp>
        <p:nvSpPr>
          <p:cNvPr id="3" name="Espace réservé du pied de page 2">
            <a:extLst>
              <a:ext uri="{FF2B5EF4-FFF2-40B4-BE49-F238E27FC236}">
                <a16:creationId xmlns:a16="http://schemas.microsoft.com/office/drawing/2014/main" id="{B870FFDC-2900-471C-8766-40191B80D50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87151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Exemple XML</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357</a:t>
            </a:fld>
            <a:endParaRPr lang="fr-FR" dirty="0"/>
          </a:p>
        </p:txBody>
      </p:sp>
      <p:sp>
        <p:nvSpPr>
          <p:cNvPr id="7" name="Rectangle 7"/>
          <p:cNvSpPr>
            <a:spLocks noGrp="1" noChangeArrowheads="1"/>
          </p:cNvSpPr>
          <p:nvPr>
            <p:ph idx="4294967295"/>
          </p:nvPr>
        </p:nvSpPr>
        <p:spPr>
          <a:xfrm>
            <a:off x="1631950" y="1295400"/>
            <a:ext cx="9934408" cy="5305425"/>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fr-FR" altLang="fr-FR" dirty="0">
                <a:latin typeface="Arial" panose="020B0604020202020204" pitchFamily="34" charset="0"/>
                <a:cs typeface="Arial" panose="020B0604020202020204" pitchFamily="34" charset="0"/>
              </a:rPr>
              <a:t>&lt;Catalogue saison="2001-2002"&gt;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&lt;formation </a:t>
            </a:r>
            <a:r>
              <a:rPr lang="fr-FR" altLang="fr-FR" dirty="0" err="1">
                <a:latin typeface="Arial" panose="020B0604020202020204" pitchFamily="34" charset="0"/>
                <a:cs typeface="Arial" panose="020B0604020202020204" pitchFamily="34" charset="0"/>
              </a:rPr>
              <a:t>filiere</a:t>
            </a:r>
            <a:r>
              <a:rPr lang="fr-FR" altLang="fr-FR" dirty="0">
                <a:latin typeface="Arial" panose="020B0604020202020204" pitchFamily="34" charset="0"/>
                <a:cs typeface="Arial" panose="020B0604020202020204" pitchFamily="34" charset="0"/>
              </a:rPr>
              <a:t>="internet"&gt;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&lt;animateur nom1="Barone"/&gt;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&lt;titre&gt;XML - les fondamentaux&lt;/titre&gt;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a:t>
            </a:r>
            <a:r>
              <a:rPr lang="fr-FR" altLang="fr-FR" dirty="0" err="1">
                <a:latin typeface="Arial" panose="020B0604020202020204" pitchFamily="34" charset="0"/>
                <a:cs typeface="Arial" panose="020B0604020202020204" pitchFamily="34" charset="0"/>
              </a:rPr>
              <a:t>duree</a:t>
            </a:r>
            <a:r>
              <a:rPr lang="fr-FR" altLang="fr-FR" dirty="0">
                <a:latin typeface="Arial" panose="020B0604020202020204" pitchFamily="34" charset="0"/>
                <a:cs typeface="Arial" panose="020B0604020202020204" pitchFamily="34" charset="0"/>
              </a:rPr>
              <a:t>&gt;1 jour&lt;/</a:t>
            </a:r>
            <a:r>
              <a:rPr lang="fr-FR" altLang="fr-FR" dirty="0" err="1">
                <a:latin typeface="Arial" panose="020B0604020202020204" pitchFamily="34" charset="0"/>
                <a:cs typeface="Arial" panose="020B0604020202020204" pitchFamily="34" charset="0"/>
              </a:rPr>
              <a:t>duree</a:t>
            </a:r>
            <a:r>
              <a:rPr lang="fr-FR" altLang="fr-FR" dirty="0">
                <a:latin typeface="Arial" panose="020B0604020202020204" pitchFamily="34" charset="0"/>
                <a:cs typeface="Arial" panose="020B0604020202020204" pitchFamily="34" charset="0"/>
              </a:rPr>
              <a:t>&gt;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&lt;type&gt;Concepts&lt;/type&gt;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&lt;prix&gt;500e HT&lt;/prix&gt;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&lt;/formation&gt;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&lt;formation&gt;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  &lt;/formation&gt;</a:t>
            </a:r>
            <a:br>
              <a:rPr lang="fr-FR" altLang="fr-FR" dirty="0">
                <a:latin typeface="Arial" panose="020B0604020202020204" pitchFamily="34" charset="0"/>
                <a:cs typeface="Arial" panose="020B0604020202020204" pitchFamily="34" charset="0"/>
              </a:rPr>
            </a:br>
            <a:r>
              <a:rPr lang="fr-FR" altLang="fr-FR" dirty="0">
                <a:latin typeface="Arial" panose="020B0604020202020204" pitchFamily="34" charset="0"/>
                <a:cs typeface="Arial" panose="020B0604020202020204" pitchFamily="34" charset="0"/>
              </a:rPr>
              <a:t>&lt;/Catalogue&gt;</a:t>
            </a:r>
          </a:p>
        </p:txBody>
      </p:sp>
      <p:sp>
        <p:nvSpPr>
          <p:cNvPr id="3" name="Espace réservé du pied de page 2">
            <a:extLst>
              <a:ext uri="{FF2B5EF4-FFF2-40B4-BE49-F238E27FC236}">
                <a16:creationId xmlns:a16="http://schemas.microsoft.com/office/drawing/2014/main" id="{FFE0C437-F844-473A-A974-A3438A82A96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1436184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358</a:t>
            </a:fld>
            <a:endParaRPr lang="fr-FR" dirty="0"/>
          </a:p>
        </p:txBody>
      </p:sp>
      <p:sp>
        <p:nvSpPr>
          <p:cNvPr id="2" name="Titre 1"/>
          <p:cNvSpPr>
            <a:spLocks noGrp="1"/>
          </p:cNvSpPr>
          <p:nvPr>
            <p:ph type="title"/>
          </p:nvPr>
        </p:nvSpPr>
        <p:spPr/>
        <p:txBody>
          <a:bodyPr>
            <a:normAutofit fontScale="90000"/>
          </a:bodyPr>
          <a:lstStyle/>
          <a:p>
            <a:r>
              <a:rPr lang="fr-FR"/>
              <a:t>XML</a:t>
            </a:r>
            <a:endParaRPr lang="fr-FR" dirty="0"/>
          </a:p>
        </p:txBody>
      </p:sp>
      <p:sp>
        <p:nvSpPr>
          <p:cNvPr id="15" name="Espace réservé du contenu 14"/>
          <p:cNvSpPr>
            <a:spLocks noGrp="1"/>
          </p:cNvSpPr>
          <p:nvPr>
            <p:ph idx="1"/>
          </p:nvPr>
        </p:nvSpPr>
        <p:spPr/>
        <p:txBody>
          <a:bodyPr>
            <a:normAutofit/>
          </a:bodyPr>
          <a:lstStyle/>
          <a:p>
            <a:r>
              <a:rPr lang="fr-FR" altLang="fr-FR" sz="2400" dirty="0"/>
              <a:t>XML sépare le fond de la forme</a:t>
            </a:r>
          </a:p>
          <a:p>
            <a:pPr lvl="1"/>
            <a:r>
              <a:rPr lang="fr-FR" altLang="fr-FR" sz="2000" dirty="0"/>
              <a:t>Le fond définit le contenu, les données, transmises (XML).</a:t>
            </a:r>
          </a:p>
          <a:p>
            <a:pPr lvl="1"/>
            <a:r>
              <a:rPr lang="fr-FR" altLang="fr-FR" sz="2000" dirty="0"/>
              <a:t>La forme est fournie par un langage de style (XSL,CSS) ou du Java, .NET, JS, ....</a:t>
            </a:r>
          </a:p>
          <a:p>
            <a:pPr lvl="1"/>
            <a:r>
              <a:rPr lang="fr-FR" altLang="fr-FR" sz="2000" dirty="0"/>
              <a:t>La grammaire définie la structure des données, elle est définie dans un fichier XSD ou DTD</a:t>
            </a:r>
          </a:p>
          <a:p>
            <a:pPr lvl="1"/>
            <a:endParaRPr lang="fr-FR" altLang="fr-FR" sz="2000" dirty="0"/>
          </a:p>
          <a:p>
            <a:pPr lvl="1"/>
            <a:endParaRPr lang="fr-FR" altLang="fr-FR" sz="2000" dirty="0"/>
          </a:p>
        </p:txBody>
      </p:sp>
      <p:sp>
        <p:nvSpPr>
          <p:cNvPr id="6" name="Rectangle 1028"/>
          <p:cNvSpPr>
            <a:spLocks noChangeArrowheads="1"/>
          </p:cNvSpPr>
          <p:nvPr/>
        </p:nvSpPr>
        <p:spPr bwMode="auto">
          <a:xfrm>
            <a:off x="719403" y="5558499"/>
            <a:ext cx="2976331" cy="1117600"/>
          </a:xfrm>
          <a:prstGeom prst="rect">
            <a:avLst/>
          </a:prstGeom>
          <a:solidFill>
            <a:schemeClr val="accent5">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altLang="fr-FR" sz="2400" b="1" dirty="0">
                <a:solidFill>
                  <a:schemeClr val="tx1"/>
                </a:solidFill>
                <a:latin typeface="Arial" panose="020B0604020202020204" pitchFamily="34" charset="0"/>
                <a:cs typeface="Arial" panose="020B0604020202020204" pitchFamily="34" charset="0"/>
              </a:rPr>
              <a:t>Fond / </a:t>
            </a:r>
            <a:r>
              <a:rPr lang="en-US" altLang="fr-FR" sz="2400" b="1" dirty="0" err="1">
                <a:solidFill>
                  <a:schemeClr val="tx1"/>
                </a:solidFill>
                <a:latin typeface="Arial" panose="020B0604020202020204" pitchFamily="34" charset="0"/>
                <a:cs typeface="Arial" panose="020B0604020202020204" pitchFamily="34" charset="0"/>
              </a:rPr>
              <a:t>Données</a:t>
            </a:r>
            <a:endParaRPr lang="en-US" altLang="fr-FR" sz="2400" b="1" dirty="0">
              <a:solidFill>
                <a:schemeClr val="tx1"/>
              </a:solidFill>
              <a:latin typeface="Arial" panose="020B0604020202020204" pitchFamily="34" charset="0"/>
              <a:cs typeface="Arial" panose="020B0604020202020204" pitchFamily="34" charset="0"/>
            </a:endParaRPr>
          </a:p>
          <a:p>
            <a:r>
              <a:rPr lang="en-US" altLang="fr-FR" sz="2400" dirty="0">
                <a:solidFill>
                  <a:schemeClr val="tx1"/>
                </a:solidFill>
                <a:latin typeface="Arial" panose="020B0604020202020204" pitchFamily="34" charset="0"/>
                <a:cs typeface="Arial" panose="020B0604020202020204" pitchFamily="34" charset="0"/>
              </a:rPr>
              <a:t>(XML)</a:t>
            </a:r>
          </a:p>
        </p:txBody>
      </p:sp>
      <p:sp>
        <p:nvSpPr>
          <p:cNvPr id="7" name="Rectangle 1029"/>
          <p:cNvSpPr>
            <a:spLocks noChangeArrowheads="1"/>
          </p:cNvSpPr>
          <p:nvPr/>
        </p:nvSpPr>
        <p:spPr bwMode="auto">
          <a:xfrm>
            <a:off x="3995405" y="3236979"/>
            <a:ext cx="2292616" cy="1219200"/>
          </a:xfrm>
          <a:prstGeom prst="rect">
            <a:avLst/>
          </a:prstGeom>
          <a:solidFill>
            <a:schemeClr val="accent5">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altLang="fr-FR" sz="2400" b="1" dirty="0" err="1">
                <a:solidFill>
                  <a:schemeClr val="tx1"/>
                </a:solidFill>
                <a:latin typeface="Arial" panose="020B0604020202020204" pitchFamily="34" charset="0"/>
                <a:cs typeface="Arial" panose="020B0604020202020204" pitchFamily="34" charset="0"/>
              </a:rPr>
              <a:t>Forme</a:t>
            </a:r>
            <a:endParaRPr lang="en-US" altLang="fr-FR" sz="2400" b="1" dirty="0">
              <a:solidFill>
                <a:schemeClr val="tx1"/>
              </a:solidFill>
              <a:latin typeface="Arial" panose="020B0604020202020204" pitchFamily="34" charset="0"/>
              <a:cs typeface="Arial" panose="020B0604020202020204" pitchFamily="34" charset="0"/>
            </a:endParaRPr>
          </a:p>
          <a:p>
            <a:r>
              <a:rPr lang="en-US" altLang="fr-FR" sz="2400" dirty="0">
                <a:solidFill>
                  <a:schemeClr val="tx1"/>
                </a:solidFill>
                <a:latin typeface="Arial" panose="020B0604020202020204" pitchFamily="34" charset="0"/>
                <a:cs typeface="Arial" panose="020B0604020202020204" pitchFamily="34" charset="0"/>
              </a:rPr>
              <a:t>(XSL / XSLT)</a:t>
            </a:r>
          </a:p>
        </p:txBody>
      </p:sp>
      <p:sp>
        <p:nvSpPr>
          <p:cNvPr id="8" name="Oval 1030"/>
          <p:cNvSpPr>
            <a:spLocks noChangeArrowheads="1"/>
          </p:cNvSpPr>
          <p:nvPr/>
        </p:nvSpPr>
        <p:spPr bwMode="auto">
          <a:xfrm>
            <a:off x="8304245" y="3601044"/>
            <a:ext cx="2742446" cy="2516255"/>
          </a:xfrm>
          <a:prstGeom prst="ellipse">
            <a:avLst/>
          </a:prstGeom>
          <a:solidFill>
            <a:schemeClr val="tx2">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altLang="fr-FR" sz="2400" dirty="0" err="1">
                <a:solidFill>
                  <a:schemeClr val="tx1"/>
                </a:solidFill>
                <a:latin typeface="Arial" panose="020B0604020202020204" pitchFamily="34" charset="0"/>
                <a:cs typeface="Arial" panose="020B0604020202020204" pitchFamily="34" charset="0"/>
              </a:rPr>
              <a:t>Présentation</a:t>
            </a:r>
            <a:endParaRPr lang="en-US" altLang="fr-FR" sz="2400" dirty="0">
              <a:solidFill>
                <a:schemeClr val="tx1"/>
              </a:solidFill>
              <a:latin typeface="Arial" panose="020B0604020202020204" pitchFamily="34" charset="0"/>
              <a:cs typeface="Arial" panose="020B0604020202020204" pitchFamily="34" charset="0"/>
            </a:endParaRPr>
          </a:p>
          <a:p>
            <a:pPr marL="534988" lvl="1" indent="-266700">
              <a:buFont typeface="Arial" panose="020B0604020202020204" pitchFamily="34" charset="0"/>
              <a:buChar char="•"/>
            </a:pPr>
            <a:r>
              <a:rPr lang="en-US" altLang="fr-FR" sz="2400" dirty="0">
                <a:solidFill>
                  <a:schemeClr val="tx1"/>
                </a:solidFill>
                <a:latin typeface="Arial" panose="020B0604020202020204" pitchFamily="34" charset="0"/>
                <a:cs typeface="Arial" panose="020B0604020202020204" pitchFamily="34" charset="0"/>
              </a:rPr>
              <a:t>HTML</a:t>
            </a:r>
          </a:p>
          <a:p>
            <a:pPr marL="534988" lvl="1" indent="-266700">
              <a:buFont typeface="Arial" panose="020B0604020202020204" pitchFamily="34" charset="0"/>
              <a:buChar char="•"/>
            </a:pPr>
            <a:r>
              <a:rPr lang="en-US" altLang="fr-FR" sz="2400" dirty="0">
                <a:solidFill>
                  <a:schemeClr val="tx1"/>
                </a:solidFill>
                <a:latin typeface="Arial" panose="020B0604020202020204" pitchFamily="34" charset="0"/>
                <a:cs typeface="Arial" panose="020B0604020202020204" pitchFamily="34" charset="0"/>
              </a:rPr>
              <a:t>PDF</a:t>
            </a:r>
          </a:p>
          <a:p>
            <a:pPr marL="534988" lvl="1" indent="-266700">
              <a:buFont typeface="Arial" panose="020B0604020202020204" pitchFamily="34" charset="0"/>
              <a:buChar char="•"/>
            </a:pPr>
            <a:r>
              <a:rPr lang="en-US" altLang="fr-FR" sz="2400" dirty="0">
                <a:solidFill>
                  <a:schemeClr val="tx1"/>
                </a:solidFill>
                <a:latin typeface="Arial" panose="020B0604020202020204" pitchFamily="34" charset="0"/>
                <a:cs typeface="Arial" panose="020B0604020202020204" pitchFamily="34" charset="0"/>
              </a:rPr>
              <a:t>XLS</a:t>
            </a:r>
          </a:p>
          <a:p>
            <a:pPr marL="534988" lvl="1" indent="-266700">
              <a:buFont typeface="Arial" panose="020B0604020202020204" pitchFamily="34" charset="0"/>
              <a:buChar char="•"/>
            </a:pPr>
            <a:r>
              <a:rPr lang="en-US" altLang="fr-FR" sz="2400" dirty="0">
                <a:solidFill>
                  <a:schemeClr val="tx1"/>
                </a:solidFill>
                <a:latin typeface="Arial" panose="020B0604020202020204" pitchFamily="34" charset="0"/>
                <a:cs typeface="Arial" panose="020B0604020202020204" pitchFamily="34" charset="0"/>
              </a:rPr>
              <a:t>…</a:t>
            </a:r>
          </a:p>
        </p:txBody>
      </p:sp>
      <p:cxnSp>
        <p:nvCxnSpPr>
          <p:cNvPr id="9" name="AutoShape 1031"/>
          <p:cNvCxnSpPr>
            <a:cxnSpLocks noChangeShapeType="1"/>
            <a:stCxn id="7" idx="2"/>
            <a:endCxn id="11" idx="2"/>
          </p:cNvCxnSpPr>
          <p:nvPr/>
        </p:nvCxnSpPr>
        <p:spPr bwMode="auto">
          <a:xfrm rot="16200000" flipH="1">
            <a:off x="5014316" y="4583575"/>
            <a:ext cx="810088" cy="555295"/>
          </a:xfrm>
          <a:prstGeom prst="curvedConnector2">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 name="AutoShape 1032"/>
          <p:cNvCxnSpPr>
            <a:cxnSpLocks noChangeShapeType="1"/>
            <a:stCxn id="6" idx="3"/>
            <a:endCxn id="11" idx="2"/>
          </p:cNvCxnSpPr>
          <p:nvPr/>
        </p:nvCxnSpPr>
        <p:spPr bwMode="auto">
          <a:xfrm flipV="1">
            <a:off x="3695733" y="5266267"/>
            <a:ext cx="2001275" cy="851032"/>
          </a:xfrm>
          <a:prstGeom prst="curvedConnector3">
            <a:avLst>
              <a:gd name="adj1" fmla="val 50000"/>
            </a:avLst>
          </a:prstGeom>
          <a:ln>
            <a:headEnd/>
            <a:tailEnd/>
          </a:ln>
        </p:spPr>
        <p:style>
          <a:lnRef idx="1">
            <a:schemeClr val="dk1"/>
          </a:lnRef>
          <a:fillRef idx="2">
            <a:schemeClr val="dk1"/>
          </a:fillRef>
          <a:effectRef idx="1">
            <a:schemeClr val="dk1"/>
          </a:effectRef>
          <a:fontRef idx="minor">
            <a:schemeClr val="dk1"/>
          </a:fontRef>
        </p:style>
      </p:cxnSp>
      <p:sp>
        <p:nvSpPr>
          <p:cNvPr id="11" name="Oval 1033"/>
          <p:cNvSpPr>
            <a:spLocks noChangeArrowheads="1"/>
          </p:cNvSpPr>
          <p:nvPr/>
        </p:nvSpPr>
        <p:spPr bwMode="auto">
          <a:xfrm>
            <a:off x="5697008" y="4656667"/>
            <a:ext cx="1625600" cy="1219200"/>
          </a:xfrm>
          <a:prstGeom prst="ellipse">
            <a:avLst/>
          </a:prstGeom>
          <a:solidFill>
            <a:schemeClr val="accent2">
              <a:lumMod val="60000"/>
              <a:lumOff val="4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r>
              <a:rPr lang="fr-FR" altLang="fr-FR" sz="2400" dirty="0">
                <a:solidFill>
                  <a:schemeClr val="tx1"/>
                </a:solidFill>
                <a:latin typeface="Arial" panose="020B0604020202020204" pitchFamily="34" charset="0"/>
                <a:cs typeface="Arial" panose="020B0604020202020204" pitchFamily="34" charset="0"/>
              </a:rPr>
              <a:t>Fusion</a:t>
            </a:r>
          </a:p>
        </p:txBody>
      </p:sp>
      <p:cxnSp>
        <p:nvCxnSpPr>
          <p:cNvPr id="18" name="Connecteur en angle 17"/>
          <p:cNvCxnSpPr>
            <a:cxnSpLocks/>
            <a:stCxn id="11" idx="6"/>
            <a:endCxn id="8" idx="2"/>
          </p:cNvCxnSpPr>
          <p:nvPr/>
        </p:nvCxnSpPr>
        <p:spPr>
          <a:xfrm flipV="1">
            <a:off x="7322608" y="4859172"/>
            <a:ext cx="981637" cy="407095"/>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1029"/>
          <p:cNvSpPr>
            <a:spLocks noChangeArrowheads="1"/>
          </p:cNvSpPr>
          <p:nvPr/>
        </p:nvSpPr>
        <p:spPr bwMode="auto">
          <a:xfrm>
            <a:off x="431371" y="3601044"/>
            <a:ext cx="2880320" cy="1219200"/>
          </a:xfrm>
          <a:prstGeom prst="rect">
            <a:avLst/>
          </a:prstGeom>
          <a:solidFill>
            <a:schemeClr val="accent5">
              <a:lumMod val="20000"/>
              <a:lumOff val="8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altLang="fr-FR" sz="2400" b="1" dirty="0" err="1">
                <a:solidFill>
                  <a:schemeClr val="tx1"/>
                </a:solidFill>
                <a:latin typeface="Arial" panose="020B0604020202020204" pitchFamily="34" charset="0"/>
                <a:cs typeface="Arial" panose="020B0604020202020204" pitchFamily="34" charset="0"/>
              </a:rPr>
              <a:t>Grammaire</a:t>
            </a:r>
            <a:endParaRPr lang="en-US" altLang="fr-FR" sz="2400" b="1" dirty="0">
              <a:solidFill>
                <a:schemeClr val="tx1"/>
              </a:solidFill>
              <a:latin typeface="Arial" panose="020B0604020202020204" pitchFamily="34" charset="0"/>
              <a:cs typeface="Arial" panose="020B0604020202020204" pitchFamily="34" charset="0"/>
            </a:endParaRPr>
          </a:p>
          <a:p>
            <a:r>
              <a:rPr lang="en-US" altLang="fr-FR" sz="2400" dirty="0">
                <a:solidFill>
                  <a:schemeClr val="tx1"/>
                </a:solidFill>
                <a:latin typeface="Arial" panose="020B0604020202020204" pitchFamily="34" charset="0"/>
                <a:cs typeface="Arial" panose="020B0604020202020204" pitchFamily="34" charset="0"/>
              </a:rPr>
              <a:t>(XSD </a:t>
            </a:r>
            <a:r>
              <a:rPr lang="en-US" altLang="fr-FR" sz="2400" dirty="0" err="1">
                <a:solidFill>
                  <a:schemeClr val="tx1"/>
                </a:solidFill>
                <a:latin typeface="Arial" panose="020B0604020202020204" pitchFamily="34" charset="0"/>
                <a:cs typeface="Arial" panose="020B0604020202020204" pitchFamily="34" charset="0"/>
              </a:rPr>
              <a:t>ou</a:t>
            </a:r>
            <a:r>
              <a:rPr lang="en-US" altLang="fr-FR" sz="2400" dirty="0">
                <a:solidFill>
                  <a:schemeClr val="tx1"/>
                </a:solidFill>
                <a:latin typeface="Arial" panose="020B0604020202020204" pitchFamily="34" charset="0"/>
                <a:cs typeface="Arial" panose="020B0604020202020204" pitchFamily="34" charset="0"/>
              </a:rPr>
              <a:t> DTD)</a:t>
            </a:r>
          </a:p>
        </p:txBody>
      </p:sp>
      <p:cxnSp>
        <p:nvCxnSpPr>
          <p:cNvPr id="29" name="Connecteur en angle 28"/>
          <p:cNvCxnSpPr>
            <a:stCxn id="27" idx="2"/>
            <a:endCxn id="6" idx="0"/>
          </p:cNvCxnSpPr>
          <p:nvPr/>
        </p:nvCxnSpPr>
        <p:spPr>
          <a:xfrm rot="16200000" flipH="1">
            <a:off x="1670423" y="5021352"/>
            <a:ext cx="738255" cy="336037"/>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Espace réservé du pied de page 2">
            <a:extLst>
              <a:ext uri="{FF2B5EF4-FFF2-40B4-BE49-F238E27FC236}">
                <a16:creationId xmlns:a16="http://schemas.microsoft.com/office/drawing/2014/main" id="{85F24140-68D1-4BA3-8138-99C931398C5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658090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359</a:t>
            </a:fld>
            <a:endParaRPr lang="fr-FR" dirty="0"/>
          </a:p>
        </p:txBody>
      </p:sp>
      <p:sp>
        <p:nvSpPr>
          <p:cNvPr id="2" name="Titre 1"/>
          <p:cNvSpPr>
            <a:spLocks noGrp="1"/>
          </p:cNvSpPr>
          <p:nvPr>
            <p:ph type="title"/>
          </p:nvPr>
        </p:nvSpPr>
        <p:spPr/>
        <p:txBody>
          <a:bodyPr>
            <a:normAutofit fontScale="90000"/>
          </a:bodyPr>
          <a:lstStyle/>
          <a:p>
            <a:r>
              <a:rPr lang="fr-FR" dirty="0"/>
              <a:t>Structure du document XML</a:t>
            </a:r>
          </a:p>
        </p:txBody>
      </p:sp>
      <p:sp>
        <p:nvSpPr>
          <p:cNvPr id="15" name="Espace réservé du contenu 14"/>
          <p:cNvSpPr>
            <a:spLocks noGrp="1"/>
          </p:cNvSpPr>
          <p:nvPr>
            <p:ph idx="1"/>
          </p:nvPr>
        </p:nvSpPr>
        <p:spPr/>
        <p:txBody>
          <a:bodyPr>
            <a:normAutofit fontScale="77500" lnSpcReduction="20000"/>
          </a:bodyPr>
          <a:lstStyle/>
          <a:p>
            <a:r>
              <a:rPr lang="fr-FR" altLang="fr-FR"/>
              <a:t>Un document XML est structuré au moyen de balises </a:t>
            </a:r>
          </a:p>
          <a:p>
            <a:pPr lvl="1"/>
            <a:r>
              <a:rPr lang="fr-FR" altLang="fr-FR"/>
              <a:t>Délimitées par les symboles ‘&lt;‘ et ‘&gt;’</a:t>
            </a:r>
          </a:p>
          <a:p>
            <a:pPr lvl="2"/>
            <a:r>
              <a:rPr lang="fr-FR" altLang="fr-FR"/>
              <a:t>Exemple : &lt;balise&gt;</a:t>
            </a:r>
          </a:p>
          <a:p>
            <a:pPr lvl="1"/>
            <a:r>
              <a:rPr lang="fr-FR" altLang="fr-FR"/>
              <a:t>Refermées par la même balise commençant par ‘&lt;/’</a:t>
            </a:r>
          </a:p>
          <a:p>
            <a:pPr lvl="2"/>
            <a:r>
              <a:rPr lang="fr-FR" altLang="fr-FR"/>
              <a:t>Exemple : &lt;/balise&gt;</a:t>
            </a:r>
          </a:p>
          <a:p>
            <a:pPr lvl="1"/>
            <a:r>
              <a:rPr lang="fr-FR" altLang="fr-FR"/>
              <a:t>Son contenu est situé entre ces deux délimiteurs</a:t>
            </a:r>
          </a:p>
          <a:p>
            <a:pPr lvl="1"/>
            <a:r>
              <a:rPr lang="fr-FR" altLang="fr-FR"/>
              <a:t>Obéissant à une syntaxe stricte</a:t>
            </a:r>
          </a:p>
          <a:p>
            <a:pPr lvl="1"/>
            <a:endParaRPr lang="fr-FR" altLang="fr-FR"/>
          </a:p>
          <a:p>
            <a:r>
              <a:rPr lang="fr-FR" altLang="fr-FR"/>
              <a:t>Un document XML se compose</a:t>
            </a:r>
          </a:p>
          <a:p>
            <a:pPr lvl="1"/>
            <a:r>
              <a:rPr lang="fr-FR" altLang="fr-FR"/>
              <a:t>D'un prologue, optionnel, mais recommandé. On y trouve divers types de déclarations (doctype, version, encoding …)</a:t>
            </a:r>
          </a:p>
          <a:p>
            <a:pPr lvl="1"/>
            <a:r>
              <a:rPr lang="fr-FR" altLang="fr-FR"/>
              <a:t>D'un arbre d'éléments (les balises)</a:t>
            </a:r>
          </a:p>
          <a:p>
            <a:pPr lvl="1"/>
            <a:r>
              <a:rPr lang="fr-FR" altLang="fr-FR"/>
              <a:t>De commentaires, d'instructions de traitement, facultatifs et pouvant apparaître dans les deux parties précédentes</a:t>
            </a:r>
            <a:endParaRPr lang="fr-FR" altLang="fr-FR" dirty="0"/>
          </a:p>
        </p:txBody>
      </p:sp>
      <p:sp>
        <p:nvSpPr>
          <p:cNvPr id="3" name="Espace réservé du pied de page 2">
            <a:extLst>
              <a:ext uri="{FF2B5EF4-FFF2-40B4-BE49-F238E27FC236}">
                <a16:creationId xmlns:a16="http://schemas.microsoft.com/office/drawing/2014/main" id="{D39FCD7E-852B-4785-8660-AAE73204363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47795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p:txBody>
          <a:bodyPr>
            <a:normAutofit fontScale="90000"/>
          </a:bodyPr>
          <a:lstStyle/>
          <a:p>
            <a:r>
              <a:rPr lang="fr-FR" altLang="en-US"/>
              <a:t>Injection de dépendances</a:t>
            </a:r>
          </a:p>
        </p:txBody>
      </p:sp>
      <p:sp>
        <p:nvSpPr>
          <p:cNvPr id="68611" name="Espace réservé du contenu 2"/>
          <p:cNvSpPr>
            <a:spLocks noGrp="1"/>
          </p:cNvSpPr>
          <p:nvPr>
            <p:ph idx="1"/>
          </p:nvPr>
        </p:nvSpPr>
        <p:spPr/>
        <p:txBody>
          <a:bodyPr>
            <a:normAutofit/>
          </a:bodyPr>
          <a:lstStyle/>
          <a:p>
            <a:r>
              <a:rPr lang="fr-FR" altLang="en-US" dirty="0"/>
              <a:t>Spring effectue le transtypage automatiquement</a:t>
            </a:r>
          </a:p>
          <a:p>
            <a:endParaRPr lang="fr-FR" altLang="en-US" dirty="0"/>
          </a:p>
          <a:p>
            <a:endParaRPr lang="fr-FR" altLang="en-US" dirty="0"/>
          </a:p>
          <a:p>
            <a:endParaRPr lang="fr-FR" altLang="en-US" dirty="0"/>
          </a:p>
          <a:p>
            <a:endParaRPr lang="fr-FR" altLang="en-US" dirty="0"/>
          </a:p>
          <a:p>
            <a:endParaRPr lang="fr-FR" altLang="en-US" dirty="0"/>
          </a:p>
          <a:p>
            <a:r>
              <a:rPr lang="fr-FR" altLang="en-US" dirty="0"/>
              <a:t>Equivalent Java</a:t>
            </a:r>
          </a:p>
        </p:txBody>
      </p:sp>
      <p:sp>
        <p:nvSpPr>
          <p:cNvPr id="6" name="ZoneTexte 5"/>
          <p:cNvSpPr txBox="1"/>
          <p:nvPr/>
        </p:nvSpPr>
        <p:spPr>
          <a:xfrm>
            <a:off x="1427755" y="1959746"/>
            <a:ext cx="7391400" cy="92333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 id="service" class="</a:t>
            </a:r>
            <a:r>
              <a:rPr lang="fr-FR" dirty="0" err="1">
                <a:solidFill>
                  <a:schemeClr val="tx1"/>
                </a:solidFill>
                <a:latin typeface="Courier New" pitchFamily="49" charset="0"/>
                <a:cs typeface="Courier New" pitchFamily="49" charset="0"/>
              </a:rPr>
              <a:t>exemple.ServiceImpl</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	&lt;</a:t>
            </a:r>
            <a:r>
              <a:rPr lang="fr-FR" dirty="0" err="1">
                <a:solidFill>
                  <a:schemeClr val="tx1"/>
                </a:solidFill>
                <a:latin typeface="Courier New" pitchFamily="49" charset="0"/>
                <a:cs typeface="Courier New" pitchFamily="49" charset="0"/>
              </a:rPr>
              <a:t>property</a:t>
            </a:r>
            <a:r>
              <a:rPr lang="fr-FR" dirty="0">
                <a:solidFill>
                  <a:schemeClr val="tx1"/>
                </a:solidFill>
                <a:latin typeface="Courier New" pitchFamily="49" charset="0"/>
                <a:cs typeface="Courier New" pitchFamily="49" charset="0"/>
              </a:rPr>
              <a:t> </a:t>
            </a:r>
            <a:r>
              <a:rPr lang="fr-FR" dirty="0" err="1">
                <a:solidFill>
                  <a:schemeClr val="tx1"/>
                </a:solidFill>
                <a:latin typeface="Courier New" pitchFamily="49" charset="0"/>
                <a:cs typeface="Courier New" pitchFamily="49" charset="0"/>
              </a:rPr>
              <a:t>name</a:t>
            </a:r>
            <a:r>
              <a:rPr lang="fr-FR" dirty="0">
                <a:solidFill>
                  <a:schemeClr val="tx1"/>
                </a:solidFill>
                <a:latin typeface="Courier New" pitchFamily="49" charset="0"/>
                <a:cs typeface="Courier New" pitchFamily="49" charset="0"/>
              </a:rPr>
              <a:t>="</a:t>
            </a:r>
            <a:r>
              <a:rPr lang="fr-FR" b="1" dirty="0">
                <a:solidFill>
                  <a:schemeClr val="tx1"/>
                </a:solidFill>
                <a:latin typeface="Courier New" pitchFamily="49" charset="0"/>
                <a:cs typeface="Courier New" pitchFamily="49" charset="0"/>
              </a:rPr>
              <a:t>montant</a:t>
            </a:r>
            <a:r>
              <a:rPr lang="fr-FR" dirty="0">
                <a:solidFill>
                  <a:schemeClr val="tx1"/>
                </a:solidFill>
                <a:latin typeface="Courier New" pitchFamily="49" charset="0"/>
                <a:cs typeface="Courier New" pitchFamily="49" charset="0"/>
              </a:rPr>
              <a:t>" value="</a:t>
            </a:r>
            <a:r>
              <a:rPr lang="fr-FR" b="1" dirty="0">
                <a:solidFill>
                  <a:schemeClr val="tx1"/>
                </a:solidFill>
                <a:latin typeface="Courier New" pitchFamily="49" charset="0"/>
                <a:cs typeface="Courier New" pitchFamily="49" charset="0"/>
              </a:rPr>
              <a:t>123</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&gt;</a:t>
            </a:r>
          </a:p>
        </p:txBody>
      </p:sp>
      <p:sp>
        <p:nvSpPr>
          <p:cNvPr id="7" name="ZoneTexte 6"/>
          <p:cNvSpPr txBox="1"/>
          <p:nvPr/>
        </p:nvSpPr>
        <p:spPr>
          <a:xfrm>
            <a:off x="1427755" y="2975498"/>
            <a:ext cx="7391400" cy="2031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a:solidFill>
                  <a:schemeClr val="tx1"/>
                </a:solidFill>
                <a:latin typeface="Courier New"/>
              </a:rPr>
              <a:t>public class </a:t>
            </a:r>
            <a:r>
              <a:rPr lang="en-US" dirty="0" err="1">
                <a:solidFill>
                  <a:schemeClr val="tx1"/>
                </a:solidFill>
                <a:latin typeface="Courier New"/>
              </a:rPr>
              <a:t>ServiceImpl</a:t>
            </a:r>
            <a:r>
              <a:rPr lang="en-US" dirty="0">
                <a:solidFill>
                  <a:schemeClr val="tx1"/>
                </a:solidFill>
                <a:latin typeface="Courier New"/>
              </a:rPr>
              <a:t> implements Service {</a:t>
            </a:r>
          </a:p>
          <a:p>
            <a:pPr>
              <a:defRPr/>
            </a:pPr>
            <a:r>
              <a:rPr lang="fr-FR" dirty="0">
                <a:solidFill>
                  <a:schemeClr val="tx1"/>
                </a:solidFill>
                <a:latin typeface="Courier New"/>
              </a:rPr>
              <a:t>  </a:t>
            </a:r>
            <a:r>
              <a:rPr lang="fr-FR" dirty="0" err="1">
                <a:solidFill>
                  <a:schemeClr val="tx1"/>
                </a:solidFill>
                <a:latin typeface="Courier New"/>
              </a:rPr>
              <a:t>private</a:t>
            </a:r>
            <a:r>
              <a:rPr lang="fr-FR" dirty="0">
                <a:solidFill>
                  <a:schemeClr val="tx1"/>
                </a:solidFill>
                <a:latin typeface="Courier New"/>
              </a:rPr>
              <a:t> Integer </a:t>
            </a:r>
            <a:r>
              <a:rPr lang="fr-FR" b="1" dirty="0">
                <a:solidFill>
                  <a:schemeClr val="tx1"/>
                </a:solidFill>
                <a:latin typeface="Courier New"/>
              </a:rPr>
              <a:t>prix</a:t>
            </a:r>
            <a:r>
              <a:rPr lang="fr-FR" dirty="0">
                <a:solidFill>
                  <a:schemeClr val="tx1"/>
                </a:solidFill>
                <a:latin typeface="Courier New"/>
              </a:rPr>
              <a:t>;</a:t>
            </a:r>
            <a:endParaRPr lang="en-US" dirty="0">
              <a:solidFill>
                <a:schemeClr val="tx1"/>
              </a:solidFill>
              <a:latin typeface="Courier New"/>
            </a:endParaRPr>
          </a:p>
          <a:p>
            <a:pPr>
              <a:defRPr/>
            </a:pPr>
            <a:r>
              <a:rPr lang="fr-FR" dirty="0">
                <a:solidFill>
                  <a:schemeClr val="tx1"/>
                </a:solidFill>
                <a:latin typeface="Courier New"/>
              </a:rPr>
              <a:t>  public </a:t>
            </a:r>
            <a:r>
              <a:rPr lang="fr-FR" dirty="0" err="1">
                <a:solidFill>
                  <a:schemeClr val="tx1"/>
                </a:solidFill>
                <a:latin typeface="Courier New"/>
              </a:rPr>
              <a:t>void</a:t>
            </a:r>
            <a:r>
              <a:rPr lang="fr-FR" dirty="0">
                <a:solidFill>
                  <a:schemeClr val="tx1"/>
                </a:solidFill>
                <a:latin typeface="Courier New"/>
              </a:rPr>
              <a:t> </a:t>
            </a:r>
            <a:r>
              <a:rPr lang="fr-FR" dirty="0" err="1">
                <a:solidFill>
                  <a:schemeClr val="tx1"/>
                </a:solidFill>
                <a:latin typeface="Courier New"/>
              </a:rPr>
              <a:t>set</a:t>
            </a:r>
            <a:r>
              <a:rPr lang="fr-FR" b="1" dirty="0" err="1">
                <a:solidFill>
                  <a:schemeClr val="tx1"/>
                </a:solidFill>
                <a:latin typeface="Courier New"/>
              </a:rPr>
              <a:t>Montant</a:t>
            </a:r>
            <a:r>
              <a:rPr lang="fr-FR" dirty="0">
                <a:solidFill>
                  <a:schemeClr val="tx1"/>
                </a:solidFill>
                <a:latin typeface="Courier New"/>
              </a:rPr>
              <a:t>(</a:t>
            </a:r>
            <a:r>
              <a:rPr lang="fr-FR" b="1" dirty="0">
                <a:solidFill>
                  <a:schemeClr val="tx1"/>
                </a:solidFill>
                <a:latin typeface="Courier New"/>
              </a:rPr>
              <a:t>Integer </a:t>
            </a:r>
            <a:r>
              <a:rPr lang="fr-FR" b="1" dirty="0" err="1">
                <a:solidFill>
                  <a:schemeClr val="tx1"/>
                </a:solidFill>
                <a:latin typeface="Courier New"/>
              </a:rPr>
              <a:t>unMontant</a:t>
            </a:r>
            <a:r>
              <a:rPr lang="fr-FR" dirty="0">
                <a:solidFill>
                  <a:schemeClr val="tx1"/>
                </a:solidFill>
                <a:latin typeface="Courier New"/>
              </a:rPr>
              <a:t>) {</a:t>
            </a:r>
          </a:p>
          <a:p>
            <a:pPr>
              <a:defRPr/>
            </a:pPr>
            <a:r>
              <a:rPr lang="fr-FR" dirty="0">
                <a:solidFill>
                  <a:schemeClr val="tx1"/>
                </a:solidFill>
                <a:latin typeface="Courier New"/>
              </a:rPr>
              <a:t>    </a:t>
            </a:r>
            <a:r>
              <a:rPr lang="fr-FR" dirty="0" err="1">
                <a:solidFill>
                  <a:schemeClr val="tx1"/>
                </a:solidFill>
                <a:latin typeface="Courier New"/>
              </a:rPr>
              <a:t>this.</a:t>
            </a:r>
            <a:r>
              <a:rPr lang="fr-FR" b="1" dirty="0" err="1">
                <a:solidFill>
                  <a:schemeClr val="tx1"/>
                </a:solidFill>
                <a:latin typeface="Courier New"/>
              </a:rPr>
              <a:t>prix</a:t>
            </a:r>
            <a:r>
              <a:rPr lang="fr-FR" dirty="0">
                <a:solidFill>
                  <a:schemeClr val="tx1"/>
                </a:solidFill>
                <a:latin typeface="Courier New"/>
              </a:rPr>
              <a:t> = </a:t>
            </a:r>
            <a:r>
              <a:rPr lang="fr-FR" b="1" dirty="0" err="1">
                <a:solidFill>
                  <a:schemeClr val="tx1"/>
                </a:solidFill>
                <a:latin typeface="Courier New"/>
              </a:rPr>
              <a:t>unMontant</a:t>
            </a:r>
            <a:r>
              <a:rPr lang="fr-FR" dirty="0">
                <a:solidFill>
                  <a:schemeClr val="tx1"/>
                </a:solidFill>
                <a:latin typeface="Courier New"/>
              </a:rPr>
              <a:t>;</a:t>
            </a:r>
          </a:p>
          <a:p>
            <a:pPr>
              <a:defRPr/>
            </a:pPr>
            <a:r>
              <a:rPr lang="fr-FR" dirty="0">
                <a:solidFill>
                  <a:schemeClr val="tx1"/>
                </a:solidFill>
                <a:latin typeface="Courier New"/>
              </a:rPr>
              <a:t>  }</a:t>
            </a:r>
          </a:p>
          <a:p>
            <a:pPr>
              <a:defRPr/>
            </a:pPr>
            <a:r>
              <a:rPr lang="fr-FR" dirty="0">
                <a:solidFill>
                  <a:schemeClr val="tx1"/>
                </a:solidFill>
                <a:latin typeface="Courier New"/>
              </a:rPr>
              <a:t>  ...</a:t>
            </a:r>
          </a:p>
          <a:p>
            <a:pPr>
              <a:defRPr/>
            </a:pPr>
            <a:r>
              <a:rPr lang="fr-FR" dirty="0">
                <a:solidFill>
                  <a:schemeClr val="tx1"/>
                </a:solidFill>
                <a:latin typeface="Courier New"/>
              </a:rPr>
              <a:t>}</a:t>
            </a:r>
          </a:p>
        </p:txBody>
      </p:sp>
      <p:sp>
        <p:nvSpPr>
          <p:cNvPr id="8" name="ZoneTexte 7"/>
          <p:cNvSpPr txBox="1"/>
          <p:nvPr/>
        </p:nvSpPr>
        <p:spPr>
          <a:xfrm>
            <a:off x="1427755" y="5682176"/>
            <a:ext cx="73914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err="1">
                <a:solidFill>
                  <a:schemeClr val="tx1"/>
                </a:solidFill>
                <a:latin typeface="Courier New" pitchFamily="49" charset="0"/>
                <a:cs typeface="Courier New" pitchFamily="49" charset="0"/>
              </a:rPr>
              <a:t>ServiceImpl</a:t>
            </a:r>
            <a:r>
              <a:rPr lang="fr-FR" dirty="0">
                <a:solidFill>
                  <a:schemeClr val="tx1"/>
                </a:solidFill>
                <a:latin typeface="Courier New" pitchFamily="49" charset="0"/>
                <a:cs typeface="Courier New" pitchFamily="49" charset="0"/>
              </a:rPr>
              <a:t> service = new </a:t>
            </a:r>
            <a:r>
              <a:rPr lang="fr-FR" dirty="0" err="1">
                <a:solidFill>
                  <a:schemeClr val="tx1"/>
                </a:solidFill>
                <a:latin typeface="Courier New" pitchFamily="49" charset="0"/>
                <a:cs typeface="Courier New" pitchFamily="49" charset="0"/>
              </a:rPr>
              <a:t>ServiceImpl</a:t>
            </a:r>
            <a:r>
              <a:rPr lang="fr-FR" dirty="0">
                <a:solidFill>
                  <a:schemeClr val="tx1"/>
                </a:solidFill>
                <a:latin typeface="Courier New" pitchFamily="49" charset="0"/>
                <a:cs typeface="Courier New" pitchFamily="49" charset="0"/>
              </a:rPr>
              <a:t>();</a:t>
            </a:r>
          </a:p>
          <a:p>
            <a:pPr>
              <a:defRPr/>
            </a:pPr>
            <a:r>
              <a:rPr lang="fr-FR" dirty="0" err="1">
                <a:solidFill>
                  <a:schemeClr val="tx1"/>
                </a:solidFill>
                <a:latin typeface="Courier New" pitchFamily="49" charset="0"/>
                <a:cs typeface="Courier New" pitchFamily="49" charset="0"/>
              </a:rPr>
              <a:t>service.setMontant</a:t>
            </a:r>
            <a:r>
              <a:rPr lang="fr-FR" dirty="0">
                <a:solidFill>
                  <a:schemeClr val="tx1"/>
                </a:solidFill>
                <a:latin typeface="Courier New" pitchFamily="49" charset="0"/>
                <a:cs typeface="Courier New" pitchFamily="49" charset="0"/>
              </a:rPr>
              <a:t>(</a:t>
            </a:r>
            <a:r>
              <a:rPr lang="fr-FR" dirty="0" err="1">
                <a:solidFill>
                  <a:schemeClr val="tx1"/>
                </a:solidFill>
                <a:latin typeface="Courier New" pitchFamily="49" charset="0"/>
                <a:cs typeface="Courier New" pitchFamily="49" charset="0"/>
              </a:rPr>
              <a:t>Integer.valueOf</a:t>
            </a:r>
            <a:r>
              <a:rPr lang="fr-FR" dirty="0">
                <a:solidFill>
                  <a:schemeClr val="tx1"/>
                </a:solidFill>
                <a:latin typeface="Courier New" pitchFamily="49" charset="0"/>
                <a:cs typeface="Courier New" pitchFamily="49" charset="0"/>
              </a:rPr>
              <a:t>(123));</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36</a:t>
            </a:fld>
            <a:endParaRPr lang="fr-FR"/>
          </a:p>
        </p:txBody>
      </p:sp>
      <p:sp>
        <p:nvSpPr>
          <p:cNvPr id="2" name="Espace réservé du pied de page 1">
            <a:extLst>
              <a:ext uri="{FF2B5EF4-FFF2-40B4-BE49-F238E27FC236}">
                <a16:creationId xmlns:a16="http://schemas.microsoft.com/office/drawing/2014/main" id="{2FE4EF1A-96B0-4772-874F-686DD9DBFFE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55606914"/>
      </p:ext>
    </p:extLst>
  </p:cSld>
  <p:clrMapOvr>
    <a:masterClrMapping/>
  </p:clrMapOvr>
  <p:transition spd="slow"/>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360</a:t>
            </a:fld>
            <a:endParaRPr lang="fr-FR" dirty="0"/>
          </a:p>
        </p:txBody>
      </p:sp>
      <p:sp>
        <p:nvSpPr>
          <p:cNvPr id="2" name="Titre 1"/>
          <p:cNvSpPr>
            <a:spLocks noGrp="1"/>
          </p:cNvSpPr>
          <p:nvPr>
            <p:ph type="title"/>
          </p:nvPr>
        </p:nvSpPr>
        <p:spPr/>
        <p:txBody>
          <a:bodyPr>
            <a:normAutofit fontScale="90000"/>
          </a:bodyPr>
          <a:lstStyle/>
          <a:p>
            <a:r>
              <a:rPr lang="fr-FR" dirty="0"/>
              <a:t>Structure du document XML</a:t>
            </a:r>
          </a:p>
        </p:txBody>
      </p:sp>
      <p:sp>
        <p:nvSpPr>
          <p:cNvPr id="15" name="Espace réservé du contenu 14"/>
          <p:cNvSpPr>
            <a:spLocks noGrp="1"/>
          </p:cNvSpPr>
          <p:nvPr>
            <p:ph idx="1"/>
          </p:nvPr>
        </p:nvSpPr>
        <p:spPr/>
        <p:txBody>
          <a:bodyPr>
            <a:normAutofit fontScale="85000" lnSpcReduction="20000"/>
          </a:bodyPr>
          <a:lstStyle/>
          <a:p>
            <a:r>
              <a:rPr lang="fr-FR" altLang="fr-FR" dirty="0"/>
              <a:t>Les documents </a:t>
            </a:r>
            <a:r>
              <a:rPr lang="fr-FR" altLang="fr-FR" b="1" dirty="0"/>
              <a:t>bien-formés</a:t>
            </a:r>
          </a:p>
          <a:p>
            <a:pPr lvl="1"/>
            <a:r>
              <a:rPr lang="fr-FR" altLang="fr-FR" dirty="0"/>
              <a:t>Obéissent aux règles syntaxiques de XML. Ils sont exploitables par un </a:t>
            </a:r>
            <a:r>
              <a:rPr lang="fr-FR" altLang="fr-FR" dirty="0" err="1"/>
              <a:t>parser</a:t>
            </a:r>
            <a:r>
              <a:rPr lang="fr-FR" altLang="fr-FR" dirty="0"/>
              <a:t>.</a:t>
            </a:r>
          </a:p>
          <a:p>
            <a:pPr lvl="1"/>
            <a:r>
              <a:rPr lang="fr-FR" altLang="fr-FR" dirty="0"/>
              <a:t>Sont conformes, mais pas forcément élégants ou pratiques !</a:t>
            </a:r>
          </a:p>
          <a:p>
            <a:pPr lvl="1"/>
            <a:endParaRPr lang="fr-FR" altLang="fr-FR" dirty="0"/>
          </a:p>
          <a:p>
            <a:r>
              <a:rPr lang="fr-FR" altLang="fr-FR" dirty="0"/>
              <a:t>Les documents </a:t>
            </a:r>
            <a:r>
              <a:rPr lang="fr-FR" altLang="fr-FR" b="1" dirty="0"/>
              <a:t>valides</a:t>
            </a:r>
          </a:p>
          <a:p>
            <a:pPr lvl="1"/>
            <a:r>
              <a:rPr lang="fr-FR" altLang="fr-FR" dirty="0"/>
              <a:t>Sont toujours bien formés</a:t>
            </a:r>
          </a:p>
          <a:p>
            <a:pPr lvl="1"/>
            <a:r>
              <a:rPr lang="fr-FR" altLang="fr-FR" dirty="0"/>
              <a:t>Respectent le modèle de document explicité dans une DTD ou XSD</a:t>
            </a:r>
          </a:p>
          <a:p>
            <a:pPr lvl="1"/>
            <a:r>
              <a:rPr lang="fr-FR" altLang="fr-FR" dirty="0"/>
              <a:t>Peuvent être utilisés sous forme de simples documents bien-formés (navigateur, …)</a:t>
            </a:r>
          </a:p>
          <a:p>
            <a:pPr lvl="1"/>
            <a:endParaRPr lang="fr-FR" altLang="fr-FR" dirty="0"/>
          </a:p>
          <a:p>
            <a:r>
              <a:rPr lang="fr-FR" altLang="fr-FR" dirty="0"/>
              <a:t>Il existe des analyseurs syntaxiques validant et non validant </a:t>
            </a:r>
          </a:p>
        </p:txBody>
      </p:sp>
      <p:sp>
        <p:nvSpPr>
          <p:cNvPr id="3" name="Espace réservé du pied de page 2">
            <a:extLst>
              <a:ext uri="{FF2B5EF4-FFF2-40B4-BE49-F238E27FC236}">
                <a16:creationId xmlns:a16="http://schemas.microsoft.com/office/drawing/2014/main" id="{3042A415-00A4-4F08-BF8E-76EE087F703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114571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361</a:t>
            </a:fld>
            <a:endParaRPr lang="fr-FR" dirty="0"/>
          </a:p>
        </p:txBody>
      </p:sp>
      <p:sp>
        <p:nvSpPr>
          <p:cNvPr id="2" name="Titre 1"/>
          <p:cNvSpPr>
            <a:spLocks noGrp="1"/>
          </p:cNvSpPr>
          <p:nvPr>
            <p:ph type="title"/>
          </p:nvPr>
        </p:nvSpPr>
        <p:spPr/>
        <p:txBody>
          <a:bodyPr>
            <a:normAutofit fontScale="90000"/>
          </a:bodyPr>
          <a:lstStyle/>
          <a:p>
            <a:r>
              <a:rPr lang="fr-FR" dirty="0"/>
              <a:t>Le document XML</a:t>
            </a:r>
          </a:p>
        </p:txBody>
      </p:sp>
      <p:sp>
        <p:nvSpPr>
          <p:cNvPr id="15" name="Espace réservé du contenu 14"/>
          <p:cNvSpPr>
            <a:spLocks noGrp="1"/>
          </p:cNvSpPr>
          <p:nvPr>
            <p:ph idx="1"/>
          </p:nvPr>
        </p:nvSpPr>
        <p:spPr/>
        <p:txBody>
          <a:bodyPr>
            <a:normAutofit/>
          </a:bodyPr>
          <a:lstStyle/>
          <a:p>
            <a:r>
              <a:rPr lang="fr-FR" altLang="fr-FR" sz="2800" dirty="0"/>
              <a:t>Références</a:t>
            </a:r>
          </a:p>
          <a:p>
            <a:pPr lvl="1"/>
            <a:r>
              <a:rPr lang="fr-FR" altLang="fr-FR" sz="2400" dirty="0"/>
              <a:t>A des caractères</a:t>
            </a:r>
          </a:p>
          <a:p>
            <a:pPr lvl="2"/>
            <a:r>
              <a:rPr lang="fr-FR" altLang="fr-FR" sz="2000" dirty="0"/>
              <a:t>Ce sont des références directes à des valeurs dans des jeux de caractères</a:t>
            </a:r>
          </a:p>
          <a:p>
            <a:pPr lvl="2"/>
            <a:r>
              <a:rPr lang="fr-FR" altLang="fr-FR" sz="2000" dirty="0"/>
              <a:t>Elles sont considérées comme du </a:t>
            </a:r>
            <a:r>
              <a:rPr lang="fr-FR" altLang="fr-FR" sz="2000" dirty="0" err="1"/>
              <a:t>character</a:t>
            </a:r>
            <a:r>
              <a:rPr lang="fr-FR" altLang="fr-FR" sz="2000" dirty="0"/>
              <a:t> data</a:t>
            </a:r>
          </a:p>
          <a:p>
            <a:pPr lvl="2"/>
            <a:r>
              <a:rPr lang="fr-FR" altLang="fr-FR" sz="2000" dirty="0"/>
              <a:t>Elles sont utiles si vous ne pouvez pas taper le caractère souhaité </a:t>
            </a:r>
          </a:p>
          <a:p>
            <a:pPr lvl="1"/>
            <a:r>
              <a:rPr lang="fr-FR" altLang="fr-FR" sz="2400" dirty="0"/>
              <a:t>A des entités prédéfinies</a:t>
            </a:r>
          </a:p>
          <a:p>
            <a:pPr lvl="2"/>
            <a:r>
              <a:rPr lang="fr-FR" altLang="fr-FR" sz="2000" dirty="0"/>
              <a:t>&amp;</a:t>
            </a:r>
            <a:r>
              <a:rPr lang="fr-FR" altLang="fr-FR" sz="2000" dirty="0" err="1"/>
              <a:t>lt</a:t>
            </a:r>
            <a:r>
              <a:rPr lang="fr-FR" altLang="fr-FR" sz="2000" dirty="0"/>
              <a:t>;, &amp;gt;, &amp;</a:t>
            </a:r>
            <a:r>
              <a:rPr lang="fr-FR" altLang="fr-FR" sz="2000" dirty="0" err="1"/>
              <a:t>amp</a:t>
            </a:r>
            <a:r>
              <a:rPr lang="fr-FR" altLang="fr-FR" sz="2000" dirty="0"/>
              <a:t>;, &amp;</a:t>
            </a:r>
            <a:r>
              <a:rPr lang="fr-FR" altLang="fr-FR" sz="2000" dirty="0" err="1"/>
              <a:t>apos</a:t>
            </a:r>
            <a:r>
              <a:rPr lang="fr-FR" altLang="fr-FR" sz="2000" dirty="0"/>
              <a:t>;, &amp;</a:t>
            </a:r>
            <a:r>
              <a:rPr lang="fr-FR" altLang="fr-FR" sz="2000" dirty="0" err="1"/>
              <a:t>quot</a:t>
            </a:r>
            <a:r>
              <a:rPr lang="fr-FR" altLang="fr-FR" sz="2000" dirty="0"/>
              <a:t>;</a:t>
            </a:r>
          </a:p>
          <a:p>
            <a:pPr lvl="2"/>
            <a:r>
              <a:rPr lang="fr-FR" altLang="fr-FR" sz="2000" dirty="0"/>
              <a:t>resp. &lt;, &gt;, &amp;, ', "</a:t>
            </a:r>
          </a:p>
        </p:txBody>
      </p:sp>
      <p:sp>
        <p:nvSpPr>
          <p:cNvPr id="7" name="Rectangle 5"/>
          <p:cNvSpPr>
            <a:spLocks noChangeArrowheads="1"/>
          </p:cNvSpPr>
          <p:nvPr/>
        </p:nvSpPr>
        <p:spPr bwMode="auto">
          <a:xfrm>
            <a:off x="2072778" y="5039394"/>
            <a:ext cx="8151877" cy="14224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fr-FR" altLang="fr-FR" sz="2400" dirty="0">
                <a:latin typeface="Arial" panose="020B0604020202020204" pitchFamily="34" charset="0"/>
                <a:cs typeface="Arial" panose="020B0604020202020204" pitchFamily="34" charset="0"/>
              </a:rPr>
              <a:t>&lt;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&gt;Etudes &amp;#38</a:t>
            </a:r>
            <a:r>
              <a:rPr lang="en-US" altLang="fr-FR" sz="2400" dirty="0">
                <a:latin typeface="Arial" panose="020B0604020202020204" pitchFamily="34" charset="0"/>
                <a:cs typeface="Arial" panose="020B0604020202020204" pitchFamily="34" charset="0"/>
              </a:rPr>
              <a:t>;</a:t>
            </a:r>
            <a:r>
              <a:rPr lang="fr-FR" altLang="fr-FR" sz="2400" dirty="0">
                <a:latin typeface="Arial" panose="020B0604020202020204" pitchFamily="34" charset="0"/>
                <a:cs typeface="Arial" panose="020B0604020202020204" pitchFamily="34" charset="0"/>
              </a:rPr>
              <a:t> Conseils Technologiques&lt;/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&gt;Etudes &amp;x003c</a:t>
            </a:r>
            <a:r>
              <a:rPr lang="en-US" altLang="fr-FR" sz="2400" dirty="0">
                <a:latin typeface="Arial" panose="020B0604020202020204" pitchFamily="34" charset="0"/>
                <a:cs typeface="Arial" panose="020B0604020202020204" pitchFamily="34" charset="0"/>
              </a:rPr>
              <a:t>;</a:t>
            </a:r>
            <a:r>
              <a:rPr lang="fr-FR" altLang="fr-FR" sz="2400" dirty="0">
                <a:latin typeface="Arial" panose="020B0604020202020204" pitchFamily="34" charset="0"/>
                <a:cs typeface="Arial" panose="020B0604020202020204" pitchFamily="34" charset="0"/>
              </a:rPr>
              <a:t> Conseils Technologiques&lt;/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&gt;Etudes &amp;</a:t>
            </a:r>
            <a:r>
              <a:rPr lang="fr-FR" altLang="fr-FR" sz="2400" dirty="0" err="1">
                <a:latin typeface="Arial" panose="020B0604020202020204" pitchFamily="34" charset="0"/>
                <a:cs typeface="Arial" panose="020B0604020202020204" pitchFamily="34" charset="0"/>
              </a:rPr>
              <a:t>amp</a:t>
            </a:r>
            <a:r>
              <a:rPr lang="en-US" altLang="fr-FR" sz="2400" dirty="0">
                <a:latin typeface="Arial" panose="020B0604020202020204" pitchFamily="34" charset="0"/>
                <a:cs typeface="Arial" panose="020B0604020202020204" pitchFamily="34" charset="0"/>
              </a:rPr>
              <a:t>;</a:t>
            </a:r>
            <a:r>
              <a:rPr lang="fr-FR" altLang="fr-FR" sz="2400" dirty="0">
                <a:latin typeface="Arial" panose="020B0604020202020204" pitchFamily="34" charset="0"/>
                <a:cs typeface="Arial" panose="020B0604020202020204" pitchFamily="34" charset="0"/>
              </a:rPr>
              <a:t> Conseils Technologiques&lt;/</a:t>
            </a:r>
            <a:r>
              <a:rPr lang="fr-FR" altLang="fr-FR" sz="2400" dirty="0" err="1">
                <a:latin typeface="Arial" panose="020B0604020202020204" pitchFamily="34" charset="0"/>
                <a:cs typeface="Arial" panose="020B0604020202020204" pitchFamily="34" charset="0"/>
              </a:rPr>
              <a:t>Dpt</a:t>
            </a:r>
            <a:r>
              <a:rPr lang="fr-FR" altLang="fr-FR" sz="2400" dirty="0">
                <a:latin typeface="Arial" panose="020B0604020202020204" pitchFamily="34" charset="0"/>
                <a:cs typeface="Arial" panose="020B0604020202020204" pitchFamily="34" charset="0"/>
              </a:rPr>
              <a:t>&gt;</a:t>
            </a:r>
          </a:p>
        </p:txBody>
      </p:sp>
      <p:sp>
        <p:nvSpPr>
          <p:cNvPr id="3" name="Espace réservé du pied de page 2">
            <a:extLst>
              <a:ext uri="{FF2B5EF4-FFF2-40B4-BE49-F238E27FC236}">
                <a16:creationId xmlns:a16="http://schemas.microsoft.com/office/drawing/2014/main" id="{AA9A56F7-7897-437F-A3CB-04BC2FD8914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4723638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362</a:t>
            </a:fld>
            <a:endParaRPr lang="fr-FR" dirty="0"/>
          </a:p>
        </p:txBody>
      </p:sp>
      <p:sp>
        <p:nvSpPr>
          <p:cNvPr id="2" name="Titre 1"/>
          <p:cNvSpPr>
            <a:spLocks noGrp="1"/>
          </p:cNvSpPr>
          <p:nvPr>
            <p:ph type="title"/>
          </p:nvPr>
        </p:nvSpPr>
        <p:spPr/>
        <p:txBody>
          <a:bodyPr>
            <a:normAutofit fontScale="90000"/>
          </a:bodyPr>
          <a:lstStyle/>
          <a:p>
            <a:r>
              <a:rPr lang="fr-FR" dirty="0"/>
              <a:t>Le document XML</a:t>
            </a:r>
          </a:p>
        </p:txBody>
      </p:sp>
      <p:sp>
        <p:nvSpPr>
          <p:cNvPr id="15" name="Espace réservé du contenu 14"/>
          <p:cNvSpPr>
            <a:spLocks noGrp="1"/>
          </p:cNvSpPr>
          <p:nvPr>
            <p:ph idx="1"/>
          </p:nvPr>
        </p:nvSpPr>
        <p:spPr/>
        <p:txBody>
          <a:bodyPr>
            <a:normAutofit/>
          </a:bodyPr>
          <a:lstStyle/>
          <a:p>
            <a:r>
              <a:rPr lang="fr-FR" altLang="fr-FR" sz="2800" dirty="0"/>
              <a:t>Eléments ou balise</a:t>
            </a:r>
          </a:p>
          <a:p>
            <a:pPr lvl="1"/>
            <a:r>
              <a:rPr lang="fr-FR" altLang="fr-FR" sz="2400" dirty="0"/>
              <a:t>Ce sont des containers (&lt;tag&gt;&lt;/tag&gt;)</a:t>
            </a:r>
          </a:p>
          <a:p>
            <a:pPr lvl="1"/>
            <a:r>
              <a:rPr lang="fr-FR" altLang="fr-FR" sz="2400" dirty="0"/>
              <a:t>Ils peuvent s'imbriquer pour former un arbre (père / enfants)</a:t>
            </a:r>
          </a:p>
          <a:p>
            <a:pPr lvl="1"/>
            <a:r>
              <a:rPr lang="fr-FR" altLang="fr-FR" sz="2400" dirty="0"/>
              <a:t>Ils peuvent être vides (&lt;tag /&gt;)</a:t>
            </a:r>
          </a:p>
        </p:txBody>
      </p:sp>
      <p:sp>
        <p:nvSpPr>
          <p:cNvPr id="7" name="Rectangle 5"/>
          <p:cNvSpPr>
            <a:spLocks noChangeArrowheads="1"/>
          </p:cNvSpPr>
          <p:nvPr/>
        </p:nvSpPr>
        <p:spPr bwMode="auto">
          <a:xfrm>
            <a:off x="1616792" y="3381358"/>
            <a:ext cx="7342481" cy="33426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fr-FR" altLang="fr-FR" sz="2400" dirty="0">
                <a:solidFill>
                  <a:srgbClr val="CC0000"/>
                </a:solidFill>
                <a:latin typeface="Arial" panose="020B0604020202020204" pitchFamily="34" charset="0"/>
                <a:cs typeface="Arial" panose="020B0604020202020204" pitchFamily="34" charset="0"/>
              </a:rPr>
              <a:t>&lt;Catalogue saison="2001-2002"&gt;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&lt;formation </a:t>
            </a:r>
            <a:r>
              <a:rPr lang="fr-FR" altLang="fr-FR" sz="2400" dirty="0" err="1">
                <a:solidFill>
                  <a:srgbClr val="CC0000"/>
                </a:solidFill>
                <a:latin typeface="Arial" panose="020B0604020202020204" pitchFamily="34" charset="0"/>
                <a:cs typeface="Arial" panose="020B0604020202020204" pitchFamily="34" charset="0"/>
              </a:rPr>
              <a:t>filiere</a:t>
            </a:r>
            <a:r>
              <a:rPr lang="fr-FR" altLang="fr-FR" sz="2400" dirty="0">
                <a:solidFill>
                  <a:srgbClr val="CC0000"/>
                </a:solidFill>
                <a:latin typeface="Arial" panose="020B0604020202020204" pitchFamily="34" charset="0"/>
                <a:cs typeface="Arial" panose="020B0604020202020204" pitchFamily="34" charset="0"/>
              </a:rPr>
              <a:t>="internet"&gt;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3333CC"/>
                </a:solidFill>
                <a:latin typeface="Arial" panose="020B0604020202020204" pitchFamily="34" charset="0"/>
                <a:cs typeface="Arial" panose="020B0604020202020204" pitchFamily="34" charset="0"/>
              </a:rPr>
              <a:t>&lt;animateur nom1="</a:t>
            </a:r>
            <a:r>
              <a:rPr lang="fr-FR" altLang="fr-FR" sz="2400" dirty="0" err="1">
                <a:solidFill>
                  <a:srgbClr val="3333CC"/>
                </a:solidFill>
                <a:latin typeface="Arial" panose="020B0604020202020204" pitchFamily="34" charset="0"/>
                <a:cs typeface="Arial" panose="020B0604020202020204" pitchFamily="34" charset="0"/>
              </a:rPr>
              <a:t>Barone</a:t>
            </a:r>
            <a:r>
              <a:rPr lang="fr-FR" altLang="fr-FR" sz="2400" dirty="0">
                <a:solidFill>
                  <a:srgbClr val="3333CC"/>
                </a:solidFill>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&lt;titre&gt;</a:t>
            </a:r>
            <a:r>
              <a:rPr lang="fr-FR" altLang="fr-FR" sz="2400" dirty="0">
                <a:latin typeface="Arial" panose="020B0604020202020204" pitchFamily="34" charset="0"/>
                <a:cs typeface="Arial" panose="020B0604020202020204" pitchFamily="34" charset="0"/>
              </a:rPr>
              <a:t>XML - les fondamentaux</a:t>
            </a:r>
            <a:r>
              <a:rPr lang="fr-FR" altLang="fr-FR" sz="2400" dirty="0">
                <a:solidFill>
                  <a:srgbClr val="CC0000"/>
                </a:solidFill>
                <a:latin typeface="Arial" panose="020B0604020202020204" pitchFamily="34" charset="0"/>
                <a:cs typeface="Arial" panose="020B0604020202020204" pitchFamily="34" charset="0"/>
              </a:rPr>
              <a:t>&lt;/titre&gt;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a:t>
            </a:r>
            <a:r>
              <a:rPr lang="fr-FR" altLang="fr-FR" sz="2400" dirty="0" err="1">
                <a:solidFill>
                  <a:srgbClr val="CC0000"/>
                </a:solidFill>
                <a:latin typeface="Arial" panose="020B0604020202020204" pitchFamily="34" charset="0"/>
                <a:cs typeface="Arial" panose="020B0604020202020204" pitchFamily="34" charset="0"/>
              </a:rPr>
              <a:t>duree</a:t>
            </a:r>
            <a:r>
              <a:rPr lang="fr-FR" altLang="fr-FR" sz="2400" dirty="0">
                <a:solidFill>
                  <a:srgbClr val="CC0000"/>
                </a:solidFill>
                <a:latin typeface="Arial" panose="020B0604020202020204" pitchFamily="34" charset="0"/>
                <a:cs typeface="Arial" panose="020B0604020202020204" pitchFamily="34" charset="0"/>
              </a:rPr>
              <a:t>&gt;</a:t>
            </a:r>
            <a:r>
              <a:rPr lang="fr-FR" altLang="fr-FR" sz="2400" dirty="0">
                <a:latin typeface="Arial" panose="020B0604020202020204" pitchFamily="34" charset="0"/>
                <a:cs typeface="Arial" panose="020B0604020202020204" pitchFamily="34" charset="0"/>
              </a:rPr>
              <a:t>1 jour</a:t>
            </a:r>
            <a:r>
              <a:rPr lang="fr-FR" altLang="fr-FR" sz="2400" dirty="0">
                <a:solidFill>
                  <a:srgbClr val="CC0000"/>
                </a:solidFill>
                <a:latin typeface="Arial" panose="020B0604020202020204" pitchFamily="34" charset="0"/>
                <a:cs typeface="Arial" panose="020B0604020202020204" pitchFamily="34" charset="0"/>
              </a:rPr>
              <a:t>&lt;/</a:t>
            </a:r>
            <a:r>
              <a:rPr lang="fr-FR" altLang="fr-FR" sz="2400" dirty="0" err="1">
                <a:solidFill>
                  <a:srgbClr val="CC0000"/>
                </a:solidFill>
                <a:latin typeface="Arial" panose="020B0604020202020204" pitchFamily="34" charset="0"/>
                <a:cs typeface="Arial" panose="020B0604020202020204" pitchFamily="34" charset="0"/>
              </a:rPr>
              <a:t>duree</a:t>
            </a:r>
            <a:r>
              <a:rPr lang="fr-FR" altLang="fr-FR" sz="2400" dirty="0">
                <a:solidFill>
                  <a:srgbClr val="CC0000"/>
                </a:solidFill>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&lt;type&gt;</a:t>
            </a:r>
            <a:r>
              <a:rPr lang="fr-FR" altLang="fr-FR" sz="2400" dirty="0">
                <a:latin typeface="Arial" panose="020B0604020202020204" pitchFamily="34" charset="0"/>
                <a:cs typeface="Arial" panose="020B0604020202020204" pitchFamily="34" charset="0"/>
              </a:rPr>
              <a:t>Concepts</a:t>
            </a:r>
            <a:r>
              <a:rPr lang="fr-FR" altLang="fr-FR" sz="2400" dirty="0">
                <a:solidFill>
                  <a:srgbClr val="CC0000"/>
                </a:solidFill>
                <a:latin typeface="Arial" panose="020B0604020202020204" pitchFamily="34" charset="0"/>
                <a:cs typeface="Arial" panose="020B0604020202020204" pitchFamily="34" charset="0"/>
              </a:rPr>
              <a:t>&lt;/type&gt;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&lt;prix&gt;</a:t>
            </a:r>
            <a:r>
              <a:rPr lang="fr-FR" altLang="fr-FR" sz="2400" dirty="0">
                <a:latin typeface="Arial" panose="020B0604020202020204" pitchFamily="34" charset="0"/>
                <a:cs typeface="Arial" panose="020B0604020202020204" pitchFamily="34" charset="0"/>
              </a:rPr>
              <a:t>500e HT</a:t>
            </a:r>
            <a:r>
              <a:rPr lang="fr-FR" altLang="fr-FR" sz="2400" dirty="0">
                <a:solidFill>
                  <a:srgbClr val="CC0000"/>
                </a:solidFill>
                <a:latin typeface="Arial" panose="020B0604020202020204" pitchFamily="34" charset="0"/>
                <a:cs typeface="Arial" panose="020B0604020202020204" pitchFamily="34" charset="0"/>
              </a:rPr>
              <a:t>&lt;/prix&gt;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a:t>
            </a:r>
            <a:r>
              <a:rPr lang="fr-FR" altLang="fr-FR" sz="2400" dirty="0">
                <a:solidFill>
                  <a:srgbClr val="CC0000"/>
                </a:solidFill>
                <a:latin typeface="Arial" panose="020B0604020202020204" pitchFamily="34" charset="0"/>
                <a:cs typeface="Arial" panose="020B0604020202020204" pitchFamily="34" charset="0"/>
              </a:rPr>
              <a:t>&lt;/formation&gt;</a:t>
            </a:r>
            <a:br>
              <a:rPr lang="fr-FR" altLang="fr-FR" sz="2400" dirty="0">
                <a:latin typeface="Arial" panose="020B0604020202020204" pitchFamily="34" charset="0"/>
                <a:cs typeface="Arial" panose="020B0604020202020204" pitchFamily="34" charset="0"/>
              </a:rPr>
            </a:br>
            <a:r>
              <a:rPr lang="fr-FR" altLang="fr-FR" sz="2400" dirty="0">
                <a:solidFill>
                  <a:srgbClr val="CC0000"/>
                </a:solidFill>
                <a:latin typeface="Arial" panose="020B0604020202020204" pitchFamily="34" charset="0"/>
                <a:cs typeface="Arial" panose="020B0604020202020204" pitchFamily="34" charset="0"/>
              </a:rPr>
              <a:t>&lt;/Catalogue&gt;</a:t>
            </a:r>
            <a:endParaRPr lang="fr-FR" altLang="fr-FR" sz="2400" dirty="0">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FB3D7165-BD8A-4E5C-8D81-5433F7684F9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1279037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363</a:t>
            </a:fld>
            <a:endParaRPr lang="fr-FR" dirty="0"/>
          </a:p>
        </p:txBody>
      </p:sp>
      <p:sp>
        <p:nvSpPr>
          <p:cNvPr id="2" name="Titre 1"/>
          <p:cNvSpPr>
            <a:spLocks noGrp="1"/>
          </p:cNvSpPr>
          <p:nvPr>
            <p:ph type="title"/>
          </p:nvPr>
        </p:nvSpPr>
        <p:spPr/>
        <p:txBody>
          <a:bodyPr>
            <a:normAutofit fontScale="90000"/>
          </a:bodyPr>
          <a:lstStyle/>
          <a:p>
            <a:r>
              <a:rPr lang="fr-FR" dirty="0"/>
              <a:t>Le document XML</a:t>
            </a:r>
          </a:p>
        </p:txBody>
      </p:sp>
      <p:sp>
        <p:nvSpPr>
          <p:cNvPr id="15" name="Espace réservé du contenu 14"/>
          <p:cNvSpPr>
            <a:spLocks noGrp="1"/>
          </p:cNvSpPr>
          <p:nvPr>
            <p:ph idx="1"/>
          </p:nvPr>
        </p:nvSpPr>
        <p:spPr/>
        <p:txBody>
          <a:bodyPr>
            <a:normAutofit/>
          </a:bodyPr>
          <a:lstStyle/>
          <a:p>
            <a:r>
              <a:rPr lang="fr-FR" altLang="fr-FR" sz="2800" dirty="0"/>
              <a:t>Attributs</a:t>
            </a:r>
          </a:p>
          <a:p>
            <a:pPr lvl="1"/>
            <a:r>
              <a:rPr lang="fr-FR" altLang="fr-FR" sz="2400" dirty="0"/>
              <a:t>Ce sont les caractéristiques d'un élément</a:t>
            </a:r>
          </a:p>
          <a:p>
            <a:pPr lvl="1"/>
            <a:r>
              <a:rPr lang="fr-FR" altLang="fr-FR" sz="2400" dirty="0"/>
              <a:t>Ils sont de la forme : nom = valeur</a:t>
            </a:r>
          </a:p>
          <a:p>
            <a:pPr lvl="1"/>
            <a:r>
              <a:rPr lang="fr-FR" altLang="fr-FR" sz="2400" dirty="0"/>
              <a:t>Leur utilisation doit être "élégante" (concise et adaptée au traitement)</a:t>
            </a:r>
          </a:p>
        </p:txBody>
      </p:sp>
      <p:sp>
        <p:nvSpPr>
          <p:cNvPr id="7" name="Rectangle 5"/>
          <p:cNvSpPr>
            <a:spLocks noChangeArrowheads="1"/>
          </p:cNvSpPr>
          <p:nvPr/>
        </p:nvSpPr>
        <p:spPr bwMode="auto">
          <a:xfrm>
            <a:off x="1905551" y="3385001"/>
            <a:ext cx="7127613" cy="33426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fr-FR" altLang="fr-FR" sz="2400" dirty="0">
                <a:latin typeface="Arial" panose="020B0604020202020204" pitchFamily="34" charset="0"/>
                <a:cs typeface="Arial" panose="020B0604020202020204" pitchFamily="34" charset="0"/>
              </a:rPr>
              <a:t>&lt;Catalogue </a:t>
            </a:r>
            <a:r>
              <a:rPr lang="fr-FR" altLang="fr-FR" sz="2400" dirty="0">
                <a:solidFill>
                  <a:srgbClr val="CC0000"/>
                </a:solidFill>
                <a:latin typeface="Arial" panose="020B0604020202020204" pitchFamily="34" charset="0"/>
                <a:cs typeface="Arial" panose="020B0604020202020204" pitchFamily="34" charset="0"/>
              </a:rPr>
              <a:t>saison="2001-2002"</a:t>
            </a:r>
            <a:r>
              <a:rPr lang="fr-FR" altLang="fr-FR" sz="2400" dirty="0">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&lt;formation </a:t>
            </a:r>
            <a:r>
              <a:rPr lang="fr-FR" altLang="fr-FR" sz="2400" dirty="0" err="1">
                <a:latin typeface="Arial" panose="020B0604020202020204" pitchFamily="34" charset="0"/>
                <a:cs typeface="Arial" panose="020B0604020202020204" pitchFamily="34" charset="0"/>
              </a:rPr>
              <a:t>filiere</a:t>
            </a:r>
            <a:r>
              <a:rPr lang="fr-FR" altLang="fr-FR" sz="2400" dirty="0">
                <a:latin typeface="Arial" panose="020B0604020202020204" pitchFamily="34" charset="0"/>
                <a:cs typeface="Arial" panose="020B0604020202020204" pitchFamily="34" charset="0"/>
              </a:rPr>
              <a:t>="internet"&gt;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&lt;animateur </a:t>
            </a:r>
            <a:r>
              <a:rPr lang="fr-FR" altLang="fr-FR" sz="2400" dirty="0">
                <a:solidFill>
                  <a:srgbClr val="CC0000"/>
                </a:solidFill>
                <a:latin typeface="Arial" panose="020B0604020202020204" pitchFamily="34" charset="0"/>
                <a:cs typeface="Arial" panose="020B0604020202020204" pitchFamily="34" charset="0"/>
              </a:rPr>
              <a:t>nom1="</a:t>
            </a:r>
            <a:r>
              <a:rPr lang="fr-FR" altLang="fr-FR" sz="2400" dirty="0" err="1">
                <a:solidFill>
                  <a:srgbClr val="CC0000"/>
                </a:solidFill>
                <a:latin typeface="Arial" panose="020B0604020202020204" pitchFamily="34" charset="0"/>
                <a:cs typeface="Arial" panose="020B0604020202020204" pitchFamily="34" charset="0"/>
              </a:rPr>
              <a:t>Barone</a:t>
            </a:r>
            <a:r>
              <a:rPr lang="fr-FR" altLang="fr-FR" sz="2400" dirty="0">
                <a:solidFill>
                  <a:srgbClr val="CC0000"/>
                </a:solidFill>
                <a:latin typeface="Arial" panose="020B0604020202020204" pitchFamily="34" charset="0"/>
                <a:cs typeface="Arial" panose="020B0604020202020204" pitchFamily="34" charset="0"/>
              </a:rPr>
              <a:t>"</a:t>
            </a:r>
            <a:r>
              <a:rPr lang="fr-FR" altLang="fr-FR" sz="2400" dirty="0">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&lt;titre&gt;XML - les fondamentaux&lt;/titre&gt;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a:t>
            </a:r>
            <a:r>
              <a:rPr lang="fr-FR" altLang="fr-FR" sz="2400" dirty="0" err="1">
                <a:latin typeface="Arial" panose="020B0604020202020204" pitchFamily="34" charset="0"/>
                <a:cs typeface="Arial" panose="020B0604020202020204" pitchFamily="34" charset="0"/>
              </a:rPr>
              <a:t>duree</a:t>
            </a:r>
            <a:r>
              <a:rPr lang="fr-FR" altLang="fr-FR" sz="2400" dirty="0">
                <a:latin typeface="Arial" panose="020B0604020202020204" pitchFamily="34" charset="0"/>
                <a:cs typeface="Arial" panose="020B0604020202020204" pitchFamily="34" charset="0"/>
              </a:rPr>
              <a:t>&gt;1 jour&lt;/</a:t>
            </a:r>
            <a:r>
              <a:rPr lang="fr-FR" altLang="fr-FR" sz="2400" dirty="0" err="1">
                <a:latin typeface="Arial" panose="020B0604020202020204" pitchFamily="34" charset="0"/>
                <a:cs typeface="Arial" panose="020B0604020202020204" pitchFamily="34" charset="0"/>
              </a:rPr>
              <a:t>duree</a:t>
            </a:r>
            <a:r>
              <a:rPr lang="fr-FR" altLang="fr-FR" sz="2400" dirty="0">
                <a:latin typeface="Arial" panose="020B0604020202020204" pitchFamily="34" charset="0"/>
                <a:cs typeface="Arial" panose="020B0604020202020204" pitchFamily="34" charset="0"/>
              </a:rPr>
              <a:t>&gt;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&lt;type&gt;Concepts&lt;/type&gt;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&lt;prix&gt;500e HT&lt;/prix&gt;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	&lt;/formation&gt;</a:t>
            </a:r>
            <a:br>
              <a:rPr lang="fr-FR" altLang="fr-FR" sz="2400" dirty="0">
                <a:latin typeface="Arial" panose="020B0604020202020204" pitchFamily="34" charset="0"/>
                <a:cs typeface="Arial" panose="020B0604020202020204" pitchFamily="34" charset="0"/>
              </a:rPr>
            </a:br>
            <a:r>
              <a:rPr lang="fr-FR" altLang="fr-FR" sz="2400" dirty="0">
                <a:latin typeface="Arial" panose="020B0604020202020204" pitchFamily="34" charset="0"/>
                <a:cs typeface="Arial" panose="020B0604020202020204" pitchFamily="34" charset="0"/>
              </a:rPr>
              <a:t>&lt;/Catalogue&gt;</a:t>
            </a:r>
          </a:p>
        </p:txBody>
      </p:sp>
      <p:sp>
        <p:nvSpPr>
          <p:cNvPr id="3" name="Espace réservé du pied de page 2">
            <a:extLst>
              <a:ext uri="{FF2B5EF4-FFF2-40B4-BE49-F238E27FC236}">
                <a16:creationId xmlns:a16="http://schemas.microsoft.com/office/drawing/2014/main" id="{C09D3F44-E6E7-492E-8290-0E0DCEC6D21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2778402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364</a:t>
            </a:fld>
            <a:endParaRPr lang="fr-FR" dirty="0"/>
          </a:p>
        </p:txBody>
      </p:sp>
      <p:sp>
        <p:nvSpPr>
          <p:cNvPr id="2" name="Titre 1"/>
          <p:cNvSpPr>
            <a:spLocks noGrp="1"/>
          </p:cNvSpPr>
          <p:nvPr>
            <p:ph type="title"/>
          </p:nvPr>
        </p:nvSpPr>
        <p:spPr/>
        <p:txBody>
          <a:bodyPr>
            <a:normAutofit fontScale="90000"/>
          </a:bodyPr>
          <a:lstStyle/>
          <a:p>
            <a:r>
              <a:rPr lang="fr-FR" dirty="0"/>
              <a:t>Le document XML</a:t>
            </a:r>
          </a:p>
        </p:txBody>
      </p:sp>
      <p:sp>
        <p:nvSpPr>
          <p:cNvPr id="15" name="Espace réservé du contenu 14"/>
          <p:cNvSpPr>
            <a:spLocks noGrp="1"/>
          </p:cNvSpPr>
          <p:nvPr>
            <p:ph idx="1"/>
          </p:nvPr>
        </p:nvSpPr>
        <p:spPr/>
        <p:txBody>
          <a:bodyPr>
            <a:normAutofit/>
          </a:bodyPr>
          <a:lstStyle/>
          <a:p>
            <a:r>
              <a:rPr lang="fr-FR" altLang="fr-FR" sz="2800" dirty="0"/>
              <a:t>Commentaires</a:t>
            </a:r>
          </a:p>
          <a:p>
            <a:pPr lvl="1"/>
            <a:r>
              <a:rPr lang="fr-FR" altLang="fr-FR" sz="2400" dirty="0"/>
              <a:t>Ce sont des balises silencieuses &lt;!-- --&gt;</a:t>
            </a:r>
          </a:p>
        </p:txBody>
      </p:sp>
      <p:sp>
        <p:nvSpPr>
          <p:cNvPr id="7" name="Rectangle 5"/>
          <p:cNvSpPr>
            <a:spLocks noChangeArrowheads="1"/>
          </p:cNvSpPr>
          <p:nvPr/>
        </p:nvSpPr>
        <p:spPr bwMode="auto">
          <a:xfrm>
            <a:off x="1761171" y="2279860"/>
            <a:ext cx="6597738" cy="432048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fr-FR" altLang="fr-FR" sz="2133" dirty="0">
                <a:latin typeface="Arial" panose="020B0604020202020204" pitchFamily="34" charset="0"/>
                <a:cs typeface="Arial" panose="020B0604020202020204" pitchFamily="34" charset="0"/>
              </a:rPr>
              <a:t>&lt;Catalogue saison="2001-2002"&gt;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a:t>
            </a:r>
            <a:r>
              <a:rPr lang="fr-FR" altLang="fr-FR" sz="2133" dirty="0">
                <a:solidFill>
                  <a:srgbClr val="CC0000"/>
                </a:solidFill>
                <a:latin typeface="Arial" panose="020B0604020202020204" pitchFamily="34" charset="0"/>
                <a:cs typeface="Arial" panose="020B0604020202020204" pitchFamily="34" charset="0"/>
              </a:rPr>
              <a:t>&lt;!-- Mois de début et mois de fin ? --&gt;</a:t>
            </a:r>
            <a:br>
              <a:rPr lang="fr-FR" altLang="fr-FR" sz="2133" dirty="0">
                <a:solidFill>
                  <a:srgbClr val="CC0000"/>
                </a:solidFill>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&lt;formation </a:t>
            </a:r>
            <a:r>
              <a:rPr lang="fr-FR" altLang="fr-FR" sz="2133" dirty="0" err="1">
                <a:latin typeface="Arial" panose="020B0604020202020204" pitchFamily="34" charset="0"/>
                <a:cs typeface="Arial" panose="020B0604020202020204" pitchFamily="34" charset="0"/>
              </a:rPr>
              <a:t>filiere</a:t>
            </a:r>
            <a:r>
              <a:rPr lang="fr-FR" altLang="fr-FR" sz="2133" dirty="0">
                <a:latin typeface="Arial" panose="020B0604020202020204" pitchFamily="34" charset="0"/>
                <a:cs typeface="Arial" panose="020B0604020202020204" pitchFamily="34" charset="0"/>
              </a:rPr>
              <a:t>="internet"&gt;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&lt;animateur nom1="</a:t>
            </a:r>
            <a:r>
              <a:rPr lang="fr-FR" altLang="fr-FR" sz="2133" dirty="0" err="1">
                <a:latin typeface="Arial" panose="020B0604020202020204" pitchFamily="34" charset="0"/>
                <a:cs typeface="Arial" panose="020B0604020202020204" pitchFamily="34" charset="0"/>
              </a:rPr>
              <a:t>Barone</a:t>
            </a:r>
            <a:r>
              <a:rPr lang="fr-FR" altLang="fr-FR" sz="2133" dirty="0">
                <a:latin typeface="Arial" panose="020B0604020202020204" pitchFamily="34" charset="0"/>
                <a:cs typeface="Arial" panose="020B0604020202020204" pitchFamily="34" charset="0"/>
              </a:rPr>
              <a:t>"/&gt;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&lt;titre&gt;XML - les fondamentaux&lt;/titre&gt;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a:t>
            </a:r>
            <a:r>
              <a:rPr lang="fr-FR" altLang="fr-FR" sz="2133" dirty="0" err="1">
                <a:latin typeface="Arial" panose="020B0604020202020204" pitchFamily="34" charset="0"/>
                <a:cs typeface="Arial" panose="020B0604020202020204" pitchFamily="34" charset="0"/>
              </a:rPr>
              <a:t>duree</a:t>
            </a:r>
            <a:r>
              <a:rPr lang="fr-FR" altLang="fr-FR" sz="2133" dirty="0">
                <a:latin typeface="Arial" panose="020B0604020202020204" pitchFamily="34" charset="0"/>
                <a:cs typeface="Arial" panose="020B0604020202020204" pitchFamily="34" charset="0"/>
              </a:rPr>
              <a:t>&gt;1 jour&lt;/</a:t>
            </a:r>
            <a:r>
              <a:rPr lang="fr-FR" altLang="fr-FR" sz="2133" dirty="0" err="1">
                <a:latin typeface="Arial" panose="020B0604020202020204" pitchFamily="34" charset="0"/>
                <a:cs typeface="Arial" panose="020B0604020202020204" pitchFamily="34" charset="0"/>
              </a:rPr>
              <a:t>duree</a:t>
            </a:r>
            <a:r>
              <a:rPr lang="fr-FR" altLang="fr-FR" sz="2133" dirty="0">
                <a:latin typeface="Arial" panose="020B0604020202020204" pitchFamily="34" charset="0"/>
                <a:cs typeface="Arial" panose="020B0604020202020204" pitchFamily="34" charset="0"/>
              </a:rPr>
              <a:t>&gt;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&lt;type&gt;Concepts&lt;/type&gt;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&lt;prix&gt;500e HT&lt;/prix&gt;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&lt;/formation&gt;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&lt;formation&gt;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	&lt;/formation&gt;</a:t>
            </a:r>
            <a:br>
              <a:rPr lang="fr-FR" altLang="fr-FR" sz="2133" dirty="0">
                <a:latin typeface="Arial" panose="020B0604020202020204" pitchFamily="34" charset="0"/>
                <a:cs typeface="Arial" panose="020B0604020202020204" pitchFamily="34" charset="0"/>
              </a:rPr>
            </a:br>
            <a:r>
              <a:rPr lang="fr-FR" altLang="fr-FR" sz="2133" dirty="0">
                <a:latin typeface="Arial" panose="020B0604020202020204" pitchFamily="34" charset="0"/>
                <a:cs typeface="Arial" panose="020B0604020202020204" pitchFamily="34" charset="0"/>
              </a:rPr>
              <a:t>&lt;/Catalogue&gt;</a:t>
            </a:r>
          </a:p>
        </p:txBody>
      </p:sp>
      <p:sp>
        <p:nvSpPr>
          <p:cNvPr id="3" name="Espace réservé du pied de page 2">
            <a:extLst>
              <a:ext uri="{FF2B5EF4-FFF2-40B4-BE49-F238E27FC236}">
                <a16:creationId xmlns:a16="http://schemas.microsoft.com/office/drawing/2014/main" id="{2519CC26-E340-4EFE-8AB4-371A1677FC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9479078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p:txBody>
          <a:bodyPr>
            <a:normAutofit fontScale="90000"/>
          </a:bodyPr>
          <a:lstStyle/>
          <a:p>
            <a:r>
              <a:rPr lang="fr-FR" altLang="fr-FR" dirty="0"/>
              <a:t>XML-</a:t>
            </a:r>
            <a:r>
              <a:rPr lang="fr-FR" altLang="fr-FR" dirty="0" err="1"/>
              <a:t>Schema</a:t>
            </a:r>
            <a:r>
              <a:rPr lang="fr-FR" altLang="fr-FR" dirty="0"/>
              <a:t> (XSD)</a:t>
            </a:r>
          </a:p>
        </p:txBody>
      </p:sp>
      <p:sp>
        <p:nvSpPr>
          <p:cNvPr id="2" name="Espace réservé du contenu 1"/>
          <p:cNvSpPr>
            <a:spLocks noGrp="1"/>
          </p:cNvSpPr>
          <p:nvPr>
            <p:ph idx="1"/>
          </p:nvPr>
        </p:nvSpPr>
        <p:spPr/>
        <p:txBody>
          <a:bodyPr>
            <a:normAutofit lnSpcReduction="10000"/>
          </a:bodyPr>
          <a:lstStyle/>
          <a:p>
            <a:r>
              <a:rPr lang="fr-FR" altLang="fr-FR" dirty="0"/>
              <a:t>Catégorie</a:t>
            </a:r>
          </a:p>
          <a:p>
            <a:pPr lvl="1"/>
            <a:r>
              <a:rPr lang="fr-FR" altLang="fr-FR" dirty="0"/>
              <a:t>Définition de modèle de document</a:t>
            </a:r>
          </a:p>
          <a:p>
            <a:endParaRPr lang="fr-FR" altLang="fr-FR" dirty="0"/>
          </a:p>
          <a:p>
            <a:r>
              <a:rPr lang="fr-FR" altLang="fr-FR" dirty="0"/>
              <a:t>Statut </a:t>
            </a:r>
          </a:p>
          <a:p>
            <a:pPr lvl="1"/>
            <a:r>
              <a:rPr lang="fr-FR" altLang="fr-FR" dirty="0"/>
              <a:t>Recommandation (2 mai 2001)</a:t>
            </a:r>
          </a:p>
          <a:p>
            <a:endParaRPr lang="fr-FR" altLang="fr-FR" dirty="0"/>
          </a:p>
          <a:p>
            <a:r>
              <a:rPr lang="fr-FR" altLang="fr-FR" dirty="0"/>
              <a:t>Objectif</a:t>
            </a:r>
          </a:p>
          <a:p>
            <a:pPr lvl="1"/>
            <a:r>
              <a:rPr lang="fr-FR" altLang="fr-FR" dirty="0"/>
              <a:t>Dépasser les limitations des DTD en exprimant la structure et les contraintes sur les types de données du document sous forme XML</a:t>
            </a:r>
            <a:endParaRPr lang="fr-FR" dirty="0"/>
          </a:p>
        </p:txBody>
      </p:sp>
      <p:sp>
        <p:nvSpPr>
          <p:cNvPr id="6" name="Espace réservé du numéro de diapositive 5">
            <a:extLst>
              <a:ext uri="{FF2B5EF4-FFF2-40B4-BE49-F238E27FC236}">
                <a16:creationId xmlns:a16="http://schemas.microsoft.com/office/drawing/2014/main" id="{965FB8A3-2912-4833-B0BE-1D0BBA7306E2}"/>
              </a:ext>
            </a:extLst>
          </p:cNvPr>
          <p:cNvSpPr>
            <a:spLocks noGrp="1"/>
          </p:cNvSpPr>
          <p:nvPr>
            <p:ph type="sldNum" sz="quarter" idx="12"/>
          </p:nvPr>
        </p:nvSpPr>
        <p:spPr/>
        <p:txBody>
          <a:bodyPr/>
          <a:lstStyle/>
          <a:p>
            <a:fld id="{27DD2850-4166-4114-B1C5-40990753D8A0}" type="slidenum">
              <a:rPr lang="fr-FR" smtClean="0"/>
              <a:t>365</a:t>
            </a:fld>
            <a:endParaRPr lang="fr-FR"/>
          </a:p>
        </p:txBody>
      </p:sp>
      <p:sp>
        <p:nvSpPr>
          <p:cNvPr id="3" name="Espace réservé du pied de page 2">
            <a:extLst>
              <a:ext uri="{FF2B5EF4-FFF2-40B4-BE49-F238E27FC236}">
                <a16:creationId xmlns:a16="http://schemas.microsoft.com/office/drawing/2014/main" id="{1EF82B69-FFDA-4E8B-A740-9687841EE14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00652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ChangeArrowheads="1"/>
          </p:cNvSpPr>
          <p:nvPr>
            <p:ph type="title"/>
          </p:nvPr>
        </p:nvSpPr>
        <p:spPr/>
        <p:txBody>
          <a:bodyPr>
            <a:normAutofit fontScale="90000"/>
          </a:bodyPr>
          <a:lstStyle/>
          <a:p>
            <a:r>
              <a:rPr lang="fr-FR" altLang="fr-FR" dirty="0"/>
              <a:t>XML-</a:t>
            </a:r>
            <a:r>
              <a:rPr lang="fr-FR" altLang="fr-FR" dirty="0" err="1"/>
              <a:t>Schema</a:t>
            </a:r>
            <a:r>
              <a:rPr lang="fr-FR" altLang="fr-FR" dirty="0"/>
              <a:t> (XSD)</a:t>
            </a:r>
          </a:p>
        </p:txBody>
      </p:sp>
      <p:sp>
        <p:nvSpPr>
          <p:cNvPr id="2" name="Espace réservé du contenu 1"/>
          <p:cNvSpPr>
            <a:spLocks noGrp="1"/>
          </p:cNvSpPr>
          <p:nvPr>
            <p:ph idx="1"/>
          </p:nvPr>
        </p:nvSpPr>
        <p:spPr/>
        <p:txBody>
          <a:bodyPr>
            <a:normAutofit lnSpcReduction="10000"/>
          </a:bodyPr>
          <a:lstStyle/>
          <a:p>
            <a:r>
              <a:rPr lang="fr-FR" altLang="fr-FR" dirty="0"/>
              <a:t>XML-</a:t>
            </a:r>
            <a:r>
              <a:rPr lang="fr-FR" altLang="fr-FR" dirty="0" err="1"/>
              <a:t>Schema</a:t>
            </a:r>
            <a:r>
              <a:rPr lang="fr-FR" altLang="fr-FR" dirty="0"/>
              <a:t> est un langage XML qui :</a:t>
            </a:r>
          </a:p>
          <a:p>
            <a:pPr lvl="1"/>
            <a:r>
              <a:rPr lang="fr-FR" altLang="fr-FR" dirty="0"/>
              <a:t>Se substitue aux DTD (non XML) pour définir la structure du document</a:t>
            </a:r>
          </a:p>
          <a:p>
            <a:pPr lvl="1"/>
            <a:r>
              <a:rPr lang="fr-FR" altLang="fr-FR" dirty="0"/>
              <a:t>Étend les DTD concernant les types et formats de données et gère les espaces de noms</a:t>
            </a:r>
          </a:p>
          <a:p>
            <a:pPr lvl="1"/>
            <a:r>
              <a:rPr lang="fr-FR" altLang="fr-FR" dirty="0"/>
              <a:t>Introduit la notion d’héritage entre éléments XML.</a:t>
            </a:r>
          </a:p>
          <a:p>
            <a:pPr lvl="1"/>
            <a:endParaRPr lang="fr-FR" altLang="fr-FR" dirty="0"/>
          </a:p>
          <a:p>
            <a:r>
              <a:rPr lang="fr-FR" altLang="fr-FR" dirty="0"/>
              <a:t>Plusieurs tentatives précédentes</a:t>
            </a:r>
          </a:p>
          <a:p>
            <a:pPr lvl="1"/>
            <a:r>
              <a:rPr lang="fr-FR" altLang="fr-FR" dirty="0"/>
              <a:t>DCD</a:t>
            </a:r>
          </a:p>
          <a:p>
            <a:pPr lvl="1"/>
            <a:r>
              <a:rPr lang="fr-FR" altLang="fr-FR" dirty="0"/>
              <a:t>XML-Data</a:t>
            </a:r>
          </a:p>
          <a:p>
            <a:endParaRPr lang="fr-FR" dirty="0"/>
          </a:p>
        </p:txBody>
      </p:sp>
      <p:sp>
        <p:nvSpPr>
          <p:cNvPr id="6" name="Espace réservé du numéro de diapositive 5">
            <a:extLst>
              <a:ext uri="{FF2B5EF4-FFF2-40B4-BE49-F238E27FC236}">
                <a16:creationId xmlns:a16="http://schemas.microsoft.com/office/drawing/2014/main" id="{C6D1C49B-3838-4669-BACA-BA9D722C5DBF}"/>
              </a:ext>
            </a:extLst>
          </p:cNvPr>
          <p:cNvSpPr>
            <a:spLocks noGrp="1"/>
          </p:cNvSpPr>
          <p:nvPr>
            <p:ph type="sldNum" sz="quarter" idx="12"/>
          </p:nvPr>
        </p:nvSpPr>
        <p:spPr/>
        <p:txBody>
          <a:bodyPr/>
          <a:lstStyle/>
          <a:p>
            <a:fld id="{27DD2850-4166-4114-B1C5-40990753D8A0}" type="slidenum">
              <a:rPr lang="fr-FR" smtClean="0"/>
              <a:t>366</a:t>
            </a:fld>
            <a:endParaRPr lang="fr-FR"/>
          </a:p>
        </p:txBody>
      </p:sp>
      <p:sp>
        <p:nvSpPr>
          <p:cNvPr id="3" name="Espace réservé du pied de page 2">
            <a:extLst>
              <a:ext uri="{FF2B5EF4-FFF2-40B4-BE49-F238E27FC236}">
                <a16:creationId xmlns:a16="http://schemas.microsoft.com/office/drawing/2014/main" id="{96EB477C-0B4E-4B5D-A0C4-E7841B4D21C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239288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normAutofit fontScale="90000"/>
          </a:bodyPr>
          <a:lstStyle/>
          <a:p>
            <a:r>
              <a:rPr lang="fr-FR" altLang="fr-FR" dirty="0"/>
              <a:t>XML-</a:t>
            </a:r>
            <a:r>
              <a:rPr lang="fr-FR" altLang="fr-FR" dirty="0" err="1"/>
              <a:t>Schema</a:t>
            </a:r>
            <a:r>
              <a:rPr lang="fr-FR" altLang="fr-FR" dirty="0"/>
              <a:t> (XSD)</a:t>
            </a:r>
          </a:p>
        </p:txBody>
      </p:sp>
      <p:sp>
        <p:nvSpPr>
          <p:cNvPr id="2" name="Espace réservé du contenu 1"/>
          <p:cNvSpPr>
            <a:spLocks noGrp="1"/>
          </p:cNvSpPr>
          <p:nvPr>
            <p:ph idx="1"/>
          </p:nvPr>
        </p:nvSpPr>
        <p:spPr/>
        <p:txBody>
          <a:bodyPr>
            <a:normAutofit fontScale="92500" lnSpcReduction="10000"/>
          </a:bodyPr>
          <a:lstStyle/>
          <a:p>
            <a:r>
              <a:rPr lang="fr-FR" altLang="fr-FR" dirty="0"/>
              <a:t>Principes</a:t>
            </a:r>
          </a:p>
          <a:p>
            <a:pPr lvl="1"/>
            <a:r>
              <a:rPr lang="fr-FR" altLang="fr-FR" dirty="0"/>
              <a:t>Une description de type de document XML écrit en XML-</a:t>
            </a:r>
            <a:r>
              <a:rPr lang="fr-FR" altLang="fr-FR" dirty="0" err="1"/>
              <a:t>Schema</a:t>
            </a:r>
            <a:r>
              <a:rPr lang="fr-FR" altLang="fr-FR" dirty="0"/>
              <a:t> est un document XML dont</a:t>
            </a:r>
          </a:p>
          <a:p>
            <a:pPr lvl="2"/>
            <a:r>
              <a:rPr lang="fr-FR" altLang="fr-FR" dirty="0"/>
              <a:t>L'élément document est &lt;</a:t>
            </a:r>
            <a:r>
              <a:rPr lang="fr-FR" altLang="fr-FR" dirty="0" err="1"/>
              <a:t>schema</a:t>
            </a:r>
            <a:r>
              <a:rPr lang="fr-FR" altLang="fr-FR" dirty="0"/>
              <a:t>&gt;</a:t>
            </a:r>
          </a:p>
          <a:p>
            <a:pPr lvl="2"/>
            <a:r>
              <a:rPr lang="fr-FR" altLang="fr-FR" dirty="0"/>
              <a:t>Indique sa propre URI (gère les versions)</a:t>
            </a:r>
          </a:p>
          <a:p>
            <a:pPr lvl="2"/>
            <a:r>
              <a:rPr lang="fr-FR" altLang="fr-FR" dirty="0"/>
              <a:t>Définit les types d'éléments, d'attributs, de données</a:t>
            </a:r>
          </a:p>
          <a:p>
            <a:pPr lvl="1"/>
            <a:r>
              <a:rPr lang="fr-FR" altLang="fr-FR" dirty="0"/>
              <a:t>Les types de données XML-</a:t>
            </a:r>
            <a:r>
              <a:rPr lang="fr-FR" altLang="fr-FR" dirty="0" err="1"/>
              <a:t>Schema</a:t>
            </a:r>
            <a:r>
              <a:rPr lang="fr-FR" altLang="fr-FR" dirty="0"/>
              <a:t> peuvent être</a:t>
            </a:r>
          </a:p>
          <a:p>
            <a:pPr lvl="2"/>
            <a:r>
              <a:rPr lang="fr-FR" altLang="fr-FR" dirty="0"/>
              <a:t>Des types prédéfinis</a:t>
            </a:r>
          </a:p>
          <a:p>
            <a:pPr lvl="3"/>
            <a:r>
              <a:rPr lang="fr-FR" altLang="fr-FR" dirty="0"/>
              <a:t>Types XML 1.0 (DTD) : ID, ENTITY, NOTATION, …</a:t>
            </a:r>
          </a:p>
          <a:p>
            <a:pPr lvl="3"/>
            <a:r>
              <a:rPr lang="fr-FR" altLang="fr-FR" dirty="0"/>
              <a:t>string, </a:t>
            </a:r>
            <a:r>
              <a:rPr lang="fr-FR" altLang="fr-FR" dirty="0" err="1"/>
              <a:t>binary</a:t>
            </a:r>
            <a:r>
              <a:rPr lang="fr-FR" altLang="fr-FR" dirty="0"/>
              <a:t>, </a:t>
            </a:r>
            <a:r>
              <a:rPr lang="fr-FR" altLang="fr-FR" dirty="0" err="1"/>
              <a:t>boolean</a:t>
            </a:r>
            <a:r>
              <a:rPr lang="fr-FR" altLang="fr-FR" dirty="0"/>
              <a:t>, </a:t>
            </a:r>
            <a:r>
              <a:rPr lang="fr-FR" altLang="fr-FR" dirty="0" err="1"/>
              <a:t>number</a:t>
            </a:r>
            <a:r>
              <a:rPr lang="fr-FR" altLang="fr-FR" dirty="0"/>
              <a:t>, </a:t>
            </a:r>
            <a:r>
              <a:rPr lang="fr-FR" altLang="fr-FR" dirty="0" err="1"/>
              <a:t>integer</a:t>
            </a:r>
            <a:r>
              <a:rPr lang="fr-FR" altLang="fr-FR" dirty="0"/>
              <a:t>, </a:t>
            </a:r>
            <a:r>
              <a:rPr lang="fr-FR" altLang="fr-FR" dirty="0" err="1"/>
              <a:t>decimal</a:t>
            </a:r>
            <a:r>
              <a:rPr lang="fr-FR" altLang="fr-FR" dirty="0"/>
              <a:t>, real, </a:t>
            </a:r>
            <a:r>
              <a:rPr lang="fr-FR" altLang="fr-FR" dirty="0" err="1"/>
              <a:t>dateTime</a:t>
            </a:r>
            <a:r>
              <a:rPr lang="fr-FR" altLang="fr-FR" dirty="0"/>
              <a:t>, date, time, </a:t>
            </a:r>
            <a:r>
              <a:rPr lang="fr-FR" altLang="fr-FR" dirty="0" err="1"/>
              <a:t>timePeriod</a:t>
            </a:r>
            <a:r>
              <a:rPr lang="fr-FR" altLang="fr-FR" dirty="0"/>
              <a:t>, </a:t>
            </a:r>
            <a:r>
              <a:rPr lang="fr-FR" altLang="fr-FR" dirty="0" err="1"/>
              <a:t>uri</a:t>
            </a:r>
            <a:endParaRPr lang="fr-FR" altLang="fr-FR" dirty="0"/>
          </a:p>
          <a:p>
            <a:pPr lvl="2"/>
            <a:r>
              <a:rPr lang="fr-FR" altLang="fr-FR" dirty="0"/>
              <a:t>Des types</a:t>
            </a:r>
            <a:r>
              <a:rPr lang="en-US" altLang="fr-FR" dirty="0"/>
              <a:t> de </a:t>
            </a:r>
            <a:r>
              <a:rPr lang="en-US" altLang="fr-FR" dirty="0" err="1"/>
              <a:t>données</a:t>
            </a:r>
            <a:r>
              <a:rPr lang="fr-FR" altLang="fr-FR" dirty="0"/>
              <a:t> "utilisateur“</a:t>
            </a:r>
            <a:endParaRPr lang="fr-FR" dirty="0"/>
          </a:p>
        </p:txBody>
      </p:sp>
      <p:sp>
        <p:nvSpPr>
          <p:cNvPr id="6" name="Espace réservé du numéro de diapositive 5">
            <a:extLst>
              <a:ext uri="{FF2B5EF4-FFF2-40B4-BE49-F238E27FC236}">
                <a16:creationId xmlns:a16="http://schemas.microsoft.com/office/drawing/2014/main" id="{509DFA56-2CE7-43B6-B41E-71F4517D3B93}"/>
              </a:ext>
            </a:extLst>
          </p:cNvPr>
          <p:cNvSpPr>
            <a:spLocks noGrp="1"/>
          </p:cNvSpPr>
          <p:nvPr>
            <p:ph type="sldNum" sz="quarter" idx="12"/>
          </p:nvPr>
        </p:nvSpPr>
        <p:spPr/>
        <p:txBody>
          <a:bodyPr/>
          <a:lstStyle/>
          <a:p>
            <a:fld id="{27DD2850-4166-4114-B1C5-40990753D8A0}" type="slidenum">
              <a:rPr lang="fr-FR" smtClean="0"/>
              <a:t>367</a:t>
            </a:fld>
            <a:endParaRPr lang="fr-FR"/>
          </a:p>
        </p:txBody>
      </p:sp>
      <p:sp>
        <p:nvSpPr>
          <p:cNvPr id="3" name="Espace réservé du pied de page 2">
            <a:extLst>
              <a:ext uri="{FF2B5EF4-FFF2-40B4-BE49-F238E27FC236}">
                <a16:creationId xmlns:a16="http://schemas.microsoft.com/office/drawing/2014/main" id="{51E24097-77A4-4DA3-B8FB-4B794C821D2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173533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1026"/>
          <p:cNvSpPr>
            <a:spLocks noGrp="1" noChangeArrowheads="1"/>
          </p:cNvSpPr>
          <p:nvPr>
            <p:ph type="title"/>
          </p:nvPr>
        </p:nvSpPr>
        <p:spPr/>
        <p:txBody>
          <a:bodyPr>
            <a:normAutofit/>
          </a:bodyPr>
          <a:lstStyle/>
          <a:p>
            <a:r>
              <a:rPr lang="fr-FR" altLang="fr-FR" sz="2000" dirty="0"/>
              <a:t>XML-</a:t>
            </a:r>
            <a:r>
              <a:rPr lang="fr-FR" altLang="fr-FR" sz="2000" dirty="0" err="1"/>
              <a:t>Schema</a:t>
            </a:r>
            <a:r>
              <a:rPr lang="fr-FR" altLang="fr-FR" sz="2000" dirty="0"/>
              <a:t> (XSD)</a:t>
            </a:r>
          </a:p>
        </p:txBody>
      </p:sp>
      <p:sp>
        <p:nvSpPr>
          <p:cNvPr id="1223687" name="Rectangle 1031"/>
          <p:cNvSpPr>
            <a:spLocks noChangeArrowheads="1"/>
          </p:cNvSpPr>
          <p:nvPr/>
        </p:nvSpPr>
        <p:spPr bwMode="auto">
          <a:xfrm>
            <a:off x="2037917" y="556951"/>
            <a:ext cx="7900409" cy="615141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sz="2400">
                <a:solidFill>
                  <a:schemeClr val="tx1"/>
                </a:solidFill>
                <a:latin typeface="Times New Roman" pitchFamily="18" charset="0"/>
              </a:defRPr>
            </a:lvl1pPr>
            <a:lvl2pPr marL="190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lvl="1"/>
            <a:r>
              <a:rPr lang="fr-FR" altLang="fr-FR" sz="1600" dirty="0">
                <a:latin typeface="Arial" panose="020B0604020202020204" pitchFamily="34" charset="0"/>
                <a:cs typeface="Arial" panose="020B0604020202020204" pitchFamily="34" charset="0"/>
              </a:rPr>
              <a:t>&lt;</a:t>
            </a:r>
            <a:r>
              <a:rPr lang="fr-FR" altLang="fr-FR" sz="1600" dirty="0" err="1">
                <a:latin typeface="Arial" panose="020B0604020202020204" pitchFamily="34" charset="0"/>
                <a:cs typeface="Arial" panose="020B0604020202020204" pitchFamily="34" charset="0"/>
              </a:rPr>
              <a:t>xsd:schema</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xmlns:xsd</a:t>
            </a:r>
            <a:r>
              <a:rPr lang="fr-FR" altLang="fr-FR" sz="1600" dirty="0">
                <a:latin typeface="Arial" panose="020B0604020202020204" pitchFamily="34" charset="0"/>
                <a:cs typeface="Arial" panose="020B0604020202020204" pitchFamily="34" charset="0"/>
              </a:rPr>
              <a:t>="http://www.w3.org/2001/XMLSchema"   </a:t>
            </a:r>
          </a:p>
          <a:p>
            <a:pPr lvl="1"/>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xmlns:tns</a:t>
            </a:r>
            <a:r>
              <a:rPr lang="fr-FR" altLang="fr-FR" sz="1600" dirty="0">
                <a:latin typeface="Arial" panose="020B0604020202020204" pitchFamily="34" charset="0"/>
                <a:cs typeface="Arial" panose="020B0604020202020204" pitchFamily="34" charset="0"/>
              </a:rPr>
              <a:t>="http://tempuri.org/PurchaseOrderSchema.xsd"   </a:t>
            </a:r>
          </a:p>
          <a:p>
            <a:pPr lvl="1"/>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targetNamespace</a:t>
            </a:r>
            <a:r>
              <a:rPr lang="fr-FR" altLang="fr-FR" sz="1600" dirty="0">
                <a:latin typeface="Arial" panose="020B0604020202020204" pitchFamily="34" charset="0"/>
                <a:cs typeface="Arial" panose="020B0604020202020204" pitchFamily="34" charset="0"/>
              </a:rPr>
              <a:t>="http://tempuri.org/PurchaseOrderSchema.xsd"   </a:t>
            </a:r>
          </a:p>
          <a:p>
            <a:pPr lvl="1"/>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elementFormDefault</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qualified</a:t>
            </a:r>
            <a:r>
              <a:rPr lang="fr-FR" altLang="fr-FR" sz="1600" dirty="0">
                <a:latin typeface="Arial" panose="020B0604020202020204" pitchFamily="34" charset="0"/>
                <a:cs typeface="Arial" panose="020B0604020202020204" pitchFamily="34" charset="0"/>
              </a:rPr>
              <a:t>"&gt;  </a:t>
            </a:r>
          </a:p>
          <a:p>
            <a:pPr lvl="1"/>
            <a:endParaRPr lang="fr-FR" altLang="fr-FR" sz="1600" dirty="0">
              <a:latin typeface="Arial" panose="020B0604020202020204" pitchFamily="34" charset="0"/>
              <a:cs typeface="Arial" panose="020B0604020202020204" pitchFamily="34" charset="0"/>
            </a:endParaRP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PurchaseOrder</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tns:PurchaseOrderType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xsd:complexType</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PurchaseOrderType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xsd:sequence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ShipTo</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tns:USAddress</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maxOccurs</a:t>
            </a:r>
            <a:r>
              <a:rPr lang="fr-FR" altLang="fr-FR" sz="1600" dirty="0">
                <a:latin typeface="Arial" panose="020B0604020202020204" pitchFamily="34" charset="0"/>
                <a:cs typeface="Arial" panose="020B0604020202020204" pitchFamily="34" charset="0"/>
              </a:rPr>
              <a:t>="2"/&gt;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BillTo</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tns:USAddress</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xsd:sequence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xsd:attribute</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OrderDate</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xsd:date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xsd:complexType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xsd:complexType</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USAddress</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xsd:sequence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xsd:string</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a:t>
            </a:r>
            <a:r>
              <a:rPr lang="fr-FR" altLang="fr-FR" sz="1600" dirty="0" err="1">
                <a:latin typeface="Arial" panose="020B0604020202020204" pitchFamily="34" charset="0"/>
                <a:cs typeface="Arial" panose="020B0604020202020204" pitchFamily="34" charset="0"/>
              </a:rPr>
              <a:t>street</a:t>
            </a:r>
            <a:r>
              <a:rPr lang="fr-FR" altLang="fr-FR" sz="1600" dirty="0">
                <a:latin typeface="Arial" panose="020B0604020202020204" pitchFamily="34" charset="0"/>
                <a:cs typeface="Arial" panose="020B0604020202020204" pitchFamily="34" charset="0"/>
              </a:rPr>
              <a:t>" type="</a:t>
            </a:r>
            <a:r>
              <a:rPr lang="fr-FR" altLang="fr-FR" sz="1600" dirty="0" err="1">
                <a:latin typeface="Arial" panose="020B0604020202020204" pitchFamily="34" charset="0"/>
                <a:cs typeface="Arial" panose="020B0604020202020204" pitchFamily="34" charset="0"/>
              </a:rPr>
              <a:t>xsd:string</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="city"   type="</a:t>
            </a:r>
            <a:r>
              <a:rPr lang="fr-FR" altLang="fr-FR" sz="1600" dirty="0" err="1">
                <a:latin typeface="Arial" panose="020B0604020202020204" pitchFamily="34" charset="0"/>
                <a:cs typeface="Arial" panose="020B0604020202020204" pitchFamily="34" charset="0"/>
              </a:rPr>
              <a:t>xsd:string</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="state"  type="</a:t>
            </a:r>
            <a:r>
              <a:rPr lang="fr-FR" altLang="fr-FR" sz="1600" dirty="0" err="1">
                <a:latin typeface="Arial" panose="020B0604020202020204" pitchFamily="34" charset="0"/>
                <a:cs typeface="Arial" panose="020B0604020202020204" pitchFamily="34" charset="0"/>
              </a:rPr>
              <a:t>xsd:string</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xsd:element</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="zip"    type="</a:t>
            </a:r>
            <a:r>
              <a:rPr lang="fr-FR" altLang="fr-FR" sz="1600" dirty="0" err="1">
                <a:latin typeface="Arial" panose="020B0604020202020204" pitchFamily="34" charset="0"/>
                <a:cs typeface="Arial" panose="020B0604020202020204" pitchFamily="34" charset="0"/>
              </a:rPr>
              <a:t>xsd:integer</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xsd:sequence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xsd:attribute</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name</a:t>
            </a:r>
            <a:r>
              <a:rPr lang="fr-FR" altLang="fr-FR" sz="1600" dirty="0">
                <a:latin typeface="Arial" panose="020B0604020202020204" pitchFamily="34" charset="0"/>
                <a:cs typeface="Arial" panose="020B0604020202020204" pitchFamily="34" charset="0"/>
              </a:rPr>
              <a:t>="country" type="</a:t>
            </a:r>
            <a:r>
              <a:rPr lang="fr-FR" altLang="fr-FR" sz="1600" dirty="0" err="1">
                <a:latin typeface="Arial" panose="020B0604020202020204" pitchFamily="34" charset="0"/>
                <a:cs typeface="Arial" panose="020B0604020202020204" pitchFamily="34" charset="0"/>
              </a:rPr>
              <a:t>xsd:NMTOKEN</a:t>
            </a:r>
            <a:r>
              <a:rPr lang="fr-FR" altLang="fr-FR" sz="1600" dirty="0">
                <a:latin typeface="Arial" panose="020B0604020202020204" pitchFamily="34" charset="0"/>
                <a:cs typeface="Arial" panose="020B0604020202020204" pitchFamily="34" charset="0"/>
              </a:rPr>
              <a:t>" </a:t>
            </a:r>
            <a:r>
              <a:rPr lang="fr-FR" altLang="fr-FR" sz="1600" dirty="0" err="1">
                <a:latin typeface="Arial" panose="020B0604020202020204" pitchFamily="34" charset="0"/>
                <a:cs typeface="Arial" panose="020B0604020202020204" pitchFamily="34" charset="0"/>
              </a:rPr>
              <a:t>fixed</a:t>
            </a:r>
            <a:r>
              <a:rPr lang="fr-FR" altLang="fr-FR" sz="1600" dirty="0">
                <a:latin typeface="Arial" panose="020B0604020202020204" pitchFamily="34" charset="0"/>
                <a:cs typeface="Arial" panose="020B0604020202020204" pitchFamily="34" charset="0"/>
              </a:rPr>
              <a:t>="US"/&gt;  </a:t>
            </a:r>
          </a:p>
          <a:p>
            <a:pPr lvl="1"/>
            <a:r>
              <a:rPr lang="fr-FR" altLang="fr-FR" sz="1600" dirty="0">
                <a:latin typeface="Arial" panose="020B0604020202020204" pitchFamily="34" charset="0"/>
                <a:cs typeface="Arial" panose="020B0604020202020204" pitchFamily="34" charset="0"/>
              </a:rPr>
              <a:t> &lt;/</a:t>
            </a:r>
            <a:r>
              <a:rPr lang="fr-FR" altLang="fr-FR" sz="1600" dirty="0" err="1">
                <a:latin typeface="Arial" panose="020B0604020202020204" pitchFamily="34" charset="0"/>
                <a:cs typeface="Arial" panose="020B0604020202020204" pitchFamily="34" charset="0"/>
              </a:rPr>
              <a:t>xsd:complexType</a:t>
            </a:r>
            <a:r>
              <a:rPr lang="fr-FR" altLang="fr-FR" sz="1600" dirty="0">
                <a:latin typeface="Arial" panose="020B0604020202020204" pitchFamily="34" charset="0"/>
                <a:cs typeface="Arial" panose="020B0604020202020204" pitchFamily="34" charset="0"/>
              </a:rPr>
              <a:t>&gt;  </a:t>
            </a:r>
          </a:p>
          <a:p>
            <a:pPr lvl="1"/>
            <a:r>
              <a:rPr lang="fr-FR" altLang="fr-FR" sz="1600" dirty="0">
                <a:latin typeface="Arial" panose="020B0604020202020204" pitchFamily="34" charset="0"/>
                <a:cs typeface="Arial" panose="020B0604020202020204" pitchFamily="34" charset="0"/>
              </a:rPr>
              <a:t>&lt;/</a:t>
            </a:r>
            <a:r>
              <a:rPr lang="fr-FR" altLang="fr-FR" sz="1600" dirty="0" err="1">
                <a:latin typeface="Arial" panose="020B0604020202020204" pitchFamily="34" charset="0"/>
                <a:cs typeface="Arial" panose="020B0604020202020204" pitchFamily="34" charset="0"/>
              </a:rPr>
              <a:t>xsd:schema</a:t>
            </a:r>
            <a:r>
              <a:rPr lang="fr-FR" altLang="fr-FR" sz="1600" dirty="0">
                <a:latin typeface="Arial" panose="020B0604020202020204" pitchFamily="34" charset="0"/>
                <a:cs typeface="Arial" panose="020B0604020202020204" pitchFamily="34" charset="0"/>
              </a:rPr>
              <a:t>&gt; </a:t>
            </a:r>
          </a:p>
        </p:txBody>
      </p:sp>
      <p:sp>
        <p:nvSpPr>
          <p:cNvPr id="8" name="Espace réservé du numéro de diapositive 7">
            <a:extLst>
              <a:ext uri="{FF2B5EF4-FFF2-40B4-BE49-F238E27FC236}">
                <a16:creationId xmlns:a16="http://schemas.microsoft.com/office/drawing/2014/main" id="{5E3BB013-67EA-41F6-A091-FBA525AAC7CB}"/>
              </a:ext>
            </a:extLst>
          </p:cNvPr>
          <p:cNvSpPr>
            <a:spLocks noGrp="1"/>
          </p:cNvSpPr>
          <p:nvPr>
            <p:ph type="sldNum" sz="quarter" idx="12"/>
          </p:nvPr>
        </p:nvSpPr>
        <p:spPr/>
        <p:txBody>
          <a:bodyPr/>
          <a:lstStyle/>
          <a:p>
            <a:fld id="{27DD2850-4166-4114-B1C5-40990753D8A0}" type="slidenum">
              <a:rPr lang="fr-FR" smtClean="0"/>
              <a:t>368</a:t>
            </a:fld>
            <a:endParaRPr lang="fr-FR"/>
          </a:p>
        </p:txBody>
      </p:sp>
      <p:sp>
        <p:nvSpPr>
          <p:cNvPr id="2" name="Espace réservé du pied de page 1">
            <a:extLst>
              <a:ext uri="{FF2B5EF4-FFF2-40B4-BE49-F238E27FC236}">
                <a16:creationId xmlns:a16="http://schemas.microsoft.com/office/drawing/2014/main" id="{2255BEBA-0D7F-41FB-BAA3-C0A15F60426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8195121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369</a:t>
            </a:fld>
            <a:endParaRPr lang="fr-FR" dirty="0"/>
          </a:p>
        </p:txBody>
      </p:sp>
      <p:sp>
        <p:nvSpPr>
          <p:cNvPr id="2" name="Titre 1"/>
          <p:cNvSpPr>
            <a:spLocks noGrp="1"/>
          </p:cNvSpPr>
          <p:nvPr>
            <p:ph type="title"/>
          </p:nvPr>
        </p:nvSpPr>
        <p:spPr/>
        <p:txBody>
          <a:bodyPr>
            <a:normAutofit fontScale="90000"/>
          </a:bodyPr>
          <a:lstStyle/>
          <a:p>
            <a:r>
              <a:rPr lang="fr-FR"/>
              <a:t>JAX</a:t>
            </a:r>
            <a:endParaRPr lang="fr-FR" dirty="0"/>
          </a:p>
        </p:txBody>
      </p:sp>
      <p:sp>
        <p:nvSpPr>
          <p:cNvPr id="15" name="Espace réservé du contenu 14"/>
          <p:cNvSpPr>
            <a:spLocks noGrp="1"/>
          </p:cNvSpPr>
          <p:nvPr>
            <p:ph idx="1"/>
          </p:nvPr>
        </p:nvSpPr>
        <p:spPr/>
        <p:txBody>
          <a:bodyPr>
            <a:normAutofit lnSpcReduction="10000"/>
          </a:bodyPr>
          <a:lstStyle/>
          <a:p>
            <a:r>
              <a:rPr lang="fr-FR" dirty="0"/>
              <a:t>La norme JAX : </a:t>
            </a:r>
            <a:r>
              <a:rPr lang="fr-FR" b="1" dirty="0" err="1"/>
              <a:t>JA</a:t>
            </a:r>
            <a:r>
              <a:rPr lang="fr-FR" dirty="0" err="1"/>
              <a:t>va</a:t>
            </a:r>
            <a:r>
              <a:rPr lang="fr-FR" dirty="0"/>
              <a:t> </a:t>
            </a:r>
            <a:r>
              <a:rPr lang="fr-FR" b="1" dirty="0"/>
              <a:t>X</a:t>
            </a:r>
            <a:r>
              <a:rPr lang="fr-FR" dirty="0"/>
              <a:t>ml</a:t>
            </a:r>
          </a:p>
          <a:p>
            <a:endParaRPr lang="fr-FR" dirty="0"/>
          </a:p>
          <a:p>
            <a:r>
              <a:rPr lang="fr-FR" dirty="0"/>
              <a:t>Regroupe tout ce qui concerne</a:t>
            </a:r>
          </a:p>
          <a:p>
            <a:pPr lvl="1"/>
            <a:r>
              <a:rPr lang="fr-FR" dirty="0"/>
              <a:t>La gestion du XML (mapping, </a:t>
            </a:r>
            <a:r>
              <a:rPr lang="fr-FR" dirty="0" err="1"/>
              <a:t>parsing</a:t>
            </a:r>
            <a:r>
              <a:rPr lang="fr-FR" dirty="0"/>
              <a:t>)</a:t>
            </a:r>
          </a:p>
          <a:p>
            <a:pPr lvl="1"/>
            <a:r>
              <a:rPr lang="fr-FR" dirty="0"/>
              <a:t>La gestion des web services Soap</a:t>
            </a:r>
          </a:p>
          <a:p>
            <a:pPr lvl="1"/>
            <a:r>
              <a:rPr lang="fr-FR" dirty="0"/>
              <a:t>La gestion des web services REST</a:t>
            </a:r>
          </a:p>
          <a:p>
            <a:pPr lvl="1"/>
            <a:endParaRPr lang="fr-FR" dirty="0"/>
          </a:p>
          <a:p>
            <a:r>
              <a:rPr lang="fr-FR" dirty="0"/>
              <a:t>Composé d’annotations standards</a:t>
            </a:r>
          </a:p>
          <a:p>
            <a:pPr lvl="1"/>
            <a:r>
              <a:rPr lang="fr-FR" dirty="0"/>
              <a:t>Certaines peuvent nécessiter un </a:t>
            </a:r>
            <a:r>
              <a:rPr lang="fr-FR" dirty="0" err="1"/>
              <a:t>framework</a:t>
            </a:r>
            <a:r>
              <a:rPr lang="fr-FR" dirty="0"/>
              <a:t> (en plus du JDK)</a:t>
            </a:r>
          </a:p>
        </p:txBody>
      </p:sp>
      <p:sp>
        <p:nvSpPr>
          <p:cNvPr id="3" name="Espace réservé du pied de page 2">
            <a:extLst>
              <a:ext uri="{FF2B5EF4-FFF2-40B4-BE49-F238E27FC236}">
                <a16:creationId xmlns:a16="http://schemas.microsoft.com/office/drawing/2014/main" id="{917966AF-7EDB-4132-8592-4C6E20062A3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45319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re 1"/>
          <p:cNvSpPr>
            <a:spLocks noGrp="1"/>
          </p:cNvSpPr>
          <p:nvPr>
            <p:ph type="title"/>
          </p:nvPr>
        </p:nvSpPr>
        <p:spPr/>
        <p:txBody>
          <a:bodyPr>
            <a:normAutofit fontScale="90000"/>
          </a:bodyPr>
          <a:lstStyle/>
          <a:p>
            <a:r>
              <a:rPr lang="fr-FR" altLang="en-US"/>
              <a:t>Injection de dépendances</a:t>
            </a:r>
          </a:p>
        </p:txBody>
      </p:sp>
      <p:sp>
        <p:nvSpPr>
          <p:cNvPr id="68611" name="Espace réservé du contenu 2"/>
          <p:cNvSpPr>
            <a:spLocks noGrp="1"/>
          </p:cNvSpPr>
          <p:nvPr>
            <p:ph idx="1"/>
          </p:nvPr>
        </p:nvSpPr>
        <p:spPr/>
        <p:txBody>
          <a:bodyPr>
            <a:normAutofit lnSpcReduction="10000"/>
          </a:bodyPr>
          <a:lstStyle/>
          <a:p>
            <a:r>
              <a:rPr lang="fr-FR" altLang="en-US" dirty="0"/>
              <a:t>Contrairement à la JSTL, Spring est tolérant sur les majuscules minuscules.</a:t>
            </a:r>
          </a:p>
          <a:p>
            <a:endParaRPr lang="fr-FR" altLang="en-US" dirty="0"/>
          </a:p>
          <a:p>
            <a:endParaRPr lang="fr-FR" altLang="en-US" dirty="0"/>
          </a:p>
          <a:p>
            <a:endParaRPr lang="fr-FR" altLang="en-US" dirty="0"/>
          </a:p>
          <a:p>
            <a:endParaRPr lang="fr-FR" altLang="en-US" dirty="0"/>
          </a:p>
          <a:p>
            <a:r>
              <a:rPr lang="fr-FR" altLang="en-US" dirty="0"/>
              <a:t>Si Spring, ne trouve pas la méthode </a:t>
            </a:r>
            <a:r>
              <a:rPr lang="fr-FR" altLang="en-US" dirty="0" err="1"/>
              <a:t>setXxx</a:t>
            </a:r>
            <a:r>
              <a:rPr lang="fr-FR" altLang="en-US" dirty="0"/>
              <a:t> (problème de visibilité, de typage, d’id de </a:t>
            </a:r>
            <a:r>
              <a:rPr lang="fr-FR" altLang="en-US" dirty="0" err="1"/>
              <a:t>bean</a:t>
            </a:r>
            <a:r>
              <a:rPr lang="fr-FR" altLang="en-US" dirty="0"/>
              <a:t> introuvable …)</a:t>
            </a:r>
          </a:p>
          <a:p>
            <a:pPr lvl="1"/>
            <a:r>
              <a:rPr lang="fr-FR" altLang="en-US" dirty="0"/>
              <a:t>Vous aurez une erreur lors du chargement du contexte Spring</a:t>
            </a:r>
          </a:p>
          <a:p>
            <a:pPr lvl="1"/>
            <a:endParaRPr lang="fr-FR" altLang="en-US" dirty="0"/>
          </a:p>
          <a:p>
            <a:pPr lvl="1"/>
            <a:endParaRPr lang="fr-FR" altLang="en-US" dirty="0"/>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37</a:t>
            </a:fld>
            <a:endParaRPr lang="fr-FR"/>
          </a:p>
        </p:txBody>
      </p:sp>
      <p:sp>
        <p:nvSpPr>
          <p:cNvPr id="9" name="ZoneTexte 8"/>
          <p:cNvSpPr txBox="1"/>
          <p:nvPr/>
        </p:nvSpPr>
        <p:spPr>
          <a:xfrm>
            <a:off x="1427755" y="2394747"/>
            <a:ext cx="7391400" cy="92333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 id="service" class="</a:t>
            </a:r>
            <a:r>
              <a:rPr lang="fr-FR" dirty="0" err="1">
                <a:solidFill>
                  <a:schemeClr val="tx1"/>
                </a:solidFill>
                <a:latin typeface="Courier New" pitchFamily="49" charset="0"/>
                <a:cs typeface="Courier New" pitchFamily="49" charset="0"/>
              </a:rPr>
              <a:t>exemple.ServiceImpl</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	&lt;</a:t>
            </a:r>
            <a:r>
              <a:rPr lang="fr-FR" dirty="0" err="1">
                <a:solidFill>
                  <a:schemeClr val="tx1"/>
                </a:solidFill>
                <a:latin typeface="Courier New" pitchFamily="49" charset="0"/>
                <a:cs typeface="Courier New" pitchFamily="49" charset="0"/>
              </a:rPr>
              <a:t>property</a:t>
            </a:r>
            <a:r>
              <a:rPr lang="fr-FR" dirty="0">
                <a:solidFill>
                  <a:schemeClr val="tx1"/>
                </a:solidFill>
                <a:latin typeface="Courier New" pitchFamily="49" charset="0"/>
                <a:cs typeface="Courier New" pitchFamily="49" charset="0"/>
              </a:rPr>
              <a:t> </a:t>
            </a:r>
            <a:r>
              <a:rPr lang="fr-FR" dirty="0" err="1">
                <a:solidFill>
                  <a:schemeClr val="tx1"/>
                </a:solidFill>
                <a:latin typeface="Courier New" pitchFamily="49" charset="0"/>
                <a:cs typeface="Courier New" pitchFamily="49" charset="0"/>
              </a:rPr>
              <a:t>name</a:t>
            </a:r>
            <a:r>
              <a:rPr lang="fr-FR" dirty="0">
                <a:solidFill>
                  <a:schemeClr val="tx1"/>
                </a:solidFill>
                <a:latin typeface="Courier New" pitchFamily="49" charset="0"/>
                <a:cs typeface="Courier New" pitchFamily="49" charset="0"/>
              </a:rPr>
              <a:t>="</a:t>
            </a:r>
            <a:r>
              <a:rPr lang="fr-FR" b="1" dirty="0">
                <a:solidFill>
                  <a:schemeClr val="tx1"/>
                </a:solidFill>
                <a:latin typeface="Courier New" pitchFamily="49" charset="0"/>
                <a:cs typeface="Courier New" pitchFamily="49" charset="0"/>
              </a:rPr>
              <a:t>montant</a:t>
            </a:r>
            <a:r>
              <a:rPr lang="fr-FR" dirty="0">
                <a:solidFill>
                  <a:schemeClr val="tx1"/>
                </a:solidFill>
                <a:latin typeface="Courier New" pitchFamily="49" charset="0"/>
                <a:cs typeface="Courier New" pitchFamily="49" charset="0"/>
              </a:rPr>
              <a:t>" value="</a:t>
            </a:r>
            <a:r>
              <a:rPr lang="fr-FR" b="1" dirty="0">
                <a:solidFill>
                  <a:schemeClr val="tx1"/>
                </a:solidFill>
                <a:latin typeface="Courier New" pitchFamily="49" charset="0"/>
                <a:cs typeface="Courier New" pitchFamily="49" charset="0"/>
              </a:rPr>
              <a:t>123</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&gt;</a:t>
            </a:r>
          </a:p>
        </p:txBody>
      </p:sp>
      <p:sp>
        <p:nvSpPr>
          <p:cNvPr id="10" name="ZoneTexte 9"/>
          <p:cNvSpPr txBox="1"/>
          <p:nvPr/>
        </p:nvSpPr>
        <p:spPr>
          <a:xfrm>
            <a:off x="1427755" y="3408079"/>
            <a:ext cx="7391400" cy="92333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 id="service" class="</a:t>
            </a:r>
            <a:r>
              <a:rPr lang="fr-FR" dirty="0" err="1">
                <a:solidFill>
                  <a:schemeClr val="tx1"/>
                </a:solidFill>
                <a:latin typeface="Courier New" pitchFamily="49" charset="0"/>
                <a:cs typeface="Courier New" pitchFamily="49" charset="0"/>
              </a:rPr>
              <a:t>exemple.ServiceImpl</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	&lt;</a:t>
            </a:r>
            <a:r>
              <a:rPr lang="fr-FR" dirty="0" err="1">
                <a:solidFill>
                  <a:schemeClr val="tx1"/>
                </a:solidFill>
                <a:latin typeface="Courier New" pitchFamily="49" charset="0"/>
                <a:cs typeface="Courier New" pitchFamily="49" charset="0"/>
              </a:rPr>
              <a:t>property</a:t>
            </a:r>
            <a:r>
              <a:rPr lang="fr-FR" dirty="0">
                <a:solidFill>
                  <a:schemeClr val="tx1"/>
                </a:solidFill>
                <a:latin typeface="Courier New" pitchFamily="49" charset="0"/>
                <a:cs typeface="Courier New" pitchFamily="49" charset="0"/>
              </a:rPr>
              <a:t> </a:t>
            </a:r>
            <a:r>
              <a:rPr lang="fr-FR" dirty="0" err="1">
                <a:solidFill>
                  <a:schemeClr val="tx1"/>
                </a:solidFill>
                <a:latin typeface="Courier New" pitchFamily="49" charset="0"/>
                <a:cs typeface="Courier New" pitchFamily="49" charset="0"/>
              </a:rPr>
              <a:t>name</a:t>
            </a:r>
            <a:r>
              <a:rPr lang="fr-FR" dirty="0">
                <a:solidFill>
                  <a:schemeClr val="tx1"/>
                </a:solidFill>
                <a:latin typeface="Courier New" pitchFamily="49" charset="0"/>
                <a:cs typeface="Courier New" pitchFamily="49" charset="0"/>
              </a:rPr>
              <a:t>="</a:t>
            </a:r>
            <a:r>
              <a:rPr lang="fr-FR" b="1" dirty="0">
                <a:solidFill>
                  <a:schemeClr val="tx1"/>
                </a:solidFill>
                <a:latin typeface="Courier New" pitchFamily="49" charset="0"/>
                <a:cs typeface="Courier New" pitchFamily="49" charset="0"/>
              </a:rPr>
              <a:t>Montant</a:t>
            </a:r>
            <a:r>
              <a:rPr lang="fr-FR" dirty="0">
                <a:solidFill>
                  <a:schemeClr val="tx1"/>
                </a:solidFill>
                <a:latin typeface="Courier New" pitchFamily="49" charset="0"/>
                <a:cs typeface="Courier New" pitchFamily="49" charset="0"/>
              </a:rPr>
              <a:t>" value="</a:t>
            </a:r>
            <a:r>
              <a:rPr lang="fr-FR" b="1" dirty="0">
                <a:solidFill>
                  <a:schemeClr val="tx1"/>
                </a:solidFill>
                <a:latin typeface="Courier New" pitchFamily="49" charset="0"/>
                <a:cs typeface="Courier New" pitchFamily="49" charset="0"/>
              </a:rPr>
              <a:t>123</a:t>
            </a:r>
            <a:r>
              <a:rPr lang="fr-FR" dirty="0">
                <a:solidFill>
                  <a:schemeClr val="tx1"/>
                </a:solidFill>
                <a:latin typeface="Courier New" pitchFamily="49" charset="0"/>
                <a:cs typeface="Courier New" pitchFamily="49" charset="0"/>
              </a:rPr>
              <a:t>"/&gt;</a:t>
            </a:r>
          </a:p>
          <a:p>
            <a:pPr>
              <a:defRPr/>
            </a:pPr>
            <a:r>
              <a:rPr lang="fr-FR" dirty="0">
                <a:solidFill>
                  <a:schemeClr val="tx1"/>
                </a:solidFill>
                <a:latin typeface="Courier New" pitchFamily="49" charset="0"/>
                <a:cs typeface="Courier New" pitchFamily="49" charset="0"/>
              </a:rPr>
              <a:t>&lt;/</a:t>
            </a:r>
            <a:r>
              <a:rPr lang="fr-FR" dirty="0" err="1">
                <a:solidFill>
                  <a:schemeClr val="tx1"/>
                </a:solidFill>
                <a:latin typeface="Courier New" pitchFamily="49" charset="0"/>
                <a:cs typeface="Courier New" pitchFamily="49" charset="0"/>
              </a:rPr>
              <a:t>bean</a:t>
            </a:r>
            <a:r>
              <a:rPr lang="fr-FR" dirty="0">
                <a:solidFill>
                  <a:schemeClr val="tx1"/>
                </a:solidFill>
                <a:latin typeface="Courier New" pitchFamily="49" charset="0"/>
                <a:cs typeface="Courier New" pitchFamily="49" charset="0"/>
              </a:rPr>
              <a:t>&gt;</a:t>
            </a:r>
          </a:p>
        </p:txBody>
      </p:sp>
      <p:sp>
        <p:nvSpPr>
          <p:cNvPr id="2" name="Espace réservé du pied de page 1">
            <a:extLst>
              <a:ext uri="{FF2B5EF4-FFF2-40B4-BE49-F238E27FC236}">
                <a16:creationId xmlns:a16="http://schemas.microsoft.com/office/drawing/2014/main" id="{81828656-7F91-4999-83EC-C5F5C85FFB3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82360520"/>
      </p:ext>
    </p:extLst>
  </p:cSld>
  <p:clrMapOvr>
    <a:masterClrMapping/>
  </p:clrMapOvr>
  <p:transition spd="slow"/>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370</a:t>
            </a:fld>
            <a:endParaRPr lang="fr-FR" dirty="0"/>
          </a:p>
        </p:txBody>
      </p:sp>
      <p:sp>
        <p:nvSpPr>
          <p:cNvPr id="2" name="Titre 1"/>
          <p:cNvSpPr>
            <a:spLocks noGrp="1"/>
          </p:cNvSpPr>
          <p:nvPr>
            <p:ph type="title"/>
          </p:nvPr>
        </p:nvSpPr>
        <p:spPr/>
        <p:txBody>
          <a:bodyPr>
            <a:normAutofit fontScale="90000"/>
          </a:bodyPr>
          <a:lstStyle/>
          <a:p>
            <a:r>
              <a:rPr lang="fr-FR"/>
              <a:t>JAX-B</a:t>
            </a:r>
            <a:endParaRPr lang="fr-FR" dirty="0"/>
          </a:p>
        </p:txBody>
      </p:sp>
      <p:sp>
        <p:nvSpPr>
          <p:cNvPr id="15" name="Espace réservé du contenu 14"/>
          <p:cNvSpPr>
            <a:spLocks noGrp="1"/>
          </p:cNvSpPr>
          <p:nvPr>
            <p:ph idx="1"/>
          </p:nvPr>
        </p:nvSpPr>
        <p:spPr/>
        <p:txBody>
          <a:bodyPr>
            <a:normAutofit lnSpcReduction="10000"/>
          </a:bodyPr>
          <a:lstStyle/>
          <a:p>
            <a:r>
              <a:rPr lang="fr-FR" dirty="0"/>
              <a:t>JAX-B permet de mapper des objets en XML et inversement (</a:t>
            </a:r>
            <a:r>
              <a:rPr lang="fr-FR" b="1" dirty="0"/>
              <a:t>B</a:t>
            </a:r>
            <a:r>
              <a:rPr lang="fr-FR" dirty="0"/>
              <a:t>inding)</a:t>
            </a:r>
          </a:p>
          <a:p>
            <a:endParaRPr lang="fr-FR" dirty="0"/>
          </a:p>
          <a:p>
            <a:r>
              <a:rPr lang="fr-FR" dirty="0"/>
              <a:t>Le </a:t>
            </a:r>
            <a:r>
              <a:rPr lang="fr-FR" b="1" dirty="0"/>
              <a:t>B</a:t>
            </a:r>
            <a:r>
              <a:rPr lang="fr-FR" dirty="0"/>
              <a:t>inding se fait dans les classes Java avec les annotations</a:t>
            </a:r>
          </a:p>
          <a:p>
            <a:endParaRPr lang="fr-FR" dirty="0"/>
          </a:p>
          <a:p>
            <a:r>
              <a:rPr lang="fr-FR" dirty="0"/>
              <a:t>Il ne nécessite pas de </a:t>
            </a:r>
            <a:r>
              <a:rPr lang="fr-FR" dirty="0" err="1"/>
              <a:t>framework</a:t>
            </a:r>
            <a:r>
              <a:rPr lang="fr-FR" dirty="0"/>
              <a:t> supplémentaire (depuis Java 6)</a:t>
            </a:r>
          </a:p>
          <a:p>
            <a:pPr lvl="1"/>
            <a:r>
              <a:rPr lang="fr-FR" dirty="0"/>
              <a:t>Attention cependant, ne sera pas opérationnel sur Android par exemple.</a:t>
            </a:r>
          </a:p>
        </p:txBody>
      </p:sp>
      <p:sp>
        <p:nvSpPr>
          <p:cNvPr id="3" name="Espace réservé du pied de page 2">
            <a:extLst>
              <a:ext uri="{FF2B5EF4-FFF2-40B4-BE49-F238E27FC236}">
                <a16:creationId xmlns:a16="http://schemas.microsoft.com/office/drawing/2014/main" id="{3FAC1121-F114-4376-A6A8-817FC56F9FC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520752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371</a:t>
            </a:fld>
            <a:endParaRPr lang="fr-FR" dirty="0"/>
          </a:p>
        </p:txBody>
      </p:sp>
      <p:sp>
        <p:nvSpPr>
          <p:cNvPr id="2" name="Titre 1"/>
          <p:cNvSpPr>
            <a:spLocks noGrp="1"/>
          </p:cNvSpPr>
          <p:nvPr>
            <p:ph type="title"/>
          </p:nvPr>
        </p:nvSpPr>
        <p:spPr/>
        <p:txBody>
          <a:bodyPr>
            <a:normAutofit fontScale="90000"/>
          </a:bodyPr>
          <a:lstStyle/>
          <a:p>
            <a:r>
              <a:rPr lang="fr-FR" dirty="0"/>
              <a:t>JAX-B : Annotations</a:t>
            </a:r>
          </a:p>
        </p:txBody>
      </p:sp>
      <p:sp>
        <p:nvSpPr>
          <p:cNvPr id="15" name="Espace réservé du contenu 14"/>
          <p:cNvSpPr>
            <a:spLocks noGrp="1"/>
          </p:cNvSpPr>
          <p:nvPr>
            <p:ph idx="1"/>
          </p:nvPr>
        </p:nvSpPr>
        <p:spPr/>
        <p:txBody>
          <a:bodyPr>
            <a:normAutofit lnSpcReduction="10000"/>
          </a:bodyPr>
          <a:lstStyle/>
          <a:p>
            <a:r>
              <a:rPr lang="fr-FR" b="1" dirty="0"/>
              <a:t>@</a:t>
            </a:r>
            <a:r>
              <a:rPr lang="fr-FR" b="1" dirty="0" err="1"/>
              <a:t>XmlRootElement</a:t>
            </a:r>
            <a:r>
              <a:rPr lang="fr-FR" dirty="0"/>
              <a:t> : définit le nom de la balise root de votre flux XML. A définir sur </a:t>
            </a:r>
            <a:r>
              <a:rPr lang="fr-FR" u="sng" dirty="0"/>
              <a:t>une classe</a:t>
            </a:r>
            <a:r>
              <a:rPr lang="fr-FR" dirty="0"/>
              <a:t> Java.</a:t>
            </a:r>
          </a:p>
          <a:p>
            <a:endParaRPr lang="fr-FR" dirty="0"/>
          </a:p>
          <a:p>
            <a:r>
              <a:rPr lang="fr-FR" b="1" dirty="0"/>
              <a:t>@</a:t>
            </a:r>
            <a:r>
              <a:rPr lang="fr-FR" b="1" dirty="0" err="1"/>
              <a:t>XmlAccessorType</a:t>
            </a:r>
            <a:r>
              <a:rPr lang="fr-FR" dirty="0"/>
              <a:t> : définit comment JAX-B doit trouver les balises/attributs. A définir sur </a:t>
            </a:r>
            <a:r>
              <a:rPr lang="fr-FR" u="sng" dirty="0"/>
              <a:t>une classe</a:t>
            </a:r>
            <a:r>
              <a:rPr lang="fr-FR" dirty="0"/>
              <a:t> Java.</a:t>
            </a:r>
          </a:p>
          <a:p>
            <a:endParaRPr lang="fr-FR" dirty="0"/>
          </a:p>
          <a:p>
            <a:r>
              <a:rPr lang="fr-FR" b="1" dirty="0"/>
              <a:t>@</a:t>
            </a:r>
            <a:r>
              <a:rPr lang="fr-FR" b="1" dirty="0" err="1"/>
              <a:t>XmlAttribute</a:t>
            </a:r>
            <a:r>
              <a:rPr lang="fr-FR" dirty="0"/>
              <a:t> : définit l'information comme un attribut de votre balise XML. A définir sur </a:t>
            </a:r>
            <a:r>
              <a:rPr lang="fr-FR" u="sng" dirty="0"/>
              <a:t>une méthode </a:t>
            </a:r>
            <a:r>
              <a:rPr lang="fr-FR" u="sng" dirty="0" err="1"/>
              <a:t>get</a:t>
            </a:r>
            <a:r>
              <a:rPr lang="fr-FR" u="sng" dirty="0"/>
              <a:t>/set</a:t>
            </a:r>
            <a:r>
              <a:rPr lang="fr-FR" dirty="0"/>
              <a:t> ou </a:t>
            </a:r>
            <a:r>
              <a:rPr lang="fr-FR" u="sng" dirty="0"/>
              <a:t>un attribut</a:t>
            </a:r>
            <a:r>
              <a:rPr lang="fr-FR" dirty="0"/>
              <a:t> de classe Java.</a:t>
            </a:r>
          </a:p>
        </p:txBody>
      </p:sp>
      <p:sp>
        <p:nvSpPr>
          <p:cNvPr id="3" name="Espace réservé du pied de page 2">
            <a:extLst>
              <a:ext uri="{FF2B5EF4-FFF2-40B4-BE49-F238E27FC236}">
                <a16:creationId xmlns:a16="http://schemas.microsoft.com/office/drawing/2014/main" id="{37E89880-7B54-4A71-81CE-BB7F750D0F4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4691627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372</a:t>
            </a:fld>
            <a:endParaRPr lang="fr-FR" dirty="0"/>
          </a:p>
        </p:txBody>
      </p:sp>
      <p:sp>
        <p:nvSpPr>
          <p:cNvPr id="2" name="Titre 1"/>
          <p:cNvSpPr>
            <a:spLocks noGrp="1"/>
          </p:cNvSpPr>
          <p:nvPr>
            <p:ph type="title"/>
          </p:nvPr>
        </p:nvSpPr>
        <p:spPr/>
        <p:txBody>
          <a:bodyPr>
            <a:normAutofit fontScale="90000"/>
          </a:bodyPr>
          <a:lstStyle/>
          <a:p>
            <a:r>
              <a:rPr lang="fr-FR" dirty="0"/>
              <a:t>JAX-B : Annotations</a:t>
            </a:r>
          </a:p>
        </p:txBody>
      </p:sp>
      <p:sp>
        <p:nvSpPr>
          <p:cNvPr id="15" name="Espace réservé du contenu 14"/>
          <p:cNvSpPr>
            <a:spLocks noGrp="1"/>
          </p:cNvSpPr>
          <p:nvPr>
            <p:ph idx="1"/>
          </p:nvPr>
        </p:nvSpPr>
        <p:spPr/>
        <p:txBody>
          <a:bodyPr>
            <a:normAutofit fontScale="85000" lnSpcReduction="20000"/>
          </a:bodyPr>
          <a:lstStyle/>
          <a:p>
            <a:r>
              <a:rPr lang="fr-FR" b="1" dirty="0"/>
              <a:t>@</a:t>
            </a:r>
            <a:r>
              <a:rPr lang="fr-FR" b="1" dirty="0" err="1"/>
              <a:t>XmlElement</a:t>
            </a:r>
            <a:r>
              <a:rPr lang="fr-FR" dirty="0"/>
              <a:t> : définit l'information comme une sous balise de votre balise XML. A définir sur </a:t>
            </a:r>
            <a:r>
              <a:rPr lang="fr-FR" u="sng" dirty="0"/>
              <a:t>une méthode </a:t>
            </a:r>
            <a:r>
              <a:rPr lang="fr-FR" u="sng" dirty="0" err="1"/>
              <a:t>get</a:t>
            </a:r>
            <a:r>
              <a:rPr lang="fr-FR" u="sng" dirty="0"/>
              <a:t>/set</a:t>
            </a:r>
            <a:r>
              <a:rPr lang="fr-FR" dirty="0"/>
              <a:t> ou </a:t>
            </a:r>
            <a:r>
              <a:rPr lang="fr-FR" u="sng" dirty="0"/>
              <a:t>un attribut</a:t>
            </a:r>
            <a:r>
              <a:rPr lang="fr-FR" dirty="0"/>
              <a:t> de classe Java.</a:t>
            </a:r>
          </a:p>
          <a:p>
            <a:endParaRPr lang="fr-FR" dirty="0"/>
          </a:p>
          <a:p>
            <a:r>
              <a:rPr lang="fr-FR" b="1" dirty="0"/>
              <a:t>@</a:t>
            </a:r>
            <a:r>
              <a:rPr lang="fr-FR" b="1" dirty="0" err="1"/>
              <a:t>XmlElementWrapper</a:t>
            </a:r>
            <a:r>
              <a:rPr lang="fr-FR" dirty="0"/>
              <a:t> : dans le cas des informations multi </a:t>
            </a:r>
            <a:r>
              <a:rPr lang="fr-FR" dirty="0" err="1"/>
              <a:t>valuées</a:t>
            </a:r>
            <a:r>
              <a:rPr lang="fr-FR" dirty="0"/>
              <a:t> (liste, </a:t>
            </a:r>
            <a:r>
              <a:rPr lang="fr-FR" dirty="0" err="1"/>
              <a:t>map</a:t>
            </a:r>
            <a:r>
              <a:rPr lang="fr-FR" dirty="0"/>
              <a:t>, tableau), permet de définir une balise parentes englobants les informations. A définir sur </a:t>
            </a:r>
            <a:r>
              <a:rPr lang="fr-FR" u="sng" dirty="0"/>
              <a:t>une méthode </a:t>
            </a:r>
            <a:r>
              <a:rPr lang="fr-FR" u="sng" dirty="0" err="1"/>
              <a:t>get</a:t>
            </a:r>
            <a:r>
              <a:rPr lang="fr-FR" u="sng" dirty="0"/>
              <a:t>/set</a:t>
            </a:r>
            <a:r>
              <a:rPr lang="fr-FR" dirty="0"/>
              <a:t> ou </a:t>
            </a:r>
            <a:r>
              <a:rPr lang="fr-FR" u="sng" dirty="0"/>
              <a:t>un attribut</a:t>
            </a:r>
            <a:r>
              <a:rPr lang="fr-FR" dirty="0"/>
              <a:t> de classe Java.</a:t>
            </a:r>
          </a:p>
          <a:p>
            <a:endParaRPr lang="fr-FR" dirty="0"/>
          </a:p>
          <a:p>
            <a:r>
              <a:rPr lang="fr-FR" b="1" dirty="0"/>
              <a:t>@</a:t>
            </a:r>
            <a:r>
              <a:rPr lang="fr-FR" b="1" dirty="0" err="1"/>
              <a:t>XmlJavaTypeAdapter</a:t>
            </a:r>
            <a:r>
              <a:rPr lang="fr-FR" b="1" dirty="0"/>
              <a:t>(</a:t>
            </a:r>
            <a:r>
              <a:rPr lang="fr-FR" b="1" dirty="0" err="1"/>
              <a:t>UneClasse.class</a:t>
            </a:r>
            <a:r>
              <a:rPr lang="fr-FR" b="1" dirty="0"/>
              <a:t>)</a:t>
            </a:r>
            <a:r>
              <a:rPr lang="fr-FR" dirty="0"/>
              <a:t> : Ou </a:t>
            </a:r>
            <a:r>
              <a:rPr lang="fr-FR" dirty="0" err="1"/>
              <a:t>UneClasse</a:t>
            </a:r>
            <a:r>
              <a:rPr lang="fr-FR" dirty="0"/>
              <a:t> hérite de </a:t>
            </a:r>
            <a:r>
              <a:rPr lang="fr-FR" dirty="0" err="1"/>
              <a:t>javax.xml.bind.annotation.adapters.XmlAdapter</a:t>
            </a:r>
            <a:r>
              <a:rPr lang="fr-FR" dirty="0"/>
              <a:t>, permet de définir comment transformer les informations. A définir sur </a:t>
            </a:r>
            <a:r>
              <a:rPr lang="fr-FR" u="sng" dirty="0"/>
              <a:t>une méthode </a:t>
            </a:r>
            <a:r>
              <a:rPr lang="fr-FR" u="sng" dirty="0" err="1"/>
              <a:t>get</a:t>
            </a:r>
            <a:r>
              <a:rPr lang="fr-FR" u="sng" dirty="0"/>
              <a:t>/set</a:t>
            </a:r>
            <a:r>
              <a:rPr lang="fr-FR" dirty="0"/>
              <a:t> ou </a:t>
            </a:r>
            <a:r>
              <a:rPr lang="fr-FR" u="sng" dirty="0"/>
              <a:t>un attribut</a:t>
            </a:r>
            <a:r>
              <a:rPr lang="fr-FR" dirty="0"/>
              <a:t> de classe Java.</a:t>
            </a:r>
          </a:p>
        </p:txBody>
      </p:sp>
      <p:sp>
        <p:nvSpPr>
          <p:cNvPr id="3" name="Espace réservé du pied de page 2">
            <a:extLst>
              <a:ext uri="{FF2B5EF4-FFF2-40B4-BE49-F238E27FC236}">
                <a16:creationId xmlns:a16="http://schemas.microsoft.com/office/drawing/2014/main" id="{32A0B1E6-FA7C-4237-BDC7-976A931875F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157969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373</a:t>
            </a:fld>
            <a:endParaRPr lang="fr-FR" dirty="0"/>
          </a:p>
        </p:txBody>
      </p:sp>
      <p:sp>
        <p:nvSpPr>
          <p:cNvPr id="2" name="Titre 1"/>
          <p:cNvSpPr>
            <a:spLocks noGrp="1"/>
          </p:cNvSpPr>
          <p:nvPr>
            <p:ph type="title"/>
          </p:nvPr>
        </p:nvSpPr>
        <p:spPr/>
        <p:txBody>
          <a:bodyPr>
            <a:normAutofit fontScale="90000"/>
          </a:bodyPr>
          <a:lstStyle/>
          <a:p>
            <a:r>
              <a:rPr lang="fr-FR" dirty="0"/>
              <a:t>JAX-B : Annotations</a:t>
            </a:r>
          </a:p>
        </p:txBody>
      </p:sp>
      <p:sp>
        <p:nvSpPr>
          <p:cNvPr id="15" name="Espace réservé du contenu 14"/>
          <p:cNvSpPr>
            <a:spLocks noGrp="1"/>
          </p:cNvSpPr>
          <p:nvPr>
            <p:ph idx="1"/>
          </p:nvPr>
        </p:nvSpPr>
        <p:spPr/>
        <p:txBody>
          <a:bodyPr/>
          <a:lstStyle/>
          <a:p>
            <a:r>
              <a:rPr lang="fr-FR"/>
              <a:t>Exemples</a:t>
            </a:r>
            <a:endParaRPr lang="fr-FR" dirty="0"/>
          </a:p>
        </p:txBody>
      </p:sp>
      <p:pic>
        <p:nvPicPr>
          <p:cNvPr id="5" name="Image 4"/>
          <p:cNvPicPr>
            <a:picLocks noChangeAspect="1"/>
          </p:cNvPicPr>
          <p:nvPr/>
        </p:nvPicPr>
        <p:blipFill>
          <a:blip r:embed="rId3"/>
          <a:stretch>
            <a:fillRect/>
          </a:stretch>
        </p:blipFill>
        <p:spPr>
          <a:xfrm>
            <a:off x="7174375" y="1069850"/>
            <a:ext cx="4623445" cy="5652289"/>
          </a:xfrm>
          <a:prstGeom prst="rect">
            <a:avLst/>
          </a:prstGeom>
          <a:ln>
            <a:solidFill>
              <a:schemeClr val="tx1"/>
            </a:solidFill>
          </a:ln>
        </p:spPr>
      </p:pic>
      <p:pic>
        <p:nvPicPr>
          <p:cNvPr id="7" name="Image 6"/>
          <p:cNvPicPr>
            <a:picLocks noChangeAspect="1"/>
          </p:cNvPicPr>
          <p:nvPr/>
        </p:nvPicPr>
        <p:blipFill>
          <a:blip r:embed="rId4"/>
          <a:stretch>
            <a:fillRect/>
          </a:stretch>
        </p:blipFill>
        <p:spPr>
          <a:xfrm>
            <a:off x="312981" y="2180862"/>
            <a:ext cx="6607443" cy="1920213"/>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DD8AA1EC-22B1-4C53-9FC6-E9BB00E905D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6432999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374</a:t>
            </a:fld>
            <a:endParaRPr lang="fr-FR" dirty="0"/>
          </a:p>
        </p:txBody>
      </p:sp>
      <p:sp>
        <p:nvSpPr>
          <p:cNvPr id="2" name="Titre 1"/>
          <p:cNvSpPr>
            <a:spLocks noGrp="1"/>
          </p:cNvSpPr>
          <p:nvPr>
            <p:ph type="title"/>
          </p:nvPr>
        </p:nvSpPr>
        <p:spPr/>
        <p:txBody>
          <a:bodyPr>
            <a:normAutofit fontScale="90000"/>
          </a:bodyPr>
          <a:lstStyle/>
          <a:p>
            <a:r>
              <a:rPr lang="fr-FR" dirty="0"/>
              <a:t>JAX-B : Fabriquer un flux</a:t>
            </a:r>
          </a:p>
        </p:txBody>
      </p:sp>
      <p:sp>
        <p:nvSpPr>
          <p:cNvPr id="15" name="Espace réservé du contenu 14"/>
          <p:cNvSpPr>
            <a:spLocks noGrp="1"/>
          </p:cNvSpPr>
          <p:nvPr>
            <p:ph idx="1"/>
          </p:nvPr>
        </p:nvSpPr>
        <p:spPr/>
        <p:txBody>
          <a:bodyPr>
            <a:normAutofit/>
          </a:bodyPr>
          <a:lstStyle/>
          <a:p>
            <a:r>
              <a:rPr lang="fr-FR" sz="2400" dirty="0"/>
              <a:t>L’écriture se réalise grâce à un </a:t>
            </a:r>
            <a:r>
              <a:rPr lang="fr-FR" sz="2400" b="1" dirty="0" err="1"/>
              <a:t>Marshaller</a:t>
            </a:r>
            <a:endParaRPr lang="fr-FR" sz="2400" b="1" dirty="0"/>
          </a:p>
          <a:p>
            <a:endParaRPr lang="fr-FR" sz="2400" dirty="0"/>
          </a:p>
          <a:p>
            <a:r>
              <a:rPr lang="fr-FR" sz="2400" dirty="0"/>
              <a:t>L’objet </a:t>
            </a:r>
            <a:r>
              <a:rPr lang="fr-FR" sz="2400" b="1" dirty="0" err="1"/>
              <a:t>JAXBContext</a:t>
            </a:r>
            <a:r>
              <a:rPr lang="fr-FR" sz="2400" dirty="0"/>
              <a:t> se charge d’analyser les classes annotées</a:t>
            </a:r>
          </a:p>
          <a:p>
            <a:pPr lvl="1"/>
            <a:r>
              <a:rPr lang="fr-FR" sz="2000" dirty="0"/>
              <a:t>Attention à ne pas oublier de classe</a:t>
            </a:r>
          </a:p>
          <a:p>
            <a:endParaRPr lang="fr-FR" sz="2400" dirty="0"/>
          </a:p>
          <a:p>
            <a:r>
              <a:rPr lang="fr-FR" sz="2400" dirty="0"/>
              <a:t>De lui on peut obtenir un </a:t>
            </a:r>
            <a:r>
              <a:rPr lang="fr-FR" sz="2400" b="1" dirty="0" err="1"/>
              <a:t>Marshaller</a:t>
            </a:r>
            <a:r>
              <a:rPr lang="fr-FR" sz="2400" dirty="0"/>
              <a:t> </a:t>
            </a:r>
          </a:p>
          <a:p>
            <a:endParaRPr lang="fr-FR" sz="2400" dirty="0"/>
          </a:p>
        </p:txBody>
      </p:sp>
      <p:pic>
        <p:nvPicPr>
          <p:cNvPr id="5" name="Image 4"/>
          <p:cNvPicPr>
            <a:picLocks noChangeAspect="1"/>
          </p:cNvPicPr>
          <p:nvPr/>
        </p:nvPicPr>
        <p:blipFill>
          <a:blip r:embed="rId3"/>
          <a:stretch>
            <a:fillRect/>
          </a:stretch>
        </p:blipFill>
        <p:spPr>
          <a:xfrm>
            <a:off x="1095737" y="4251447"/>
            <a:ext cx="10754787" cy="2450681"/>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AB9836D6-A5CA-460B-A1EC-9785674A009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8710702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375</a:t>
            </a:fld>
            <a:endParaRPr lang="fr-FR" dirty="0"/>
          </a:p>
        </p:txBody>
      </p:sp>
      <p:sp>
        <p:nvSpPr>
          <p:cNvPr id="2" name="Titre 1"/>
          <p:cNvSpPr>
            <a:spLocks noGrp="1"/>
          </p:cNvSpPr>
          <p:nvPr>
            <p:ph type="title"/>
          </p:nvPr>
        </p:nvSpPr>
        <p:spPr/>
        <p:txBody>
          <a:bodyPr>
            <a:normAutofit fontScale="90000"/>
          </a:bodyPr>
          <a:lstStyle/>
          <a:p>
            <a:r>
              <a:rPr lang="fr-FR" dirty="0"/>
              <a:t>JAX-B : Lire un flux</a:t>
            </a:r>
          </a:p>
        </p:txBody>
      </p:sp>
      <p:sp>
        <p:nvSpPr>
          <p:cNvPr id="15" name="Espace réservé du contenu 14"/>
          <p:cNvSpPr>
            <a:spLocks noGrp="1"/>
          </p:cNvSpPr>
          <p:nvPr>
            <p:ph idx="1"/>
          </p:nvPr>
        </p:nvSpPr>
        <p:spPr/>
        <p:txBody>
          <a:bodyPr>
            <a:normAutofit/>
          </a:bodyPr>
          <a:lstStyle/>
          <a:p>
            <a:r>
              <a:rPr lang="fr-FR" sz="2400" dirty="0"/>
              <a:t>La lecture se réalise grâce à un </a:t>
            </a:r>
            <a:r>
              <a:rPr lang="fr-FR" sz="2400" b="1" dirty="0" err="1"/>
              <a:t>Unmarshaller</a:t>
            </a:r>
            <a:endParaRPr lang="fr-FR" sz="2400" b="1" dirty="0"/>
          </a:p>
          <a:p>
            <a:endParaRPr lang="fr-FR" sz="2400" dirty="0"/>
          </a:p>
          <a:p>
            <a:r>
              <a:rPr lang="fr-FR" sz="2400" dirty="0"/>
              <a:t>L’objet </a:t>
            </a:r>
            <a:r>
              <a:rPr lang="fr-FR" sz="2400" b="1" dirty="0" err="1"/>
              <a:t>JAXBContext</a:t>
            </a:r>
            <a:r>
              <a:rPr lang="fr-FR" sz="2400" dirty="0"/>
              <a:t> se charge d’analyser les classes annotées</a:t>
            </a:r>
          </a:p>
          <a:p>
            <a:pPr lvl="1"/>
            <a:r>
              <a:rPr lang="fr-FR" sz="2000" dirty="0"/>
              <a:t>Attention à ne pas oublier de classe</a:t>
            </a:r>
          </a:p>
          <a:p>
            <a:endParaRPr lang="fr-FR" sz="2400" dirty="0"/>
          </a:p>
          <a:p>
            <a:r>
              <a:rPr lang="fr-FR" sz="2400" dirty="0"/>
              <a:t>De lui on peut obtenir un </a:t>
            </a:r>
            <a:r>
              <a:rPr lang="fr-FR" sz="2400" b="1" dirty="0" err="1"/>
              <a:t>Unmarshaller</a:t>
            </a:r>
            <a:endParaRPr lang="fr-FR" sz="2400" b="1" dirty="0"/>
          </a:p>
        </p:txBody>
      </p:sp>
      <p:pic>
        <p:nvPicPr>
          <p:cNvPr id="6" name="Image 5"/>
          <p:cNvPicPr>
            <a:picLocks noChangeAspect="1"/>
          </p:cNvPicPr>
          <p:nvPr/>
        </p:nvPicPr>
        <p:blipFill>
          <a:blip r:embed="rId3"/>
          <a:stretch>
            <a:fillRect/>
          </a:stretch>
        </p:blipFill>
        <p:spPr>
          <a:xfrm>
            <a:off x="1327482" y="4241143"/>
            <a:ext cx="10368476" cy="2248391"/>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EA53EA94-4AFB-476D-BE71-067E0F41DB0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032590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376</a:t>
            </a:fld>
            <a:endParaRPr lang="fr-FR" dirty="0"/>
          </a:p>
        </p:txBody>
      </p:sp>
      <p:sp>
        <p:nvSpPr>
          <p:cNvPr id="2" name="Titre 1"/>
          <p:cNvSpPr>
            <a:spLocks noGrp="1"/>
          </p:cNvSpPr>
          <p:nvPr>
            <p:ph type="title"/>
          </p:nvPr>
        </p:nvSpPr>
        <p:spPr/>
        <p:txBody>
          <a:bodyPr>
            <a:normAutofit fontScale="90000"/>
          </a:bodyPr>
          <a:lstStyle/>
          <a:p>
            <a:r>
              <a:rPr lang="fr-FR" dirty="0"/>
              <a:t>JAX-B : </a:t>
            </a:r>
            <a:r>
              <a:rPr lang="fr-FR" dirty="0" err="1"/>
              <a:t>JAXBContext</a:t>
            </a:r>
            <a:endParaRPr lang="fr-FR" dirty="0"/>
          </a:p>
        </p:txBody>
      </p:sp>
      <p:sp>
        <p:nvSpPr>
          <p:cNvPr id="15" name="Espace réservé du contenu 14"/>
          <p:cNvSpPr>
            <a:spLocks noGrp="1"/>
          </p:cNvSpPr>
          <p:nvPr>
            <p:ph idx="1"/>
          </p:nvPr>
        </p:nvSpPr>
        <p:spPr/>
        <p:txBody>
          <a:bodyPr>
            <a:normAutofit/>
          </a:bodyPr>
          <a:lstStyle/>
          <a:p>
            <a:r>
              <a:rPr lang="fr-FR" sz="2800" dirty="0"/>
              <a:t>L’objet </a:t>
            </a:r>
            <a:r>
              <a:rPr lang="fr-FR" sz="2800" b="1" dirty="0" err="1"/>
              <a:t>JAXBContext</a:t>
            </a:r>
            <a:r>
              <a:rPr lang="fr-FR" sz="2800" dirty="0"/>
              <a:t> se charge d’analyser les classes annotées</a:t>
            </a:r>
          </a:p>
          <a:p>
            <a:endParaRPr lang="fr-FR" sz="2800" dirty="0"/>
          </a:p>
          <a:p>
            <a:r>
              <a:rPr lang="fr-FR" sz="2800" dirty="0"/>
              <a:t>Vous pouvez lui indiquer, soit :</a:t>
            </a:r>
          </a:p>
          <a:p>
            <a:pPr lvl="1"/>
            <a:r>
              <a:rPr lang="fr-FR" sz="2400" dirty="0"/>
              <a:t>Les classes annotées séparées par des virgules (</a:t>
            </a:r>
            <a:r>
              <a:rPr lang="fr-FR" sz="2400" b="1" u="sng" dirty="0"/>
              <a:t>des</a:t>
            </a:r>
            <a:r>
              <a:rPr lang="fr-FR" sz="2400" dirty="0"/>
              <a:t> objets </a:t>
            </a:r>
            <a:r>
              <a:rPr lang="fr-FR" sz="2400" dirty="0" err="1"/>
              <a:t>java.lang.Class</a:t>
            </a:r>
            <a:r>
              <a:rPr lang="fr-FR" sz="2400" dirty="0"/>
              <a:t>)</a:t>
            </a:r>
          </a:p>
          <a:p>
            <a:pPr lvl="1"/>
            <a:r>
              <a:rPr lang="fr-FR" sz="2400" dirty="0"/>
              <a:t>Les packages contenant des classes annotées, aussi séparés par des virgules (</a:t>
            </a:r>
            <a:r>
              <a:rPr lang="fr-FR" sz="2400" b="1" u="sng" dirty="0"/>
              <a:t>un</a:t>
            </a:r>
            <a:r>
              <a:rPr lang="fr-FR" sz="2400" dirty="0"/>
              <a:t> objet </a:t>
            </a:r>
            <a:r>
              <a:rPr lang="fr-FR" sz="2400" dirty="0" err="1"/>
              <a:t>java.lang.String</a:t>
            </a:r>
            <a:r>
              <a:rPr lang="fr-FR" sz="2400" dirty="0"/>
              <a:t>)</a:t>
            </a:r>
          </a:p>
        </p:txBody>
      </p:sp>
      <p:sp>
        <p:nvSpPr>
          <p:cNvPr id="3" name="Espace réservé du pied de page 2">
            <a:extLst>
              <a:ext uri="{FF2B5EF4-FFF2-40B4-BE49-F238E27FC236}">
                <a16:creationId xmlns:a16="http://schemas.microsoft.com/office/drawing/2014/main" id="{90CDC65C-4A45-402C-83AD-F8CD8135AF8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587229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377</a:t>
            </a:fld>
            <a:endParaRPr lang="fr-FR" dirty="0"/>
          </a:p>
        </p:txBody>
      </p:sp>
      <p:sp>
        <p:nvSpPr>
          <p:cNvPr id="2" name="Titre 1"/>
          <p:cNvSpPr>
            <a:spLocks noGrp="1"/>
          </p:cNvSpPr>
          <p:nvPr>
            <p:ph type="title"/>
          </p:nvPr>
        </p:nvSpPr>
        <p:spPr/>
        <p:txBody>
          <a:bodyPr>
            <a:normAutofit fontScale="90000"/>
          </a:bodyPr>
          <a:lstStyle/>
          <a:p>
            <a:r>
              <a:rPr lang="fr-FR" dirty="0"/>
              <a:t>JAX-B : </a:t>
            </a:r>
            <a:r>
              <a:rPr lang="fr-FR" dirty="0" err="1"/>
              <a:t>XmlAdapter</a:t>
            </a:r>
            <a:endParaRPr lang="fr-FR" dirty="0"/>
          </a:p>
        </p:txBody>
      </p:sp>
      <p:sp>
        <p:nvSpPr>
          <p:cNvPr id="15" name="Espace réservé du contenu 14"/>
          <p:cNvSpPr>
            <a:spLocks noGrp="1"/>
          </p:cNvSpPr>
          <p:nvPr>
            <p:ph idx="1"/>
          </p:nvPr>
        </p:nvSpPr>
        <p:spPr/>
        <p:txBody>
          <a:bodyPr>
            <a:normAutofit fontScale="92500" lnSpcReduction="10000"/>
          </a:bodyPr>
          <a:lstStyle/>
          <a:p>
            <a:r>
              <a:rPr lang="fr-FR" dirty="0"/>
              <a:t>Quand votre attribut est de type complexe (une </a:t>
            </a:r>
            <a:r>
              <a:rPr lang="fr-FR" b="1" dirty="0"/>
              <a:t>date</a:t>
            </a:r>
            <a:r>
              <a:rPr lang="fr-FR" dirty="0"/>
              <a:t> par exemple) vous devrez créer un objet qui va expliquer comment faire la transformation XML &lt;-&gt; Valeur </a:t>
            </a:r>
          </a:p>
          <a:p>
            <a:endParaRPr lang="fr-FR" dirty="0"/>
          </a:p>
          <a:p>
            <a:r>
              <a:rPr lang="fr-FR" dirty="0"/>
              <a:t>Cette objet sera une classe Java qui implémentera l’interface </a:t>
            </a:r>
            <a:r>
              <a:rPr lang="fr-FR" b="1" dirty="0" err="1"/>
              <a:t>javax.xml.bind.annotation.adapters.XmlAdapter</a:t>
            </a:r>
            <a:endParaRPr lang="fr-FR" b="1" dirty="0"/>
          </a:p>
          <a:p>
            <a:endParaRPr lang="fr-FR" dirty="0"/>
          </a:p>
          <a:p>
            <a:r>
              <a:rPr lang="fr-FR" dirty="0"/>
              <a:t>Cette classe </a:t>
            </a:r>
            <a:r>
              <a:rPr lang="fr-FR" b="1" dirty="0"/>
              <a:t>générique</a:t>
            </a:r>
            <a:r>
              <a:rPr lang="fr-FR" dirty="0"/>
              <a:t> prend </a:t>
            </a:r>
            <a:r>
              <a:rPr lang="fr-FR" u="sng" dirty="0"/>
              <a:t>deux</a:t>
            </a:r>
            <a:r>
              <a:rPr lang="fr-FR" dirty="0"/>
              <a:t> informations</a:t>
            </a:r>
          </a:p>
          <a:p>
            <a:pPr lvl="2"/>
            <a:r>
              <a:rPr lang="fr-FR" dirty="0"/>
              <a:t>La première le type de sortie (en général une String)</a:t>
            </a:r>
          </a:p>
          <a:p>
            <a:pPr lvl="2"/>
            <a:r>
              <a:rPr lang="fr-FR" dirty="0"/>
              <a:t>Le seconde sera le type de votre attribut</a:t>
            </a:r>
          </a:p>
        </p:txBody>
      </p:sp>
      <p:sp>
        <p:nvSpPr>
          <p:cNvPr id="3" name="Espace réservé du pied de page 2">
            <a:extLst>
              <a:ext uri="{FF2B5EF4-FFF2-40B4-BE49-F238E27FC236}">
                <a16:creationId xmlns:a16="http://schemas.microsoft.com/office/drawing/2014/main" id="{67FAB46E-57DA-4291-B32A-977E641B3A3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2376283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378</a:t>
            </a:fld>
            <a:endParaRPr lang="fr-FR" dirty="0"/>
          </a:p>
        </p:txBody>
      </p:sp>
      <p:sp>
        <p:nvSpPr>
          <p:cNvPr id="2" name="Titre 1"/>
          <p:cNvSpPr>
            <a:spLocks noGrp="1"/>
          </p:cNvSpPr>
          <p:nvPr>
            <p:ph type="title"/>
          </p:nvPr>
        </p:nvSpPr>
        <p:spPr/>
        <p:txBody>
          <a:bodyPr>
            <a:normAutofit fontScale="90000"/>
          </a:bodyPr>
          <a:lstStyle/>
          <a:p>
            <a:r>
              <a:rPr lang="fr-FR" dirty="0"/>
              <a:t>JAX-B : </a:t>
            </a:r>
            <a:r>
              <a:rPr lang="fr-FR" dirty="0" err="1"/>
              <a:t>XmlAdapter</a:t>
            </a:r>
            <a:endParaRPr lang="fr-FR" dirty="0"/>
          </a:p>
        </p:txBody>
      </p:sp>
      <p:sp>
        <p:nvSpPr>
          <p:cNvPr id="15" name="Espace réservé du contenu 14"/>
          <p:cNvSpPr>
            <a:spLocks noGrp="1"/>
          </p:cNvSpPr>
          <p:nvPr>
            <p:ph idx="1"/>
          </p:nvPr>
        </p:nvSpPr>
        <p:spPr>
          <a:xfrm>
            <a:off x="1427755" y="1295400"/>
            <a:ext cx="3439520" cy="5304940"/>
          </a:xfrm>
        </p:spPr>
        <p:txBody>
          <a:bodyPr>
            <a:normAutofit/>
          </a:bodyPr>
          <a:lstStyle/>
          <a:p>
            <a:r>
              <a:rPr lang="fr-FR" sz="2800" dirty="0"/>
              <a:t>Exemple : ici on a un adapter pour les dates dans le format de notre choix</a:t>
            </a:r>
          </a:p>
          <a:p>
            <a:endParaRPr lang="fr-FR" sz="2800" dirty="0"/>
          </a:p>
          <a:p>
            <a:r>
              <a:rPr lang="fr-FR" sz="2800" dirty="0"/>
              <a:t>&lt;Sortie, Entrée&gt;</a:t>
            </a:r>
          </a:p>
        </p:txBody>
      </p:sp>
      <p:pic>
        <p:nvPicPr>
          <p:cNvPr id="5" name="Image 4"/>
          <p:cNvPicPr>
            <a:picLocks noChangeAspect="1"/>
          </p:cNvPicPr>
          <p:nvPr/>
        </p:nvPicPr>
        <p:blipFill>
          <a:blip r:embed="rId3"/>
          <a:stretch>
            <a:fillRect/>
          </a:stretch>
        </p:blipFill>
        <p:spPr>
          <a:xfrm>
            <a:off x="5072399" y="915515"/>
            <a:ext cx="6592220" cy="5817412"/>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86797AF5-97B3-4901-ACC3-54B5C7DD05D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388160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379</a:t>
            </a:fld>
            <a:endParaRPr lang="fr-FR" dirty="0"/>
          </a:p>
        </p:txBody>
      </p:sp>
      <p:sp>
        <p:nvSpPr>
          <p:cNvPr id="2" name="Titre 1"/>
          <p:cNvSpPr>
            <a:spLocks noGrp="1"/>
          </p:cNvSpPr>
          <p:nvPr>
            <p:ph type="title"/>
          </p:nvPr>
        </p:nvSpPr>
        <p:spPr/>
        <p:txBody>
          <a:bodyPr>
            <a:normAutofit fontScale="90000"/>
          </a:bodyPr>
          <a:lstStyle/>
          <a:p>
            <a:r>
              <a:rPr lang="fr-FR" dirty="0"/>
              <a:t>JAX-B : </a:t>
            </a:r>
            <a:r>
              <a:rPr lang="fr-FR" dirty="0" err="1"/>
              <a:t>XmlAdapter</a:t>
            </a:r>
            <a:endParaRPr lang="fr-FR" dirty="0"/>
          </a:p>
        </p:txBody>
      </p:sp>
      <p:sp>
        <p:nvSpPr>
          <p:cNvPr id="15" name="Espace réservé du contenu 14"/>
          <p:cNvSpPr>
            <a:spLocks noGrp="1"/>
          </p:cNvSpPr>
          <p:nvPr>
            <p:ph idx="1"/>
          </p:nvPr>
        </p:nvSpPr>
        <p:spPr/>
        <p:txBody>
          <a:bodyPr/>
          <a:lstStyle/>
          <a:p>
            <a:r>
              <a:rPr lang="fr-FR" dirty="0"/>
              <a:t>Pour utiliser votre adapter il suffit d’utiliser l’annotation </a:t>
            </a:r>
            <a:r>
              <a:rPr lang="fr-FR" b="1" dirty="0"/>
              <a:t>@</a:t>
            </a:r>
            <a:r>
              <a:rPr lang="fr-FR" b="1" dirty="0" err="1"/>
              <a:t>XmlJavaTypeAdapter</a:t>
            </a:r>
            <a:r>
              <a:rPr lang="fr-FR" dirty="0"/>
              <a:t> sur l’attribut ou la méthode </a:t>
            </a:r>
            <a:r>
              <a:rPr lang="fr-FR" dirty="0" err="1"/>
              <a:t>get</a:t>
            </a:r>
            <a:r>
              <a:rPr lang="fr-FR" dirty="0"/>
              <a:t>/set</a:t>
            </a:r>
          </a:p>
          <a:p>
            <a:pPr marL="0" indent="0">
              <a:buNone/>
            </a:pPr>
            <a:endParaRPr lang="fr-FR" b="1" dirty="0"/>
          </a:p>
        </p:txBody>
      </p:sp>
      <p:pic>
        <p:nvPicPr>
          <p:cNvPr id="6" name="Image 5"/>
          <p:cNvPicPr>
            <a:picLocks noChangeAspect="1"/>
          </p:cNvPicPr>
          <p:nvPr/>
        </p:nvPicPr>
        <p:blipFill>
          <a:blip r:embed="rId3"/>
          <a:stretch>
            <a:fillRect/>
          </a:stretch>
        </p:blipFill>
        <p:spPr>
          <a:xfrm>
            <a:off x="2140149" y="3257863"/>
            <a:ext cx="7820072" cy="1380013"/>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D863C798-DFAA-48FC-8F3D-F4C79F2F3CD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97421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01 : Mise en place d’un projet Spring dans Eclipse</a:t>
            </a:r>
          </a:p>
          <a:p>
            <a:pPr lvl="1"/>
            <a:r>
              <a:rPr lang="fr-FR" altLang="en-US" dirty="0"/>
              <a:t>TP 02 : Création de </a:t>
            </a:r>
            <a:r>
              <a:rPr lang="fr-FR" altLang="en-US" dirty="0" err="1"/>
              <a:t>bean</a:t>
            </a:r>
            <a:endParaRPr lang="fr-FR" altLang="en-US" dirty="0"/>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38</a:t>
            </a:fld>
            <a:endParaRPr lang="fr-FR"/>
          </a:p>
        </p:txBody>
      </p:sp>
      <p:sp>
        <p:nvSpPr>
          <p:cNvPr id="3" name="Espace réservé du pied de page 2">
            <a:extLst>
              <a:ext uri="{FF2B5EF4-FFF2-40B4-BE49-F238E27FC236}">
                <a16:creationId xmlns:a16="http://schemas.microsoft.com/office/drawing/2014/main" id="{F99CFDAA-255E-4676-A537-6C911D8F9EE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5" name="Image 4">
            <a:extLst>
              <a:ext uri="{FF2B5EF4-FFF2-40B4-BE49-F238E27FC236}">
                <a16:creationId xmlns:a16="http://schemas.microsoft.com/office/drawing/2014/main" id="{62D5BAFB-F34A-4135-8062-7BBCA8B62516}"/>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167293079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380</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Réalisons un Mapping XML de nos entités</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3853ACAF-0448-4806-B51B-B327968AB7C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5AD80995-DA8B-49F3-87A1-252CAFB864D9}"/>
              </a:ext>
            </a:extLst>
          </p:cNvPr>
          <p:cNvPicPr>
            <a:picLocks noChangeAspect="1"/>
          </p:cNvPicPr>
          <p:nvPr/>
        </p:nvPicPr>
        <p:blipFill>
          <a:blip r:embed="rId3"/>
          <a:stretch>
            <a:fillRect/>
          </a:stretch>
        </p:blipFill>
        <p:spPr>
          <a:xfrm>
            <a:off x="238867" y="4561705"/>
            <a:ext cx="2248214" cy="2038635"/>
          </a:xfrm>
          <a:prstGeom prst="rect">
            <a:avLst/>
          </a:prstGeom>
        </p:spPr>
      </p:pic>
    </p:spTree>
    <p:extLst>
      <p:ext uri="{BB962C8B-B14F-4D97-AF65-F5344CB8AC3E}">
        <p14:creationId xmlns:p14="http://schemas.microsoft.com/office/powerpoint/2010/main" val="402933976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JAX-P</a:t>
            </a:r>
            <a:endParaRPr lang="fr-FR" dirty="0"/>
          </a:p>
        </p:txBody>
      </p:sp>
      <p:sp>
        <p:nvSpPr>
          <p:cNvPr id="15" name="Espace réservé du contenu 14"/>
          <p:cNvSpPr>
            <a:spLocks noGrp="1"/>
          </p:cNvSpPr>
          <p:nvPr>
            <p:ph idx="1"/>
          </p:nvPr>
        </p:nvSpPr>
        <p:spPr/>
        <p:txBody>
          <a:bodyPr>
            <a:normAutofit fontScale="77500" lnSpcReduction="20000"/>
          </a:bodyPr>
          <a:lstStyle/>
          <a:p>
            <a:r>
              <a:rPr lang="fr-FR" dirty="0"/>
              <a:t>L'API Java pour le traitement XML permet aux applications d'analyser et transformer des documents XML en utilisant une API qui est indépendant d'une implémentation d’un processeur XML particulier. (</a:t>
            </a:r>
            <a:r>
              <a:rPr lang="fr-FR" b="1" dirty="0" err="1"/>
              <a:t>P</a:t>
            </a:r>
            <a:r>
              <a:rPr lang="fr-FR" dirty="0" err="1"/>
              <a:t>arser</a:t>
            </a:r>
            <a:r>
              <a:rPr lang="fr-FR" dirty="0"/>
              <a:t>)</a:t>
            </a:r>
          </a:p>
          <a:p>
            <a:endParaRPr lang="fr-FR" dirty="0"/>
          </a:p>
          <a:p>
            <a:r>
              <a:rPr lang="fr-FR" dirty="0"/>
              <a:t>JAX-P permet aussi de brancher/débrancher une implémentation de processeur XML simplement</a:t>
            </a:r>
          </a:p>
          <a:p>
            <a:endParaRPr lang="fr-FR" dirty="0"/>
          </a:p>
          <a:p>
            <a:r>
              <a:rPr lang="fr-FR" dirty="0"/>
              <a:t>Toute application qui fait de la gestion de flux XML devrait se limiter à l'API JAXP et éviter l’utilisation d’API spécifique.</a:t>
            </a:r>
          </a:p>
          <a:p>
            <a:endParaRPr lang="fr-FR" dirty="0"/>
          </a:p>
          <a:p>
            <a:r>
              <a:rPr lang="fr-FR" dirty="0"/>
              <a:t>JAXP sait très bien faire du </a:t>
            </a:r>
          </a:p>
          <a:p>
            <a:pPr lvl="2"/>
            <a:r>
              <a:rPr lang="fr-FR" dirty="0"/>
              <a:t>DOM : traitement global du flux, notion de chemin et de liens entre balises</a:t>
            </a:r>
          </a:p>
          <a:p>
            <a:pPr lvl="2"/>
            <a:r>
              <a:rPr lang="fr-FR" dirty="0"/>
              <a:t>SAX : traitement au fur et à mesure</a:t>
            </a:r>
          </a:p>
        </p:txBody>
      </p:sp>
      <p:sp>
        <p:nvSpPr>
          <p:cNvPr id="8" name="Espace réservé du numéro de diapositive 7">
            <a:extLst>
              <a:ext uri="{FF2B5EF4-FFF2-40B4-BE49-F238E27FC236}">
                <a16:creationId xmlns:a16="http://schemas.microsoft.com/office/drawing/2014/main" id="{9820403E-C50E-405C-98AA-507A11B62F33}"/>
              </a:ext>
            </a:extLst>
          </p:cNvPr>
          <p:cNvSpPr>
            <a:spLocks noGrp="1"/>
          </p:cNvSpPr>
          <p:nvPr>
            <p:ph type="sldNum" sz="quarter" idx="12"/>
          </p:nvPr>
        </p:nvSpPr>
        <p:spPr/>
        <p:txBody>
          <a:bodyPr/>
          <a:lstStyle/>
          <a:p>
            <a:fld id="{27DD2850-4166-4114-B1C5-40990753D8A0}" type="slidenum">
              <a:rPr lang="fr-FR" smtClean="0"/>
              <a:t>381</a:t>
            </a:fld>
            <a:endParaRPr lang="fr-FR"/>
          </a:p>
        </p:txBody>
      </p:sp>
      <p:sp>
        <p:nvSpPr>
          <p:cNvPr id="3" name="Espace réservé du pied de page 2">
            <a:extLst>
              <a:ext uri="{FF2B5EF4-FFF2-40B4-BE49-F238E27FC236}">
                <a16:creationId xmlns:a16="http://schemas.microsoft.com/office/drawing/2014/main" id="{520542C5-009F-4231-A746-9A15408BC8A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216044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JAX-P</a:t>
            </a:r>
            <a:endParaRPr lang="fr-FR" dirty="0"/>
          </a:p>
        </p:txBody>
      </p:sp>
      <p:sp>
        <p:nvSpPr>
          <p:cNvPr id="90115" name="Espace réservé du contenu 14"/>
          <p:cNvSpPr>
            <a:spLocks noGrp="1"/>
          </p:cNvSpPr>
          <p:nvPr>
            <p:ph idx="1"/>
          </p:nvPr>
        </p:nvSpPr>
        <p:spPr/>
        <p:txBody>
          <a:bodyPr/>
          <a:lstStyle/>
          <a:p>
            <a:r>
              <a:rPr lang="fr-FR" altLang="fr-FR"/>
              <a:t>JAXP sait moins bien faire les transformations XSLT</a:t>
            </a:r>
          </a:p>
          <a:p>
            <a:pPr lvl="1"/>
            <a:r>
              <a:rPr lang="fr-FR" altLang="fr-FR"/>
              <a:t>A vous de voir en fonction de vos besoins de transformation</a:t>
            </a:r>
          </a:p>
          <a:p>
            <a:pPr lvl="1"/>
            <a:endParaRPr lang="fr-FR" altLang="fr-FR"/>
          </a:p>
          <a:p>
            <a:r>
              <a:rPr lang="fr-FR" altLang="fr-FR"/>
              <a:t>Avant il fallait ajouter à ses projets XML des librairies comme Xerces ou Xalan</a:t>
            </a:r>
          </a:p>
          <a:p>
            <a:endParaRPr lang="fr-FR" altLang="fr-FR"/>
          </a:p>
          <a:p>
            <a:r>
              <a:rPr lang="fr-FR" altLang="fr-FR"/>
              <a:t>Depuis le Java 5, une implémentation représenté par JAX-P est disponible dans le JDK</a:t>
            </a:r>
          </a:p>
          <a:p>
            <a:pPr lvl="1"/>
            <a:r>
              <a:rPr lang="fr-FR" altLang="fr-FR"/>
              <a:t>StAX</a:t>
            </a:r>
            <a:endParaRPr lang="fr-FR" altLang="fr-FR" dirty="0"/>
          </a:p>
        </p:txBody>
      </p:sp>
      <p:sp>
        <p:nvSpPr>
          <p:cNvPr id="8" name="Espace réservé du numéro de diapositive 7">
            <a:extLst>
              <a:ext uri="{FF2B5EF4-FFF2-40B4-BE49-F238E27FC236}">
                <a16:creationId xmlns:a16="http://schemas.microsoft.com/office/drawing/2014/main" id="{213F5D2C-B251-4817-837C-98C56F29AFBA}"/>
              </a:ext>
            </a:extLst>
          </p:cNvPr>
          <p:cNvSpPr>
            <a:spLocks noGrp="1"/>
          </p:cNvSpPr>
          <p:nvPr>
            <p:ph type="sldNum" sz="quarter" idx="12"/>
          </p:nvPr>
        </p:nvSpPr>
        <p:spPr/>
        <p:txBody>
          <a:bodyPr/>
          <a:lstStyle/>
          <a:p>
            <a:fld id="{27DD2850-4166-4114-B1C5-40990753D8A0}" type="slidenum">
              <a:rPr lang="fr-FR" smtClean="0"/>
              <a:t>382</a:t>
            </a:fld>
            <a:endParaRPr lang="fr-FR"/>
          </a:p>
        </p:txBody>
      </p:sp>
      <p:sp>
        <p:nvSpPr>
          <p:cNvPr id="3" name="Espace réservé du pied de page 2">
            <a:extLst>
              <a:ext uri="{FF2B5EF4-FFF2-40B4-BE49-F238E27FC236}">
                <a16:creationId xmlns:a16="http://schemas.microsoft.com/office/drawing/2014/main" id="{62EB0AF1-B0A5-4350-849A-50FECCC2E6F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757376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JAX-WS</a:t>
            </a:r>
            <a:endParaRPr lang="fr-FR" dirty="0"/>
          </a:p>
        </p:txBody>
      </p:sp>
      <p:sp>
        <p:nvSpPr>
          <p:cNvPr id="15" name="Espace réservé du contenu 14"/>
          <p:cNvSpPr>
            <a:spLocks noGrp="1"/>
          </p:cNvSpPr>
          <p:nvPr>
            <p:ph idx="1"/>
          </p:nvPr>
        </p:nvSpPr>
        <p:spPr/>
        <p:txBody>
          <a:bodyPr>
            <a:normAutofit fontScale="92500" lnSpcReduction="20000"/>
          </a:bodyPr>
          <a:lstStyle/>
          <a:p>
            <a:r>
              <a:rPr lang="fr-FR" dirty="0"/>
              <a:t>JAX-WS représente les annotations permettant de réaliser des Web services SOAP</a:t>
            </a:r>
          </a:p>
          <a:p>
            <a:pPr lvl="1"/>
            <a:r>
              <a:rPr lang="fr-FR" dirty="0"/>
              <a:t>Package javax.jws.*</a:t>
            </a:r>
          </a:p>
          <a:p>
            <a:endParaRPr lang="fr-FR" dirty="0"/>
          </a:p>
          <a:p>
            <a:r>
              <a:rPr lang="fr-FR" dirty="0"/>
              <a:t>https://docs.oracle.com/cd/E13222_01/wls/docs103/webserv_ref/annotations.html</a:t>
            </a:r>
          </a:p>
          <a:p>
            <a:endParaRPr lang="fr-FR" dirty="0"/>
          </a:p>
          <a:p>
            <a:r>
              <a:rPr lang="fr-FR" dirty="0"/>
              <a:t>Pour réaliser un projet en SOAP, il faut choisir un </a:t>
            </a:r>
            <a:r>
              <a:rPr lang="fr-FR" dirty="0" err="1"/>
              <a:t>framework</a:t>
            </a:r>
            <a:r>
              <a:rPr lang="fr-FR" dirty="0"/>
              <a:t> qui respecte cette norme</a:t>
            </a:r>
          </a:p>
          <a:p>
            <a:pPr lvl="1"/>
            <a:r>
              <a:rPr lang="fr-FR" dirty="0"/>
              <a:t>Apache AXIS / AXIS2</a:t>
            </a:r>
          </a:p>
          <a:p>
            <a:pPr lvl="1"/>
            <a:r>
              <a:rPr lang="fr-FR" dirty="0"/>
              <a:t>Apache CXF</a:t>
            </a:r>
          </a:p>
          <a:p>
            <a:pPr lvl="1"/>
            <a:r>
              <a:rPr lang="fr-FR" dirty="0" err="1"/>
              <a:t>gSOAP</a:t>
            </a:r>
            <a:endParaRPr lang="fr-FR" dirty="0"/>
          </a:p>
        </p:txBody>
      </p:sp>
      <p:sp>
        <p:nvSpPr>
          <p:cNvPr id="8" name="Espace réservé du numéro de diapositive 7">
            <a:extLst>
              <a:ext uri="{FF2B5EF4-FFF2-40B4-BE49-F238E27FC236}">
                <a16:creationId xmlns:a16="http://schemas.microsoft.com/office/drawing/2014/main" id="{2090F4A0-B766-45AD-87DB-FBD9DF4159DC}"/>
              </a:ext>
            </a:extLst>
          </p:cNvPr>
          <p:cNvSpPr>
            <a:spLocks noGrp="1"/>
          </p:cNvSpPr>
          <p:nvPr>
            <p:ph type="sldNum" sz="quarter" idx="12"/>
          </p:nvPr>
        </p:nvSpPr>
        <p:spPr/>
        <p:txBody>
          <a:bodyPr/>
          <a:lstStyle/>
          <a:p>
            <a:fld id="{27DD2850-4166-4114-B1C5-40990753D8A0}" type="slidenum">
              <a:rPr lang="fr-FR" smtClean="0"/>
              <a:t>383</a:t>
            </a:fld>
            <a:endParaRPr lang="fr-FR"/>
          </a:p>
        </p:txBody>
      </p:sp>
      <p:sp>
        <p:nvSpPr>
          <p:cNvPr id="3" name="Espace réservé du pied de page 2">
            <a:extLst>
              <a:ext uri="{FF2B5EF4-FFF2-40B4-BE49-F238E27FC236}">
                <a16:creationId xmlns:a16="http://schemas.microsoft.com/office/drawing/2014/main" id="{69398D40-44BD-408A-B68D-FF42FD83DBF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4338032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JAX-RS</a:t>
            </a:r>
            <a:endParaRPr lang="fr-FR" dirty="0"/>
          </a:p>
        </p:txBody>
      </p:sp>
      <p:sp>
        <p:nvSpPr>
          <p:cNvPr id="15" name="Espace réservé du contenu 14"/>
          <p:cNvSpPr>
            <a:spLocks noGrp="1"/>
          </p:cNvSpPr>
          <p:nvPr>
            <p:ph idx="1"/>
          </p:nvPr>
        </p:nvSpPr>
        <p:spPr/>
        <p:txBody>
          <a:bodyPr>
            <a:normAutofit fontScale="92500" lnSpcReduction="10000"/>
          </a:bodyPr>
          <a:lstStyle/>
          <a:p>
            <a:r>
              <a:rPr lang="fr-FR" dirty="0"/>
              <a:t>JAX-RS représente les annotations permettant de réaliser des Web services REST</a:t>
            </a:r>
          </a:p>
          <a:p>
            <a:pPr lvl="1"/>
            <a:r>
              <a:rPr lang="fr-FR" dirty="0"/>
              <a:t>Package javax.ws.rs</a:t>
            </a:r>
          </a:p>
          <a:p>
            <a:pPr lvl="1"/>
            <a:endParaRPr lang="fr-FR" dirty="0"/>
          </a:p>
          <a:p>
            <a:r>
              <a:rPr lang="fr-FR" dirty="0"/>
              <a:t>http://docs.oracle.com/javaee/6/tutorial/doc/gilik.html</a:t>
            </a:r>
          </a:p>
          <a:p>
            <a:pPr lvl="1"/>
            <a:endParaRPr lang="fr-FR" dirty="0"/>
          </a:p>
          <a:p>
            <a:r>
              <a:rPr lang="fr-FR" dirty="0"/>
              <a:t>Pour réaliser un projet en REST, il faut choisir un </a:t>
            </a:r>
            <a:r>
              <a:rPr lang="fr-FR" dirty="0" err="1"/>
              <a:t>framework</a:t>
            </a:r>
            <a:r>
              <a:rPr lang="fr-FR" dirty="0"/>
              <a:t> qui respecte cette norme</a:t>
            </a:r>
          </a:p>
          <a:p>
            <a:pPr lvl="1"/>
            <a:r>
              <a:rPr lang="fr-FR" dirty="0"/>
              <a:t>Jersey</a:t>
            </a:r>
          </a:p>
          <a:p>
            <a:pPr lvl="1"/>
            <a:r>
              <a:rPr lang="fr-FR" dirty="0"/>
              <a:t>Spring MVC</a:t>
            </a:r>
          </a:p>
          <a:p>
            <a:pPr lvl="1"/>
            <a:r>
              <a:rPr lang="fr-FR" dirty="0" err="1"/>
              <a:t>Restlet</a:t>
            </a:r>
            <a:endParaRPr lang="fr-FR" dirty="0"/>
          </a:p>
        </p:txBody>
      </p:sp>
      <p:sp>
        <p:nvSpPr>
          <p:cNvPr id="8" name="Espace réservé du numéro de diapositive 7">
            <a:extLst>
              <a:ext uri="{FF2B5EF4-FFF2-40B4-BE49-F238E27FC236}">
                <a16:creationId xmlns:a16="http://schemas.microsoft.com/office/drawing/2014/main" id="{0F52C9E3-FAB5-4F38-8BAB-93B88C79F25A}"/>
              </a:ext>
            </a:extLst>
          </p:cNvPr>
          <p:cNvSpPr>
            <a:spLocks noGrp="1"/>
          </p:cNvSpPr>
          <p:nvPr>
            <p:ph type="sldNum" sz="quarter" idx="12"/>
          </p:nvPr>
        </p:nvSpPr>
        <p:spPr/>
        <p:txBody>
          <a:bodyPr/>
          <a:lstStyle/>
          <a:p>
            <a:fld id="{27DD2850-4166-4114-B1C5-40990753D8A0}" type="slidenum">
              <a:rPr lang="fr-FR" smtClean="0"/>
              <a:t>384</a:t>
            </a:fld>
            <a:endParaRPr lang="fr-FR"/>
          </a:p>
        </p:txBody>
      </p:sp>
      <p:sp>
        <p:nvSpPr>
          <p:cNvPr id="3" name="Espace réservé du pied de page 2">
            <a:extLst>
              <a:ext uri="{FF2B5EF4-FFF2-40B4-BE49-F238E27FC236}">
                <a16:creationId xmlns:a16="http://schemas.microsoft.com/office/drawing/2014/main" id="{BEE564CF-17C9-4FFF-BAB7-A7267A895B7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5241029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Espace réservé du numéro de diapositive 3"/>
          <p:cNvSpPr>
            <a:spLocks noGrp="1"/>
          </p:cNvSpPr>
          <p:nvPr>
            <p:ph type="sldNum" sz="quarter" idx="12"/>
          </p:nvPr>
        </p:nvSpPr>
        <p:spPr/>
        <p:txBody>
          <a:bodyPr/>
          <a:lstStyle/>
          <a:p>
            <a:fld id="{A336185B-E0AB-4702-BACE-06500614CC59}" type="slidenum">
              <a:rPr lang="fr-FR" altLang="fr-FR" smtClean="0"/>
              <a:pPr/>
              <a:t>385</a:t>
            </a:fld>
            <a:endParaRPr lang="fr-FR" altLang="fr-FR"/>
          </a:p>
        </p:txBody>
      </p:sp>
      <p:sp>
        <p:nvSpPr>
          <p:cNvPr id="2" name="Titre 1"/>
          <p:cNvSpPr>
            <a:spLocks noGrp="1"/>
          </p:cNvSpPr>
          <p:nvPr>
            <p:ph type="title"/>
          </p:nvPr>
        </p:nvSpPr>
        <p:spPr/>
        <p:txBody>
          <a:bodyPr>
            <a:normAutofit fontScale="90000"/>
          </a:bodyPr>
          <a:lstStyle/>
          <a:p>
            <a:r>
              <a:rPr lang="fr-FR" dirty="0"/>
              <a:t>Rappel JSON</a:t>
            </a:r>
          </a:p>
        </p:txBody>
      </p:sp>
      <p:sp>
        <p:nvSpPr>
          <p:cNvPr id="103427" name="Espace réservé du contenu 14"/>
          <p:cNvSpPr>
            <a:spLocks noGrp="1"/>
          </p:cNvSpPr>
          <p:nvPr>
            <p:ph idx="1"/>
          </p:nvPr>
        </p:nvSpPr>
        <p:spPr/>
        <p:txBody>
          <a:bodyPr/>
          <a:lstStyle/>
          <a:p>
            <a:r>
              <a:rPr lang="fr-FR" altLang="fr-FR"/>
              <a:t>JSON : JavaSript Object Notation</a:t>
            </a:r>
          </a:p>
          <a:p>
            <a:pPr lvl="1"/>
            <a:r>
              <a:rPr lang="fr-FR" altLang="fr-FR"/>
              <a:t>Format de données</a:t>
            </a:r>
          </a:p>
          <a:p>
            <a:pPr lvl="1"/>
            <a:endParaRPr lang="fr-FR" altLang="fr-FR"/>
          </a:p>
          <a:p>
            <a:r>
              <a:rPr lang="fr-FR" altLang="fr-FR"/>
              <a:t>Né dans les années 2002-2005, normalisé par IETF (Internet Engineering Task Force)</a:t>
            </a:r>
          </a:p>
          <a:p>
            <a:endParaRPr lang="fr-FR" altLang="fr-FR"/>
          </a:p>
          <a:p>
            <a:r>
              <a:rPr lang="fr-FR" altLang="fr-FR"/>
              <a:t>Le JSON sert exclusivement à représenter des données</a:t>
            </a:r>
            <a:endParaRPr lang="fr-FR" altLang="fr-FR" dirty="0"/>
          </a:p>
        </p:txBody>
      </p:sp>
      <p:pic>
        <p:nvPicPr>
          <p:cNvPr id="103430" name="Picture 2" descr="Image illustrative de l'article JavaScript Object No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9825" y="1484314"/>
            <a:ext cx="125888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pied de page 2">
            <a:extLst>
              <a:ext uri="{FF2B5EF4-FFF2-40B4-BE49-F238E27FC236}">
                <a16:creationId xmlns:a16="http://schemas.microsoft.com/office/drawing/2014/main" id="{34203C2D-8C2D-49FA-97F7-E5E410F4918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3202326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Espace réservé du numéro de diapositive 3"/>
          <p:cNvSpPr>
            <a:spLocks noGrp="1"/>
          </p:cNvSpPr>
          <p:nvPr>
            <p:ph type="sldNum" sz="quarter" idx="12"/>
          </p:nvPr>
        </p:nvSpPr>
        <p:spPr/>
        <p:txBody>
          <a:bodyPr/>
          <a:lstStyle/>
          <a:p>
            <a:fld id="{F3A47E08-21EF-4FAE-ACC1-AE5AD70A9908}" type="slidenum">
              <a:rPr lang="fr-FR" altLang="fr-FR" smtClean="0"/>
              <a:pPr/>
              <a:t>386</a:t>
            </a:fld>
            <a:endParaRPr lang="fr-FR" altLang="fr-FR"/>
          </a:p>
        </p:txBody>
      </p:sp>
      <p:sp>
        <p:nvSpPr>
          <p:cNvPr id="2" name="Titre 1"/>
          <p:cNvSpPr>
            <a:spLocks noGrp="1"/>
          </p:cNvSpPr>
          <p:nvPr>
            <p:ph type="title"/>
          </p:nvPr>
        </p:nvSpPr>
        <p:spPr/>
        <p:txBody>
          <a:bodyPr>
            <a:normAutofit fontScale="90000"/>
          </a:bodyPr>
          <a:lstStyle/>
          <a:p>
            <a:r>
              <a:rPr lang="fr-FR" dirty="0"/>
              <a:t>JSON vs XML</a:t>
            </a:r>
          </a:p>
        </p:txBody>
      </p:sp>
      <p:sp>
        <p:nvSpPr>
          <p:cNvPr id="105475" name="Espace réservé du contenu 14"/>
          <p:cNvSpPr>
            <a:spLocks noGrp="1"/>
          </p:cNvSpPr>
          <p:nvPr>
            <p:ph idx="1"/>
          </p:nvPr>
        </p:nvSpPr>
        <p:spPr/>
        <p:txBody>
          <a:bodyPr>
            <a:normAutofit fontScale="85000" lnSpcReduction="20000"/>
          </a:bodyPr>
          <a:lstStyle/>
          <a:p>
            <a:r>
              <a:rPr lang="fr-FR" altLang="fr-FR" dirty="0"/>
              <a:t>Contrairement au XML en JSON</a:t>
            </a:r>
          </a:p>
          <a:p>
            <a:pPr lvl="2"/>
            <a:r>
              <a:rPr lang="fr-FR" altLang="fr-FR" dirty="0"/>
              <a:t>Il n’y a pas de balise</a:t>
            </a:r>
          </a:p>
          <a:p>
            <a:pPr lvl="2"/>
            <a:r>
              <a:rPr lang="fr-FR" altLang="fr-FR" dirty="0"/>
              <a:t>Il n’y a pas d’attribut</a:t>
            </a:r>
          </a:p>
          <a:p>
            <a:pPr lvl="2"/>
            <a:r>
              <a:rPr lang="fr-FR" altLang="fr-FR" dirty="0"/>
              <a:t>Il n’y a pas de grammaire (DTD, XSD)</a:t>
            </a:r>
          </a:p>
          <a:p>
            <a:pPr lvl="1"/>
            <a:endParaRPr lang="fr-FR" altLang="fr-FR" dirty="0"/>
          </a:p>
          <a:p>
            <a:r>
              <a:rPr lang="fr-FR" altLang="fr-FR" dirty="0"/>
              <a:t>Avantages</a:t>
            </a:r>
          </a:p>
          <a:p>
            <a:pPr lvl="2"/>
            <a:r>
              <a:rPr lang="fr-FR" altLang="fr-FR" dirty="0"/>
              <a:t>Flux plus petit qu’en XML</a:t>
            </a:r>
          </a:p>
          <a:p>
            <a:pPr lvl="2"/>
            <a:r>
              <a:rPr lang="fr-FR" altLang="fr-FR" dirty="0"/>
              <a:t>Structuration non contraignante et donc simple</a:t>
            </a:r>
          </a:p>
          <a:p>
            <a:pPr lvl="2"/>
            <a:r>
              <a:rPr lang="fr-FR" altLang="fr-FR" dirty="0"/>
              <a:t>Lu très simplement par les librairies JavaScript</a:t>
            </a:r>
          </a:p>
          <a:p>
            <a:pPr lvl="1"/>
            <a:endParaRPr lang="fr-FR" altLang="fr-FR" dirty="0"/>
          </a:p>
          <a:p>
            <a:r>
              <a:rPr lang="fr-FR" altLang="fr-FR" dirty="0"/>
              <a:t>Inconvénients</a:t>
            </a:r>
          </a:p>
          <a:p>
            <a:pPr lvl="2"/>
            <a:r>
              <a:rPr lang="fr-FR" altLang="fr-FR" dirty="0"/>
              <a:t>Structuration non contraignante et donc non </a:t>
            </a:r>
            <a:r>
              <a:rPr lang="fr-FR" altLang="fr-FR" dirty="0" err="1"/>
              <a:t>validente</a:t>
            </a:r>
            <a:endParaRPr lang="fr-FR" altLang="fr-FR" dirty="0"/>
          </a:p>
          <a:p>
            <a:pPr lvl="2"/>
            <a:r>
              <a:rPr lang="fr-FR" altLang="fr-FR" dirty="0"/>
              <a:t>Type des données limité</a:t>
            </a:r>
          </a:p>
        </p:txBody>
      </p:sp>
      <p:sp>
        <p:nvSpPr>
          <p:cNvPr id="3" name="Espace réservé du pied de page 2">
            <a:extLst>
              <a:ext uri="{FF2B5EF4-FFF2-40B4-BE49-F238E27FC236}">
                <a16:creationId xmlns:a16="http://schemas.microsoft.com/office/drawing/2014/main" id="{963F77B8-85C3-4246-B3EC-EAD6FD32C44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415770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Espace réservé du numéro de diapositive 3"/>
          <p:cNvSpPr>
            <a:spLocks noGrp="1"/>
          </p:cNvSpPr>
          <p:nvPr>
            <p:ph type="sldNum" sz="quarter" idx="12"/>
          </p:nvPr>
        </p:nvSpPr>
        <p:spPr/>
        <p:txBody>
          <a:bodyPr/>
          <a:lstStyle/>
          <a:p>
            <a:fld id="{C2382007-3591-42E3-8530-0D40666FF4EA}" type="slidenum">
              <a:rPr lang="fr-FR" altLang="fr-FR" smtClean="0"/>
              <a:pPr/>
              <a:t>387</a:t>
            </a:fld>
            <a:endParaRPr lang="fr-FR" altLang="fr-FR"/>
          </a:p>
        </p:txBody>
      </p:sp>
      <p:sp>
        <p:nvSpPr>
          <p:cNvPr id="2" name="Titre 1"/>
          <p:cNvSpPr>
            <a:spLocks noGrp="1"/>
          </p:cNvSpPr>
          <p:nvPr>
            <p:ph type="title"/>
          </p:nvPr>
        </p:nvSpPr>
        <p:spPr/>
        <p:txBody>
          <a:bodyPr>
            <a:normAutofit fontScale="90000"/>
          </a:bodyPr>
          <a:lstStyle/>
          <a:p>
            <a:r>
              <a:rPr lang="fr-FR" dirty="0"/>
              <a:t>Flux JSON</a:t>
            </a:r>
          </a:p>
        </p:txBody>
      </p:sp>
      <p:sp>
        <p:nvSpPr>
          <p:cNvPr id="15" name="Espace réservé du contenu 14"/>
          <p:cNvSpPr>
            <a:spLocks noGrp="1"/>
          </p:cNvSpPr>
          <p:nvPr>
            <p:ph idx="1"/>
          </p:nvPr>
        </p:nvSpPr>
        <p:spPr/>
        <p:txBody>
          <a:bodyPr>
            <a:normAutofit fontScale="85000" lnSpcReduction="20000"/>
          </a:bodyPr>
          <a:lstStyle/>
          <a:p>
            <a:r>
              <a:rPr lang="fr-FR" altLang="fr-FR"/>
              <a:t>La structure du JSON se limite à deux représentation</a:t>
            </a:r>
          </a:p>
          <a:p>
            <a:pPr lvl="1"/>
            <a:r>
              <a:rPr lang="fr-FR" altLang="fr-FR"/>
              <a:t>Un objet JSON : { … }</a:t>
            </a:r>
          </a:p>
          <a:p>
            <a:pPr lvl="1"/>
            <a:r>
              <a:rPr lang="fr-FR" altLang="fr-FR"/>
              <a:t>Un tableau d’objets JSON : [{…} , {…}, {…}]</a:t>
            </a:r>
          </a:p>
          <a:p>
            <a:endParaRPr lang="fr-FR" altLang="fr-FR"/>
          </a:p>
          <a:p>
            <a:r>
              <a:rPr lang="fr-FR" altLang="fr-FR"/>
              <a:t>Un objet JSON est composé par </a:t>
            </a:r>
          </a:p>
          <a:p>
            <a:pPr lvl="1"/>
            <a:r>
              <a:rPr lang="fr-FR" altLang="fr-FR"/>
              <a:t>Des noms de propriétés entre " " (ou ' ')</a:t>
            </a:r>
          </a:p>
          <a:p>
            <a:pPr lvl="1"/>
            <a:r>
              <a:rPr lang="fr-FR" altLang="fr-FR"/>
              <a:t>Des valeurs dont le type peut être :</a:t>
            </a:r>
          </a:p>
          <a:p>
            <a:pPr lvl="2"/>
            <a:r>
              <a:rPr lang="fr-FR" altLang="fr-FR"/>
              <a:t>Chaîne de caractères (entre " " ou ' ')</a:t>
            </a:r>
          </a:p>
          <a:p>
            <a:pPr lvl="2"/>
            <a:r>
              <a:rPr lang="fr-FR" altLang="fr-FR"/>
              <a:t>Nombre (entier ou flottant)</a:t>
            </a:r>
          </a:p>
          <a:p>
            <a:pPr lvl="2"/>
            <a:r>
              <a:rPr lang="fr-FR" altLang="fr-FR"/>
              <a:t>Un objet Json</a:t>
            </a:r>
          </a:p>
          <a:p>
            <a:pPr lvl="2"/>
            <a:r>
              <a:rPr lang="fr-FR" altLang="fr-FR"/>
              <a:t>Boolean (true ou false)</a:t>
            </a:r>
          </a:p>
          <a:p>
            <a:pPr lvl="2"/>
            <a:r>
              <a:rPr lang="fr-FR" altLang="fr-FR"/>
              <a:t>Un tableau ([ ])</a:t>
            </a:r>
          </a:p>
          <a:p>
            <a:pPr lvl="2"/>
            <a:r>
              <a:rPr lang="fr-FR" altLang="fr-FR"/>
              <a:t>La valeur null</a:t>
            </a:r>
            <a:endParaRPr lang="fr-FR" altLang="fr-FR" dirty="0"/>
          </a:p>
        </p:txBody>
      </p:sp>
      <p:sp>
        <p:nvSpPr>
          <p:cNvPr id="3" name="Espace réservé du pied de page 2">
            <a:extLst>
              <a:ext uri="{FF2B5EF4-FFF2-40B4-BE49-F238E27FC236}">
                <a16:creationId xmlns:a16="http://schemas.microsoft.com/office/drawing/2014/main" id="{0287FD0C-CAFD-4F3B-B12F-1D966F1C2AE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6657535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Espace réservé du numéro de diapositive 3"/>
          <p:cNvSpPr>
            <a:spLocks noGrp="1"/>
          </p:cNvSpPr>
          <p:nvPr>
            <p:ph type="sldNum" sz="quarter" idx="12"/>
          </p:nvPr>
        </p:nvSpPr>
        <p:spPr/>
        <p:txBody>
          <a:bodyPr/>
          <a:lstStyle/>
          <a:p>
            <a:fld id="{EF373C24-6F5C-463D-BABF-4C81BC3C6558}" type="slidenum">
              <a:rPr lang="fr-FR" altLang="fr-FR" smtClean="0"/>
              <a:pPr/>
              <a:t>388</a:t>
            </a:fld>
            <a:endParaRPr lang="fr-FR" altLang="fr-FR"/>
          </a:p>
        </p:txBody>
      </p:sp>
      <p:sp>
        <p:nvSpPr>
          <p:cNvPr id="2" name="Titre 1"/>
          <p:cNvSpPr>
            <a:spLocks noGrp="1"/>
          </p:cNvSpPr>
          <p:nvPr>
            <p:ph type="title"/>
          </p:nvPr>
        </p:nvSpPr>
        <p:spPr/>
        <p:txBody>
          <a:bodyPr>
            <a:normAutofit fontScale="90000"/>
          </a:bodyPr>
          <a:lstStyle/>
          <a:p>
            <a:r>
              <a:rPr lang="fr-FR" dirty="0"/>
              <a:t>Exemple : un objet JSON</a:t>
            </a:r>
          </a:p>
        </p:txBody>
      </p:sp>
      <p:sp>
        <p:nvSpPr>
          <p:cNvPr id="109571" name="Espace réservé du contenu 14"/>
          <p:cNvSpPr>
            <a:spLocks noGrp="1"/>
          </p:cNvSpPr>
          <p:nvPr>
            <p:ph idx="1"/>
          </p:nvPr>
        </p:nvSpPr>
        <p:spPr>
          <a:xfrm>
            <a:off x="1427755" y="1295400"/>
            <a:ext cx="7392972" cy="5304940"/>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fr-FR" altLang="fr-FR" sz="2800" dirty="0">
                <a:latin typeface="Arial" panose="020B0604020202020204" pitchFamily="34" charset="0"/>
                <a:cs typeface="Arial" panose="020B0604020202020204" pitchFamily="34" charset="0"/>
              </a:rPr>
              <a:t>{  </a:t>
            </a:r>
          </a:p>
          <a:p>
            <a:pPr marL="0" indent="0">
              <a:buNone/>
            </a:pPr>
            <a:r>
              <a:rPr lang="fr-FR" altLang="fr-FR" sz="2800" dirty="0">
                <a:latin typeface="Arial" panose="020B0604020202020204" pitchFamily="34" charset="0"/>
                <a:cs typeface="Arial" panose="020B0604020202020204" pitchFamily="34" charset="0"/>
              </a:rPr>
              <a:t>   "</a:t>
            </a:r>
            <a:r>
              <a:rPr lang="fr-FR" altLang="fr-FR" sz="2800" dirty="0" err="1">
                <a:latin typeface="Arial" panose="020B0604020202020204" pitchFamily="34" charset="0"/>
                <a:cs typeface="Arial" panose="020B0604020202020204" pitchFamily="34" charset="0"/>
              </a:rPr>
              <a:t>lastName":"Gillet</a:t>
            </a:r>
            <a:r>
              <a:rPr lang="fr-FR" altLang="fr-FR" sz="2800" dirty="0">
                <a:latin typeface="Arial" panose="020B0604020202020204" pitchFamily="34" charset="0"/>
                <a:cs typeface="Arial" panose="020B0604020202020204" pitchFamily="34" charset="0"/>
              </a:rPr>
              <a:t>",</a:t>
            </a:r>
          </a:p>
          <a:p>
            <a:pPr marL="0" indent="0">
              <a:buNone/>
            </a:pPr>
            <a:r>
              <a:rPr lang="fr-FR" altLang="fr-FR" sz="2800" dirty="0">
                <a:latin typeface="Arial" panose="020B0604020202020204" pitchFamily="34" charset="0"/>
                <a:cs typeface="Arial" panose="020B0604020202020204" pitchFamily="34" charset="0"/>
              </a:rPr>
              <a:t>   "lastLogin":1421766774000,</a:t>
            </a:r>
          </a:p>
          <a:p>
            <a:pPr marL="0" indent="0">
              <a:buNone/>
            </a:pPr>
            <a:r>
              <a:rPr lang="fr-FR" altLang="fr-FR" sz="2800" dirty="0">
                <a:latin typeface="Arial" panose="020B0604020202020204" pitchFamily="34" charset="0"/>
                <a:cs typeface="Arial" panose="020B0604020202020204" pitchFamily="34" charset="0"/>
              </a:rPr>
              <a:t>   "</a:t>
            </a:r>
            <a:r>
              <a:rPr lang="fr-FR" altLang="fr-FR" sz="2800" dirty="0" err="1">
                <a:latin typeface="Arial" panose="020B0604020202020204" pitchFamily="34" charset="0"/>
                <a:cs typeface="Arial" panose="020B0604020202020204" pitchFamily="34" charset="0"/>
              </a:rPr>
              <a:t>address</a:t>
            </a:r>
            <a:r>
              <a:rPr lang="fr-FR" altLang="fr-FR" sz="2800" dirty="0">
                <a:latin typeface="Arial" panose="020B0604020202020204" pitchFamily="34" charset="0"/>
                <a:cs typeface="Arial" panose="020B0604020202020204" pitchFamily="34" charset="0"/>
              </a:rPr>
              <a:t>": {"</a:t>
            </a:r>
            <a:r>
              <a:rPr lang="fr-FR" altLang="fr-FR" sz="2800" dirty="0" err="1">
                <a:latin typeface="Arial" panose="020B0604020202020204" pitchFamily="34" charset="0"/>
                <a:cs typeface="Arial" panose="020B0604020202020204" pitchFamily="34" charset="0"/>
              </a:rPr>
              <a:t>office":"Etage</a:t>
            </a:r>
            <a:r>
              <a:rPr lang="fr-FR" altLang="fr-FR" sz="2800" dirty="0">
                <a:latin typeface="Arial" panose="020B0604020202020204" pitchFamily="34" charset="0"/>
                <a:cs typeface="Arial" panose="020B0604020202020204" pitchFamily="34" charset="0"/>
              </a:rPr>
              <a:t> 1, Porte 281"},</a:t>
            </a:r>
          </a:p>
          <a:p>
            <a:pPr marL="0" indent="0">
              <a:buNone/>
            </a:pPr>
            <a:r>
              <a:rPr lang="fr-FR" altLang="fr-FR" sz="2800" dirty="0">
                <a:latin typeface="Arial" panose="020B0604020202020204" pitchFamily="34" charset="0"/>
                <a:cs typeface="Arial" panose="020B0604020202020204" pitchFamily="34" charset="0"/>
              </a:rPr>
              <a:t>   "firstLogin":1421766066000,</a:t>
            </a:r>
          </a:p>
          <a:p>
            <a:pPr marL="0" indent="0">
              <a:buNone/>
            </a:pPr>
            <a:r>
              <a:rPr lang="fr-FR" altLang="fr-FR" sz="2800" dirty="0">
                <a:latin typeface="Arial" panose="020B0604020202020204" pitchFamily="34" charset="0"/>
                <a:cs typeface="Arial" panose="020B0604020202020204" pitchFamily="34" charset="0"/>
              </a:rPr>
              <a:t>   "sex":0,</a:t>
            </a:r>
          </a:p>
          <a:p>
            <a:pPr marL="0" indent="0">
              <a:buNone/>
            </a:pPr>
            <a:r>
              <a:rPr lang="fr-FR" altLang="fr-FR" sz="2800" dirty="0">
                <a:latin typeface="Arial" panose="020B0604020202020204" pitchFamily="34" charset="0"/>
                <a:cs typeface="Arial" panose="020B0604020202020204" pitchFamily="34" charset="0"/>
              </a:rPr>
              <a:t>   "creationDate":1409750532000,</a:t>
            </a:r>
          </a:p>
          <a:p>
            <a:pPr marL="0" indent="0">
              <a:buNone/>
            </a:pPr>
            <a:r>
              <a:rPr lang="fr-FR" altLang="fr-FR" sz="2800" dirty="0">
                <a:latin typeface="Arial" panose="020B0604020202020204" pitchFamily="34" charset="0"/>
                <a:cs typeface="Arial" panose="020B0604020202020204" pitchFamily="34" charset="0"/>
              </a:rPr>
              <a:t>   "login":"testuser98"</a:t>
            </a:r>
          </a:p>
          <a:p>
            <a:pPr marL="0" indent="0">
              <a:buNone/>
            </a:pPr>
            <a:r>
              <a:rPr lang="fr-FR" altLang="fr-FR" sz="2800" dirty="0">
                <a:latin typeface="Arial" panose="020B0604020202020204" pitchFamily="34" charset="0"/>
                <a:cs typeface="Arial" panose="020B0604020202020204" pitchFamily="34" charset="0"/>
              </a:rPr>
              <a:t>}</a:t>
            </a:r>
          </a:p>
        </p:txBody>
      </p:sp>
      <p:sp>
        <p:nvSpPr>
          <p:cNvPr id="3" name="Espace réservé du pied de page 2">
            <a:extLst>
              <a:ext uri="{FF2B5EF4-FFF2-40B4-BE49-F238E27FC236}">
                <a16:creationId xmlns:a16="http://schemas.microsoft.com/office/drawing/2014/main" id="{C9A1B0E5-374F-4FAA-818A-4AF2046D7CA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0526339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Espace réservé du numéro de diapositive 3"/>
          <p:cNvSpPr>
            <a:spLocks noGrp="1"/>
          </p:cNvSpPr>
          <p:nvPr>
            <p:ph type="sldNum" sz="quarter" idx="12"/>
          </p:nvPr>
        </p:nvSpPr>
        <p:spPr/>
        <p:txBody>
          <a:bodyPr/>
          <a:lstStyle/>
          <a:p>
            <a:fld id="{9E5BEA3C-6A70-4169-9928-3DF38E558182}" type="slidenum">
              <a:rPr lang="fr-FR" altLang="fr-FR" smtClean="0"/>
              <a:pPr/>
              <a:t>389</a:t>
            </a:fld>
            <a:endParaRPr lang="fr-FR" altLang="fr-FR"/>
          </a:p>
        </p:txBody>
      </p:sp>
      <p:sp>
        <p:nvSpPr>
          <p:cNvPr id="2" name="Titre 1"/>
          <p:cNvSpPr>
            <a:spLocks noGrp="1"/>
          </p:cNvSpPr>
          <p:nvPr>
            <p:ph type="title"/>
          </p:nvPr>
        </p:nvSpPr>
        <p:spPr/>
        <p:txBody>
          <a:bodyPr>
            <a:normAutofit fontScale="90000"/>
          </a:bodyPr>
          <a:lstStyle/>
          <a:p>
            <a:r>
              <a:rPr lang="fr-FR" dirty="0"/>
              <a:t>JSON : contraintes syntaxiques</a:t>
            </a:r>
          </a:p>
        </p:txBody>
      </p:sp>
      <p:sp>
        <p:nvSpPr>
          <p:cNvPr id="104451" name="Espace réservé du contenu 14"/>
          <p:cNvSpPr>
            <a:spLocks noGrp="1"/>
          </p:cNvSpPr>
          <p:nvPr>
            <p:ph idx="1"/>
          </p:nvPr>
        </p:nvSpPr>
        <p:spPr/>
        <p:txBody>
          <a:bodyPr/>
          <a:lstStyle/>
          <a:p>
            <a:r>
              <a:rPr lang="fr-FR" altLang="fr-FR" dirty="0"/>
              <a:t>Le ‘</a:t>
            </a:r>
            <a:r>
              <a:rPr lang="fr-FR" altLang="fr-FR" b="1" dirty="0"/>
              <a:t>:</a:t>
            </a:r>
            <a:r>
              <a:rPr lang="fr-FR" altLang="fr-FR" dirty="0"/>
              <a:t>’ sépare le nom de la propriété de sa valeur</a:t>
            </a:r>
          </a:p>
          <a:p>
            <a:endParaRPr lang="fr-FR" altLang="fr-FR" dirty="0"/>
          </a:p>
          <a:p>
            <a:r>
              <a:rPr lang="fr-FR" altLang="fr-FR" dirty="0"/>
              <a:t>L’usage des </a:t>
            </a:r>
            <a:r>
              <a:rPr lang="fr-FR" altLang="fr-FR" b="1" dirty="0"/>
              <a:t>"</a:t>
            </a:r>
            <a:r>
              <a:rPr lang="fr-FR" altLang="fr-FR" dirty="0"/>
              <a:t> sur le nom des propriétés n’est pas une option</a:t>
            </a:r>
          </a:p>
          <a:p>
            <a:pPr lvl="1"/>
            <a:r>
              <a:rPr lang="fr-FR" altLang="fr-FR" b="1" dirty="0"/>
              <a:t>"</a:t>
            </a:r>
            <a:r>
              <a:rPr lang="fr-FR" altLang="fr-FR" dirty="0"/>
              <a:t>lastName</a:t>
            </a:r>
            <a:r>
              <a:rPr lang="fr-FR" altLang="fr-FR" b="1" dirty="0"/>
              <a:t>"</a:t>
            </a:r>
            <a:r>
              <a:rPr lang="fr-FR" altLang="fr-FR" dirty="0"/>
              <a:t> et surtout pas </a:t>
            </a:r>
            <a:r>
              <a:rPr lang="fr-FR" altLang="fr-FR" strike="sngStrike" dirty="0"/>
              <a:t>lastName</a:t>
            </a:r>
            <a:r>
              <a:rPr lang="fr-FR" altLang="fr-FR" dirty="0"/>
              <a:t> (éviter </a:t>
            </a:r>
            <a:r>
              <a:rPr lang="fr-FR" altLang="fr-FR" strike="sngStrike" dirty="0"/>
              <a:t>'lastName'</a:t>
            </a:r>
            <a:r>
              <a:rPr lang="fr-FR" altLang="fr-FR" dirty="0"/>
              <a:t>)</a:t>
            </a:r>
          </a:p>
          <a:p>
            <a:pPr lvl="1"/>
            <a:endParaRPr lang="fr-FR" altLang="fr-FR" dirty="0"/>
          </a:p>
          <a:p>
            <a:r>
              <a:rPr lang="fr-FR" altLang="fr-FR" dirty="0"/>
              <a:t>La ‘</a:t>
            </a:r>
            <a:r>
              <a:rPr lang="fr-FR" altLang="fr-FR" b="1" dirty="0"/>
              <a:t>,</a:t>
            </a:r>
            <a:r>
              <a:rPr lang="fr-FR" altLang="fr-FR" dirty="0"/>
              <a:t>’ permet de séparer chaque propriété entre elle</a:t>
            </a:r>
          </a:p>
          <a:p>
            <a:pPr lvl="1"/>
            <a:r>
              <a:rPr lang="fr-FR" altLang="fr-FR" dirty="0"/>
              <a:t>Elle n’est pas obligatoire sur le dernier élément</a:t>
            </a:r>
          </a:p>
          <a:p>
            <a:pPr lvl="1"/>
            <a:endParaRPr lang="fr-FR" altLang="fr-FR" dirty="0"/>
          </a:p>
        </p:txBody>
      </p:sp>
      <p:sp>
        <p:nvSpPr>
          <p:cNvPr id="3" name="Espace réservé du pied de page 2">
            <a:extLst>
              <a:ext uri="{FF2B5EF4-FFF2-40B4-BE49-F238E27FC236}">
                <a16:creationId xmlns:a16="http://schemas.microsoft.com/office/drawing/2014/main" id="{6091D5DA-7516-43CD-9814-CC1DED4153C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65741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Présentation (1/2)</a:t>
            </a:r>
            <a:endParaRPr lang="fr-FR" dirty="0"/>
          </a:p>
        </p:txBody>
      </p:sp>
      <p:sp>
        <p:nvSpPr>
          <p:cNvPr id="3" name="Espace réservé du contenu 2"/>
          <p:cNvSpPr>
            <a:spLocks noGrp="1"/>
          </p:cNvSpPr>
          <p:nvPr>
            <p:ph idx="1"/>
          </p:nvPr>
        </p:nvSpPr>
        <p:spPr>
          <a:xfrm>
            <a:off x="1427755" y="1597980"/>
            <a:ext cx="10559198" cy="5002359"/>
          </a:xfrm>
        </p:spPr>
        <p:txBody>
          <a:bodyPr>
            <a:normAutofit fontScale="85000" lnSpcReduction="10000"/>
          </a:bodyPr>
          <a:lstStyle/>
          <a:p>
            <a:r>
              <a:rPr lang="fr-FR" dirty="0"/>
              <a:t>Les contextes applicatifs Spring peuvent être initialisés dans n’importe quel environnement :</a:t>
            </a:r>
          </a:p>
          <a:p>
            <a:pPr lvl="1"/>
            <a:r>
              <a:rPr lang="fr-FR" dirty="0"/>
              <a:t>Test Unitaires Automatisés </a:t>
            </a:r>
            <a:r>
              <a:rPr lang="fr-FR" dirty="0" err="1"/>
              <a:t>Junit</a:t>
            </a:r>
            <a:r>
              <a:rPr lang="fr-FR" dirty="0"/>
              <a:t>.</a:t>
            </a:r>
          </a:p>
          <a:p>
            <a:pPr lvl="1"/>
            <a:r>
              <a:rPr lang="fr-FR" dirty="0"/>
              <a:t>Application Web.</a:t>
            </a:r>
          </a:p>
          <a:p>
            <a:pPr lvl="1"/>
            <a:r>
              <a:rPr lang="fr-FR" dirty="0"/>
              <a:t>Enterprise Java Bean (EJB).</a:t>
            </a:r>
          </a:p>
          <a:p>
            <a:pPr lvl="1"/>
            <a:r>
              <a:rPr lang="fr-FR" dirty="0"/>
              <a:t>Application autonome (Swing, Batch).</a:t>
            </a:r>
          </a:p>
          <a:p>
            <a:pPr lvl="1"/>
            <a:endParaRPr lang="fr-FR" dirty="0"/>
          </a:p>
          <a:p>
            <a:r>
              <a:rPr lang="fr-FR" dirty="0"/>
              <a:t>Le contexte est initialisé depuis un fichier disponible au sein</a:t>
            </a:r>
          </a:p>
          <a:p>
            <a:pPr lvl="1"/>
            <a:r>
              <a:rPr lang="fr-FR" dirty="0"/>
              <a:t>Du classpath.</a:t>
            </a:r>
          </a:p>
          <a:p>
            <a:pPr lvl="1"/>
            <a:r>
              <a:rPr lang="fr-FR" dirty="0"/>
              <a:t>Du système de fichier local.</a:t>
            </a:r>
          </a:p>
          <a:p>
            <a:pPr lvl="1"/>
            <a:r>
              <a:rPr lang="fr-FR" dirty="0"/>
              <a:t>D’une ressource externe.</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39</a:t>
            </a:fld>
            <a:endParaRPr lang="fr-FR"/>
          </a:p>
        </p:txBody>
      </p:sp>
      <p:sp>
        <p:nvSpPr>
          <p:cNvPr id="5" name="Espace réservé du pied de page 4">
            <a:extLst>
              <a:ext uri="{FF2B5EF4-FFF2-40B4-BE49-F238E27FC236}">
                <a16:creationId xmlns:a16="http://schemas.microsoft.com/office/drawing/2014/main" id="{1334F5C4-5E05-4937-8922-7859FE29AC0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48007947"/>
      </p:ext>
    </p:extLst>
  </p:cSld>
  <p:clrMapOvr>
    <a:masterClrMapping/>
  </p:clrMapOvr>
  <p:transition spd="slow"/>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Espace réservé du numéro de diapositive 3"/>
          <p:cNvSpPr>
            <a:spLocks noGrp="1"/>
          </p:cNvSpPr>
          <p:nvPr>
            <p:ph type="sldNum" sz="quarter" idx="12"/>
          </p:nvPr>
        </p:nvSpPr>
        <p:spPr/>
        <p:txBody>
          <a:bodyPr/>
          <a:lstStyle/>
          <a:p>
            <a:fld id="{06A85DC6-BF6D-4014-B613-76445628A633}" type="slidenum">
              <a:rPr lang="fr-FR" altLang="fr-FR" smtClean="0"/>
              <a:pPr/>
              <a:t>390</a:t>
            </a:fld>
            <a:endParaRPr lang="fr-FR" altLang="fr-FR"/>
          </a:p>
        </p:txBody>
      </p:sp>
      <p:sp>
        <p:nvSpPr>
          <p:cNvPr id="2" name="Titre 1"/>
          <p:cNvSpPr>
            <a:spLocks noGrp="1"/>
          </p:cNvSpPr>
          <p:nvPr>
            <p:ph type="title"/>
          </p:nvPr>
        </p:nvSpPr>
        <p:spPr/>
        <p:txBody>
          <a:bodyPr>
            <a:normAutofit fontScale="90000"/>
          </a:bodyPr>
          <a:lstStyle/>
          <a:p>
            <a:r>
              <a:rPr lang="fr-FR" dirty="0"/>
              <a:t>Exemple un Objet : JSON</a:t>
            </a:r>
          </a:p>
        </p:txBody>
      </p:sp>
      <p:sp>
        <p:nvSpPr>
          <p:cNvPr id="8" name="Espace réservé du contenu 7">
            <a:extLst>
              <a:ext uri="{FF2B5EF4-FFF2-40B4-BE49-F238E27FC236}">
                <a16:creationId xmlns:a16="http://schemas.microsoft.com/office/drawing/2014/main" id="{C3489AC0-F6D4-43B4-A2A0-5FBABD881AAD}"/>
              </a:ext>
            </a:extLst>
          </p:cNvPr>
          <p:cNvSpPr>
            <a:spLocks noGrp="1"/>
          </p:cNvSpPr>
          <p:nvPr>
            <p:ph idx="1"/>
          </p:nvPr>
        </p:nvSpPr>
        <p:spPr>
          <a:xfrm>
            <a:off x="1427754" y="1295400"/>
            <a:ext cx="10559198" cy="5304940"/>
          </a:xfrm>
        </p:spPr>
        <p:txBody>
          <a:bodyPr/>
          <a:lstStyle/>
          <a:p>
            <a:r>
              <a:rPr lang="fr-FR" dirty="0"/>
              <a:t>Ceci est </a:t>
            </a:r>
            <a:r>
              <a:rPr lang="fr-FR" u="sng" dirty="0"/>
              <a:t>un Objet</a:t>
            </a:r>
            <a:r>
              <a:rPr lang="fr-FR" dirty="0"/>
              <a:t> JSON</a:t>
            </a:r>
          </a:p>
          <a:p>
            <a:endParaRPr lang="fr-FR" dirty="0"/>
          </a:p>
          <a:p>
            <a:endParaRPr lang="fr-FR" dirty="0"/>
          </a:p>
          <a:p>
            <a:endParaRPr lang="fr-FR" dirty="0"/>
          </a:p>
          <a:p>
            <a:endParaRPr lang="fr-FR" dirty="0"/>
          </a:p>
          <a:p>
            <a:endParaRPr lang="fr-FR" dirty="0"/>
          </a:p>
          <a:p>
            <a:r>
              <a:rPr lang="fr-FR" dirty="0"/>
              <a:t>La valeur de la propriété </a:t>
            </a:r>
            <a:r>
              <a:rPr lang="fr-FR" i="1" dirty="0" err="1"/>
              <a:t>employees</a:t>
            </a:r>
            <a:r>
              <a:rPr lang="fr-FR" dirty="0"/>
              <a:t> est représentée par un </a:t>
            </a:r>
            <a:r>
              <a:rPr lang="fr-FR" b="1" u="sng" dirty="0"/>
              <a:t>tableau</a:t>
            </a:r>
            <a:r>
              <a:rPr lang="fr-FR" dirty="0"/>
              <a:t> d’objet JSON.</a:t>
            </a:r>
          </a:p>
        </p:txBody>
      </p:sp>
      <p:sp>
        <p:nvSpPr>
          <p:cNvPr id="9" name="ZoneTexte 8">
            <a:extLst>
              <a:ext uri="{FF2B5EF4-FFF2-40B4-BE49-F238E27FC236}">
                <a16:creationId xmlns:a16="http://schemas.microsoft.com/office/drawing/2014/main" id="{E528C0BE-D92D-4C6C-BB67-4C5A18D4F5B9}"/>
              </a:ext>
            </a:extLst>
          </p:cNvPr>
          <p:cNvSpPr txBox="1"/>
          <p:nvPr/>
        </p:nvSpPr>
        <p:spPr>
          <a:xfrm>
            <a:off x="1817045" y="1981200"/>
            <a:ext cx="8527682"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altLang="fr-FR" sz="2000" dirty="0">
                <a:latin typeface="Arial" panose="020B0604020202020204" pitchFamily="34" charset="0"/>
                <a:cs typeface="Arial" panose="020B0604020202020204" pitchFamily="34" charset="0"/>
              </a:rPr>
              <a:t>{</a:t>
            </a:r>
          </a:p>
          <a:p>
            <a:r>
              <a:rPr lang="fr-FR" altLang="fr-FR" sz="2000" dirty="0">
                <a:latin typeface="Arial" panose="020B0604020202020204" pitchFamily="34" charset="0"/>
                <a:cs typeface="Arial" panose="020B0604020202020204" pitchFamily="34" charset="0"/>
              </a:rPr>
              <a:t>  "</a:t>
            </a:r>
            <a:r>
              <a:rPr lang="fr-FR" altLang="fr-FR" sz="2000" dirty="0" err="1">
                <a:latin typeface="Arial" panose="020B0604020202020204" pitchFamily="34" charset="0"/>
                <a:cs typeface="Arial" panose="020B0604020202020204" pitchFamily="34" charset="0"/>
              </a:rPr>
              <a:t>employees</a:t>
            </a:r>
            <a:r>
              <a:rPr lang="fr-FR" altLang="fr-FR" sz="2000" dirty="0">
                <a:latin typeface="Arial" panose="020B0604020202020204" pitchFamily="34" charset="0"/>
                <a:cs typeface="Arial" panose="020B0604020202020204" pitchFamily="34" charset="0"/>
              </a:rPr>
              <a:t>": </a:t>
            </a:r>
            <a:r>
              <a:rPr lang="fr-FR" altLang="fr-FR" sz="2000" b="1" dirty="0">
                <a:latin typeface="Arial" panose="020B0604020202020204" pitchFamily="34" charset="0"/>
                <a:cs typeface="Arial" panose="020B0604020202020204" pitchFamily="34" charset="0"/>
              </a:rPr>
              <a:t>[</a:t>
            </a:r>
            <a:br>
              <a:rPr lang="fr-FR" altLang="fr-FR" sz="2000" b="1" dirty="0">
                <a:latin typeface="Arial" panose="020B0604020202020204" pitchFamily="34" charset="0"/>
                <a:cs typeface="Arial" panose="020B0604020202020204" pitchFamily="34" charset="0"/>
              </a:rPr>
            </a:b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firstName</a:t>
            </a:r>
            <a:r>
              <a:rPr lang="fr-FR" altLang="fr-FR" sz="2000" b="1" dirty="0">
                <a:latin typeface="Arial" panose="020B0604020202020204" pitchFamily="34" charset="0"/>
                <a:cs typeface="Arial" panose="020B0604020202020204" pitchFamily="34" charset="0"/>
              </a:rPr>
              <a:t>":"John", "lastName":"</a:t>
            </a:r>
            <a:r>
              <a:rPr lang="fr-FR" altLang="fr-FR" sz="2000" b="1" dirty="0" err="1">
                <a:latin typeface="Arial" panose="020B0604020202020204" pitchFamily="34" charset="0"/>
                <a:cs typeface="Arial" panose="020B0604020202020204" pitchFamily="34" charset="0"/>
              </a:rPr>
              <a:t>Doe</a:t>
            </a: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sex</a:t>
            </a:r>
            <a:r>
              <a:rPr lang="fr-FR" altLang="fr-FR" sz="2000" b="1" dirty="0">
                <a:latin typeface="Arial" panose="020B0604020202020204" pitchFamily="34" charset="0"/>
                <a:cs typeface="Arial" panose="020B0604020202020204" pitchFamily="34" charset="0"/>
              </a:rPr>
              <a:t>":</a:t>
            </a:r>
            <a:r>
              <a:rPr lang="fr-FR" altLang="fr-FR" sz="2000" b="1" dirty="0" err="1">
                <a:latin typeface="Arial" panose="020B0604020202020204" pitchFamily="34" charset="0"/>
                <a:cs typeface="Arial" panose="020B0604020202020204" pitchFamily="34" charset="0"/>
              </a:rPr>
              <a:t>true</a:t>
            </a:r>
            <a:r>
              <a:rPr lang="fr-FR" altLang="fr-FR" sz="2000" b="1" dirty="0">
                <a:latin typeface="Arial" panose="020B0604020202020204" pitchFamily="34" charset="0"/>
                <a:cs typeface="Arial" panose="020B0604020202020204" pitchFamily="34" charset="0"/>
              </a:rPr>
              <a:t> }, </a:t>
            </a:r>
            <a:br>
              <a:rPr lang="fr-FR" altLang="fr-FR" sz="2000" b="1" dirty="0">
                <a:latin typeface="Arial" panose="020B0604020202020204" pitchFamily="34" charset="0"/>
                <a:cs typeface="Arial" panose="020B0604020202020204" pitchFamily="34" charset="0"/>
              </a:rPr>
            </a:b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firstName</a:t>
            </a:r>
            <a:r>
              <a:rPr lang="fr-FR" altLang="fr-FR" sz="2000" b="1" dirty="0">
                <a:latin typeface="Arial" panose="020B0604020202020204" pitchFamily="34" charset="0"/>
                <a:cs typeface="Arial" panose="020B0604020202020204" pitchFamily="34" charset="0"/>
              </a:rPr>
              <a:t>":"Anna", "</a:t>
            </a:r>
            <a:r>
              <a:rPr lang="fr-FR" altLang="fr-FR" sz="2000" b="1" dirty="0" err="1">
                <a:latin typeface="Arial" panose="020B0604020202020204" pitchFamily="34" charset="0"/>
                <a:cs typeface="Arial" panose="020B0604020202020204" pitchFamily="34" charset="0"/>
              </a:rPr>
              <a:t>lastName":"Smith</a:t>
            </a: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sex</a:t>
            </a:r>
            <a:r>
              <a:rPr lang="fr-FR" altLang="fr-FR" sz="2000" b="1" dirty="0">
                <a:latin typeface="Arial" panose="020B0604020202020204" pitchFamily="34" charset="0"/>
                <a:cs typeface="Arial" panose="020B0604020202020204" pitchFamily="34" charset="0"/>
              </a:rPr>
              <a:t>":</a:t>
            </a:r>
            <a:r>
              <a:rPr lang="fr-FR" altLang="fr-FR" sz="2000" b="1" dirty="0" err="1">
                <a:latin typeface="Arial" panose="020B0604020202020204" pitchFamily="34" charset="0"/>
                <a:cs typeface="Arial" panose="020B0604020202020204" pitchFamily="34" charset="0"/>
              </a:rPr>
              <a:t>true</a:t>
            </a:r>
            <a:r>
              <a:rPr lang="fr-FR" altLang="fr-FR" sz="2000" b="1" dirty="0">
                <a:latin typeface="Arial" panose="020B0604020202020204" pitchFamily="34" charset="0"/>
                <a:cs typeface="Arial" panose="020B0604020202020204" pitchFamily="34" charset="0"/>
              </a:rPr>
              <a:t> }, </a:t>
            </a:r>
            <a:br>
              <a:rPr lang="fr-FR" altLang="fr-FR" sz="2000" b="1" dirty="0">
                <a:latin typeface="Arial" panose="020B0604020202020204" pitchFamily="34" charset="0"/>
                <a:cs typeface="Arial" panose="020B0604020202020204" pitchFamily="34" charset="0"/>
              </a:rPr>
            </a:b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firstName</a:t>
            </a:r>
            <a:r>
              <a:rPr lang="fr-FR" altLang="fr-FR" sz="2000" b="1" dirty="0">
                <a:latin typeface="Arial" panose="020B0604020202020204" pitchFamily="34" charset="0"/>
                <a:cs typeface="Arial" panose="020B0604020202020204" pitchFamily="34" charset="0"/>
              </a:rPr>
              <a:t>":"</a:t>
            </a:r>
            <a:r>
              <a:rPr lang="fr-FR" altLang="fr-FR" sz="2000" b="1" dirty="0" err="1">
                <a:latin typeface="Arial" panose="020B0604020202020204" pitchFamily="34" charset="0"/>
                <a:cs typeface="Arial" panose="020B0604020202020204" pitchFamily="34" charset="0"/>
              </a:rPr>
              <a:t>Peter","lastName":"Jones</a:t>
            </a:r>
            <a:r>
              <a:rPr lang="fr-FR" altLang="fr-FR" sz="2000" b="1" dirty="0">
                <a:latin typeface="Arial" panose="020B0604020202020204" pitchFamily="34" charset="0"/>
                <a:cs typeface="Arial" panose="020B0604020202020204" pitchFamily="34" charset="0"/>
              </a:rPr>
              <a:t>", "</a:t>
            </a:r>
            <a:r>
              <a:rPr lang="fr-FR" altLang="fr-FR" sz="2000" b="1" dirty="0" err="1">
                <a:latin typeface="Arial" panose="020B0604020202020204" pitchFamily="34" charset="0"/>
                <a:cs typeface="Arial" panose="020B0604020202020204" pitchFamily="34" charset="0"/>
              </a:rPr>
              <a:t>sex</a:t>
            </a:r>
            <a:r>
              <a:rPr lang="fr-FR" altLang="fr-FR" sz="2000" b="1" dirty="0">
                <a:latin typeface="Arial" panose="020B0604020202020204" pitchFamily="34" charset="0"/>
                <a:cs typeface="Arial" panose="020B0604020202020204" pitchFamily="34" charset="0"/>
              </a:rPr>
              <a:t>":false } </a:t>
            </a:r>
            <a:br>
              <a:rPr lang="fr-FR" altLang="fr-FR" sz="2000" b="1" dirty="0">
                <a:latin typeface="Arial" panose="020B0604020202020204" pitchFamily="34" charset="0"/>
                <a:cs typeface="Arial" panose="020B0604020202020204" pitchFamily="34" charset="0"/>
              </a:rPr>
            </a:br>
            <a:r>
              <a:rPr lang="fr-FR" altLang="fr-FR" sz="2000" b="1" dirty="0">
                <a:latin typeface="Arial" panose="020B0604020202020204" pitchFamily="34" charset="0"/>
                <a:cs typeface="Arial" panose="020B0604020202020204" pitchFamily="34" charset="0"/>
              </a:rPr>
              <a:t>  ]</a:t>
            </a:r>
            <a:r>
              <a:rPr lang="fr-FR" altLang="fr-FR" sz="2000" dirty="0">
                <a:latin typeface="Arial" panose="020B0604020202020204" pitchFamily="34" charset="0"/>
                <a:cs typeface="Arial" panose="020B0604020202020204" pitchFamily="34" charset="0"/>
              </a:rPr>
              <a:t>,</a:t>
            </a:r>
          </a:p>
          <a:p>
            <a:r>
              <a:rPr lang="fr-FR" altLang="fr-FR" sz="2000" dirty="0">
                <a:latin typeface="Arial" panose="020B0604020202020204" pitchFamily="34" charset="0"/>
                <a:cs typeface="Arial" panose="020B0604020202020204" pitchFamily="34" charset="0"/>
              </a:rPr>
              <a:t>  "taille" : 3</a:t>
            </a:r>
          </a:p>
          <a:p>
            <a:r>
              <a:rPr lang="fr-FR" altLang="fr-FR" sz="2000" dirty="0">
                <a:latin typeface="Arial" panose="020B0604020202020204" pitchFamily="34" charset="0"/>
                <a:cs typeface="Arial" panose="020B0604020202020204" pitchFamily="34" charset="0"/>
              </a:rPr>
              <a:t>}</a:t>
            </a:r>
            <a:endParaRPr lang="fr-FR" sz="2000" dirty="0">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05138FE5-95D9-47FC-ABD9-950FAEC966A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146464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391</a:t>
            </a:fld>
            <a:endParaRPr lang="fr-FR" dirty="0"/>
          </a:p>
        </p:txBody>
      </p:sp>
      <p:sp>
        <p:nvSpPr>
          <p:cNvPr id="2" name="Titre 1"/>
          <p:cNvSpPr>
            <a:spLocks noGrp="1"/>
          </p:cNvSpPr>
          <p:nvPr>
            <p:ph type="title"/>
          </p:nvPr>
        </p:nvSpPr>
        <p:spPr/>
        <p:txBody>
          <a:bodyPr>
            <a:normAutofit fontScale="90000"/>
          </a:bodyPr>
          <a:lstStyle/>
          <a:p>
            <a:r>
              <a:rPr lang="fr-FR" dirty="0"/>
              <a:t>JSON et Java</a:t>
            </a:r>
          </a:p>
        </p:txBody>
      </p:sp>
      <p:sp>
        <p:nvSpPr>
          <p:cNvPr id="15" name="Espace réservé du contenu 14"/>
          <p:cNvSpPr>
            <a:spLocks noGrp="1"/>
          </p:cNvSpPr>
          <p:nvPr>
            <p:ph idx="1"/>
          </p:nvPr>
        </p:nvSpPr>
        <p:spPr/>
        <p:txBody>
          <a:bodyPr>
            <a:normAutofit lnSpcReduction="10000"/>
          </a:bodyPr>
          <a:lstStyle/>
          <a:p>
            <a:r>
              <a:rPr lang="fr-FR" altLang="fr-FR" dirty="0"/>
              <a:t>Il n’y a pas pour le moment d’annotation </a:t>
            </a:r>
            <a:r>
              <a:rPr lang="fr-FR" altLang="fr-FR" b="1" u="sng" dirty="0"/>
              <a:t>officielle</a:t>
            </a:r>
            <a:r>
              <a:rPr lang="fr-FR" altLang="fr-FR" dirty="0"/>
              <a:t> comme en JAX-B</a:t>
            </a:r>
          </a:p>
          <a:p>
            <a:endParaRPr lang="fr-FR" altLang="fr-FR" dirty="0"/>
          </a:p>
          <a:p>
            <a:r>
              <a:rPr lang="fr-FR" altLang="fr-FR" dirty="0"/>
              <a:t>Cependant, vous avez un lien entre JAX-B et JSON</a:t>
            </a:r>
          </a:p>
          <a:p>
            <a:endParaRPr lang="fr-FR" altLang="fr-FR" dirty="0"/>
          </a:p>
          <a:p>
            <a:r>
              <a:rPr lang="fr-FR" altLang="fr-FR" dirty="0"/>
              <a:t>Vous pouvez faire usage des </a:t>
            </a:r>
            <a:r>
              <a:rPr lang="fr-FR" altLang="fr-FR" dirty="0" err="1"/>
              <a:t>Marchaller</a:t>
            </a:r>
            <a:r>
              <a:rPr lang="fr-FR" altLang="fr-FR" dirty="0"/>
              <a:t> et </a:t>
            </a:r>
            <a:r>
              <a:rPr lang="fr-FR" altLang="fr-FR" dirty="0" err="1"/>
              <a:t>Unmarchaller</a:t>
            </a:r>
            <a:r>
              <a:rPr lang="fr-FR" altLang="fr-FR" dirty="0"/>
              <a:t> de JAX-B afin de produire/lire du JSON</a:t>
            </a:r>
          </a:p>
          <a:p>
            <a:endParaRPr lang="fr-FR" altLang="fr-FR" dirty="0"/>
          </a:p>
          <a:p>
            <a:r>
              <a:rPr lang="fr-FR" dirty="0"/>
              <a:t>https://docs.oracle.com/middleware/1212/toplink/TLADG/json.htm#TLADG1144</a:t>
            </a:r>
            <a:endParaRPr lang="fr-FR" altLang="fr-FR" dirty="0"/>
          </a:p>
        </p:txBody>
      </p:sp>
      <p:sp>
        <p:nvSpPr>
          <p:cNvPr id="3" name="Espace réservé du pied de page 2">
            <a:extLst>
              <a:ext uri="{FF2B5EF4-FFF2-40B4-BE49-F238E27FC236}">
                <a16:creationId xmlns:a16="http://schemas.microsoft.com/office/drawing/2014/main" id="{00A04F48-B8C9-4F9E-A199-61D88DC7C4F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1084235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392</a:t>
            </a:fld>
            <a:endParaRPr lang="fr-FR" dirty="0"/>
          </a:p>
        </p:txBody>
      </p:sp>
      <p:sp>
        <p:nvSpPr>
          <p:cNvPr id="2" name="Titre 1"/>
          <p:cNvSpPr>
            <a:spLocks noGrp="1"/>
          </p:cNvSpPr>
          <p:nvPr>
            <p:ph type="title"/>
          </p:nvPr>
        </p:nvSpPr>
        <p:spPr/>
        <p:txBody>
          <a:bodyPr>
            <a:normAutofit fontScale="90000"/>
          </a:bodyPr>
          <a:lstStyle/>
          <a:p>
            <a:r>
              <a:rPr lang="fr-FR" dirty="0"/>
              <a:t>JSON et Java</a:t>
            </a:r>
          </a:p>
        </p:txBody>
      </p:sp>
      <p:sp>
        <p:nvSpPr>
          <p:cNvPr id="15" name="Espace réservé du contenu 14"/>
          <p:cNvSpPr>
            <a:spLocks noGrp="1"/>
          </p:cNvSpPr>
          <p:nvPr>
            <p:ph idx="1"/>
          </p:nvPr>
        </p:nvSpPr>
        <p:spPr/>
        <p:txBody>
          <a:bodyPr>
            <a:normAutofit/>
          </a:bodyPr>
          <a:lstStyle/>
          <a:p>
            <a:r>
              <a:rPr lang="fr-FR" altLang="fr-FR" dirty="0"/>
              <a:t>L’approche Oracle actuelle est malheureusement assez lourde</a:t>
            </a:r>
          </a:p>
          <a:p>
            <a:endParaRPr lang="fr-FR" altLang="fr-FR" dirty="0"/>
          </a:p>
          <a:p>
            <a:r>
              <a:rPr lang="fr-FR" altLang="fr-FR" dirty="0"/>
              <a:t>En général, on fait plutôt usage d’un </a:t>
            </a:r>
            <a:r>
              <a:rPr lang="fr-FR" altLang="fr-FR" dirty="0" err="1"/>
              <a:t>framework</a:t>
            </a:r>
            <a:r>
              <a:rPr lang="fr-FR" altLang="fr-FR" dirty="0"/>
              <a:t> extérieur :</a:t>
            </a:r>
          </a:p>
          <a:p>
            <a:pPr lvl="2"/>
            <a:r>
              <a:rPr lang="fr-FR" altLang="fr-FR" dirty="0"/>
              <a:t>https://jsonp.java.net</a:t>
            </a:r>
          </a:p>
          <a:p>
            <a:pPr lvl="2"/>
            <a:r>
              <a:rPr lang="fr-FR" dirty="0"/>
              <a:t>http://json-lib.sourceforge.net/</a:t>
            </a:r>
          </a:p>
          <a:p>
            <a:pPr lvl="2"/>
            <a:r>
              <a:rPr lang="fr-FR" altLang="fr-FR" dirty="0"/>
              <a:t>http://flexjson.sourceforge.net/</a:t>
            </a:r>
          </a:p>
          <a:p>
            <a:pPr lvl="2"/>
            <a:r>
              <a:rPr lang="fr-FR" altLang="fr-FR" dirty="0"/>
              <a:t>https://github.com/google/gson</a:t>
            </a:r>
          </a:p>
          <a:p>
            <a:pPr lvl="2"/>
            <a:r>
              <a:rPr lang="fr-FR" altLang="fr-FR" dirty="0"/>
              <a:t>https://github.com/FasterXML/jackson-core</a:t>
            </a:r>
          </a:p>
        </p:txBody>
      </p:sp>
      <p:sp>
        <p:nvSpPr>
          <p:cNvPr id="3" name="Espace réservé du pied de page 2">
            <a:extLst>
              <a:ext uri="{FF2B5EF4-FFF2-40B4-BE49-F238E27FC236}">
                <a16:creationId xmlns:a16="http://schemas.microsoft.com/office/drawing/2014/main" id="{C505BBE0-E01D-493A-83B8-E2FED3034FD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635278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393</a:t>
            </a:fld>
            <a:endParaRPr lang="fr-FR" dirty="0"/>
          </a:p>
        </p:txBody>
      </p:sp>
      <p:sp>
        <p:nvSpPr>
          <p:cNvPr id="2" name="Titre 1"/>
          <p:cNvSpPr>
            <a:spLocks noGrp="1"/>
          </p:cNvSpPr>
          <p:nvPr>
            <p:ph type="title"/>
          </p:nvPr>
        </p:nvSpPr>
        <p:spPr/>
        <p:txBody>
          <a:bodyPr>
            <a:normAutofit fontScale="90000"/>
          </a:bodyPr>
          <a:lstStyle/>
          <a:p>
            <a:r>
              <a:rPr lang="fr-FR" dirty="0"/>
              <a:t>JSON et Java</a:t>
            </a:r>
          </a:p>
        </p:txBody>
      </p:sp>
      <p:sp>
        <p:nvSpPr>
          <p:cNvPr id="15" name="Espace réservé du contenu 14"/>
          <p:cNvSpPr>
            <a:spLocks noGrp="1"/>
          </p:cNvSpPr>
          <p:nvPr>
            <p:ph idx="1"/>
          </p:nvPr>
        </p:nvSpPr>
        <p:spPr/>
        <p:txBody>
          <a:bodyPr>
            <a:normAutofit/>
          </a:bodyPr>
          <a:lstStyle/>
          <a:p>
            <a:r>
              <a:rPr lang="fr-FR" altLang="fr-FR" dirty="0"/>
              <a:t>Le plus utilisé est </a:t>
            </a:r>
            <a:r>
              <a:rPr lang="fr-FR" altLang="fr-FR" b="1" dirty="0"/>
              <a:t>Jackson</a:t>
            </a:r>
          </a:p>
          <a:p>
            <a:pPr lvl="1"/>
            <a:r>
              <a:rPr lang="fr-FR" altLang="fr-FR" dirty="0"/>
              <a:t>Le plus rapide</a:t>
            </a:r>
          </a:p>
          <a:p>
            <a:pPr lvl="1"/>
            <a:r>
              <a:rPr lang="fr-FR" altLang="fr-FR" dirty="0"/>
              <a:t>Possède des annotations (propriétaires)</a:t>
            </a:r>
          </a:p>
          <a:p>
            <a:pPr lvl="1"/>
            <a:r>
              <a:rPr lang="fr-FR" altLang="fr-FR" dirty="0"/>
              <a:t>Peux aussi faire usage des annotations JAX-B (pratique si vous avez besoin de mapping XML et JSON)</a:t>
            </a:r>
          </a:p>
          <a:p>
            <a:pPr lvl="1"/>
            <a:r>
              <a:rPr lang="fr-FR" altLang="fr-FR" dirty="0"/>
              <a:t>Fonctionne de manière transparente et automatique avec de nombreux </a:t>
            </a:r>
            <a:r>
              <a:rPr lang="fr-FR" altLang="fr-FR" dirty="0" err="1"/>
              <a:t>framework</a:t>
            </a:r>
            <a:r>
              <a:rPr lang="fr-FR" altLang="fr-FR" dirty="0"/>
              <a:t> (Spring, Jersey, …)</a:t>
            </a:r>
          </a:p>
          <a:p>
            <a:pPr lvl="1"/>
            <a:r>
              <a:rPr lang="fr-FR" altLang="fr-FR" b="1" u="sng" dirty="0"/>
              <a:t>MAIS</a:t>
            </a:r>
            <a:r>
              <a:rPr lang="fr-FR" altLang="fr-FR" dirty="0"/>
              <a:t> : ne marche pas sous Android avec pro-</a:t>
            </a:r>
            <a:r>
              <a:rPr lang="fr-FR" altLang="fr-FR" dirty="0" err="1"/>
              <a:t>guard</a:t>
            </a:r>
            <a:endParaRPr lang="fr-FR" altLang="fr-FR" dirty="0"/>
          </a:p>
        </p:txBody>
      </p:sp>
      <p:sp>
        <p:nvSpPr>
          <p:cNvPr id="3" name="Espace réservé du pied de page 2">
            <a:extLst>
              <a:ext uri="{FF2B5EF4-FFF2-40B4-BE49-F238E27FC236}">
                <a16:creationId xmlns:a16="http://schemas.microsoft.com/office/drawing/2014/main" id="{36BDACD9-E74F-4DDB-BB45-E3DE25C2408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803002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394</a:t>
            </a:fld>
            <a:endParaRPr lang="fr-FR" dirty="0"/>
          </a:p>
        </p:txBody>
      </p:sp>
      <p:sp>
        <p:nvSpPr>
          <p:cNvPr id="2" name="Titre 1"/>
          <p:cNvSpPr>
            <a:spLocks noGrp="1"/>
          </p:cNvSpPr>
          <p:nvPr>
            <p:ph type="title"/>
          </p:nvPr>
        </p:nvSpPr>
        <p:spPr/>
        <p:txBody>
          <a:bodyPr>
            <a:normAutofit fontScale="90000"/>
          </a:bodyPr>
          <a:lstStyle/>
          <a:p>
            <a:r>
              <a:rPr lang="fr-FR"/>
              <a:t>Mapping</a:t>
            </a:r>
            <a:endParaRPr lang="fr-FR" dirty="0"/>
          </a:p>
        </p:txBody>
      </p:sp>
      <p:sp>
        <p:nvSpPr>
          <p:cNvPr id="15" name="Espace réservé du contenu 14"/>
          <p:cNvSpPr>
            <a:spLocks noGrp="1"/>
          </p:cNvSpPr>
          <p:nvPr>
            <p:ph idx="1"/>
          </p:nvPr>
        </p:nvSpPr>
        <p:spPr/>
        <p:txBody>
          <a:bodyPr/>
          <a:lstStyle/>
          <a:p>
            <a:r>
              <a:rPr lang="fr-FR" altLang="fr-FR" dirty="0"/>
              <a:t>En général, le mapping respectera les contraintes suivantes</a:t>
            </a:r>
          </a:p>
          <a:p>
            <a:pPr lvl="1"/>
            <a:r>
              <a:rPr lang="fr-FR" altLang="fr-FR" dirty="0"/>
              <a:t>Web service SOAP (en JAX-WS) </a:t>
            </a:r>
          </a:p>
          <a:p>
            <a:pPr lvl="2"/>
            <a:r>
              <a:rPr lang="fr-FR" altLang="fr-FR" dirty="0"/>
              <a:t>XML (via JAX-B)</a:t>
            </a:r>
          </a:p>
          <a:p>
            <a:pPr lvl="1"/>
            <a:endParaRPr lang="fr-FR" altLang="fr-FR" dirty="0"/>
          </a:p>
          <a:p>
            <a:pPr lvl="1"/>
            <a:r>
              <a:rPr lang="fr-FR" altLang="fr-FR" dirty="0"/>
              <a:t>Web Service REST (en JAX-RS) : </a:t>
            </a:r>
          </a:p>
          <a:p>
            <a:pPr lvl="2"/>
            <a:r>
              <a:rPr lang="fr-FR" altLang="fr-FR" dirty="0"/>
              <a:t>XML (via JX-B) </a:t>
            </a:r>
          </a:p>
          <a:p>
            <a:pPr lvl="2"/>
            <a:r>
              <a:rPr lang="fr-FR" altLang="fr-FR" dirty="0"/>
              <a:t>JSON (via un </a:t>
            </a:r>
            <a:r>
              <a:rPr lang="fr-FR" altLang="fr-FR" dirty="0" err="1"/>
              <a:t>framework</a:t>
            </a:r>
            <a:r>
              <a:rPr lang="fr-FR" altLang="fr-FR" dirty="0"/>
              <a:t>)</a:t>
            </a:r>
          </a:p>
          <a:p>
            <a:endParaRPr lang="fr-FR" altLang="fr-FR" dirty="0"/>
          </a:p>
          <a:p>
            <a:endParaRPr lang="fr-FR" altLang="fr-FR" dirty="0"/>
          </a:p>
        </p:txBody>
      </p:sp>
      <p:sp>
        <p:nvSpPr>
          <p:cNvPr id="3" name="Espace réservé du pied de page 2">
            <a:extLst>
              <a:ext uri="{FF2B5EF4-FFF2-40B4-BE49-F238E27FC236}">
                <a16:creationId xmlns:a16="http://schemas.microsoft.com/office/drawing/2014/main" id="{7AB4FBB1-67CE-4D49-8541-4F8D3606D24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0026670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395</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Réalisons un Mapping JSON de nos entités</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AECF3099-343C-46B7-858F-84E3E2F741B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8F012942-0381-4EC5-9C66-494C2E589B15}"/>
              </a:ext>
            </a:extLst>
          </p:cNvPr>
          <p:cNvPicPr>
            <a:picLocks noChangeAspect="1"/>
          </p:cNvPicPr>
          <p:nvPr/>
        </p:nvPicPr>
        <p:blipFill>
          <a:blip r:embed="rId3"/>
          <a:stretch>
            <a:fillRect/>
          </a:stretch>
        </p:blipFill>
        <p:spPr>
          <a:xfrm>
            <a:off x="179387" y="4561705"/>
            <a:ext cx="2248214" cy="2038635"/>
          </a:xfrm>
          <a:prstGeom prst="rect">
            <a:avLst/>
          </a:prstGeom>
        </p:spPr>
      </p:pic>
    </p:spTree>
    <p:extLst>
      <p:ext uri="{BB962C8B-B14F-4D97-AF65-F5344CB8AC3E}">
        <p14:creationId xmlns:p14="http://schemas.microsoft.com/office/powerpoint/2010/main" val="124006374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1D54C323-B88F-4F71-8B54-00F895048818}" type="slidenum">
              <a:rPr lang="fr-FR" smtClean="0"/>
              <a:pPr/>
              <a:t>396</a:t>
            </a:fld>
            <a:endParaRPr lang="fr-FR"/>
          </a:p>
        </p:txBody>
      </p:sp>
      <p:sp>
        <p:nvSpPr>
          <p:cNvPr id="12290" name="Rectangle 2"/>
          <p:cNvSpPr>
            <a:spLocks noGrp="1" noChangeArrowheads="1"/>
          </p:cNvSpPr>
          <p:nvPr>
            <p:ph type="title"/>
          </p:nvPr>
        </p:nvSpPr>
        <p:spPr/>
        <p:txBody>
          <a:bodyPr>
            <a:normAutofit fontScale="90000"/>
          </a:bodyPr>
          <a:lstStyle/>
          <a:p>
            <a:r>
              <a:rPr lang="fr-FR" dirty="0"/>
              <a:t>Web Service : Présentation</a:t>
            </a:r>
          </a:p>
        </p:txBody>
      </p:sp>
      <p:sp>
        <p:nvSpPr>
          <p:cNvPr id="12289" name="Rectangle 1"/>
          <p:cNvSpPr>
            <a:spLocks noGrp="1" noChangeArrowheads="1"/>
          </p:cNvSpPr>
          <p:nvPr>
            <p:ph idx="1"/>
          </p:nvPr>
        </p:nvSpPr>
        <p:spPr/>
        <p:txBody>
          <a:bodyPr>
            <a:normAutofit fontScale="92500" lnSpcReduction="20000"/>
          </a:bodyPr>
          <a:lstStyle/>
          <a:p>
            <a:r>
              <a:rPr lang="fr-FR" dirty="0"/>
              <a:t>Caractéristiques du service web :</a:t>
            </a:r>
          </a:p>
          <a:p>
            <a:pPr lvl="1"/>
            <a:r>
              <a:rPr lang="fr-FR" b="1" dirty="0"/>
              <a:t>Autonome</a:t>
            </a:r>
            <a:r>
              <a:rPr lang="fr-FR" dirty="0"/>
              <a:t> : L’implémentation d’un service doit être la plus indépendante possible vis-à-vis du parc de services existant. </a:t>
            </a:r>
          </a:p>
          <a:p>
            <a:pPr lvl="1"/>
            <a:r>
              <a:rPr lang="fr-FR" b="1" dirty="0"/>
              <a:t>Localisable</a:t>
            </a:r>
            <a:r>
              <a:rPr lang="fr-FR" dirty="0"/>
              <a:t> :  Un service doit être formellement localisable. Dans les standards des services web (WS-*), la localisation se défini à l’aide d’une URI. </a:t>
            </a:r>
          </a:p>
          <a:p>
            <a:pPr lvl="1"/>
            <a:r>
              <a:rPr lang="fr-FR" b="1" dirty="0"/>
              <a:t>Isolé</a:t>
            </a:r>
            <a:r>
              <a:rPr lang="fr-FR" dirty="0"/>
              <a:t> : La logique de communication doit être isolée de la logique métier. Une évolution du protocole de communication ne doit impacter ni la signature du service ni son implémentation. </a:t>
            </a:r>
          </a:p>
          <a:p>
            <a:pPr lvl="1"/>
            <a:r>
              <a:rPr lang="fr-FR" b="1" dirty="0"/>
              <a:t>Sans état</a:t>
            </a:r>
            <a:r>
              <a:rPr lang="fr-FR" dirty="0"/>
              <a:t> : L’invocation courante du service doit être indépendante de son invocation précédente.</a:t>
            </a:r>
          </a:p>
          <a:p>
            <a:pPr lvl="1"/>
            <a:r>
              <a:rPr lang="fr-FR" b="1" dirty="0"/>
              <a:t>Transparent</a:t>
            </a:r>
            <a:r>
              <a:rPr lang="fr-FR" dirty="0"/>
              <a:t> : L’exécution d’un service doit être facilement diagnostiquée (état des variables et des threads, performances …). </a:t>
            </a:r>
          </a:p>
        </p:txBody>
      </p:sp>
      <p:sp>
        <p:nvSpPr>
          <p:cNvPr id="2" name="Espace réservé du pied de page 1">
            <a:extLst>
              <a:ext uri="{FF2B5EF4-FFF2-40B4-BE49-F238E27FC236}">
                <a16:creationId xmlns:a16="http://schemas.microsoft.com/office/drawing/2014/main" id="{362255D8-A96E-440D-BC78-9CE5547C094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157662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4"/>
          <p:cNvSpPr>
            <a:spLocks noGrp="1"/>
          </p:cNvSpPr>
          <p:nvPr>
            <p:ph type="sldNum" sz="quarter" idx="12"/>
          </p:nvPr>
        </p:nvSpPr>
        <p:spPr/>
        <p:txBody>
          <a:bodyPr/>
          <a:lstStyle/>
          <a:p>
            <a:fld id="{B4F82240-0231-431F-B76D-73AB40312EDD}" type="slidenum">
              <a:rPr lang="fr-FR" smtClean="0"/>
              <a:pPr/>
              <a:t>397</a:t>
            </a:fld>
            <a:endParaRPr lang="fr-FR"/>
          </a:p>
        </p:txBody>
      </p:sp>
      <p:sp>
        <p:nvSpPr>
          <p:cNvPr id="13313" name="Rectangle 1"/>
          <p:cNvSpPr>
            <a:spLocks noGrp="1" noChangeArrowheads="1"/>
          </p:cNvSpPr>
          <p:nvPr>
            <p:ph type="title"/>
          </p:nvPr>
        </p:nvSpPr>
        <p:spPr/>
        <p:txBody>
          <a:bodyPr>
            <a:normAutofit fontScale="90000"/>
          </a:bodyPr>
          <a:lstStyle/>
          <a:p>
            <a:r>
              <a:rPr lang="fr-FR" dirty="0"/>
              <a:t>Web Service : Présentation</a:t>
            </a:r>
          </a:p>
        </p:txBody>
      </p:sp>
      <p:sp>
        <p:nvSpPr>
          <p:cNvPr id="13314" name="Rectangle 2"/>
          <p:cNvSpPr>
            <a:spLocks noGrp="1" noChangeArrowheads="1"/>
          </p:cNvSpPr>
          <p:nvPr>
            <p:ph idx="1"/>
          </p:nvPr>
        </p:nvSpPr>
        <p:spPr/>
        <p:txBody>
          <a:bodyPr>
            <a:normAutofit/>
          </a:bodyPr>
          <a:lstStyle/>
          <a:p>
            <a:r>
              <a:rPr lang="fr-FR" sz="2800" dirty="0"/>
              <a:t>Architecture et rôle</a:t>
            </a:r>
          </a:p>
          <a:p>
            <a:pPr lvl="1"/>
            <a:r>
              <a:rPr lang="fr-FR" sz="2400" dirty="0"/>
              <a:t>Les Web services sont construits sur le concept de l’informatique distribuée</a:t>
            </a:r>
          </a:p>
          <a:p>
            <a:pPr lvl="1"/>
            <a:r>
              <a:rPr lang="fr-FR" sz="2400" dirty="0"/>
              <a:t>Une architecture Web Services consiste en trois rôles ou environnement d’exécution</a:t>
            </a:r>
          </a:p>
          <a:p>
            <a:pPr lvl="2"/>
            <a:r>
              <a:rPr lang="fr-FR" sz="2000" dirty="0"/>
              <a:t>Le fournisseur de services (ou Serveur)</a:t>
            </a:r>
          </a:p>
          <a:p>
            <a:pPr lvl="2"/>
            <a:r>
              <a:rPr lang="fr-FR" sz="2000" dirty="0"/>
              <a:t>Le consommateur de services (ou Client)</a:t>
            </a:r>
          </a:p>
          <a:p>
            <a:pPr lvl="2"/>
            <a:r>
              <a:rPr lang="fr-FR" sz="2000" dirty="0"/>
              <a:t>L’annuaire de services</a:t>
            </a:r>
          </a:p>
        </p:txBody>
      </p:sp>
      <p:grpSp>
        <p:nvGrpSpPr>
          <p:cNvPr id="13315" name="Group 3"/>
          <p:cNvGrpSpPr>
            <a:grpSpLocks/>
          </p:cNvGrpSpPr>
          <p:nvPr/>
        </p:nvGrpSpPr>
        <p:grpSpPr bwMode="auto">
          <a:xfrm>
            <a:off x="6143229" y="3621021"/>
            <a:ext cx="5905432" cy="2512779"/>
            <a:chOff x="2381" y="2614"/>
            <a:chExt cx="2252" cy="1244"/>
          </a:xfrm>
        </p:grpSpPr>
        <p:sp>
          <p:nvSpPr>
            <p:cNvPr id="13316" name="Oval 4"/>
            <p:cNvSpPr>
              <a:spLocks noChangeArrowheads="1"/>
            </p:cNvSpPr>
            <p:nvPr/>
          </p:nvSpPr>
          <p:spPr bwMode="auto">
            <a:xfrm>
              <a:off x="3197" y="2614"/>
              <a:ext cx="764" cy="445"/>
            </a:xfrm>
            <a:prstGeom prst="ellipse">
              <a:avLst/>
            </a:prstGeom>
            <a:solidFill>
              <a:srgbClr val="00CC99"/>
            </a:solidFill>
            <a:ln w="12600" cap="sq">
              <a:solidFill>
                <a:srgbClr val="000000"/>
              </a:solidFill>
              <a:miter lim="800000"/>
              <a:headEnd/>
              <a:tailEnd/>
            </a:ln>
            <a:effectLst/>
          </p:spPr>
          <p:txBody>
            <a:bodyPr wrap="none" lIns="120000" tIns="62400" rIns="120000" bIns="62400" anchor="ctr"/>
            <a:lstStyle/>
            <a:p>
              <a:pPr algn="ctr">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fr-FR" sz="1867" dirty="0">
                  <a:solidFill>
                    <a:srgbClr val="000000"/>
                  </a:solidFill>
                  <a:latin typeface="Arial" charset="0"/>
                  <a:ea typeface="Lucida Sans Unicode" charset="0"/>
                  <a:cs typeface="Lucida Sans Unicode" charset="0"/>
                </a:rPr>
                <a:t>Annuaire</a:t>
              </a:r>
              <a:br>
                <a:rPr lang="fr-FR" sz="1867" dirty="0">
                  <a:solidFill>
                    <a:srgbClr val="000000"/>
                  </a:solidFill>
                  <a:latin typeface="Arial" charset="0"/>
                  <a:ea typeface="Lucida Sans Unicode" charset="0"/>
                  <a:cs typeface="Lucida Sans Unicode" charset="0"/>
                </a:rPr>
              </a:br>
              <a:r>
                <a:rPr lang="fr-FR" sz="1867" dirty="0">
                  <a:solidFill>
                    <a:srgbClr val="000000"/>
                  </a:solidFill>
                  <a:latin typeface="Arial" charset="0"/>
                  <a:ea typeface="Lucida Sans Unicode" charset="0"/>
                  <a:cs typeface="Lucida Sans Unicode" charset="0"/>
                </a:rPr>
                <a:t>de services</a:t>
              </a:r>
            </a:p>
          </p:txBody>
        </p:sp>
        <p:sp>
          <p:nvSpPr>
            <p:cNvPr id="13317" name="Oval 5"/>
            <p:cNvSpPr>
              <a:spLocks noChangeArrowheads="1"/>
            </p:cNvSpPr>
            <p:nvPr/>
          </p:nvSpPr>
          <p:spPr bwMode="auto">
            <a:xfrm>
              <a:off x="2381" y="3364"/>
              <a:ext cx="956" cy="445"/>
            </a:xfrm>
            <a:prstGeom prst="ellipse">
              <a:avLst/>
            </a:prstGeom>
            <a:solidFill>
              <a:srgbClr val="99FF66"/>
            </a:solidFill>
            <a:ln w="12600" cap="sq">
              <a:solidFill>
                <a:srgbClr val="000000"/>
              </a:solidFill>
              <a:miter lim="800000"/>
              <a:headEnd/>
              <a:tailEnd/>
            </a:ln>
            <a:effectLst/>
          </p:spPr>
          <p:txBody>
            <a:bodyPr wrap="none" lIns="120000" tIns="62400" rIns="120000" bIns="62400" anchor="ctr"/>
            <a:lstStyle/>
            <a:p>
              <a:pPr algn="ctr">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fr-FR" sz="1867">
                  <a:solidFill>
                    <a:srgbClr val="000000"/>
                  </a:solidFill>
                  <a:latin typeface="Arial" charset="0"/>
                  <a:ea typeface="Lucida Sans Unicode" charset="0"/>
                  <a:cs typeface="Lucida Sans Unicode" charset="0"/>
                </a:rPr>
                <a:t>Consommateur</a:t>
              </a:r>
            </a:p>
            <a:p>
              <a:pPr algn="ctr">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fr-FR" sz="1867">
                  <a:solidFill>
                    <a:srgbClr val="000000"/>
                  </a:solidFill>
                  <a:latin typeface="Arial" charset="0"/>
                  <a:ea typeface="Lucida Sans Unicode" charset="0"/>
                  <a:cs typeface="Lucida Sans Unicode" charset="0"/>
                </a:rPr>
                <a:t>de services</a:t>
              </a:r>
            </a:p>
          </p:txBody>
        </p:sp>
        <p:sp>
          <p:nvSpPr>
            <p:cNvPr id="13318" name="Oval 6"/>
            <p:cNvSpPr>
              <a:spLocks noChangeArrowheads="1"/>
            </p:cNvSpPr>
            <p:nvPr/>
          </p:nvSpPr>
          <p:spPr bwMode="auto">
            <a:xfrm>
              <a:off x="3821" y="3413"/>
              <a:ext cx="812" cy="445"/>
            </a:xfrm>
            <a:prstGeom prst="ellipse">
              <a:avLst/>
            </a:prstGeom>
            <a:solidFill>
              <a:srgbClr val="FFCC66"/>
            </a:solidFill>
            <a:ln w="12600" cap="sq">
              <a:solidFill>
                <a:srgbClr val="000000"/>
              </a:solidFill>
              <a:miter lim="800000"/>
              <a:headEnd/>
              <a:tailEnd/>
            </a:ln>
            <a:effectLst/>
          </p:spPr>
          <p:txBody>
            <a:bodyPr wrap="none" lIns="120000" tIns="62400" rIns="120000" bIns="62400" anchor="ctr"/>
            <a:lstStyle/>
            <a:p>
              <a:pPr algn="ctr">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fr-FR" sz="1867">
                  <a:solidFill>
                    <a:srgbClr val="000000"/>
                  </a:solidFill>
                  <a:latin typeface="Arial" charset="0"/>
                  <a:ea typeface="Lucida Sans Unicode" charset="0"/>
                  <a:cs typeface="Lucida Sans Unicode" charset="0"/>
                </a:rPr>
                <a:t>Fournisseur</a:t>
              </a:r>
            </a:p>
            <a:p>
              <a:pPr algn="ctr">
                <a:tabLst>
                  <a:tab pos="0" algn="l"/>
                  <a:tab pos="596885" algn="l"/>
                  <a:tab pos="1195887" algn="l"/>
                  <a:tab pos="1794888" algn="l"/>
                  <a:tab pos="2393891" algn="l"/>
                  <a:tab pos="2992892" algn="l"/>
                  <a:tab pos="3591894" algn="l"/>
                  <a:tab pos="4190895" algn="l"/>
                  <a:tab pos="4789898" algn="l"/>
                  <a:tab pos="5388899" algn="l"/>
                  <a:tab pos="5987901" algn="l"/>
                  <a:tab pos="6586902" algn="l"/>
                  <a:tab pos="7185904" algn="l"/>
                  <a:tab pos="7784905" algn="l"/>
                  <a:tab pos="8383908" algn="l"/>
                  <a:tab pos="8982909" algn="l"/>
                  <a:tab pos="9581911" algn="l"/>
                  <a:tab pos="10180912" algn="l"/>
                  <a:tab pos="10779914" algn="l"/>
                  <a:tab pos="11378916" algn="l"/>
                  <a:tab pos="11977918" algn="l"/>
                </a:tabLst>
              </a:pPr>
              <a:r>
                <a:rPr lang="fr-FR" sz="1867">
                  <a:solidFill>
                    <a:srgbClr val="000000"/>
                  </a:solidFill>
                  <a:latin typeface="Arial" charset="0"/>
                  <a:ea typeface="Lucida Sans Unicode" charset="0"/>
                  <a:cs typeface="Lucida Sans Unicode" charset="0"/>
                </a:rPr>
                <a:t>de services</a:t>
              </a:r>
            </a:p>
          </p:txBody>
        </p:sp>
        <p:sp>
          <p:nvSpPr>
            <p:cNvPr id="13319" name="Line 7"/>
            <p:cNvSpPr>
              <a:spLocks noChangeShapeType="1"/>
            </p:cNvSpPr>
            <p:nvPr/>
          </p:nvSpPr>
          <p:spPr bwMode="auto">
            <a:xfrm>
              <a:off x="3341" y="3614"/>
              <a:ext cx="476" cy="0"/>
            </a:xfrm>
            <a:prstGeom prst="line">
              <a:avLst/>
            </a:prstGeom>
            <a:noFill/>
            <a:ln w="28440" cap="sq">
              <a:solidFill>
                <a:srgbClr val="FF0000"/>
              </a:solidFill>
              <a:miter lim="800000"/>
              <a:headEnd/>
              <a:tailEnd type="triangle" w="med" len="med"/>
            </a:ln>
            <a:effectLst/>
          </p:spPr>
          <p:txBody>
            <a:bodyPr/>
            <a:lstStyle/>
            <a:p>
              <a:endParaRPr lang="fr-FR" sz="2400"/>
            </a:p>
          </p:txBody>
        </p:sp>
        <p:sp>
          <p:nvSpPr>
            <p:cNvPr id="13320" name="Line 8"/>
            <p:cNvSpPr>
              <a:spLocks noChangeShapeType="1"/>
            </p:cNvSpPr>
            <p:nvPr/>
          </p:nvSpPr>
          <p:spPr bwMode="auto">
            <a:xfrm flipV="1">
              <a:off x="2909" y="3009"/>
              <a:ext cx="428" cy="353"/>
            </a:xfrm>
            <a:prstGeom prst="line">
              <a:avLst/>
            </a:prstGeom>
            <a:noFill/>
            <a:ln w="28440" cap="sq">
              <a:solidFill>
                <a:srgbClr val="FF0000"/>
              </a:solidFill>
              <a:miter lim="800000"/>
              <a:headEnd type="triangle" w="med" len="med"/>
              <a:tailEnd type="triangle" w="med" len="med"/>
            </a:ln>
            <a:effectLst/>
          </p:spPr>
          <p:txBody>
            <a:bodyPr/>
            <a:lstStyle/>
            <a:p>
              <a:endParaRPr lang="fr-FR" sz="2400"/>
            </a:p>
          </p:txBody>
        </p:sp>
        <p:sp>
          <p:nvSpPr>
            <p:cNvPr id="13321" name="Line 9"/>
            <p:cNvSpPr>
              <a:spLocks noChangeShapeType="1"/>
            </p:cNvSpPr>
            <p:nvPr/>
          </p:nvSpPr>
          <p:spPr bwMode="auto">
            <a:xfrm flipH="1" flipV="1">
              <a:off x="3769" y="3009"/>
              <a:ext cx="340" cy="403"/>
            </a:xfrm>
            <a:prstGeom prst="line">
              <a:avLst/>
            </a:prstGeom>
            <a:noFill/>
            <a:ln w="28440" cap="sq">
              <a:solidFill>
                <a:srgbClr val="FF0000"/>
              </a:solidFill>
              <a:miter lim="800000"/>
              <a:headEnd/>
              <a:tailEnd type="triangle" w="med" len="med"/>
            </a:ln>
            <a:effectLst/>
          </p:spPr>
          <p:txBody>
            <a:bodyPr/>
            <a:lstStyle/>
            <a:p>
              <a:endParaRPr lang="fr-FR" sz="2400"/>
            </a:p>
          </p:txBody>
        </p:sp>
      </p:grpSp>
      <p:pic>
        <p:nvPicPr>
          <p:cNvPr id="3" name="Graphique 2" descr="Smartpho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5594" y="5585392"/>
            <a:ext cx="914400" cy="914400"/>
          </a:xfrm>
          <a:prstGeom prst="rect">
            <a:avLst/>
          </a:prstGeom>
        </p:spPr>
      </p:pic>
      <p:pic>
        <p:nvPicPr>
          <p:cNvPr id="4" name="Graphique 3" descr="Tablett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47192" y="5585392"/>
            <a:ext cx="914400" cy="914400"/>
          </a:xfrm>
          <a:prstGeom prst="rect">
            <a:avLst/>
          </a:prstGeom>
        </p:spPr>
      </p:pic>
      <p:pic>
        <p:nvPicPr>
          <p:cNvPr id="5" name="Graphique 4" descr="Ordinateur portabl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84011" y="5577624"/>
            <a:ext cx="914400" cy="914400"/>
          </a:xfrm>
          <a:prstGeom prst="rect">
            <a:avLst/>
          </a:prstGeom>
        </p:spPr>
      </p:pic>
      <p:pic>
        <p:nvPicPr>
          <p:cNvPr id="6" name="Image 5" descr="File:Gnome-fs-server.svg - Wikimedia Common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1048" y="5258872"/>
            <a:ext cx="1533525" cy="1533525"/>
          </a:xfrm>
          <a:prstGeom prst="rect">
            <a:avLst/>
          </a:prstGeom>
        </p:spPr>
      </p:pic>
      <p:pic>
        <p:nvPicPr>
          <p:cNvPr id="7" name="Image 6" descr="DB Server by lnasto - database server ico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19349" y="3316945"/>
            <a:ext cx="1270009" cy="1270009"/>
          </a:xfrm>
          <a:prstGeom prst="rect">
            <a:avLst/>
          </a:prstGeom>
        </p:spPr>
      </p:pic>
      <p:sp>
        <p:nvSpPr>
          <p:cNvPr id="2" name="Espace réservé du pied de page 1">
            <a:extLst>
              <a:ext uri="{FF2B5EF4-FFF2-40B4-BE49-F238E27FC236}">
                <a16:creationId xmlns:a16="http://schemas.microsoft.com/office/drawing/2014/main" id="{E8F20B28-5B4D-4ADE-BBEF-9286C2A6213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240182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C1F0AD33-4010-4950-B23E-1719A8D7DC6B}" type="slidenum">
              <a:rPr lang="fr-FR" smtClean="0"/>
              <a:pPr/>
              <a:t>398</a:t>
            </a:fld>
            <a:endParaRPr lang="fr-FR"/>
          </a:p>
        </p:txBody>
      </p:sp>
      <p:sp>
        <p:nvSpPr>
          <p:cNvPr id="14337" name="Rectangle 1"/>
          <p:cNvSpPr>
            <a:spLocks noGrp="1" noChangeArrowheads="1"/>
          </p:cNvSpPr>
          <p:nvPr>
            <p:ph type="title"/>
          </p:nvPr>
        </p:nvSpPr>
        <p:spPr/>
        <p:txBody>
          <a:bodyPr>
            <a:normAutofit fontScale="90000"/>
          </a:bodyPr>
          <a:lstStyle/>
          <a:p>
            <a:r>
              <a:rPr lang="fr-FR" dirty="0"/>
              <a:t>Web Service : Présentation</a:t>
            </a:r>
          </a:p>
        </p:txBody>
      </p:sp>
      <p:sp>
        <p:nvSpPr>
          <p:cNvPr id="14338" name="Rectangle 2"/>
          <p:cNvSpPr>
            <a:spLocks noGrp="1" noChangeArrowheads="1"/>
          </p:cNvSpPr>
          <p:nvPr>
            <p:ph idx="1"/>
          </p:nvPr>
        </p:nvSpPr>
        <p:spPr/>
        <p:txBody>
          <a:bodyPr/>
          <a:lstStyle/>
          <a:p>
            <a:r>
              <a:rPr lang="fr-FR"/>
              <a:t>Le fournisseur de services (ou Serveur)</a:t>
            </a:r>
          </a:p>
          <a:p>
            <a:pPr lvl="1"/>
            <a:r>
              <a:rPr lang="fr-FR"/>
              <a:t>Il exécute le Web Service et fournit l’accès à celui-ci au travers d’une interface standard</a:t>
            </a:r>
          </a:p>
          <a:p>
            <a:pPr lvl="1"/>
            <a:r>
              <a:rPr lang="fr-FR"/>
              <a:t>Il est séparé en deux entités</a:t>
            </a:r>
          </a:p>
          <a:p>
            <a:pPr lvl="2"/>
            <a:r>
              <a:rPr lang="fr-FR"/>
              <a:t>L’interface du service :  elle fournit le contrat du service (ce qu’on peut utiliser) aux applications utilisatrices</a:t>
            </a:r>
          </a:p>
          <a:p>
            <a:pPr lvl="2"/>
            <a:r>
              <a:rPr lang="fr-FR"/>
              <a:t>L’implémentation du service : elle fournit l’implémentation de cette interface</a:t>
            </a:r>
          </a:p>
          <a:p>
            <a:pPr lvl="3"/>
            <a:r>
              <a:rPr lang="fr-FR"/>
              <a:t>Exemple : un composant hébergé dans un serveur d’application</a:t>
            </a:r>
            <a:endParaRPr lang="fr-FR" dirty="0"/>
          </a:p>
        </p:txBody>
      </p:sp>
      <p:pic>
        <p:nvPicPr>
          <p:cNvPr id="6" name="Image 5" descr="File:Gnome-fs-server.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0273" y="138546"/>
            <a:ext cx="1533525" cy="1533525"/>
          </a:xfrm>
          <a:prstGeom prst="rect">
            <a:avLst/>
          </a:prstGeom>
        </p:spPr>
      </p:pic>
      <p:sp>
        <p:nvSpPr>
          <p:cNvPr id="2" name="Espace réservé du pied de page 1">
            <a:extLst>
              <a:ext uri="{FF2B5EF4-FFF2-40B4-BE49-F238E27FC236}">
                <a16:creationId xmlns:a16="http://schemas.microsoft.com/office/drawing/2014/main" id="{0D9C7028-64AB-4D3C-B72C-8B42F2EDFD3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4875935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0B1A5744-A812-45DF-82CE-FBD519E083EA}" type="slidenum">
              <a:rPr lang="fr-FR" smtClean="0"/>
              <a:pPr/>
              <a:t>399</a:t>
            </a:fld>
            <a:endParaRPr lang="fr-FR"/>
          </a:p>
        </p:txBody>
      </p:sp>
      <p:sp>
        <p:nvSpPr>
          <p:cNvPr id="15361" name="Rectangle 1"/>
          <p:cNvSpPr>
            <a:spLocks noGrp="1" noChangeArrowheads="1"/>
          </p:cNvSpPr>
          <p:nvPr>
            <p:ph type="title"/>
          </p:nvPr>
        </p:nvSpPr>
        <p:spPr/>
        <p:txBody>
          <a:bodyPr>
            <a:normAutofit fontScale="90000"/>
          </a:bodyPr>
          <a:lstStyle/>
          <a:p>
            <a:r>
              <a:rPr lang="fr-FR" dirty="0"/>
              <a:t>Web Service : Présentation</a:t>
            </a:r>
          </a:p>
        </p:txBody>
      </p:sp>
      <p:sp>
        <p:nvSpPr>
          <p:cNvPr id="15362" name="Rectangle 2"/>
          <p:cNvSpPr>
            <a:spLocks noGrp="1" noChangeArrowheads="1"/>
          </p:cNvSpPr>
          <p:nvPr>
            <p:ph idx="1"/>
          </p:nvPr>
        </p:nvSpPr>
        <p:spPr/>
        <p:txBody>
          <a:bodyPr/>
          <a:lstStyle/>
          <a:p>
            <a:r>
              <a:rPr lang="fr-FR"/>
              <a:t>Le consommateur de services (ou Client)</a:t>
            </a:r>
          </a:p>
          <a:p>
            <a:pPr lvl="1"/>
            <a:r>
              <a:rPr lang="fr-FR"/>
              <a:t>Il s’agit de l’application utilisatrice du Web Service</a:t>
            </a:r>
          </a:p>
          <a:p>
            <a:pPr lvl="1"/>
            <a:r>
              <a:rPr lang="fr-FR"/>
              <a:t>Il établit une liaison avec l’interface du service proposée par le fournisseur de services</a:t>
            </a:r>
          </a:p>
          <a:p>
            <a:pPr lvl="1"/>
            <a:r>
              <a:rPr lang="fr-FR"/>
              <a:t>Puis il utilise le service souhaité</a:t>
            </a:r>
          </a:p>
          <a:p>
            <a:pPr lvl="1"/>
            <a:endParaRPr lang="fr-FR"/>
          </a:p>
          <a:p>
            <a:r>
              <a:rPr lang="fr-FR"/>
              <a:t>Un consommateur est donc un programme qui sait envoyer des requêtes HTTP et recevoir des flux</a:t>
            </a:r>
            <a:endParaRPr lang="fr-FR" dirty="0"/>
          </a:p>
        </p:txBody>
      </p:sp>
      <p:pic>
        <p:nvPicPr>
          <p:cNvPr id="6" name="Graphique 5" descr="Smartpho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49953" y="338350"/>
            <a:ext cx="914400" cy="914400"/>
          </a:xfrm>
          <a:prstGeom prst="rect">
            <a:avLst/>
          </a:prstGeom>
        </p:spPr>
      </p:pic>
      <p:pic>
        <p:nvPicPr>
          <p:cNvPr id="7" name="Graphique 6" descr="Tablett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1551" y="338350"/>
            <a:ext cx="914400" cy="914400"/>
          </a:xfrm>
          <a:prstGeom prst="rect">
            <a:avLst/>
          </a:prstGeom>
        </p:spPr>
      </p:pic>
      <p:pic>
        <p:nvPicPr>
          <p:cNvPr id="8" name="Graphique 7" descr="Ordinateur portable"/>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28370" y="330582"/>
            <a:ext cx="914400" cy="914400"/>
          </a:xfrm>
          <a:prstGeom prst="rect">
            <a:avLst/>
          </a:prstGeom>
        </p:spPr>
      </p:pic>
      <p:sp>
        <p:nvSpPr>
          <p:cNvPr id="2" name="Espace réservé du pied de page 1">
            <a:extLst>
              <a:ext uri="{FF2B5EF4-FFF2-40B4-BE49-F238E27FC236}">
                <a16:creationId xmlns:a16="http://schemas.microsoft.com/office/drawing/2014/main" id="{25F2A91F-1B60-466B-814A-B9F9E307FB7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169082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p:txBody>
          <a:bodyPr>
            <a:normAutofit fontScale="90000"/>
          </a:bodyPr>
          <a:lstStyle/>
          <a:p>
            <a:r>
              <a:rPr lang="fr-FR"/>
              <a:t>Historique</a:t>
            </a:r>
          </a:p>
        </p:txBody>
      </p:sp>
      <p:sp>
        <p:nvSpPr>
          <p:cNvPr id="35843" name="Rectangle 1027"/>
          <p:cNvSpPr>
            <a:spLocks noGrp="1" noChangeArrowheads="1"/>
          </p:cNvSpPr>
          <p:nvPr>
            <p:ph idx="1"/>
          </p:nvPr>
        </p:nvSpPr>
        <p:spPr>
          <a:xfrm>
            <a:off x="1427755" y="1295400"/>
            <a:ext cx="5434684" cy="5304940"/>
          </a:xfrm>
        </p:spPr>
        <p:txBody>
          <a:bodyPr>
            <a:normAutofit fontScale="55000" lnSpcReduction="20000"/>
          </a:bodyPr>
          <a:lstStyle/>
          <a:p>
            <a:r>
              <a:rPr lang="fr-FR" altLang="en-US" dirty="0"/>
              <a:t>Mars 2004 : Spring 1.0</a:t>
            </a:r>
          </a:p>
          <a:p>
            <a:r>
              <a:rPr lang="fr-FR" altLang="en-US" dirty="0"/>
              <a:t>Juillet 2004 : sortie du livre "J2EE </a:t>
            </a:r>
            <a:r>
              <a:rPr lang="fr-FR" altLang="en-US" dirty="0" err="1"/>
              <a:t>without</a:t>
            </a:r>
            <a:r>
              <a:rPr lang="fr-FR" altLang="en-US" dirty="0"/>
              <a:t> EJB"</a:t>
            </a:r>
          </a:p>
          <a:p>
            <a:r>
              <a:rPr lang="fr-FR" altLang="en-US" dirty="0"/>
              <a:t>Septembre 2004 : Spring 1.1</a:t>
            </a:r>
          </a:p>
          <a:p>
            <a:r>
              <a:rPr lang="fr-FR" altLang="en-US" dirty="0"/>
              <a:t>Mai 2005 : Spring 1.2</a:t>
            </a:r>
          </a:p>
          <a:p>
            <a:r>
              <a:rPr lang="fr-FR" altLang="en-US" dirty="0"/>
              <a:t>Octobre 2006 : Spring 2.0</a:t>
            </a:r>
          </a:p>
          <a:p>
            <a:r>
              <a:rPr lang="fr-FR" altLang="en-US" dirty="0"/>
              <a:t>Novembre 2007 : Spring 2.5</a:t>
            </a:r>
          </a:p>
          <a:p>
            <a:r>
              <a:rPr lang="fr-FR" altLang="en-US" dirty="0"/>
              <a:t>Décembre 2009 : Spring 3.0</a:t>
            </a:r>
          </a:p>
          <a:p>
            <a:r>
              <a:rPr lang="fr-FR" altLang="en-US" dirty="0"/>
              <a:t>2011 Spring 3.2</a:t>
            </a:r>
          </a:p>
          <a:p>
            <a:pPr lvl="1"/>
            <a:r>
              <a:rPr lang="fr-FR" altLang="en-US" dirty="0"/>
              <a:t>Java 5 minimum</a:t>
            </a:r>
          </a:p>
          <a:p>
            <a:r>
              <a:rPr lang="fr-FR" altLang="en-US" dirty="0"/>
              <a:t>2014 : Spring 4.1</a:t>
            </a:r>
          </a:p>
          <a:p>
            <a:pPr lvl="1"/>
            <a:r>
              <a:rPr lang="fr-FR" altLang="en-US" dirty="0"/>
              <a:t>Java 6 minimum (support complet Java 8)</a:t>
            </a:r>
          </a:p>
          <a:p>
            <a:pPr lvl="1"/>
            <a:r>
              <a:rPr lang="fr-FR" altLang="en-US" dirty="0"/>
              <a:t>JEE 7 : JMS 2.0, JTA 1.2, JPA 2.1, Servlet 3.+</a:t>
            </a:r>
          </a:p>
          <a:p>
            <a:r>
              <a:rPr lang="fr-FR" altLang="en-US" dirty="0"/>
              <a:t>2015 : Spring 4.2</a:t>
            </a:r>
          </a:p>
          <a:p>
            <a:pPr lvl="1"/>
            <a:r>
              <a:rPr lang="fr-FR" altLang="en-US" dirty="0"/>
              <a:t>Java 7 minimum</a:t>
            </a:r>
          </a:p>
          <a:p>
            <a:pPr lvl="1"/>
            <a:r>
              <a:rPr lang="fr-FR" altLang="en-US" dirty="0"/>
              <a:t>Gestion des évènements</a:t>
            </a:r>
          </a:p>
          <a:p>
            <a:pPr lvl="1"/>
            <a:endParaRPr lang="fr-FR" altLang="en-US" dirty="0"/>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a:t>
            </a:fld>
            <a:endParaRPr lang="fr-FR"/>
          </a:p>
        </p:txBody>
      </p:sp>
      <p:sp>
        <p:nvSpPr>
          <p:cNvPr id="8" name="Rectangle 1027"/>
          <p:cNvSpPr txBox="1">
            <a:spLocks noChangeArrowheads="1"/>
          </p:cNvSpPr>
          <p:nvPr/>
        </p:nvSpPr>
        <p:spPr>
          <a:xfrm>
            <a:off x="6757316" y="1295400"/>
            <a:ext cx="5229636" cy="53049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panose="05000000000000000000" pitchFamily="2" charset="2"/>
              <a:buChar char="Ø"/>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Font typeface="Wingdings 3" charset="2"/>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Font typeface="Wingdings" panose="05000000000000000000" pitchFamily="2" charset="2"/>
              <a:buChar char="q"/>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Font typeface="Courier New" panose="02070309020205020404" pitchFamily="49" charset="0"/>
              <a:buChar char="o"/>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altLang="en-US" sz="1800" dirty="0"/>
              <a:t>2016 : Spring 4.3</a:t>
            </a:r>
          </a:p>
          <a:p>
            <a:r>
              <a:rPr lang="fr-FR" altLang="en-US" sz="1800" dirty="0"/>
              <a:t>2017-07 : Spring 5.0</a:t>
            </a:r>
          </a:p>
          <a:p>
            <a:pPr lvl="1"/>
            <a:r>
              <a:rPr lang="fr-FR" altLang="en-US" sz="1800" dirty="0"/>
              <a:t>Framework d’exposition fonctionnel : faire très rapidement des contrôleurs un peu comme les routes en </a:t>
            </a:r>
            <a:r>
              <a:rPr lang="fr-FR" altLang="en-US" sz="1800" dirty="0" err="1"/>
              <a:t>angular</a:t>
            </a:r>
            <a:endParaRPr lang="fr-FR" altLang="en-US" sz="1800" dirty="0"/>
          </a:p>
          <a:p>
            <a:pPr lvl="1"/>
            <a:r>
              <a:rPr lang="fr-FR" altLang="en-US" sz="1800" dirty="0"/>
              <a:t>Support Java 9</a:t>
            </a:r>
          </a:p>
          <a:p>
            <a:pPr lvl="1"/>
            <a:r>
              <a:rPr lang="fr-FR" altLang="en-US" sz="1800" dirty="0"/>
              <a:t>JEE 7 - 8</a:t>
            </a:r>
          </a:p>
        </p:txBody>
      </p:sp>
      <p:sp>
        <p:nvSpPr>
          <p:cNvPr id="3" name="Espace réservé du pied de page 2">
            <a:extLst>
              <a:ext uri="{FF2B5EF4-FFF2-40B4-BE49-F238E27FC236}">
                <a16:creationId xmlns:a16="http://schemas.microsoft.com/office/drawing/2014/main" id="{EAD12A3A-5284-43CA-86FC-9063D04238C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1416083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Présentation (2/2)</a:t>
            </a:r>
            <a:endParaRPr lang="fr-FR" dirty="0"/>
          </a:p>
        </p:txBody>
      </p:sp>
      <p:sp>
        <p:nvSpPr>
          <p:cNvPr id="3" name="Espace réservé du contenu 2"/>
          <p:cNvSpPr>
            <a:spLocks noGrp="1"/>
          </p:cNvSpPr>
          <p:nvPr>
            <p:ph idx="1"/>
          </p:nvPr>
        </p:nvSpPr>
        <p:spPr>
          <a:xfrm>
            <a:off x="1427755" y="1660124"/>
            <a:ext cx="10559198" cy="4940216"/>
          </a:xfrm>
        </p:spPr>
        <p:txBody>
          <a:bodyPr>
            <a:normAutofit fontScale="62500" lnSpcReduction="20000"/>
          </a:bodyPr>
          <a:lstStyle/>
          <a:p>
            <a:r>
              <a:rPr lang="fr-FR" dirty="0"/>
              <a:t>L’interface la plus utilisée est «  </a:t>
            </a:r>
            <a:r>
              <a:rPr lang="fr-FR" dirty="0" err="1"/>
              <a:t>org.springframework.context.</a:t>
            </a:r>
            <a:r>
              <a:rPr lang="fr-FR" b="1" dirty="0" err="1"/>
              <a:t>ApplicationContext</a:t>
            </a:r>
            <a:r>
              <a:rPr lang="fr-FR" dirty="0"/>
              <a:t> »</a:t>
            </a:r>
          </a:p>
          <a:p>
            <a:endParaRPr lang="fr-FR" dirty="0"/>
          </a:p>
          <a:p>
            <a:r>
              <a:rPr lang="fr-FR" dirty="0"/>
              <a:t>Spring propose plusieurs implémentation dont, entre autre :</a:t>
            </a:r>
          </a:p>
          <a:p>
            <a:pPr lvl="1"/>
            <a:r>
              <a:rPr lang="fr-FR" dirty="0"/>
              <a:t>org.springframework.context.support.</a:t>
            </a:r>
            <a:r>
              <a:rPr lang="fr-FR" b="1" dirty="0"/>
              <a:t>ClassPathXmlApplicationContext</a:t>
            </a:r>
          </a:p>
          <a:p>
            <a:pPr lvl="2"/>
            <a:r>
              <a:rPr lang="fr-FR" dirty="0"/>
              <a:t>Chargement du contexte depuis une source XML présente dans le classpath</a:t>
            </a:r>
          </a:p>
          <a:p>
            <a:pPr lvl="1"/>
            <a:r>
              <a:rPr lang="fr-FR" dirty="0"/>
              <a:t>org.springframework.context.support.</a:t>
            </a:r>
            <a:r>
              <a:rPr lang="fr-FR" b="1" dirty="0"/>
              <a:t>FileSystemXmlApplicationContext</a:t>
            </a:r>
          </a:p>
          <a:p>
            <a:pPr lvl="2"/>
            <a:r>
              <a:rPr lang="fr-FR" dirty="0"/>
              <a:t>Chargement du contexte depuis une source XML depuis le système de fichier</a:t>
            </a:r>
          </a:p>
          <a:p>
            <a:pPr lvl="1"/>
            <a:r>
              <a:rPr lang="fr-FR" dirty="0"/>
              <a:t>org.springframework.web.context.support.</a:t>
            </a:r>
            <a:r>
              <a:rPr lang="fr-FR" b="1" dirty="0"/>
              <a:t>XmlWebApplicationContext</a:t>
            </a:r>
          </a:p>
          <a:p>
            <a:pPr lvl="2"/>
            <a:r>
              <a:rPr lang="fr-FR" dirty="0"/>
              <a:t>Chargement du contexte depuis une source XML dans le contexte d’une application web</a:t>
            </a:r>
          </a:p>
          <a:p>
            <a:pPr lvl="1"/>
            <a:r>
              <a:rPr lang="fr-FR" dirty="0"/>
              <a:t>org.springframework.context.annotation.</a:t>
            </a:r>
            <a:r>
              <a:rPr lang="fr-FR" b="1" dirty="0"/>
              <a:t>AnnotationConfigApplicationContext</a:t>
            </a:r>
          </a:p>
          <a:p>
            <a:pPr lvl="2"/>
            <a:r>
              <a:rPr lang="fr-FR" dirty="0"/>
              <a:t>Chargement du contexte à partir de classes annotées</a:t>
            </a:r>
          </a:p>
          <a:p>
            <a:pPr lvl="1"/>
            <a:r>
              <a:rPr lang="fr-FR" dirty="0"/>
              <a:t>org.springframework.web.context.support.</a:t>
            </a:r>
            <a:r>
              <a:rPr lang="fr-FR" b="1" dirty="0"/>
              <a:t>AnnotationConfigWebApplicationContext</a:t>
            </a:r>
          </a:p>
          <a:p>
            <a:pPr lvl="2"/>
            <a:r>
              <a:rPr lang="fr-FR" dirty="0"/>
              <a:t>Chargement de contexte à partir de classes annotées au sein d’une application Web.</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40</a:t>
            </a:fld>
            <a:endParaRPr lang="fr-FR"/>
          </a:p>
        </p:txBody>
      </p:sp>
      <p:sp>
        <p:nvSpPr>
          <p:cNvPr id="5" name="Espace réservé du pied de page 4">
            <a:extLst>
              <a:ext uri="{FF2B5EF4-FFF2-40B4-BE49-F238E27FC236}">
                <a16:creationId xmlns:a16="http://schemas.microsoft.com/office/drawing/2014/main" id="{EDEB8B0D-F731-465F-8199-E8BF8F3E009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7986167"/>
      </p:ext>
    </p:extLst>
  </p:cSld>
  <p:clrMapOvr>
    <a:masterClrMapping/>
  </p:clrMapOvr>
  <p:transition spd="slow"/>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186B2279-2F06-4138-A4C7-D17830C3590D}" type="slidenum">
              <a:rPr lang="fr-FR" smtClean="0"/>
              <a:pPr/>
              <a:t>400</a:t>
            </a:fld>
            <a:endParaRPr lang="fr-FR"/>
          </a:p>
        </p:txBody>
      </p:sp>
      <p:sp>
        <p:nvSpPr>
          <p:cNvPr id="16385" name="Rectangle 1"/>
          <p:cNvSpPr>
            <a:spLocks noGrp="1" noChangeArrowheads="1"/>
          </p:cNvSpPr>
          <p:nvPr>
            <p:ph type="title"/>
          </p:nvPr>
        </p:nvSpPr>
        <p:spPr/>
        <p:txBody>
          <a:bodyPr>
            <a:normAutofit fontScale="90000"/>
          </a:bodyPr>
          <a:lstStyle/>
          <a:p>
            <a:r>
              <a:rPr lang="fr-FR" dirty="0"/>
              <a:t>Web Service : Présentation</a:t>
            </a:r>
          </a:p>
        </p:txBody>
      </p:sp>
      <p:sp>
        <p:nvSpPr>
          <p:cNvPr id="16386" name="Rectangle 2"/>
          <p:cNvSpPr>
            <a:spLocks noGrp="1" noChangeArrowheads="1"/>
          </p:cNvSpPr>
          <p:nvPr>
            <p:ph idx="1"/>
          </p:nvPr>
        </p:nvSpPr>
        <p:spPr/>
        <p:txBody>
          <a:bodyPr/>
          <a:lstStyle/>
          <a:p>
            <a:r>
              <a:rPr lang="fr-FR" dirty="0"/>
              <a:t>L’annuaire de services</a:t>
            </a:r>
          </a:p>
          <a:p>
            <a:pPr lvl="1"/>
            <a:r>
              <a:rPr lang="fr-FR" dirty="0"/>
              <a:t>Il fournit le moyen de trouver les Web Services publiés par les fournisseurs de services</a:t>
            </a:r>
          </a:p>
          <a:p>
            <a:pPr lvl="1"/>
            <a:r>
              <a:rPr lang="fr-FR" dirty="0"/>
              <a:t>Principes</a:t>
            </a:r>
          </a:p>
          <a:p>
            <a:pPr lvl="2"/>
            <a:r>
              <a:rPr lang="fr-FR" dirty="0"/>
              <a:t>Le fournisseur de services publie ses services dans l’annuaire</a:t>
            </a:r>
          </a:p>
          <a:p>
            <a:pPr lvl="2"/>
            <a:r>
              <a:rPr lang="fr-FR" dirty="0"/>
              <a:t>Le consommateur de services s’adresse à l’annuaire pour obtenir des informations sur les services disponibles</a:t>
            </a:r>
          </a:p>
          <a:p>
            <a:pPr lvl="2"/>
            <a:r>
              <a:rPr lang="fr-FR" dirty="0"/>
              <a:t>A PROBTP il s’agit de l’application MARS</a:t>
            </a:r>
          </a:p>
          <a:p>
            <a:pPr lvl="3"/>
            <a:endParaRPr lang="fr-FR" dirty="0"/>
          </a:p>
          <a:p>
            <a:pPr lvl="1"/>
            <a:endParaRPr lang="fr-FR" dirty="0"/>
          </a:p>
        </p:txBody>
      </p:sp>
      <p:pic>
        <p:nvPicPr>
          <p:cNvPr id="6" name="Image 5" descr="DB Server by lnasto - database server ic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2274" y="249895"/>
            <a:ext cx="1270009" cy="1270009"/>
          </a:xfrm>
          <a:prstGeom prst="rect">
            <a:avLst/>
          </a:prstGeom>
        </p:spPr>
      </p:pic>
      <p:sp>
        <p:nvSpPr>
          <p:cNvPr id="2" name="Espace réservé du pied de page 1">
            <a:extLst>
              <a:ext uri="{FF2B5EF4-FFF2-40B4-BE49-F238E27FC236}">
                <a16:creationId xmlns:a16="http://schemas.microsoft.com/office/drawing/2014/main" id="{376F9FBA-408D-4337-BB8C-735858533C7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8232201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4155" y="1636205"/>
            <a:ext cx="914438"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Modèle</a:t>
            </a:r>
          </a:p>
        </p:txBody>
      </p:sp>
      <p:sp>
        <p:nvSpPr>
          <p:cNvPr id="3" name="Rectangle 2"/>
          <p:cNvSpPr/>
          <p:nvPr/>
        </p:nvSpPr>
        <p:spPr>
          <a:xfrm>
            <a:off x="1654155" y="124430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IHM</a:t>
            </a:r>
          </a:p>
        </p:txBody>
      </p:sp>
      <p:sp>
        <p:nvSpPr>
          <p:cNvPr id="5" name="Rectangle 4"/>
          <p:cNvSpPr/>
          <p:nvPr/>
        </p:nvSpPr>
        <p:spPr>
          <a:xfrm>
            <a:off x="2666569" y="1636205"/>
            <a:ext cx="816464"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Vue</a:t>
            </a:r>
          </a:p>
        </p:txBody>
      </p:sp>
      <p:sp>
        <p:nvSpPr>
          <p:cNvPr id="6" name="Rectangle 5"/>
          <p:cNvSpPr/>
          <p:nvPr/>
        </p:nvSpPr>
        <p:spPr>
          <a:xfrm>
            <a:off x="3548349" y="1636205"/>
            <a:ext cx="3948993" cy="326585"/>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b="1">
                <a:latin typeface="Arial" pitchFamily="18"/>
                <a:ea typeface="Microsoft YaHei" pitchFamily="2"/>
                <a:cs typeface="Mangal" pitchFamily="2"/>
              </a:rPr>
              <a:t>Contrôleur</a:t>
            </a:r>
          </a:p>
        </p:txBody>
      </p:sp>
      <p:sp>
        <p:nvSpPr>
          <p:cNvPr id="7" name="Rectangle 6"/>
          <p:cNvSpPr/>
          <p:nvPr/>
        </p:nvSpPr>
        <p:spPr>
          <a:xfrm>
            <a:off x="1654155" y="2028108"/>
            <a:ext cx="914438"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Beans/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classes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qui</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servent</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à</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échanger</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entre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V ↔ C</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 ↔ V</a:t>
            </a:r>
          </a:p>
        </p:txBody>
      </p:sp>
      <p:sp>
        <p:nvSpPr>
          <p:cNvPr id="8" name="Rectangle 7"/>
          <p:cNvSpPr/>
          <p:nvPr/>
        </p:nvSpPr>
        <p:spPr>
          <a:xfrm>
            <a:off x="2666569" y="2028108"/>
            <a:ext cx="816464"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JSP</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HTML</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CSS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JS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Images</a:t>
            </a:r>
          </a:p>
        </p:txBody>
      </p:sp>
      <p:sp>
        <p:nvSpPr>
          <p:cNvPr id="9" name="Rectangle 8"/>
          <p:cNvSpPr/>
          <p:nvPr/>
        </p:nvSpPr>
        <p:spPr>
          <a:xfrm>
            <a:off x="3548349" y="2028108"/>
            <a:ext cx="3948993" cy="4310928"/>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tabLst>
                <a:tab pos="250169" algn="l"/>
              </a:tabLst>
              <a:defRPr sz="1800"/>
            </a:pPr>
            <a:r>
              <a:rPr lang="fr-FR" sz="1600" b="1" dirty="0">
                <a:latin typeface="Arial" pitchFamily="18"/>
                <a:ea typeface="Microsoft YaHei" pitchFamily="2"/>
                <a:cs typeface="Mangal" pitchFamily="2"/>
              </a:rPr>
              <a:t>	Servlet</a:t>
            </a:r>
            <a:br>
              <a:rPr lang="fr-FR" sz="1600" b="1" dirty="0">
                <a:latin typeface="Arial" pitchFamily="18"/>
                <a:ea typeface="Microsoft YaHei" pitchFamily="2"/>
                <a:cs typeface="Mangal" pitchFamily="2"/>
              </a:rPr>
            </a:br>
            <a:r>
              <a:rPr lang="fr-FR" sz="1600" b="1" dirty="0">
                <a:latin typeface="Arial" pitchFamily="18"/>
                <a:ea typeface="Microsoft YaHei" pitchFamily="2"/>
                <a:cs typeface="Mangal" pitchFamily="2"/>
              </a:rPr>
              <a:t>	WS (REST)</a:t>
            </a:r>
            <a:br>
              <a:rPr lang="fr-FR" sz="1600" b="1" dirty="0">
                <a:latin typeface="Arial" pitchFamily="18"/>
                <a:ea typeface="Microsoft YaHei" pitchFamily="2"/>
                <a:cs typeface="Mangal" pitchFamily="2"/>
              </a:rPr>
            </a:br>
            <a:r>
              <a:rPr lang="fr-FR" sz="1600" b="1" dirty="0">
                <a:latin typeface="Arial" pitchFamily="18"/>
                <a:ea typeface="Microsoft YaHei" pitchFamily="2"/>
                <a:cs typeface="Mangal" pitchFamily="2"/>
              </a:rPr>
              <a:t>	WS (SOAP)</a:t>
            </a:r>
          </a:p>
          <a:p>
            <a:pPr algn="ctr" hangingPunct="0">
              <a:tabLst>
                <a:tab pos="250169" algn="l"/>
              </a:tabLst>
              <a:defRPr sz="1800"/>
            </a:pPr>
            <a:endParaRPr lang="fr-FR" sz="1600" b="1" dirty="0">
              <a:latin typeface="Arial" pitchFamily="18"/>
              <a:ea typeface="Microsoft YaHei" pitchFamily="2"/>
              <a:cs typeface="Mangal" pitchFamily="2"/>
            </a:endParaRPr>
          </a:p>
          <a:p>
            <a:pPr hangingPunct="0">
              <a:tabLst>
                <a:tab pos="250169" algn="l"/>
              </a:tabLst>
              <a:defRPr sz="1800"/>
            </a:pPr>
            <a:r>
              <a:rPr lang="fr-FR" sz="1600" b="1" dirty="0">
                <a:latin typeface="Arial" pitchFamily="18"/>
                <a:ea typeface="Microsoft YaHei" pitchFamily="2"/>
                <a:cs typeface="Mangal" pitchFamily="2"/>
              </a:rPr>
              <a:t>   Attributs &lt;=&gt; 0 .. n Services métiers</a:t>
            </a:r>
            <a:br>
              <a:rPr lang="fr-FR" sz="1600" b="1" dirty="0">
                <a:latin typeface="Arial" pitchFamily="18"/>
                <a:ea typeface="Microsoft YaHei" pitchFamily="2"/>
                <a:cs typeface="Mangal" pitchFamily="2"/>
              </a:rPr>
            </a:br>
            <a:r>
              <a:rPr lang="fr-FR" sz="1600" b="1" dirty="0">
                <a:latin typeface="Arial" pitchFamily="18"/>
                <a:ea typeface="Microsoft YaHei" pitchFamily="2"/>
                <a:cs typeface="Mangal" pitchFamily="2"/>
              </a:rPr>
              <a:t>   Méthodes &lt;=&gt; en fonction des techno</a:t>
            </a:r>
          </a:p>
        </p:txBody>
      </p:sp>
      <p:sp>
        <p:nvSpPr>
          <p:cNvPr id="10" name="Rectangle 9"/>
          <p:cNvSpPr/>
          <p:nvPr/>
        </p:nvSpPr>
        <p:spPr>
          <a:xfrm>
            <a:off x="7931492" y="1636205"/>
            <a:ext cx="2090147" cy="4702831"/>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1" name="Rectangle 10"/>
          <p:cNvSpPr/>
          <p:nvPr/>
        </p:nvSpPr>
        <p:spPr>
          <a:xfrm>
            <a:off x="7931492" y="1244303"/>
            <a:ext cx="2090147" cy="326585"/>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Services Métiers</a:t>
            </a:r>
          </a:p>
        </p:txBody>
      </p:sp>
      <p:sp>
        <p:nvSpPr>
          <p:cNvPr id="12" name="Rectangle 11"/>
          <p:cNvSpPr/>
          <p:nvPr/>
        </p:nvSpPr>
        <p:spPr>
          <a:xfrm>
            <a:off x="10599906" y="1229970"/>
            <a:ext cx="1045073" cy="326585"/>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dirty="0">
                <a:latin typeface="Arial" pitchFamily="18"/>
                <a:ea typeface="Microsoft YaHei" pitchFamily="2"/>
                <a:cs typeface="Mangal" pitchFamily="2"/>
              </a:rPr>
              <a:t>Données</a:t>
            </a:r>
          </a:p>
        </p:txBody>
      </p:sp>
      <p:sp>
        <p:nvSpPr>
          <p:cNvPr id="13" name="ZoneTexte 12"/>
          <p:cNvSpPr txBox="1"/>
          <p:nvPr/>
        </p:nvSpPr>
        <p:spPr>
          <a:xfrm>
            <a:off x="8131362" y="1715239"/>
            <a:ext cx="1712554" cy="323278"/>
          </a:xfrm>
          <a:prstGeom prst="rect">
            <a:avLst/>
          </a:prstGeom>
          <a:solidFill>
            <a:srgbClr val="92D05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Services Métiers</a:t>
            </a:r>
          </a:p>
        </p:txBody>
      </p:sp>
      <p:sp>
        <p:nvSpPr>
          <p:cNvPr id="14" name="Rectangle 13"/>
          <p:cNvSpPr/>
          <p:nvPr/>
        </p:nvSpPr>
        <p:spPr>
          <a:xfrm>
            <a:off x="10599906" y="1636205"/>
            <a:ext cx="1045073" cy="4702831"/>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6" name="ZoneTexte 15"/>
          <p:cNvSpPr txBox="1"/>
          <p:nvPr/>
        </p:nvSpPr>
        <p:spPr>
          <a:xfrm>
            <a:off x="10685798" y="1701523"/>
            <a:ext cx="804998" cy="564114"/>
          </a:xfrm>
          <a:prstGeom prst="rect">
            <a:avLst/>
          </a:prstGeom>
          <a:solidFill>
            <a:srgbClr val="00B0F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Entités</a:t>
            </a:r>
            <a:br>
              <a:rPr lang="fr-FR" sz="1633" i="1">
                <a:latin typeface="Arial" pitchFamily="18"/>
                <a:ea typeface="Microsoft YaHei" pitchFamily="2"/>
                <a:cs typeface="Mangal" pitchFamily="2"/>
              </a:rPr>
            </a:br>
            <a:r>
              <a:rPr lang="fr-FR" sz="1633" i="1">
                <a:latin typeface="Arial" pitchFamily="18"/>
                <a:ea typeface="Microsoft YaHei" pitchFamily="2"/>
                <a:cs typeface="Mangal" pitchFamily="2"/>
              </a:rPr>
              <a:t>DAOs</a:t>
            </a:r>
          </a:p>
        </p:txBody>
      </p:sp>
      <p:sp>
        <p:nvSpPr>
          <p:cNvPr id="18" name="Rectangle 17"/>
          <p:cNvSpPr/>
          <p:nvPr/>
        </p:nvSpPr>
        <p:spPr>
          <a:xfrm>
            <a:off x="1654155" y="640435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Struts / JSF / Spring MVC / ...</a:t>
            </a:r>
          </a:p>
        </p:txBody>
      </p:sp>
      <p:sp>
        <p:nvSpPr>
          <p:cNvPr id="19" name="Titre 18"/>
          <p:cNvSpPr>
            <a:spLocks noGrp="1"/>
          </p:cNvSpPr>
          <p:nvPr>
            <p:ph type="title"/>
          </p:nvPr>
        </p:nvSpPr>
        <p:spPr/>
        <p:txBody>
          <a:bodyPr>
            <a:normAutofit fontScale="90000"/>
          </a:bodyPr>
          <a:lstStyle/>
          <a:p>
            <a:r>
              <a:rPr lang="fr-FR" dirty="0"/>
              <a:t>Web Service : Présentation</a:t>
            </a:r>
          </a:p>
        </p:txBody>
      </p:sp>
      <p:sp>
        <p:nvSpPr>
          <p:cNvPr id="22" name="Espace réservé du numéro de diapositive 4"/>
          <p:cNvSpPr>
            <a:spLocks noGrp="1"/>
          </p:cNvSpPr>
          <p:nvPr>
            <p:ph type="sldNum" sz="quarter" idx="12"/>
          </p:nvPr>
        </p:nvSpPr>
        <p:spPr/>
        <p:txBody>
          <a:bodyPr/>
          <a:lstStyle/>
          <a:p>
            <a:fld id="{CF4668DC-857F-487D-BFFA-8C0CA5037977}" type="slidenum">
              <a:rPr lang="fr-BE" smtClean="0"/>
              <a:pPr/>
              <a:t>401</a:t>
            </a:fld>
            <a:endParaRPr lang="fr-BE" dirty="0"/>
          </a:p>
        </p:txBody>
      </p:sp>
      <p:cxnSp>
        <p:nvCxnSpPr>
          <p:cNvPr id="20" name="Connecteur : en angle 19"/>
          <p:cNvCxnSpPr/>
          <p:nvPr/>
        </p:nvCxnSpPr>
        <p:spPr>
          <a:xfrm rot="5400000" flipH="1" flipV="1">
            <a:off x="7308960" y="127127"/>
            <a:ext cx="11521" cy="2204452"/>
          </a:xfrm>
          <a:prstGeom prst="bentConnector3">
            <a:avLst>
              <a:gd name="adj1" fmla="val 1800000"/>
            </a:avLst>
          </a:prstGeom>
          <a:noFill/>
          <a:ln w="36000">
            <a:solidFill>
              <a:srgbClr val="000000"/>
            </a:solidFill>
            <a:prstDash val="solid"/>
            <a:tailEnd type="arrow"/>
          </a:ln>
        </p:spPr>
      </p:cxnSp>
      <p:cxnSp>
        <p:nvCxnSpPr>
          <p:cNvPr id="21" name="Connecteur : en angle 20"/>
          <p:cNvCxnSpPr/>
          <p:nvPr/>
        </p:nvCxnSpPr>
        <p:spPr>
          <a:xfrm rot="5400000" flipH="1" flipV="1">
            <a:off x="10025202" y="132889"/>
            <a:ext cx="11521" cy="2204452"/>
          </a:xfrm>
          <a:prstGeom prst="bentConnector3">
            <a:avLst>
              <a:gd name="adj1" fmla="val 1800000"/>
            </a:avLst>
          </a:prstGeom>
          <a:noFill/>
          <a:ln w="36000">
            <a:solidFill>
              <a:srgbClr val="000000"/>
            </a:solidFill>
            <a:prstDash val="solid"/>
            <a:tailEnd type="arrow"/>
          </a:ln>
        </p:spPr>
      </p:cxnSp>
      <p:sp>
        <p:nvSpPr>
          <p:cNvPr id="4" name="Espace réservé du pied de page 3">
            <a:extLst>
              <a:ext uri="{FF2B5EF4-FFF2-40B4-BE49-F238E27FC236}">
                <a16:creationId xmlns:a16="http://schemas.microsoft.com/office/drawing/2014/main" id="{B9DB3286-6CC0-45A7-9E95-64F1202ADD3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1380427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 protocole HTTP</a:t>
            </a:r>
            <a:endParaRPr lang="fr-FR" dirty="0"/>
          </a:p>
        </p:txBody>
      </p:sp>
      <p:sp>
        <p:nvSpPr>
          <p:cNvPr id="7" name="Espace réservé du contenu 6"/>
          <p:cNvSpPr>
            <a:spLocks noGrp="1"/>
          </p:cNvSpPr>
          <p:nvPr>
            <p:ph idx="1"/>
          </p:nvPr>
        </p:nvSpPr>
        <p:spPr/>
        <p:txBody>
          <a:bodyPr>
            <a:normAutofit/>
          </a:bodyPr>
          <a:lstStyle/>
          <a:p>
            <a:r>
              <a:rPr lang="fr-FR" sz="2400" dirty="0"/>
              <a:t>Un protocole est une convention à respecter pour bien communiquer.</a:t>
            </a:r>
          </a:p>
          <a:p>
            <a:pPr lvl="1"/>
            <a:r>
              <a:rPr lang="fr-FR" sz="2000" dirty="0"/>
              <a:t>HTTP :</a:t>
            </a:r>
          </a:p>
          <a:p>
            <a:pPr lvl="2"/>
            <a:r>
              <a:rPr lang="fr-FR" sz="1800" dirty="0" err="1"/>
              <a:t>Hypertext</a:t>
            </a:r>
            <a:r>
              <a:rPr lang="fr-FR" sz="1800" dirty="0"/>
              <a:t> Transfer Protocol soit protocole de transfert hypertexte</a:t>
            </a:r>
          </a:p>
          <a:p>
            <a:pPr lvl="2"/>
            <a:r>
              <a:rPr lang="fr-FR" sz="1800" dirty="0"/>
              <a:t>Développé pour le World Wide Web</a:t>
            </a:r>
          </a:p>
          <a:p>
            <a:pPr lvl="2"/>
            <a:r>
              <a:rPr lang="fr-FR" sz="1800" dirty="0"/>
              <a:t>Il fait parti de la couche "application"</a:t>
            </a:r>
          </a:p>
          <a:p>
            <a:pPr lvl="2"/>
            <a:r>
              <a:rPr lang="fr-FR" sz="1800" dirty="0"/>
              <a:t>Son port par défaut est le port 80 (443 pour le https)</a:t>
            </a:r>
          </a:p>
          <a:p>
            <a:endParaRPr lang="fr-FR" sz="2400" dirty="0"/>
          </a:p>
        </p:txBody>
      </p:sp>
      <p:pic>
        <p:nvPicPr>
          <p:cNvPr id="12294" name="Imag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934" y="4054161"/>
            <a:ext cx="589756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numéro de diapositive 5">
            <a:extLst>
              <a:ext uri="{FF2B5EF4-FFF2-40B4-BE49-F238E27FC236}">
                <a16:creationId xmlns:a16="http://schemas.microsoft.com/office/drawing/2014/main" id="{4DB66021-4F47-436E-9034-EC484537E8CB}"/>
              </a:ext>
            </a:extLst>
          </p:cNvPr>
          <p:cNvSpPr>
            <a:spLocks noGrp="1"/>
          </p:cNvSpPr>
          <p:nvPr>
            <p:ph type="sldNum" sz="quarter" idx="12"/>
          </p:nvPr>
        </p:nvSpPr>
        <p:spPr/>
        <p:txBody>
          <a:bodyPr/>
          <a:lstStyle/>
          <a:p>
            <a:fld id="{27DD2850-4166-4114-B1C5-40990753D8A0}" type="slidenum">
              <a:rPr lang="fr-FR" smtClean="0"/>
              <a:t>402</a:t>
            </a:fld>
            <a:endParaRPr lang="fr-FR"/>
          </a:p>
        </p:txBody>
      </p:sp>
      <p:sp>
        <p:nvSpPr>
          <p:cNvPr id="3" name="Espace réservé du pied de page 2">
            <a:extLst>
              <a:ext uri="{FF2B5EF4-FFF2-40B4-BE49-F238E27FC236}">
                <a16:creationId xmlns:a16="http://schemas.microsoft.com/office/drawing/2014/main" id="{DCB4ACB3-E42A-4B49-9A9A-0544974AB6F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3536232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HTTP : Communication</a:t>
            </a:r>
          </a:p>
        </p:txBody>
      </p:sp>
      <p:sp>
        <p:nvSpPr>
          <p:cNvPr id="13315" name="Espace réservé du contenu 2"/>
          <p:cNvSpPr>
            <a:spLocks noGrp="1"/>
          </p:cNvSpPr>
          <p:nvPr>
            <p:ph idx="1"/>
          </p:nvPr>
        </p:nvSpPr>
        <p:spPr/>
        <p:txBody>
          <a:bodyPr>
            <a:normAutofit fontScale="62500" lnSpcReduction="20000"/>
          </a:bodyPr>
          <a:lstStyle/>
          <a:p>
            <a:r>
              <a:rPr lang="fr-FR" altLang="fr-FR" dirty="0"/>
              <a:t>Le HTTP permet d’échanger des flux textes entre un client et un serveur</a:t>
            </a:r>
          </a:p>
          <a:p>
            <a:endParaRPr lang="fr-FR" altLang="fr-FR" dirty="0"/>
          </a:p>
          <a:p>
            <a:r>
              <a:rPr lang="fr-FR" altLang="fr-FR" dirty="0"/>
              <a:t>Le client fait une requête (= une demande) au serveur.</a:t>
            </a:r>
            <a:br>
              <a:rPr lang="fr-FR" altLang="fr-FR" dirty="0"/>
            </a:br>
            <a:r>
              <a:rPr lang="fr-FR" altLang="fr-FR" dirty="0"/>
              <a:t>Ces demandes peuvent être de plusieurs types utilisant ce que l'on appelle "méthodes" / "Commandes"</a:t>
            </a:r>
          </a:p>
          <a:p>
            <a:pPr lvl="1"/>
            <a:r>
              <a:rPr lang="fr-FR" altLang="fr-FR" dirty="0" err="1"/>
              <a:t>get</a:t>
            </a:r>
            <a:r>
              <a:rPr lang="fr-FR" altLang="fr-FR" dirty="0"/>
              <a:t> : Demander une ressource au serveur (exemple: un fichier, une page html ou des informations).</a:t>
            </a:r>
          </a:p>
          <a:p>
            <a:pPr lvl="1"/>
            <a:r>
              <a:rPr lang="fr-FR" altLang="fr-FR" dirty="0"/>
              <a:t>post : Envoyer des données vers le serveur (exemple : enregistrer un formulaire, envoyer un message)</a:t>
            </a:r>
          </a:p>
          <a:p>
            <a:pPr lvl="1"/>
            <a:r>
              <a:rPr lang="fr-FR" altLang="fr-FR" dirty="0"/>
              <a:t>put : Créer ou modifier une ressource</a:t>
            </a:r>
          </a:p>
          <a:p>
            <a:pPr lvl="1"/>
            <a:r>
              <a:rPr lang="fr-FR" altLang="fr-FR" dirty="0" err="1"/>
              <a:t>delete</a:t>
            </a:r>
            <a:r>
              <a:rPr lang="fr-FR" altLang="fr-FR" dirty="0"/>
              <a:t> : Supprimer des ressources</a:t>
            </a:r>
          </a:p>
          <a:p>
            <a:pPr lvl="1"/>
            <a:r>
              <a:rPr lang="fr-FR" altLang="fr-FR" dirty="0" err="1"/>
              <a:t>head</a:t>
            </a:r>
            <a:r>
              <a:rPr lang="fr-FR" altLang="fr-FR" dirty="0"/>
              <a:t> : Demande d'information sur une ressource.</a:t>
            </a:r>
          </a:p>
          <a:p>
            <a:endParaRPr lang="fr-FR" altLang="fr-FR" dirty="0"/>
          </a:p>
          <a:p>
            <a:r>
              <a:rPr lang="fr-FR" altLang="fr-FR" dirty="0"/>
              <a:t>Le serveur exécute la demande et répond</a:t>
            </a:r>
          </a:p>
          <a:p>
            <a:pPr lvl="1"/>
            <a:r>
              <a:rPr lang="fr-FR" altLang="fr-FR" dirty="0"/>
              <a:t>Un flux</a:t>
            </a:r>
          </a:p>
          <a:p>
            <a:pPr lvl="1"/>
            <a:r>
              <a:rPr lang="fr-FR" altLang="fr-FR" dirty="0"/>
              <a:t>Un HTTP </a:t>
            </a:r>
            <a:r>
              <a:rPr lang="fr-FR" altLang="fr-FR" dirty="0" err="1"/>
              <a:t>Status</a:t>
            </a:r>
            <a:endParaRPr lang="fr-FR" altLang="fr-FR" dirty="0"/>
          </a:p>
        </p:txBody>
      </p:sp>
      <p:sp>
        <p:nvSpPr>
          <p:cNvPr id="6" name="Espace réservé du numéro de diapositive 5">
            <a:extLst>
              <a:ext uri="{FF2B5EF4-FFF2-40B4-BE49-F238E27FC236}">
                <a16:creationId xmlns:a16="http://schemas.microsoft.com/office/drawing/2014/main" id="{38AB1038-05EA-4BD2-8B0E-CA1D63445289}"/>
              </a:ext>
            </a:extLst>
          </p:cNvPr>
          <p:cNvSpPr>
            <a:spLocks noGrp="1"/>
          </p:cNvSpPr>
          <p:nvPr>
            <p:ph type="sldNum" sz="quarter" idx="12"/>
          </p:nvPr>
        </p:nvSpPr>
        <p:spPr/>
        <p:txBody>
          <a:bodyPr/>
          <a:lstStyle/>
          <a:p>
            <a:fld id="{27DD2850-4166-4114-B1C5-40990753D8A0}" type="slidenum">
              <a:rPr lang="fr-FR" smtClean="0"/>
              <a:t>403</a:t>
            </a:fld>
            <a:endParaRPr lang="fr-FR"/>
          </a:p>
        </p:txBody>
      </p:sp>
      <p:sp>
        <p:nvSpPr>
          <p:cNvPr id="3" name="Espace réservé du pied de page 2">
            <a:extLst>
              <a:ext uri="{FF2B5EF4-FFF2-40B4-BE49-F238E27FC236}">
                <a16:creationId xmlns:a16="http://schemas.microsoft.com/office/drawing/2014/main" id="{9590A1A3-6714-4BD0-9442-DE6BA8401E6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1826617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 protocole HTTP : requête</a:t>
            </a:r>
            <a:endParaRPr lang="fr-FR" dirty="0"/>
          </a:p>
        </p:txBody>
      </p:sp>
      <p:sp>
        <p:nvSpPr>
          <p:cNvPr id="14" name="Espace réservé du contenu 13"/>
          <p:cNvSpPr>
            <a:spLocks noGrp="1"/>
          </p:cNvSpPr>
          <p:nvPr>
            <p:ph idx="1"/>
          </p:nvPr>
        </p:nvSpPr>
        <p:spPr/>
        <p:txBody>
          <a:bodyPr>
            <a:normAutofit/>
          </a:bodyPr>
          <a:lstStyle/>
          <a:p>
            <a:r>
              <a:rPr lang="fr-FR" sz="2800" dirty="0"/>
              <a:t>La requête est divisée en deux blocs :</a:t>
            </a:r>
          </a:p>
          <a:p>
            <a:r>
              <a:rPr lang="fr-FR" sz="2800" dirty="0"/>
              <a:t>L'entête qui contiendra des informations sur la méthode employée, le serveur et le client lui-même</a:t>
            </a:r>
          </a:p>
          <a:p>
            <a:endParaRPr lang="fr-FR" sz="2800" dirty="0"/>
          </a:p>
          <a:p>
            <a:endParaRPr lang="fr-FR" sz="2800" dirty="0"/>
          </a:p>
          <a:p>
            <a:endParaRPr lang="fr-FR" sz="2800" dirty="0"/>
          </a:p>
          <a:p>
            <a:endParaRPr lang="fr-FR" sz="2800" dirty="0"/>
          </a:p>
          <a:p>
            <a:r>
              <a:rPr lang="fr-FR" sz="2800" dirty="0"/>
              <a:t>Le corps contient les données envoyées</a:t>
            </a:r>
          </a:p>
          <a:p>
            <a:endParaRPr lang="fr-FR" sz="2800" dirty="0"/>
          </a:p>
        </p:txBody>
      </p:sp>
      <p:sp>
        <p:nvSpPr>
          <p:cNvPr id="16390" name="Espace réservé du contenu 4"/>
          <p:cNvSpPr txBox="1">
            <a:spLocks/>
          </p:cNvSpPr>
          <p:nvPr/>
        </p:nvSpPr>
        <p:spPr bwMode="auto">
          <a:xfrm>
            <a:off x="1778000" y="865188"/>
            <a:ext cx="871378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ts val="300"/>
              </a:spcAft>
              <a:buClr>
                <a:schemeClr val="tx2"/>
              </a:buClr>
              <a:buSzPct val="100000"/>
              <a:buFont typeface="Lucida Grande" charset="0"/>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Bef>
                <a:spcPct val="20000"/>
              </a:spcBef>
              <a:spcAft>
                <a:spcPct val="0"/>
              </a:spcAft>
              <a:buClrTx/>
              <a:buSzTx/>
              <a:buFont typeface="Arial" panose="020B0604020202020204" pitchFamily="34" charset="0"/>
              <a:buNone/>
            </a:pPr>
            <a:endParaRPr lang="fr-FR" altLang="fr-FR">
              <a:latin typeface="Arial Narrow" panose="020B0606020202030204" pitchFamily="34" charset="0"/>
            </a:endParaRPr>
          </a:p>
        </p:txBody>
      </p:sp>
      <p:grpSp>
        <p:nvGrpSpPr>
          <p:cNvPr id="16391" name="Groupe 12"/>
          <p:cNvGrpSpPr>
            <a:grpSpLocks/>
          </p:cNvGrpSpPr>
          <p:nvPr/>
        </p:nvGrpSpPr>
        <p:grpSpPr bwMode="auto">
          <a:xfrm>
            <a:off x="2130425" y="2781301"/>
            <a:ext cx="8008938" cy="1008063"/>
            <a:chOff x="40709" y="2453283"/>
            <a:chExt cx="8007494" cy="1008112"/>
          </a:xfrm>
        </p:grpSpPr>
        <p:sp>
          <p:nvSpPr>
            <p:cNvPr id="5" name="Rectangle 4"/>
            <p:cNvSpPr/>
            <p:nvPr/>
          </p:nvSpPr>
          <p:spPr>
            <a:xfrm>
              <a:off x="1351748" y="2453283"/>
              <a:ext cx="6696455" cy="100811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t">
                <a:defRPr/>
              </a:pPr>
              <a:r>
                <a:rPr lang="fr-FR" sz="1400" dirty="0">
                  <a:solidFill>
                    <a:schemeClr val="tx1"/>
                  </a:solidFill>
                  <a:latin typeface="Courier New" panose="02070309020205020404" pitchFamily="49" charset="0"/>
                  <a:cs typeface="Courier New" panose="02070309020205020404" pitchFamily="49" charset="0"/>
                </a:rPr>
                <a:t>GET /chemin/hello.htm HTTP/1.1 </a:t>
              </a:r>
            </a:p>
            <a:p>
              <a:pPr fontAlgn="t">
                <a:defRPr/>
              </a:pPr>
              <a:r>
                <a:rPr lang="fr-FR" sz="1400" dirty="0">
                  <a:solidFill>
                    <a:schemeClr val="tx1"/>
                  </a:solidFill>
                  <a:latin typeface="Courier New" panose="02070309020205020404" pitchFamily="49" charset="0"/>
                  <a:cs typeface="Courier New" panose="02070309020205020404" pitchFamily="49" charset="0"/>
                </a:rPr>
                <a:t>User-Agent: Mozilla/4.0 (compatible; MSIE5.01; Windows NT) </a:t>
              </a:r>
            </a:p>
            <a:p>
              <a:pPr fontAlgn="t">
                <a:defRPr/>
              </a:pPr>
              <a:r>
                <a:rPr lang="fr-FR" sz="1400" dirty="0">
                  <a:solidFill>
                    <a:schemeClr val="tx1"/>
                  </a:solidFill>
                  <a:latin typeface="Courier New" panose="02070309020205020404" pitchFamily="49" charset="0"/>
                  <a:cs typeface="Courier New" panose="02070309020205020404" pitchFamily="49" charset="0"/>
                </a:rPr>
                <a:t>Host: www.site.com</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16399" name="ZoneTexte 2"/>
            <p:cNvSpPr txBox="1">
              <a:spLocks noChangeArrowheads="1"/>
            </p:cNvSpPr>
            <p:nvPr/>
          </p:nvSpPr>
          <p:spPr bwMode="auto">
            <a:xfrm>
              <a:off x="40709" y="2772673"/>
              <a:ext cx="1290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r>
                <a:rPr lang="fr-FR" altLang="fr-FR" b="1"/>
                <a:t>En-tête GET</a:t>
              </a:r>
            </a:p>
          </p:txBody>
        </p:sp>
      </p:grpSp>
      <p:grpSp>
        <p:nvGrpSpPr>
          <p:cNvPr id="16392" name="Groupe 15"/>
          <p:cNvGrpSpPr>
            <a:grpSpLocks/>
          </p:cNvGrpSpPr>
          <p:nvPr/>
        </p:nvGrpSpPr>
        <p:grpSpPr bwMode="auto">
          <a:xfrm>
            <a:off x="2058989" y="3933826"/>
            <a:ext cx="8080375" cy="1008063"/>
            <a:chOff x="535502" y="4383758"/>
            <a:chExt cx="8079120" cy="1008112"/>
          </a:xfrm>
        </p:grpSpPr>
        <p:sp>
          <p:nvSpPr>
            <p:cNvPr id="7" name="Rectangle 6"/>
            <p:cNvSpPr/>
            <p:nvPr/>
          </p:nvSpPr>
          <p:spPr>
            <a:xfrm>
              <a:off x="1917999" y="4383758"/>
              <a:ext cx="6696623" cy="1008112"/>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t">
                <a:defRPr/>
              </a:pPr>
              <a:r>
                <a:rPr lang="fr-FR" sz="1400" dirty="0">
                  <a:solidFill>
                    <a:schemeClr val="tx1"/>
                  </a:solidFill>
                  <a:latin typeface="Courier New" panose="02070309020205020404" pitchFamily="49" charset="0"/>
                  <a:cs typeface="Courier New" panose="02070309020205020404" pitchFamily="49" charset="0"/>
                </a:rPr>
                <a:t>POST /chemin/connexion HTTP/1.1 </a:t>
              </a:r>
            </a:p>
            <a:p>
              <a:pPr fontAlgn="t">
                <a:defRPr/>
              </a:pPr>
              <a:r>
                <a:rPr lang="fr-FR" sz="1400" dirty="0">
                  <a:solidFill>
                    <a:schemeClr val="tx1"/>
                  </a:solidFill>
                  <a:latin typeface="Courier New" panose="02070309020205020404" pitchFamily="49" charset="0"/>
                  <a:cs typeface="Courier New" panose="02070309020205020404" pitchFamily="49" charset="0"/>
                </a:rPr>
                <a:t>User-Agent: Mozilla/4.0 (compatible; MSIE5.01; Windows NT) </a:t>
              </a:r>
            </a:p>
            <a:p>
              <a:pPr fontAlgn="t">
                <a:defRPr/>
              </a:pPr>
              <a:r>
                <a:rPr lang="fr-FR" sz="1400" dirty="0">
                  <a:solidFill>
                    <a:schemeClr val="tx1"/>
                  </a:solidFill>
                  <a:latin typeface="Courier New" panose="02070309020205020404" pitchFamily="49" charset="0"/>
                  <a:cs typeface="Courier New" panose="02070309020205020404" pitchFamily="49" charset="0"/>
                </a:rPr>
                <a:t>Host: www.site.com</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16397" name="ZoneTexte 8"/>
            <p:cNvSpPr txBox="1">
              <a:spLocks noChangeArrowheads="1"/>
            </p:cNvSpPr>
            <p:nvPr/>
          </p:nvSpPr>
          <p:spPr bwMode="auto">
            <a:xfrm>
              <a:off x="535502" y="4703148"/>
              <a:ext cx="1427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r>
                <a:rPr lang="fr-FR" altLang="fr-FR" b="1"/>
                <a:t>En-tête POST</a:t>
              </a:r>
            </a:p>
          </p:txBody>
        </p:sp>
      </p:grpSp>
      <p:grpSp>
        <p:nvGrpSpPr>
          <p:cNvPr id="16393" name="Groupe 16"/>
          <p:cNvGrpSpPr>
            <a:grpSpLocks/>
          </p:cNvGrpSpPr>
          <p:nvPr/>
        </p:nvGrpSpPr>
        <p:grpSpPr bwMode="auto">
          <a:xfrm>
            <a:off x="2165351" y="5805488"/>
            <a:ext cx="7974013" cy="671512"/>
            <a:chOff x="642047" y="5495236"/>
            <a:chExt cx="7972575" cy="670068"/>
          </a:xfrm>
        </p:grpSpPr>
        <p:sp>
          <p:nvSpPr>
            <p:cNvPr id="8" name="Rectangle 7"/>
            <p:cNvSpPr/>
            <p:nvPr/>
          </p:nvSpPr>
          <p:spPr>
            <a:xfrm>
              <a:off x="1918167" y="5495236"/>
              <a:ext cx="6696455" cy="670068"/>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t">
                <a:defRPr/>
              </a:pPr>
              <a:r>
                <a:rPr lang="fr-FR" sz="1400" b="1" dirty="0">
                  <a:solidFill>
                    <a:srgbClr val="545454"/>
                  </a:solidFill>
                  <a:latin typeface="Courier New" panose="02070309020205020404" pitchFamily="49" charset="0"/>
                  <a:cs typeface="Courier New" panose="02070309020205020404" pitchFamily="49" charset="0"/>
                </a:rPr>
                <a:t>Login: </a:t>
              </a:r>
              <a:r>
                <a:rPr lang="fr-FR" sz="1400" dirty="0" err="1">
                  <a:solidFill>
                    <a:srgbClr val="222222"/>
                  </a:solidFill>
                  <a:latin typeface="Courier New" panose="02070309020205020404" pitchFamily="49" charset="0"/>
                  <a:cs typeface="Courier New" panose="02070309020205020404" pitchFamily="49" charset="0"/>
                </a:rPr>
                <a:t>Jhon</a:t>
              </a:r>
              <a:endParaRPr lang="fr-FR" sz="1400" dirty="0">
                <a:solidFill>
                  <a:srgbClr val="222222"/>
                </a:solidFill>
                <a:latin typeface="Courier New" panose="02070309020205020404" pitchFamily="49" charset="0"/>
                <a:cs typeface="Courier New" panose="02070309020205020404" pitchFamily="49" charset="0"/>
              </a:endParaRPr>
            </a:p>
            <a:p>
              <a:pPr fontAlgn="t">
                <a:defRPr/>
              </a:pPr>
              <a:r>
                <a:rPr lang="fr-FR" sz="1400" b="1" dirty="0" err="1">
                  <a:solidFill>
                    <a:srgbClr val="545454"/>
                  </a:solidFill>
                  <a:latin typeface="Courier New" panose="02070309020205020404" pitchFamily="49" charset="0"/>
                  <a:cs typeface="Courier New" panose="02070309020205020404" pitchFamily="49" charset="0"/>
                </a:rPr>
                <a:t>Password</a:t>
              </a:r>
              <a:r>
                <a:rPr lang="fr-FR" sz="1400" b="1" dirty="0">
                  <a:solidFill>
                    <a:srgbClr val="545454"/>
                  </a:solidFill>
                  <a:latin typeface="Courier New" panose="02070309020205020404" pitchFamily="49" charset="0"/>
                  <a:cs typeface="Courier New" panose="02070309020205020404" pitchFamily="49" charset="0"/>
                </a:rPr>
                <a:t>: </a:t>
              </a:r>
              <a:r>
                <a:rPr lang="fr-FR" sz="1400" dirty="0">
                  <a:solidFill>
                    <a:srgbClr val="222222"/>
                  </a:solidFill>
                  <a:latin typeface="Courier New" panose="02070309020205020404" pitchFamily="49" charset="0"/>
                  <a:cs typeface="Courier New" panose="02070309020205020404" pitchFamily="49" charset="0"/>
                </a:rPr>
                <a:t>1234</a:t>
              </a:r>
            </a:p>
          </p:txBody>
        </p:sp>
        <p:sp>
          <p:nvSpPr>
            <p:cNvPr id="16395" name="ZoneTexte 9"/>
            <p:cNvSpPr txBox="1">
              <a:spLocks noChangeArrowheads="1"/>
            </p:cNvSpPr>
            <p:nvPr/>
          </p:nvSpPr>
          <p:spPr bwMode="auto">
            <a:xfrm>
              <a:off x="642047" y="5670610"/>
              <a:ext cx="1300121" cy="3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r>
                <a:rPr lang="fr-FR" altLang="fr-FR" b="1"/>
                <a:t>Corps POST</a:t>
              </a:r>
            </a:p>
          </p:txBody>
        </p:sp>
      </p:grpSp>
      <p:sp>
        <p:nvSpPr>
          <p:cNvPr id="9" name="Espace réservé du numéro de diapositive 8">
            <a:extLst>
              <a:ext uri="{FF2B5EF4-FFF2-40B4-BE49-F238E27FC236}">
                <a16:creationId xmlns:a16="http://schemas.microsoft.com/office/drawing/2014/main" id="{671EC3E7-111F-4305-8A50-3CFD37147EC1}"/>
              </a:ext>
            </a:extLst>
          </p:cNvPr>
          <p:cNvSpPr>
            <a:spLocks noGrp="1"/>
          </p:cNvSpPr>
          <p:nvPr>
            <p:ph type="sldNum" sz="quarter" idx="12"/>
          </p:nvPr>
        </p:nvSpPr>
        <p:spPr/>
        <p:txBody>
          <a:bodyPr/>
          <a:lstStyle/>
          <a:p>
            <a:fld id="{27DD2850-4166-4114-B1C5-40990753D8A0}" type="slidenum">
              <a:rPr lang="fr-FR" smtClean="0"/>
              <a:t>404</a:t>
            </a:fld>
            <a:endParaRPr lang="fr-FR"/>
          </a:p>
        </p:txBody>
      </p:sp>
      <p:sp>
        <p:nvSpPr>
          <p:cNvPr id="3" name="Espace réservé du pied de page 2">
            <a:extLst>
              <a:ext uri="{FF2B5EF4-FFF2-40B4-BE49-F238E27FC236}">
                <a16:creationId xmlns:a16="http://schemas.microsoft.com/office/drawing/2014/main" id="{4AFD6A8E-AFD5-4A01-BAA6-A00D37A3BC1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9005394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405</a:t>
            </a:fld>
            <a:endParaRPr lang="fr-FR" dirty="0"/>
          </a:p>
        </p:txBody>
      </p:sp>
      <p:sp>
        <p:nvSpPr>
          <p:cNvPr id="2" name="Titre 1"/>
          <p:cNvSpPr>
            <a:spLocks noGrp="1"/>
          </p:cNvSpPr>
          <p:nvPr>
            <p:ph type="title"/>
          </p:nvPr>
        </p:nvSpPr>
        <p:spPr/>
        <p:txBody>
          <a:bodyPr>
            <a:normAutofit fontScale="90000"/>
          </a:bodyPr>
          <a:lstStyle/>
          <a:p>
            <a:r>
              <a:rPr lang="fr-FR" dirty="0"/>
              <a:t>HTTP : GET</a:t>
            </a:r>
          </a:p>
        </p:txBody>
      </p:sp>
      <p:sp>
        <p:nvSpPr>
          <p:cNvPr id="15" name="Espace réservé du contenu 14"/>
          <p:cNvSpPr>
            <a:spLocks noGrp="1"/>
          </p:cNvSpPr>
          <p:nvPr>
            <p:ph idx="1"/>
          </p:nvPr>
        </p:nvSpPr>
        <p:spPr/>
        <p:txBody>
          <a:bodyPr>
            <a:normAutofit fontScale="85000" lnSpcReduction="20000"/>
          </a:bodyPr>
          <a:lstStyle/>
          <a:p>
            <a:r>
              <a:rPr lang="fr-FR" altLang="fr-FR" dirty="0"/>
              <a:t>C'est la méthode la plus courante pour demander une ressource.</a:t>
            </a:r>
          </a:p>
          <a:p>
            <a:endParaRPr lang="fr-FR" altLang="fr-FR" dirty="0"/>
          </a:p>
          <a:p>
            <a:r>
              <a:rPr lang="fr-FR" altLang="fr-FR" dirty="0"/>
              <a:t>Une requête </a:t>
            </a:r>
            <a:r>
              <a:rPr lang="fr-FR" altLang="fr-FR" b="1" dirty="0"/>
              <a:t>GET</a:t>
            </a:r>
            <a:r>
              <a:rPr lang="fr-FR" altLang="fr-FR" dirty="0"/>
              <a:t> est sans effet sur la ressource, elle ne modifie pas cette dernière</a:t>
            </a:r>
          </a:p>
          <a:p>
            <a:endParaRPr lang="fr-FR" altLang="fr-FR" dirty="0"/>
          </a:p>
          <a:p>
            <a:r>
              <a:rPr lang="fr-FR" altLang="fr-FR" dirty="0"/>
              <a:t>On peut utiliser le </a:t>
            </a:r>
            <a:r>
              <a:rPr lang="fr-FR" altLang="fr-FR" b="1" dirty="0"/>
              <a:t>GET</a:t>
            </a:r>
            <a:r>
              <a:rPr lang="fr-FR" altLang="fr-FR" dirty="0"/>
              <a:t> quand on souhaite réaliser un select, insert, update, </a:t>
            </a:r>
            <a:r>
              <a:rPr lang="fr-FR" altLang="fr-FR" dirty="0" err="1"/>
              <a:t>delete</a:t>
            </a:r>
            <a:endParaRPr lang="fr-FR" altLang="fr-FR" dirty="0"/>
          </a:p>
          <a:p>
            <a:endParaRPr lang="fr-FR" altLang="fr-FR" dirty="0"/>
          </a:p>
          <a:p>
            <a:r>
              <a:rPr lang="fr-FR" altLang="fr-FR" dirty="0"/>
              <a:t>On fait un </a:t>
            </a:r>
            <a:r>
              <a:rPr lang="fr-FR" altLang="fr-FR" b="1" dirty="0"/>
              <a:t>GET</a:t>
            </a:r>
            <a:r>
              <a:rPr lang="fr-FR" altLang="fr-FR" dirty="0"/>
              <a:t> quand</a:t>
            </a:r>
          </a:p>
          <a:p>
            <a:pPr lvl="1"/>
            <a:r>
              <a:rPr lang="fr-FR" altLang="fr-FR" dirty="0"/>
              <a:t>	On clique sur un lien </a:t>
            </a:r>
            <a:r>
              <a:rPr lang="fr-FR" altLang="fr-FR" dirty="0" err="1"/>
              <a:t>hypertext</a:t>
            </a:r>
            <a:endParaRPr lang="fr-FR" altLang="fr-FR" dirty="0"/>
          </a:p>
          <a:p>
            <a:pPr lvl="1"/>
            <a:r>
              <a:rPr lang="fr-FR" altLang="fr-FR" dirty="0"/>
              <a:t>	On soumet un formulaire qui est en méthode GET</a:t>
            </a:r>
          </a:p>
          <a:p>
            <a:pPr lvl="1"/>
            <a:r>
              <a:rPr lang="fr-FR" altLang="fr-FR" dirty="0"/>
              <a:t>	Dans ce cas, les paramètres </a:t>
            </a:r>
            <a:r>
              <a:rPr lang="fr-FR" altLang="fr-FR" b="1" u="sng" dirty="0"/>
              <a:t>seront visibles</a:t>
            </a:r>
            <a:r>
              <a:rPr lang="fr-FR" altLang="fr-FR" dirty="0"/>
              <a:t> sur l’URL</a:t>
            </a:r>
          </a:p>
        </p:txBody>
      </p:sp>
      <p:sp>
        <p:nvSpPr>
          <p:cNvPr id="3" name="Espace réservé du pied de page 2">
            <a:extLst>
              <a:ext uri="{FF2B5EF4-FFF2-40B4-BE49-F238E27FC236}">
                <a16:creationId xmlns:a16="http://schemas.microsoft.com/office/drawing/2014/main" id="{315EEAFA-34E5-49A8-AD81-374CFEA9006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5972005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406</a:t>
            </a:fld>
            <a:endParaRPr lang="fr-FR" dirty="0"/>
          </a:p>
        </p:txBody>
      </p:sp>
      <p:sp>
        <p:nvSpPr>
          <p:cNvPr id="2" name="Titre 1"/>
          <p:cNvSpPr>
            <a:spLocks noGrp="1"/>
          </p:cNvSpPr>
          <p:nvPr>
            <p:ph type="title"/>
          </p:nvPr>
        </p:nvSpPr>
        <p:spPr/>
        <p:txBody>
          <a:bodyPr>
            <a:normAutofit fontScale="90000"/>
          </a:bodyPr>
          <a:lstStyle/>
          <a:p>
            <a:r>
              <a:rPr lang="fr-FR" dirty="0"/>
              <a:t>HTTP : POST</a:t>
            </a:r>
          </a:p>
        </p:txBody>
      </p:sp>
      <p:sp>
        <p:nvSpPr>
          <p:cNvPr id="15" name="Espace réservé du contenu 14"/>
          <p:cNvSpPr>
            <a:spLocks noGrp="1"/>
          </p:cNvSpPr>
          <p:nvPr>
            <p:ph idx="1"/>
          </p:nvPr>
        </p:nvSpPr>
        <p:spPr/>
        <p:txBody>
          <a:bodyPr>
            <a:normAutofit fontScale="85000" lnSpcReduction="20000"/>
          </a:bodyPr>
          <a:lstStyle/>
          <a:p>
            <a:r>
              <a:rPr lang="fr-FR" altLang="fr-FR" dirty="0"/>
              <a:t>Cette méthode est utilisée pour transmettre des données en vue d'un traitement à une ressource. </a:t>
            </a:r>
          </a:p>
          <a:p>
            <a:endParaRPr lang="fr-FR" altLang="fr-FR" dirty="0"/>
          </a:p>
          <a:p>
            <a:r>
              <a:rPr lang="fr-FR" altLang="fr-FR" dirty="0"/>
              <a:t>Une requête </a:t>
            </a:r>
            <a:r>
              <a:rPr lang="fr-FR" altLang="fr-FR" b="1" dirty="0"/>
              <a:t>POST</a:t>
            </a:r>
            <a:r>
              <a:rPr lang="fr-FR" altLang="fr-FR" dirty="0"/>
              <a:t> entraine généralement un traitement côté serveur.</a:t>
            </a:r>
          </a:p>
          <a:p>
            <a:endParaRPr lang="fr-FR" altLang="fr-FR" dirty="0"/>
          </a:p>
          <a:p>
            <a:r>
              <a:rPr lang="fr-FR" altLang="fr-FR" dirty="0"/>
              <a:t>On peut utiliser le </a:t>
            </a:r>
            <a:r>
              <a:rPr lang="fr-FR" altLang="fr-FR" b="1" dirty="0"/>
              <a:t>POST</a:t>
            </a:r>
            <a:r>
              <a:rPr lang="fr-FR" altLang="fr-FR" dirty="0"/>
              <a:t> quand on souhaite réaliser un select, insert, update, </a:t>
            </a:r>
            <a:r>
              <a:rPr lang="fr-FR" altLang="fr-FR" dirty="0" err="1"/>
              <a:t>delete</a:t>
            </a:r>
            <a:endParaRPr lang="fr-FR" altLang="fr-FR" dirty="0"/>
          </a:p>
          <a:p>
            <a:endParaRPr lang="fr-FR" altLang="fr-FR" dirty="0"/>
          </a:p>
          <a:p>
            <a:r>
              <a:rPr lang="fr-FR" altLang="fr-FR" dirty="0"/>
              <a:t>On fait un </a:t>
            </a:r>
            <a:r>
              <a:rPr lang="fr-FR" altLang="fr-FR" b="1" dirty="0"/>
              <a:t>POST</a:t>
            </a:r>
            <a:r>
              <a:rPr lang="fr-FR" altLang="fr-FR" dirty="0"/>
              <a:t> quand</a:t>
            </a:r>
          </a:p>
          <a:p>
            <a:pPr lvl="1"/>
            <a:r>
              <a:rPr lang="fr-FR" altLang="fr-FR" dirty="0"/>
              <a:t>	On soumet un formulaire qui est en méthode POST</a:t>
            </a:r>
          </a:p>
          <a:p>
            <a:pPr lvl="1"/>
            <a:r>
              <a:rPr lang="fr-FR" altLang="fr-FR" dirty="0"/>
              <a:t>	Dans ce cas, les paramètres </a:t>
            </a:r>
            <a:r>
              <a:rPr lang="fr-FR" altLang="fr-FR" b="1" u="sng" dirty="0"/>
              <a:t>ne seront pas visibles</a:t>
            </a:r>
            <a:r>
              <a:rPr lang="fr-FR" altLang="fr-FR" dirty="0"/>
              <a:t> sur l’URL</a:t>
            </a:r>
          </a:p>
        </p:txBody>
      </p:sp>
      <p:sp>
        <p:nvSpPr>
          <p:cNvPr id="3" name="Espace réservé du pied de page 2">
            <a:extLst>
              <a:ext uri="{FF2B5EF4-FFF2-40B4-BE49-F238E27FC236}">
                <a16:creationId xmlns:a16="http://schemas.microsoft.com/office/drawing/2014/main" id="{92D95544-FE6E-4BE2-B5E7-36F6CA5B195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228091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407</a:t>
            </a:fld>
            <a:endParaRPr lang="fr-FR" dirty="0"/>
          </a:p>
        </p:txBody>
      </p:sp>
      <p:sp>
        <p:nvSpPr>
          <p:cNvPr id="2" name="Titre 1"/>
          <p:cNvSpPr>
            <a:spLocks noGrp="1"/>
          </p:cNvSpPr>
          <p:nvPr>
            <p:ph type="title"/>
          </p:nvPr>
        </p:nvSpPr>
        <p:spPr/>
        <p:txBody>
          <a:bodyPr>
            <a:normAutofit fontScale="90000"/>
          </a:bodyPr>
          <a:lstStyle/>
          <a:p>
            <a:r>
              <a:rPr lang="fr-FR" dirty="0"/>
              <a:t>HTTP : PUT</a:t>
            </a:r>
          </a:p>
        </p:txBody>
      </p:sp>
      <p:sp>
        <p:nvSpPr>
          <p:cNvPr id="15" name="Espace réservé du contenu 14"/>
          <p:cNvSpPr>
            <a:spLocks noGrp="1"/>
          </p:cNvSpPr>
          <p:nvPr>
            <p:ph idx="1"/>
          </p:nvPr>
        </p:nvSpPr>
        <p:spPr/>
        <p:txBody>
          <a:bodyPr>
            <a:normAutofit fontScale="85000" lnSpcReduction="20000"/>
          </a:bodyPr>
          <a:lstStyle/>
          <a:p>
            <a:r>
              <a:rPr lang="fr-FR" altLang="fr-FR" dirty="0"/>
              <a:t>Cette méthode permet de remplacer ou d'ajouter une ressource sur le serveur. </a:t>
            </a:r>
          </a:p>
          <a:p>
            <a:endParaRPr lang="fr-FR" altLang="fr-FR" dirty="0"/>
          </a:p>
          <a:p>
            <a:r>
              <a:rPr lang="fr-FR" altLang="fr-FR" dirty="0"/>
              <a:t>On peut utiliser le </a:t>
            </a:r>
            <a:r>
              <a:rPr lang="fr-FR" altLang="fr-FR" b="1" dirty="0"/>
              <a:t>PUT</a:t>
            </a:r>
            <a:r>
              <a:rPr lang="fr-FR" altLang="fr-FR" dirty="0"/>
              <a:t> quand on souhaite réaliser un insert, update, </a:t>
            </a:r>
            <a:r>
              <a:rPr lang="fr-FR" altLang="fr-FR" dirty="0" err="1"/>
              <a:t>delete</a:t>
            </a:r>
            <a:endParaRPr lang="fr-FR" altLang="fr-FR" dirty="0"/>
          </a:p>
          <a:p>
            <a:endParaRPr lang="fr-FR" altLang="fr-FR" dirty="0"/>
          </a:p>
          <a:p>
            <a:r>
              <a:rPr lang="fr-FR" altLang="fr-FR" dirty="0"/>
              <a:t>Le </a:t>
            </a:r>
            <a:r>
              <a:rPr lang="fr-FR" altLang="fr-FR" b="1" dirty="0"/>
              <a:t>PUT</a:t>
            </a:r>
            <a:r>
              <a:rPr lang="fr-FR" altLang="fr-FR" dirty="0"/>
              <a:t> à deux avantages par rapport aux POST/GET</a:t>
            </a:r>
          </a:p>
          <a:p>
            <a:pPr lvl="1"/>
            <a:r>
              <a:rPr lang="fr-FR" altLang="fr-FR" dirty="0"/>
              <a:t>Son résultat ne sera pas mis en cache</a:t>
            </a:r>
          </a:p>
          <a:p>
            <a:pPr lvl="1"/>
            <a:r>
              <a:rPr lang="fr-FR" altLang="fr-FR" dirty="0"/>
              <a:t>Si deux requêtes PUT identiques arrivent sur le serveur, une seule sera traitée (i</a:t>
            </a:r>
            <a:r>
              <a:rPr lang="fr-FR" dirty="0"/>
              <a:t>dempotent)</a:t>
            </a:r>
            <a:endParaRPr lang="fr-FR" altLang="fr-FR" dirty="0"/>
          </a:p>
          <a:p>
            <a:endParaRPr lang="fr-FR" altLang="fr-FR" dirty="0"/>
          </a:p>
          <a:p>
            <a:r>
              <a:rPr lang="fr-FR" altLang="fr-FR" dirty="0"/>
              <a:t>On ne peut faire du </a:t>
            </a:r>
            <a:r>
              <a:rPr lang="fr-FR" altLang="fr-FR" b="1" dirty="0"/>
              <a:t>PUT</a:t>
            </a:r>
            <a:r>
              <a:rPr lang="fr-FR" altLang="fr-FR" dirty="0"/>
              <a:t> qu’à travers du code</a:t>
            </a:r>
          </a:p>
        </p:txBody>
      </p:sp>
      <p:sp>
        <p:nvSpPr>
          <p:cNvPr id="3" name="Espace réservé du pied de page 2">
            <a:extLst>
              <a:ext uri="{FF2B5EF4-FFF2-40B4-BE49-F238E27FC236}">
                <a16:creationId xmlns:a16="http://schemas.microsoft.com/office/drawing/2014/main" id="{72EF1A40-C7C7-422B-95B6-6590D800370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4794635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408</a:t>
            </a:fld>
            <a:endParaRPr lang="fr-FR" dirty="0"/>
          </a:p>
        </p:txBody>
      </p:sp>
      <p:sp>
        <p:nvSpPr>
          <p:cNvPr id="2" name="Titre 1"/>
          <p:cNvSpPr>
            <a:spLocks noGrp="1"/>
          </p:cNvSpPr>
          <p:nvPr>
            <p:ph type="title"/>
          </p:nvPr>
        </p:nvSpPr>
        <p:spPr/>
        <p:txBody>
          <a:bodyPr>
            <a:normAutofit fontScale="90000"/>
          </a:bodyPr>
          <a:lstStyle/>
          <a:p>
            <a:r>
              <a:rPr lang="fr-FR" dirty="0"/>
              <a:t>HTTP : PATCH</a:t>
            </a:r>
          </a:p>
        </p:txBody>
      </p:sp>
      <p:sp>
        <p:nvSpPr>
          <p:cNvPr id="15" name="Espace réservé du contenu 14"/>
          <p:cNvSpPr>
            <a:spLocks noGrp="1"/>
          </p:cNvSpPr>
          <p:nvPr>
            <p:ph idx="1"/>
          </p:nvPr>
        </p:nvSpPr>
        <p:spPr/>
        <p:txBody>
          <a:bodyPr>
            <a:normAutofit fontScale="92500" lnSpcReduction="20000"/>
          </a:bodyPr>
          <a:lstStyle/>
          <a:p>
            <a:r>
              <a:rPr lang="fr-FR" altLang="fr-FR" dirty="0"/>
              <a:t>Cette méthode permet, contrairement à PUT, de faire une modification partielle d'une ressource. </a:t>
            </a:r>
          </a:p>
          <a:p>
            <a:endParaRPr lang="fr-FR" altLang="fr-FR" dirty="0"/>
          </a:p>
          <a:p>
            <a:r>
              <a:rPr lang="fr-FR" altLang="fr-FR" dirty="0"/>
              <a:t>On peut utiliser le </a:t>
            </a:r>
            <a:r>
              <a:rPr lang="fr-FR" b="1" dirty="0"/>
              <a:t>PATCH</a:t>
            </a:r>
            <a:r>
              <a:rPr lang="fr-FR" dirty="0"/>
              <a:t> </a:t>
            </a:r>
            <a:r>
              <a:rPr lang="fr-FR" altLang="fr-FR" dirty="0"/>
              <a:t>quand on souhaite réaliser un update</a:t>
            </a:r>
          </a:p>
          <a:p>
            <a:endParaRPr lang="fr-FR" altLang="fr-FR" dirty="0"/>
          </a:p>
          <a:p>
            <a:r>
              <a:rPr lang="fr-FR" altLang="fr-FR" dirty="0"/>
              <a:t>On ne peut faire du </a:t>
            </a:r>
            <a:r>
              <a:rPr lang="fr-FR" b="1" dirty="0"/>
              <a:t>PATCH</a:t>
            </a:r>
            <a:r>
              <a:rPr lang="fr-FR" dirty="0"/>
              <a:t> </a:t>
            </a:r>
            <a:r>
              <a:rPr lang="fr-FR" altLang="fr-FR" dirty="0"/>
              <a:t>qu’à travers du code</a:t>
            </a:r>
          </a:p>
          <a:p>
            <a:endParaRPr lang="fr-FR" altLang="fr-FR" dirty="0"/>
          </a:p>
          <a:p>
            <a:r>
              <a:rPr lang="fr-FR" altLang="fr-FR" dirty="0"/>
              <a:t>Attention : </a:t>
            </a:r>
          </a:p>
          <a:p>
            <a:pPr lvl="1"/>
            <a:r>
              <a:rPr lang="fr-FR" altLang="fr-FR" b="1" dirty="0"/>
              <a:t>PATH</a:t>
            </a:r>
            <a:r>
              <a:rPr lang="fr-FR" altLang="fr-FR" dirty="0"/>
              <a:t> n’est pas idempotent</a:t>
            </a:r>
          </a:p>
          <a:p>
            <a:pPr lvl="1"/>
            <a:r>
              <a:rPr lang="fr-FR" altLang="fr-FR" dirty="0"/>
              <a:t>N’est pas supportée par tous les serveurs / </a:t>
            </a:r>
            <a:r>
              <a:rPr lang="fr-FR" altLang="fr-FR" dirty="0" err="1"/>
              <a:t>framework</a:t>
            </a:r>
            <a:endParaRPr lang="fr-FR" altLang="fr-FR" dirty="0"/>
          </a:p>
        </p:txBody>
      </p:sp>
      <p:sp>
        <p:nvSpPr>
          <p:cNvPr id="3" name="Espace réservé du pied de page 2">
            <a:extLst>
              <a:ext uri="{FF2B5EF4-FFF2-40B4-BE49-F238E27FC236}">
                <a16:creationId xmlns:a16="http://schemas.microsoft.com/office/drawing/2014/main" id="{BA764EFF-3E83-473D-AEB9-EDC29E1AB5F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3073968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409</a:t>
            </a:fld>
            <a:endParaRPr lang="fr-FR" dirty="0"/>
          </a:p>
        </p:txBody>
      </p:sp>
      <p:sp>
        <p:nvSpPr>
          <p:cNvPr id="2" name="Titre 1"/>
          <p:cNvSpPr>
            <a:spLocks noGrp="1"/>
          </p:cNvSpPr>
          <p:nvPr>
            <p:ph type="title"/>
          </p:nvPr>
        </p:nvSpPr>
        <p:spPr/>
        <p:txBody>
          <a:bodyPr>
            <a:normAutofit fontScale="90000"/>
          </a:bodyPr>
          <a:lstStyle/>
          <a:p>
            <a:r>
              <a:rPr lang="fr-FR" dirty="0"/>
              <a:t>HTTP : DELETE</a:t>
            </a:r>
          </a:p>
        </p:txBody>
      </p:sp>
      <p:sp>
        <p:nvSpPr>
          <p:cNvPr id="15" name="Espace réservé du contenu 14"/>
          <p:cNvSpPr>
            <a:spLocks noGrp="1"/>
          </p:cNvSpPr>
          <p:nvPr>
            <p:ph idx="1"/>
          </p:nvPr>
        </p:nvSpPr>
        <p:spPr/>
        <p:txBody>
          <a:bodyPr/>
          <a:lstStyle/>
          <a:p>
            <a:r>
              <a:rPr lang="fr-FR" altLang="fr-FR" dirty="0"/>
              <a:t>Cette méthode permet de supprimer une ressource du serveur. </a:t>
            </a:r>
          </a:p>
          <a:p>
            <a:endParaRPr lang="fr-FR" altLang="fr-FR" dirty="0"/>
          </a:p>
          <a:p>
            <a:r>
              <a:rPr lang="fr-FR" altLang="fr-FR" dirty="0"/>
              <a:t>On peut utiliser le </a:t>
            </a:r>
            <a:r>
              <a:rPr lang="fr-FR" b="1" dirty="0"/>
              <a:t>DELETE</a:t>
            </a:r>
            <a:r>
              <a:rPr lang="fr-FR" dirty="0"/>
              <a:t> </a:t>
            </a:r>
            <a:r>
              <a:rPr lang="fr-FR" altLang="fr-FR" dirty="0"/>
              <a:t>quand on souhaite réaliser un </a:t>
            </a:r>
            <a:r>
              <a:rPr lang="fr-FR" altLang="fr-FR" dirty="0" err="1"/>
              <a:t>delete</a:t>
            </a:r>
            <a:endParaRPr lang="fr-FR" altLang="fr-FR" dirty="0"/>
          </a:p>
          <a:p>
            <a:endParaRPr lang="fr-FR" altLang="fr-FR" dirty="0"/>
          </a:p>
          <a:p>
            <a:r>
              <a:rPr lang="fr-FR" altLang="fr-FR" dirty="0"/>
              <a:t>On ne peut faire du </a:t>
            </a:r>
            <a:r>
              <a:rPr lang="fr-FR" b="1" dirty="0"/>
              <a:t>DELETE</a:t>
            </a:r>
            <a:r>
              <a:rPr lang="fr-FR" dirty="0"/>
              <a:t> </a:t>
            </a:r>
            <a:r>
              <a:rPr lang="fr-FR" altLang="fr-FR" dirty="0"/>
              <a:t>qu’à travers du code</a:t>
            </a:r>
          </a:p>
        </p:txBody>
      </p:sp>
      <p:sp>
        <p:nvSpPr>
          <p:cNvPr id="3" name="Espace réservé du pied de page 2">
            <a:extLst>
              <a:ext uri="{FF2B5EF4-FFF2-40B4-BE49-F238E27FC236}">
                <a16:creationId xmlns:a16="http://schemas.microsoft.com/office/drawing/2014/main" id="{8B88AE5F-E4BC-4D86-95A5-D8326E9A61C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89033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Tests Unitaires Automatisés</a:t>
            </a:r>
            <a:endParaRPr lang="fr-FR" dirty="0"/>
          </a:p>
        </p:txBody>
      </p:sp>
      <p:sp>
        <p:nvSpPr>
          <p:cNvPr id="78851" name="Espace réservé du contenu 2"/>
          <p:cNvSpPr>
            <a:spLocks noGrp="1"/>
          </p:cNvSpPr>
          <p:nvPr>
            <p:ph idx="1"/>
          </p:nvPr>
        </p:nvSpPr>
        <p:spPr>
          <a:xfrm>
            <a:off x="1427755" y="1615736"/>
            <a:ext cx="10559198" cy="4984604"/>
          </a:xfrm>
        </p:spPr>
        <p:txBody>
          <a:bodyPr>
            <a:normAutofit/>
          </a:bodyPr>
          <a:lstStyle/>
          <a:p>
            <a:r>
              <a:rPr lang="fr-FR" altLang="en-US" sz="2800" dirty="0"/>
              <a:t>Exemple : contexte Spring avec JUnit (sans les annotations Spring)</a:t>
            </a:r>
          </a:p>
        </p:txBody>
      </p:sp>
      <p:sp>
        <p:nvSpPr>
          <p:cNvPr id="6" name="ZoneTexte 5"/>
          <p:cNvSpPr txBox="1"/>
          <p:nvPr/>
        </p:nvSpPr>
        <p:spPr>
          <a:xfrm>
            <a:off x="1056442" y="2601360"/>
            <a:ext cx="10662081" cy="418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import </a:t>
            </a:r>
            <a:r>
              <a:rPr lang="fr-FR" sz="1400" dirty="0" err="1">
                <a:solidFill>
                  <a:schemeClr val="tx1"/>
                </a:solidFill>
                <a:latin typeface="Courier New"/>
              </a:rPr>
              <a:t>org.junit.Before</a:t>
            </a:r>
            <a:r>
              <a:rPr lang="fr-FR" sz="1400" dirty="0">
                <a:solidFill>
                  <a:schemeClr val="tx1"/>
                </a:solidFill>
                <a:latin typeface="Courier New"/>
              </a:rPr>
              <a:t>;</a:t>
            </a:r>
          </a:p>
          <a:p>
            <a:pPr>
              <a:defRPr/>
            </a:pPr>
            <a:r>
              <a:rPr lang="fr-FR" sz="1400" dirty="0">
                <a:solidFill>
                  <a:schemeClr val="tx1"/>
                </a:solidFill>
                <a:latin typeface="Courier New"/>
              </a:rPr>
              <a:t>import </a:t>
            </a:r>
            <a:r>
              <a:rPr lang="fr-FR" sz="1400" dirty="0" err="1">
                <a:solidFill>
                  <a:schemeClr val="tx1"/>
                </a:solidFill>
                <a:latin typeface="Courier New"/>
              </a:rPr>
              <a:t>org.junit.Test</a:t>
            </a:r>
            <a:r>
              <a:rPr lang="fr-FR" sz="1400" dirty="0">
                <a:solidFill>
                  <a:schemeClr val="tx1"/>
                </a:solidFill>
                <a:latin typeface="Courier New"/>
              </a:rPr>
              <a:t>;</a:t>
            </a:r>
          </a:p>
          <a:p>
            <a:pPr>
              <a:defRPr/>
            </a:pPr>
            <a:endParaRPr lang="fr-FR" sz="1400" dirty="0">
              <a:solidFill>
                <a:schemeClr val="tx1"/>
              </a:solidFill>
              <a:latin typeface="Courier New"/>
            </a:endParaRPr>
          </a:p>
          <a:p>
            <a:pPr>
              <a:defRPr/>
            </a:pPr>
            <a:r>
              <a:rPr lang="fr-FR" sz="1400" dirty="0">
                <a:solidFill>
                  <a:schemeClr val="tx1"/>
                </a:solidFill>
                <a:latin typeface="Courier New"/>
              </a:rPr>
              <a:t>// En </a:t>
            </a:r>
            <a:r>
              <a:rPr lang="fr-FR" sz="1400" dirty="0" err="1">
                <a:solidFill>
                  <a:schemeClr val="tx1"/>
                </a:solidFill>
                <a:latin typeface="Courier New"/>
              </a:rPr>
              <a:t>Junit</a:t>
            </a:r>
            <a:r>
              <a:rPr lang="fr-FR" sz="1400" dirty="0">
                <a:solidFill>
                  <a:schemeClr val="tx1"/>
                </a:solidFill>
                <a:latin typeface="Courier New"/>
              </a:rPr>
              <a:t> 4.x</a:t>
            </a:r>
          </a:p>
          <a:p>
            <a:pPr>
              <a:defRPr/>
            </a:pPr>
            <a:r>
              <a:rPr lang="fr-FR" sz="1400" dirty="0">
                <a:solidFill>
                  <a:schemeClr val="tx1"/>
                </a:solidFill>
                <a:latin typeface="Courier New"/>
              </a:rPr>
              <a:t>public class </a:t>
            </a:r>
            <a:r>
              <a:rPr lang="fr-FR" sz="1400" dirty="0" err="1">
                <a:solidFill>
                  <a:schemeClr val="tx1"/>
                </a:solidFill>
                <a:latin typeface="Courier New"/>
              </a:rPr>
              <a:t>TransfertServiceTests</a:t>
            </a:r>
            <a:r>
              <a:rPr lang="fr-FR" sz="1400" dirty="0">
                <a:solidFill>
                  <a:schemeClr val="tx1"/>
                </a:solidFill>
                <a:latin typeface="Courier New"/>
              </a:rPr>
              <a:t> {</a:t>
            </a:r>
          </a:p>
          <a:p>
            <a:pPr>
              <a:defRPr/>
            </a:pPr>
            <a:endParaRPr lang="fr-FR" sz="1400" dirty="0">
              <a:solidFill>
                <a:schemeClr val="tx1"/>
              </a:solidFill>
              <a:latin typeface="Courier New"/>
            </a:endParaRPr>
          </a:p>
          <a:p>
            <a:pPr>
              <a:defRPr/>
            </a:pPr>
            <a:r>
              <a:rPr lang="fr-FR" sz="1400" dirty="0">
                <a:solidFill>
                  <a:schemeClr val="tx1"/>
                </a:solidFill>
                <a:latin typeface="Courier New"/>
              </a:rPr>
              <a:t>  </a:t>
            </a:r>
            <a:r>
              <a:rPr lang="fr-FR" sz="1400" dirty="0" err="1">
                <a:solidFill>
                  <a:schemeClr val="tx1"/>
                </a:solidFill>
                <a:latin typeface="Courier New"/>
              </a:rPr>
              <a:t>private</a:t>
            </a:r>
            <a:r>
              <a:rPr lang="fr-FR" sz="1400" dirty="0">
                <a:solidFill>
                  <a:schemeClr val="tx1"/>
                </a:solidFill>
                <a:latin typeface="Courier New"/>
              </a:rPr>
              <a:t> </a:t>
            </a:r>
            <a:r>
              <a:rPr lang="fr-FR" sz="1400" dirty="0" err="1">
                <a:solidFill>
                  <a:schemeClr val="tx1"/>
                </a:solidFill>
                <a:latin typeface="Courier New"/>
              </a:rPr>
              <a:t>ITransfertService</a:t>
            </a:r>
            <a:r>
              <a:rPr lang="fr-FR" sz="1400" dirty="0">
                <a:solidFill>
                  <a:schemeClr val="tx1"/>
                </a:solidFill>
                <a:latin typeface="Courier New"/>
              </a:rPr>
              <a:t> </a:t>
            </a:r>
            <a:r>
              <a:rPr lang="fr-FR" sz="1400" dirty="0" err="1">
                <a:solidFill>
                  <a:schemeClr val="tx1"/>
                </a:solidFill>
                <a:latin typeface="Courier New"/>
              </a:rPr>
              <a:t>transfertService</a:t>
            </a:r>
            <a:r>
              <a:rPr lang="fr-FR" sz="1400" dirty="0">
                <a:solidFill>
                  <a:schemeClr val="tx1"/>
                </a:solidFill>
                <a:latin typeface="Courier New"/>
              </a:rPr>
              <a:t>;</a:t>
            </a:r>
          </a:p>
          <a:p>
            <a:pPr>
              <a:defRPr/>
            </a:pPr>
            <a:endParaRPr lang="fr-FR" sz="1400" dirty="0">
              <a:solidFill>
                <a:schemeClr val="tx1"/>
              </a:solidFill>
              <a:latin typeface="Courier New"/>
            </a:endParaRPr>
          </a:p>
          <a:p>
            <a:pPr>
              <a:defRPr/>
            </a:pPr>
            <a:r>
              <a:rPr lang="fr-FR" sz="1400" dirty="0">
                <a:solidFill>
                  <a:schemeClr val="tx1"/>
                </a:solidFill>
                <a:latin typeface="Courier New"/>
              </a:rPr>
              <a:t>  @</a:t>
            </a:r>
            <a:r>
              <a:rPr lang="fr-FR" sz="1400" dirty="0" err="1">
                <a:solidFill>
                  <a:schemeClr val="tx1"/>
                </a:solidFill>
                <a:latin typeface="Courier New"/>
              </a:rPr>
              <a:t>Before</a:t>
            </a:r>
            <a:endParaRPr lang="fr-FR" sz="1400" dirty="0">
              <a:solidFill>
                <a:schemeClr val="tx1"/>
              </a:solidFill>
              <a:latin typeface="Courier New"/>
            </a:endParaRP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setUp</a:t>
            </a:r>
            <a:r>
              <a:rPr lang="fr-FR" sz="1400" dirty="0">
                <a:solidFill>
                  <a:schemeClr val="tx1"/>
                </a:solidFill>
                <a:latin typeface="Courier New"/>
              </a:rPr>
              <a:t>() {</a:t>
            </a:r>
          </a:p>
          <a:p>
            <a:pPr>
              <a:defRPr/>
            </a:pPr>
            <a:r>
              <a:rPr lang="fr-FR" sz="1400" b="1" dirty="0">
                <a:solidFill>
                  <a:schemeClr val="tx1"/>
                </a:solidFill>
                <a:latin typeface="Courier New"/>
              </a:rPr>
              <a:t>    </a:t>
            </a:r>
            <a:r>
              <a:rPr lang="fr-FR" sz="1400" b="1" dirty="0" err="1">
                <a:solidFill>
                  <a:schemeClr val="tx1"/>
                </a:solidFill>
                <a:latin typeface="Courier New"/>
              </a:rPr>
              <a:t>ApplicationContext</a:t>
            </a:r>
            <a:r>
              <a:rPr lang="fr-FR" sz="1400" b="1" dirty="0">
                <a:solidFill>
                  <a:schemeClr val="tx1"/>
                </a:solidFill>
                <a:latin typeface="Courier New"/>
              </a:rPr>
              <a:t> </a:t>
            </a:r>
            <a:r>
              <a:rPr lang="fr-FR" sz="1400" b="1" dirty="0" err="1">
                <a:solidFill>
                  <a:schemeClr val="tx1"/>
                </a:solidFill>
                <a:latin typeface="Courier New"/>
              </a:rPr>
              <a:t>context</a:t>
            </a:r>
            <a:r>
              <a:rPr lang="fr-FR" sz="1400" b="1" dirty="0">
                <a:solidFill>
                  <a:schemeClr val="tx1"/>
                </a:solidFill>
                <a:latin typeface="Courier New"/>
              </a:rPr>
              <a:t> = new </a:t>
            </a:r>
            <a:r>
              <a:rPr lang="fr-FR" sz="1400" b="1" dirty="0" err="1">
                <a:solidFill>
                  <a:schemeClr val="tx1"/>
                </a:solidFill>
                <a:latin typeface="Courier New"/>
              </a:rPr>
              <a:t>ClassPathXmlApplicationContext</a:t>
            </a:r>
            <a:r>
              <a:rPr lang="fr-FR" sz="1400" b="1" dirty="0">
                <a:solidFill>
                  <a:schemeClr val="tx1"/>
                </a:solidFill>
                <a:latin typeface="Courier New"/>
              </a:rPr>
              <a:t>("application-context.xml");</a:t>
            </a:r>
          </a:p>
          <a:p>
            <a:pPr>
              <a:defRPr/>
            </a:pPr>
            <a:r>
              <a:rPr lang="fr-FR" sz="1400" b="1" dirty="0">
                <a:solidFill>
                  <a:schemeClr val="tx1"/>
                </a:solidFill>
                <a:latin typeface="Courier New"/>
              </a:rPr>
              <a:t>    </a:t>
            </a:r>
            <a:r>
              <a:rPr lang="fr-FR" sz="1400" b="1" dirty="0" err="1">
                <a:solidFill>
                  <a:schemeClr val="tx1"/>
                </a:solidFill>
                <a:latin typeface="Courier New"/>
              </a:rPr>
              <a:t>this.transfertService</a:t>
            </a:r>
            <a:r>
              <a:rPr lang="fr-FR" sz="1400" b="1" dirty="0">
                <a:solidFill>
                  <a:schemeClr val="tx1"/>
                </a:solidFill>
                <a:latin typeface="Courier New"/>
              </a:rPr>
              <a:t> = </a:t>
            </a:r>
            <a:r>
              <a:rPr lang="fr-FR" sz="1400" b="1" dirty="0" err="1">
                <a:solidFill>
                  <a:schemeClr val="tx1"/>
                </a:solidFill>
                <a:latin typeface="Courier New"/>
              </a:rPr>
              <a:t>context.getBean</a:t>
            </a:r>
            <a:r>
              <a:rPr lang="fr-FR" sz="1400" b="1" dirty="0">
                <a:solidFill>
                  <a:schemeClr val="tx1"/>
                </a:solidFill>
                <a:latin typeface="Courier New"/>
              </a:rPr>
              <a:t>("</a:t>
            </a:r>
            <a:r>
              <a:rPr lang="fr-FR" sz="1400" b="1" dirty="0" err="1">
                <a:solidFill>
                  <a:schemeClr val="tx1"/>
                </a:solidFill>
                <a:latin typeface="Courier New"/>
              </a:rPr>
              <a:t>transfertService</a:t>
            </a:r>
            <a:r>
              <a:rPr lang="fr-FR" sz="1400" b="1" dirty="0">
                <a:solidFill>
                  <a:schemeClr val="tx1"/>
                </a:solidFill>
                <a:latin typeface="Courier New"/>
              </a:rPr>
              <a:t>", </a:t>
            </a:r>
            <a:r>
              <a:rPr lang="fr-FR" sz="1400" b="1" dirty="0" err="1">
                <a:solidFill>
                  <a:schemeClr val="tx1"/>
                </a:solidFill>
                <a:latin typeface="Courier New"/>
              </a:rPr>
              <a:t>ITransfertService.class</a:t>
            </a:r>
            <a:r>
              <a:rPr lang="fr-FR" sz="1400" b="1" dirty="0">
                <a:solidFill>
                  <a:schemeClr val="tx1"/>
                </a:solidFill>
                <a:latin typeface="Courier New"/>
              </a:rPr>
              <a:t>);</a:t>
            </a:r>
          </a:p>
          <a:p>
            <a:pPr>
              <a:defRPr/>
            </a:pPr>
            <a:r>
              <a:rPr lang="fr-FR" sz="1400" dirty="0">
                <a:solidFill>
                  <a:schemeClr val="tx1"/>
                </a:solidFill>
                <a:latin typeface="Courier New"/>
              </a:rPr>
              <a:t>  }</a:t>
            </a:r>
          </a:p>
          <a:p>
            <a:pPr>
              <a:defRPr/>
            </a:pPr>
            <a:endParaRPr lang="fr-FR" sz="1400" dirty="0">
              <a:solidFill>
                <a:schemeClr val="tx1"/>
              </a:solidFill>
              <a:latin typeface="Courier New"/>
            </a:endParaRPr>
          </a:p>
          <a:p>
            <a:pPr>
              <a:defRPr/>
            </a:pPr>
            <a:r>
              <a:rPr lang="fr-FR" sz="1400" dirty="0">
                <a:solidFill>
                  <a:schemeClr val="tx1"/>
                </a:solidFill>
                <a:latin typeface="Courier New"/>
              </a:rPr>
              <a:t>  @Test</a:t>
            </a:r>
          </a:p>
          <a:p>
            <a:pPr>
              <a:defRPr/>
            </a:pPr>
            <a:r>
              <a:rPr lang="fr-FR" sz="1400" dirty="0">
                <a:solidFill>
                  <a:schemeClr val="tx1"/>
                </a:solidFill>
                <a:latin typeface="Courier New"/>
              </a:rPr>
              <a:t>  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testTransfert</a:t>
            </a:r>
            <a:r>
              <a:rPr lang="fr-FR" sz="1400" dirty="0">
                <a:solidFill>
                  <a:schemeClr val="tx1"/>
                </a:solidFill>
                <a:latin typeface="Courier New"/>
              </a:rPr>
              <a:t>() {</a:t>
            </a:r>
          </a:p>
          <a:p>
            <a:pPr>
              <a:defRPr/>
            </a:pPr>
            <a:r>
              <a:rPr lang="fr-FR" sz="1400" dirty="0">
                <a:solidFill>
                  <a:schemeClr val="tx1"/>
                </a:solidFill>
                <a:latin typeface="Courier New"/>
              </a:rPr>
              <a:t>    // Mon code de test.</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41</a:t>
            </a:fld>
            <a:endParaRPr lang="fr-FR"/>
          </a:p>
        </p:txBody>
      </p:sp>
      <p:sp>
        <p:nvSpPr>
          <p:cNvPr id="4" name="Espace réservé du pied de page 3">
            <a:extLst>
              <a:ext uri="{FF2B5EF4-FFF2-40B4-BE49-F238E27FC236}">
                <a16:creationId xmlns:a16="http://schemas.microsoft.com/office/drawing/2014/main" id="{27267450-33C7-4413-92AC-26363FBAE4D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590054393"/>
      </p:ext>
    </p:extLst>
  </p:cSld>
  <p:clrMapOvr>
    <a:masterClrMapping/>
  </p:clrMapOvr>
  <p:transition spd="slow"/>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410</a:t>
            </a:fld>
            <a:endParaRPr lang="fr-FR" dirty="0"/>
          </a:p>
        </p:txBody>
      </p:sp>
      <p:sp>
        <p:nvSpPr>
          <p:cNvPr id="2" name="Titre 1"/>
          <p:cNvSpPr>
            <a:spLocks noGrp="1"/>
          </p:cNvSpPr>
          <p:nvPr>
            <p:ph type="title"/>
          </p:nvPr>
        </p:nvSpPr>
        <p:spPr/>
        <p:txBody>
          <a:bodyPr>
            <a:normAutofit fontScale="90000"/>
          </a:bodyPr>
          <a:lstStyle/>
          <a:p>
            <a:r>
              <a:rPr lang="fr-FR" dirty="0"/>
              <a:t>HTTP : OPTIONS</a:t>
            </a:r>
          </a:p>
        </p:txBody>
      </p:sp>
      <p:sp>
        <p:nvSpPr>
          <p:cNvPr id="15" name="Espace réservé du contenu 14"/>
          <p:cNvSpPr>
            <a:spLocks noGrp="1"/>
          </p:cNvSpPr>
          <p:nvPr>
            <p:ph idx="1"/>
          </p:nvPr>
        </p:nvSpPr>
        <p:spPr/>
        <p:txBody>
          <a:bodyPr/>
          <a:lstStyle/>
          <a:p>
            <a:r>
              <a:rPr lang="fr-FR" altLang="fr-FR" dirty="0"/>
              <a:t>Cette méthode permet d'obtenir les options de communication d'une ressource ou du serveur en général.</a:t>
            </a:r>
          </a:p>
          <a:p>
            <a:endParaRPr lang="fr-FR" altLang="fr-FR" dirty="0"/>
          </a:p>
          <a:p>
            <a:r>
              <a:rPr lang="fr-FR" altLang="fr-FR" dirty="0"/>
              <a:t>On peut utiliser le </a:t>
            </a:r>
            <a:r>
              <a:rPr lang="fr-FR" b="1" dirty="0"/>
              <a:t>OPTIONS</a:t>
            </a:r>
            <a:r>
              <a:rPr lang="fr-FR" dirty="0"/>
              <a:t> </a:t>
            </a:r>
            <a:r>
              <a:rPr lang="fr-FR" altLang="fr-FR" dirty="0"/>
              <a:t>quand on souhaite récupérer des informations</a:t>
            </a:r>
          </a:p>
          <a:p>
            <a:endParaRPr lang="fr-FR" altLang="fr-FR" dirty="0"/>
          </a:p>
          <a:p>
            <a:r>
              <a:rPr lang="fr-FR" altLang="fr-FR" dirty="0"/>
              <a:t>On ne peut faire du </a:t>
            </a:r>
            <a:r>
              <a:rPr lang="fr-FR" b="1" dirty="0"/>
              <a:t>OPTIONS</a:t>
            </a:r>
            <a:r>
              <a:rPr lang="fr-FR" dirty="0"/>
              <a:t> </a:t>
            </a:r>
            <a:r>
              <a:rPr lang="fr-FR" altLang="fr-FR" dirty="0"/>
              <a:t>qu’à travers du code</a:t>
            </a:r>
          </a:p>
        </p:txBody>
      </p:sp>
      <p:sp>
        <p:nvSpPr>
          <p:cNvPr id="3" name="Espace réservé du pied de page 2">
            <a:extLst>
              <a:ext uri="{FF2B5EF4-FFF2-40B4-BE49-F238E27FC236}">
                <a16:creationId xmlns:a16="http://schemas.microsoft.com/office/drawing/2014/main" id="{F0B166C0-F414-4492-AA05-72E3BDCB632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8624522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411</a:t>
            </a:fld>
            <a:endParaRPr lang="fr-FR" dirty="0"/>
          </a:p>
        </p:txBody>
      </p:sp>
      <p:sp>
        <p:nvSpPr>
          <p:cNvPr id="2" name="Titre 1"/>
          <p:cNvSpPr>
            <a:spLocks noGrp="1"/>
          </p:cNvSpPr>
          <p:nvPr>
            <p:ph type="title"/>
          </p:nvPr>
        </p:nvSpPr>
        <p:spPr/>
        <p:txBody>
          <a:bodyPr>
            <a:normAutofit fontScale="90000"/>
          </a:bodyPr>
          <a:lstStyle/>
          <a:p>
            <a:r>
              <a:rPr lang="fr-FR" dirty="0"/>
              <a:t>HTTP : TRACE</a:t>
            </a:r>
          </a:p>
        </p:txBody>
      </p:sp>
      <p:sp>
        <p:nvSpPr>
          <p:cNvPr id="15" name="Espace réservé du contenu 14"/>
          <p:cNvSpPr>
            <a:spLocks noGrp="1"/>
          </p:cNvSpPr>
          <p:nvPr>
            <p:ph idx="1"/>
          </p:nvPr>
        </p:nvSpPr>
        <p:spPr/>
        <p:txBody>
          <a:bodyPr/>
          <a:lstStyle/>
          <a:p>
            <a:r>
              <a:rPr lang="fr-FR" altLang="fr-FR" dirty="0"/>
              <a:t>Cette méthode demande au serveur de retourner ce qu'il a reçu, dans le but de tester et effectuer un diagnostic sur la connexion.</a:t>
            </a:r>
          </a:p>
          <a:p>
            <a:endParaRPr lang="fr-FR" altLang="fr-FR" dirty="0"/>
          </a:p>
          <a:p>
            <a:r>
              <a:rPr lang="fr-FR" altLang="fr-FR" dirty="0"/>
              <a:t>On peut utiliser le </a:t>
            </a:r>
            <a:r>
              <a:rPr lang="fr-FR" b="1" dirty="0"/>
              <a:t>TRACE</a:t>
            </a:r>
            <a:r>
              <a:rPr lang="fr-FR" dirty="0"/>
              <a:t> </a:t>
            </a:r>
            <a:r>
              <a:rPr lang="fr-FR" altLang="fr-FR" dirty="0"/>
              <a:t>quand on souhaite récupérer des informations</a:t>
            </a:r>
          </a:p>
          <a:p>
            <a:endParaRPr lang="fr-FR" altLang="fr-FR" dirty="0"/>
          </a:p>
          <a:p>
            <a:r>
              <a:rPr lang="fr-FR" altLang="fr-FR" dirty="0"/>
              <a:t>On ne peut faire du </a:t>
            </a:r>
            <a:r>
              <a:rPr lang="fr-FR" b="1" dirty="0"/>
              <a:t>TRACE</a:t>
            </a:r>
            <a:r>
              <a:rPr lang="fr-FR" dirty="0"/>
              <a:t> </a:t>
            </a:r>
            <a:r>
              <a:rPr lang="fr-FR" altLang="fr-FR" dirty="0"/>
              <a:t>qu’à travers du code</a:t>
            </a:r>
          </a:p>
        </p:txBody>
      </p:sp>
      <p:sp>
        <p:nvSpPr>
          <p:cNvPr id="3" name="Espace réservé du pied de page 2">
            <a:extLst>
              <a:ext uri="{FF2B5EF4-FFF2-40B4-BE49-F238E27FC236}">
                <a16:creationId xmlns:a16="http://schemas.microsoft.com/office/drawing/2014/main" id="{57F9C8D5-9D76-4CF2-95C9-E5C74BD4BD8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9137888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412</a:t>
            </a:fld>
            <a:endParaRPr lang="fr-FR" dirty="0"/>
          </a:p>
        </p:txBody>
      </p:sp>
      <p:sp>
        <p:nvSpPr>
          <p:cNvPr id="2" name="Titre 1"/>
          <p:cNvSpPr>
            <a:spLocks noGrp="1"/>
          </p:cNvSpPr>
          <p:nvPr>
            <p:ph type="title"/>
          </p:nvPr>
        </p:nvSpPr>
        <p:spPr/>
        <p:txBody>
          <a:bodyPr>
            <a:normAutofit fontScale="90000"/>
          </a:bodyPr>
          <a:lstStyle/>
          <a:p>
            <a:r>
              <a:rPr lang="fr-FR" dirty="0"/>
              <a:t>HTTP : CONNECT</a:t>
            </a:r>
          </a:p>
        </p:txBody>
      </p:sp>
      <p:sp>
        <p:nvSpPr>
          <p:cNvPr id="15" name="Espace réservé du contenu 14"/>
          <p:cNvSpPr>
            <a:spLocks noGrp="1"/>
          </p:cNvSpPr>
          <p:nvPr>
            <p:ph idx="1"/>
          </p:nvPr>
        </p:nvSpPr>
        <p:spPr/>
        <p:txBody>
          <a:bodyPr/>
          <a:lstStyle/>
          <a:p>
            <a:r>
              <a:rPr lang="fr-FR" altLang="fr-FR" dirty="0"/>
              <a:t>Cette méthode permet d'utiliser un proxy comme un tunnel de communication.</a:t>
            </a:r>
          </a:p>
          <a:p>
            <a:endParaRPr lang="fr-FR" altLang="fr-FR" dirty="0"/>
          </a:p>
          <a:p>
            <a:r>
              <a:rPr lang="fr-FR" altLang="fr-FR" dirty="0"/>
              <a:t>On ne peut faire du </a:t>
            </a:r>
            <a:r>
              <a:rPr lang="fr-FR" b="1" dirty="0"/>
              <a:t>CONNECT</a:t>
            </a:r>
            <a:r>
              <a:rPr lang="fr-FR" dirty="0"/>
              <a:t> </a:t>
            </a:r>
            <a:r>
              <a:rPr lang="fr-FR" altLang="fr-FR" dirty="0"/>
              <a:t>qu’à travers du code</a:t>
            </a:r>
          </a:p>
        </p:txBody>
      </p:sp>
      <p:sp>
        <p:nvSpPr>
          <p:cNvPr id="3" name="Espace réservé du pied de page 2">
            <a:extLst>
              <a:ext uri="{FF2B5EF4-FFF2-40B4-BE49-F238E27FC236}">
                <a16:creationId xmlns:a16="http://schemas.microsoft.com/office/drawing/2014/main" id="{BD3041C5-90BB-4541-A3A5-379FE944D4F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6539930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413</a:t>
            </a:fld>
            <a:endParaRPr lang="fr-FR" dirty="0"/>
          </a:p>
        </p:txBody>
      </p:sp>
      <p:sp>
        <p:nvSpPr>
          <p:cNvPr id="2" name="Titre 1"/>
          <p:cNvSpPr>
            <a:spLocks noGrp="1"/>
          </p:cNvSpPr>
          <p:nvPr>
            <p:ph type="title"/>
          </p:nvPr>
        </p:nvSpPr>
        <p:spPr/>
        <p:txBody>
          <a:bodyPr>
            <a:normAutofit fontScale="90000"/>
          </a:bodyPr>
          <a:lstStyle/>
          <a:p>
            <a:r>
              <a:rPr lang="fr-FR" dirty="0"/>
              <a:t>HTTP : HEAD</a:t>
            </a:r>
          </a:p>
        </p:txBody>
      </p:sp>
      <p:sp>
        <p:nvSpPr>
          <p:cNvPr id="15" name="Espace réservé du contenu 14"/>
          <p:cNvSpPr>
            <a:spLocks noGrp="1"/>
          </p:cNvSpPr>
          <p:nvPr>
            <p:ph idx="1"/>
          </p:nvPr>
        </p:nvSpPr>
        <p:spPr/>
        <p:txBody>
          <a:bodyPr/>
          <a:lstStyle/>
          <a:p>
            <a:r>
              <a:rPr lang="fr-FR" altLang="fr-FR"/>
              <a:t>Cette méthode ne demande que des informations sur la ressource, sans demander la ressource elle-même.</a:t>
            </a:r>
          </a:p>
          <a:p>
            <a:endParaRPr lang="fr-FR" altLang="fr-FR"/>
          </a:p>
          <a:p>
            <a:r>
              <a:rPr lang="fr-FR" altLang="fr-FR"/>
              <a:t>On ne peut faire du HEAD qu’à travers du code</a:t>
            </a:r>
            <a:endParaRPr lang="fr-FR" altLang="fr-FR" dirty="0"/>
          </a:p>
        </p:txBody>
      </p:sp>
      <p:sp>
        <p:nvSpPr>
          <p:cNvPr id="3" name="Espace réservé du pied de page 2">
            <a:extLst>
              <a:ext uri="{FF2B5EF4-FFF2-40B4-BE49-F238E27FC236}">
                <a16:creationId xmlns:a16="http://schemas.microsoft.com/office/drawing/2014/main" id="{092070B5-E75B-4BC5-BE7F-11C5694101C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9838531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414</a:t>
            </a:fld>
            <a:endParaRPr lang="fr-FR" dirty="0"/>
          </a:p>
        </p:txBody>
      </p:sp>
      <p:sp>
        <p:nvSpPr>
          <p:cNvPr id="2" name="Titre 1"/>
          <p:cNvSpPr>
            <a:spLocks noGrp="1"/>
          </p:cNvSpPr>
          <p:nvPr>
            <p:ph type="title"/>
          </p:nvPr>
        </p:nvSpPr>
        <p:spPr/>
        <p:txBody>
          <a:bodyPr>
            <a:normAutofit fontScale="90000"/>
          </a:bodyPr>
          <a:lstStyle/>
          <a:p>
            <a:r>
              <a:rPr lang="fr-FR" dirty="0"/>
              <a:t>Méthodes HTTP Récapitulatif</a:t>
            </a:r>
          </a:p>
        </p:txBody>
      </p:sp>
      <p:sp>
        <p:nvSpPr>
          <p:cNvPr id="15" name="Espace réservé du contenu 14"/>
          <p:cNvSpPr>
            <a:spLocks noGrp="1"/>
          </p:cNvSpPr>
          <p:nvPr>
            <p:ph idx="1"/>
          </p:nvPr>
        </p:nvSpPr>
        <p:spPr/>
        <p:txBody>
          <a:bodyPr/>
          <a:lstStyle/>
          <a:p>
            <a:pPr marL="0" indent="0">
              <a:buNone/>
              <a:tabLst>
                <a:tab pos="2779713" algn="l"/>
                <a:tab pos="6096000" algn="l"/>
              </a:tabLst>
            </a:pPr>
            <a:r>
              <a:rPr lang="en-US" altLang="fr-FR" b="1" dirty="0"/>
              <a:t>Method</a:t>
            </a:r>
            <a:r>
              <a:rPr lang="en-US" altLang="fr-FR" dirty="0"/>
              <a:t>	</a:t>
            </a:r>
            <a:r>
              <a:rPr lang="en-US" altLang="fr-FR" b="1" dirty="0"/>
              <a:t>Idempotent</a:t>
            </a:r>
            <a:r>
              <a:rPr lang="en-US" altLang="fr-FR" dirty="0"/>
              <a:t>	</a:t>
            </a:r>
            <a:r>
              <a:rPr lang="en-US" altLang="fr-FR" b="1" dirty="0"/>
              <a:t>Safe</a:t>
            </a:r>
          </a:p>
          <a:p>
            <a:pPr marL="0" indent="0">
              <a:buNone/>
              <a:tabLst>
                <a:tab pos="2779713" algn="l"/>
                <a:tab pos="6096000" algn="l"/>
              </a:tabLst>
            </a:pPr>
            <a:r>
              <a:rPr lang="en-US" altLang="fr-FR" dirty="0"/>
              <a:t>OPTIONS	</a:t>
            </a:r>
            <a:r>
              <a:rPr lang="en-US" altLang="fr-FR" dirty="0" err="1"/>
              <a:t>Oui</a:t>
            </a:r>
            <a:r>
              <a:rPr lang="en-US" altLang="fr-FR" dirty="0"/>
              <a:t>		</a:t>
            </a:r>
            <a:r>
              <a:rPr lang="en-US" altLang="fr-FR" dirty="0" err="1"/>
              <a:t>Oui</a:t>
            </a:r>
            <a:endParaRPr lang="en-US" altLang="fr-FR" dirty="0"/>
          </a:p>
          <a:p>
            <a:pPr marL="0" indent="0">
              <a:buNone/>
              <a:tabLst>
                <a:tab pos="2779713" algn="l"/>
                <a:tab pos="6096000" algn="l"/>
              </a:tabLst>
            </a:pPr>
            <a:r>
              <a:rPr lang="en-US" altLang="fr-FR" dirty="0"/>
              <a:t>GET	</a:t>
            </a:r>
            <a:r>
              <a:rPr lang="en-US" altLang="fr-FR" dirty="0" err="1"/>
              <a:t>Oui</a:t>
            </a:r>
            <a:r>
              <a:rPr lang="en-US" altLang="fr-FR" dirty="0"/>
              <a:t> 		</a:t>
            </a:r>
            <a:r>
              <a:rPr lang="en-US" altLang="fr-FR" dirty="0" err="1"/>
              <a:t>Oui</a:t>
            </a:r>
            <a:endParaRPr lang="en-US" altLang="fr-FR" dirty="0"/>
          </a:p>
          <a:p>
            <a:pPr marL="0" indent="0">
              <a:buNone/>
              <a:tabLst>
                <a:tab pos="2779713" algn="l"/>
                <a:tab pos="6096000" algn="l"/>
              </a:tabLst>
            </a:pPr>
            <a:r>
              <a:rPr lang="en-US" altLang="fr-FR" dirty="0"/>
              <a:t>HEAD	</a:t>
            </a:r>
            <a:r>
              <a:rPr lang="en-US" altLang="fr-FR" dirty="0" err="1"/>
              <a:t>Oui</a:t>
            </a:r>
            <a:r>
              <a:rPr lang="en-US" altLang="fr-FR" dirty="0"/>
              <a:t> 		</a:t>
            </a:r>
            <a:r>
              <a:rPr lang="en-US" altLang="fr-FR" dirty="0" err="1"/>
              <a:t>Oui</a:t>
            </a:r>
            <a:endParaRPr lang="en-US" altLang="fr-FR" dirty="0"/>
          </a:p>
          <a:p>
            <a:pPr marL="0" indent="0">
              <a:buNone/>
              <a:tabLst>
                <a:tab pos="2779713" algn="l"/>
                <a:tab pos="6096000" algn="l"/>
              </a:tabLst>
            </a:pPr>
            <a:r>
              <a:rPr lang="en-US" altLang="fr-FR" dirty="0"/>
              <a:t>PUT	</a:t>
            </a:r>
            <a:r>
              <a:rPr lang="en-US" altLang="fr-FR" dirty="0" err="1"/>
              <a:t>Oui</a:t>
            </a:r>
            <a:r>
              <a:rPr lang="en-US" altLang="fr-FR" dirty="0"/>
              <a:t> 		Non</a:t>
            </a:r>
          </a:p>
          <a:p>
            <a:pPr marL="0" indent="0">
              <a:buNone/>
              <a:tabLst>
                <a:tab pos="2779713" algn="l"/>
                <a:tab pos="6096000" algn="l"/>
              </a:tabLst>
            </a:pPr>
            <a:r>
              <a:rPr lang="en-US" altLang="fr-FR" dirty="0"/>
              <a:t>DELETE	</a:t>
            </a:r>
            <a:r>
              <a:rPr lang="en-US" altLang="fr-FR" dirty="0" err="1"/>
              <a:t>Oui</a:t>
            </a:r>
            <a:r>
              <a:rPr lang="en-US" altLang="fr-FR" dirty="0"/>
              <a:t> 		Non</a:t>
            </a:r>
          </a:p>
          <a:p>
            <a:pPr marL="0" indent="0">
              <a:buNone/>
              <a:tabLst>
                <a:tab pos="2779713" algn="l"/>
                <a:tab pos="6096000" algn="l"/>
              </a:tabLst>
            </a:pPr>
            <a:r>
              <a:rPr lang="en-US" altLang="fr-FR" dirty="0"/>
              <a:t>PATCH	</a:t>
            </a:r>
            <a:r>
              <a:rPr lang="en-US" altLang="fr-FR" b="1" dirty="0"/>
              <a:t>Non</a:t>
            </a:r>
            <a:r>
              <a:rPr lang="en-US" altLang="fr-FR" dirty="0"/>
              <a:t> 		Non</a:t>
            </a:r>
          </a:p>
          <a:p>
            <a:pPr marL="0" indent="0">
              <a:buNone/>
              <a:tabLst>
                <a:tab pos="2779713" algn="l"/>
                <a:tab pos="6096000" algn="l"/>
              </a:tabLst>
            </a:pPr>
            <a:r>
              <a:rPr lang="en-US" altLang="fr-FR" dirty="0"/>
              <a:t>POST	</a:t>
            </a:r>
            <a:r>
              <a:rPr lang="en-US" altLang="fr-FR" b="1" dirty="0"/>
              <a:t>Non</a:t>
            </a:r>
            <a:r>
              <a:rPr lang="en-US" altLang="fr-FR" dirty="0"/>
              <a:t>		Non</a:t>
            </a:r>
            <a:endParaRPr lang="fr-FR" altLang="fr-FR" dirty="0"/>
          </a:p>
        </p:txBody>
      </p:sp>
      <p:sp>
        <p:nvSpPr>
          <p:cNvPr id="3" name="Espace réservé du pied de page 2">
            <a:extLst>
              <a:ext uri="{FF2B5EF4-FFF2-40B4-BE49-F238E27FC236}">
                <a16:creationId xmlns:a16="http://schemas.microsoft.com/office/drawing/2014/main" id="{429922EF-7DC7-4B75-BEB2-018E50CB19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919860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415</a:t>
            </a:fld>
            <a:endParaRPr lang="fr-FR" dirty="0"/>
          </a:p>
        </p:txBody>
      </p:sp>
      <p:sp>
        <p:nvSpPr>
          <p:cNvPr id="2" name="Titre 1"/>
          <p:cNvSpPr>
            <a:spLocks noGrp="1"/>
          </p:cNvSpPr>
          <p:nvPr>
            <p:ph type="title"/>
          </p:nvPr>
        </p:nvSpPr>
        <p:spPr/>
        <p:txBody>
          <a:bodyPr>
            <a:normAutofit fontScale="90000"/>
          </a:bodyPr>
          <a:lstStyle/>
          <a:p>
            <a:r>
              <a:rPr lang="fr-FR" dirty="0"/>
              <a:t>Méthodes HTTP</a:t>
            </a:r>
          </a:p>
        </p:txBody>
      </p:sp>
      <p:sp>
        <p:nvSpPr>
          <p:cNvPr id="15" name="Espace réservé du contenu 14"/>
          <p:cNvSpPr>
            <a:spLocks noGrp="1"/>
          </p:cNvSpPr>
          <p:nvPr>
            <p:ph idx="1"/>
          </p:nvPr>
        </p:nvSpPr>
        <p:spPr/>
        <p:txBody>
          <a:bodyPr>
            <a:normAutofit/>
          </a:bodyPr>
          <a:lstStyle/>
          <a:p>
            <a:pPr>
              <a:tabLst>
                <a:tab pos="2779713" algn="l"/>
                <a:tab pos="6096000" algn="l"/>
              </a:tabLst>
            </a:pPr>
            <a:r>
              <a:rPr lang="fr-FR" dirty="0"/>
              <a:t>Une méthode </a:t>
            </a:r>
            <a:r>
              <a:rPr lang="fr-FR" b="1" dirty="0"/>
              <a:t>idempotente</a:t>
            </a:r>
            <a:r>
              <a:rPr lang="fr-FR" dirty="0"/>
              <a:t> signifie que le résultat d'une requête effectuée avec succès est indépendant du nombre de fois où elle a été exécutée.</a:t>
            </a:r>
          </a:p>
          <a:p>
            <a:pPr lvl="1">
              <a:tabLst>
                <a:tab pos="2779713" algn="l"/>
                <a:tab pos="6096000" algn="l"/>
              </a:tabLst>
            </a:pPr>
            <a:r>
              <a:rPr lang="en-US" altLang="fr-FR" dirty="0"/>
              <a:t>OPTIONS,GET,HEAD,PUT,DELETE </a:t>
            </a:r>
            <a:r>
              <a:rPr lang="en-US" altLang="fr-FR" dirty="0" err="1"/>
              <a:t>sont</a:t>
            </a:r>
            <a:r>
              <a:rPr lang="en-US" altLang="fr-FR" dirty="0"/>
              <a:t> </a:t>
            </a:r>
            <a:r>
              <a:rPr lang="en-US" altLang="fr-FR" i="1" dirty="0"/>
              <a:t>idempotent</a:t>
            </a:r>
            <a:endParaRPr lang="fr-FR" i="1" dirty="0"/>
          </a:p>
          <a:p>
            <a:pPr>
              <a:tabLst>
                <a:tab pos="2779713" algn="l"/>
                <a:tab pos="6096000" algn="l"/>
              </a:tabLst>
            </a:pPr>
            <a:endParaRPr lang="fr-FR" altLang="fr-FR" dirty="0"/>
          </a:p>
          <a:p>
            <a:pPr>
              <a:tabLst>
                <a:tab pos="2779713" algn="l"/>
                <a:tab pos="6096000" algn="l"/>
              </a:tabLst>
            </a:pPr>
            <a:r>
              <a:rPr lang="fr-FR" dirty="0"/>
              <a:t>Une méthode </a:t>
            </a:r>
            <a:r>
              <a:rPr lang="fr-FR" b="1" dirty="0" err="1"/>
              <a:t>safe</a:t>
            </a:r>
            <a:r>
              <a:rPr lang="fr-FR" dirty="0"/>
              <a:t> signifie que la requête ne modifie en rien l’état du serveur.</a:t>
            </a:r>
            <a:endParaRPr lang="fr-FR" altLang="fr-FR" dirty="0"/>
          </a:p>
          <a:p>
            <a:pPr lvl="1">
              <a:tabLst>
                <a:tab pos="2779713" algn="l"/>
                <a:tab pos="6096000" algn="l"/>
              </a:tabLst>
            </a:pPr>
            <a:r>
              <a:rPr lang="en-US" altLang="fr-FR" dirty="0"/>
              <a:t>OPTIONS,GET,HEAD </a:t>
            </a:r>
            <a:r>
              <a:rPr lang="en-US" altLang="fr-FR" dirty="0" err="1"/>
              <a:t>sont</a:t>
            </a:r>
            <a:r>
              <a:rPr lang="en-US" altLang="fr-FR" dirty="0"/>
              <a:t> </a:t>
            </a:r>
            <a:r>
              <a:rPr lang="fr-FR" altLang="fr-FR" i="1" dirty="0" err="1"/>
              <a:t>safe</a:t>
            </a:r>
            <a:endParaRPr lang="fr-FR" i="1" dirty="0"/>
          </a:p>
          <a:p>
            <a:pPr>
              <a:tabLst>
                <a:tab pos="2779713" algn="l"/>
                <a:tab pos="6096000" algn="l"/>
              </a:tabLst>
            </a:pPr>
            <a:endParaRPr lang="fr-FR" altLang="fr-FR" dirty="0"/>
          </a:p>
        </p:txBody>
      </p:sp>
      <p:sp>
        <p:nvSpPr>
          <p:cNvPr id="3" name="Espace réservé du pied de page 2">
            <a:extLst>
              <a:ext uri="{FF2B5EF4-FFF2-40B4-BE49-F238E27FC236}">
                <a16:creationId xmlns:a16="http://schemas.microsoft.com/office/drawing/2014/main" id="{D96FBAFC-0393-4175-9F34-62F2B9FDF5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0801738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416</a:t>
            </a:fld>
            <a:endParaRPr lang="fr-FR" dirty="0"/>
          </a:p>
        </p:txBody>
      </p:sp>
      <p:sp>
        <p:nvSpPr>
          <p:cNvPr id="2" name="Titre 1"/>
          <p:cNvSpPr>
            <a:spLocks noGrp="1"/>
          </p:cNvSpPr>
          <p:nvPr>
            <p:ph type="title"/>
          </p:nvPr>
        </p:nvSpPr>
        <p:spPr/>
        <p:txBody>
          <a:bodyPr>
            <a:normAutofit fontScale="90000"/>
          </a:bodyPr>
          <a:lstStyle/>
          <a:p>
            <a:r>
              <a:rPr lang="fr-FR"/>
              <a:t>REST</a:t>
            </a:r>
            <a:endParaRPr lang="fr-FR" dirty="0"/>
          </a:p>
        </p:txBody>
      </p:sp>
      <p:sp>
        <p:nvSpPr>
          <p:cNvPr id="15" name="Espace réservé du contenu 14"/>
          <p:cNvSpPr>
            <a:spLocks noGrp="1"/>
          </p:cNvSpPr>
          <p:nvPr>
            <p:ph idx="1"/>
          </p:nvPr>
        </p:nvSpPr>
        <p:spPr/>
        <p:txBody>
          <a:bodyPr>
            <a:normAutofit fontScale="92500" lnSpcReduction="10000"/>
          </a:bodyPr>
          <a:lstStyle/>
          <a:p>
            <a:r>
              <a:rPr lang="fr-FR" altLang="fr-FR" b="1" dirty="0" err="1"/>
              <a:t>RE</a:t>
            </a:r>
            <a:r>
              <a:rPr lang="fr-FR" altLang="fr-FR" dirty="0" err="1"/>
              <a:t>presentational</a:t>
            </a:r>
            <a:r>
              <a:rPr lang="fr-FR" altLang="fr-FR" dirty="0"/>
              <a:t> </a:t>
            </a:r>
            <a:r>
              <a:rPr lang="fr-FR" altLang="fr-FR" b="1" dirty="0"/>
              <a:t>S</a:t>
            </a:r>
            <a:r>
              <a:rPr lang="fr-FR" altLang="fr-FR" dirty="0"/>
              <a:t>tate </a:t>
            </a:r>
            <a:r>
              <a:rPr lang="fr-FR" altLang="fr-FR" b="1" dirty="0"/>
              <a:t>T</a:t>
            </a:r>
            <a:r>
              <a:rPr lang="fr-FR" altLang="fr-FR" dirty="0"/>
              <a:t>ransfert</a:t>
            </a:r>
          </a:p>
          <a:p>
            <a:endParaRPr lang="fr-FR" altLang="fr-FR" dirty="0"/>
          </a:p>
          <a:p>
            <a:r>
              <a:rPr lang="fr-FR" altLang="fr-FR" dirty="0"/>
              <a:t>Moyen de demander des traitements ou informations à un serveur</a:t>
            </a:r>
          </a:p>
          <a:p>
            <a:endParaRPr lang="fr-FR" altLang="fr-FR" dirty="0"/>
          </a:p>
          <a:p>
            <a:r>
              <a:rPr lang="fr-FR" altLang="fr-FR" dirty="0"/>
              <a:t>Repose sur le protocole HTTP (et ses méthodes GET, PUT, …)</a:t>
            </a:r>
          </a:p>
          <a:p>
            <a:endParaRPr lang="fr-FR" altLang="fr-FR" dirty="0"/>
          </a:p>
          <a:p>
            <a:r>
              <a:rPr lang="fr-FR" altLang="fr-FR" dirty="0"/>
              <a:t>En théorie sans état (en pratique cela se complique)</a:t>
            </a:r>
          </a:p>
          <a:p>
            <a:pPr lvl="1"/>
            <a:r>
              <a:rPr lang="fr-FR" altLang="fr-FR" dirty="0"/>
              <a:t>Chaque requête est indépendante</a:t>
            </a:r>
          </a:p>
        </p:txBody>
      </p:sp>
      <p:sp>
        <p:nvSpPr>
          <p:cNvPr id="3" name="Espace réservé du pied de page 2">
            <a:extLst>
              <a:ext uri="{FF2B5EF4-FFF2-40B4-BE49-F238E27FC236}">
                <a16:creationId xmlns:a16="http://schemas.microsoft.com/office/drawing/2014/main" id="{B9FFC3EA-8122-4A3F-BA1F-69D7FF77B16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763702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417</a:t>
            </a:fld>
            <a:endParaRPr lang="fr-FR" dirty="0"/>
          </a:p>
        </p:txBody>
      </p:sp>
      <p:sp>
        <p:nvSpPr>
          <p:cNvPr id="2" name="Titre 1"/>
          <p:cNvSpPr>
            <a:spLocks noGrp="1"/>
          </p:cNvSpPr>
          <p:nvPr>
            <p:ph type="title"/>
          </p:nvPr>
        </p:nvSpPr>
        <p:spPr/>
        <p:txBody>
          <a:bodyPr>
            <a:normAutofit fontScale="90000"/>
          </a:bodyPr>
          <a:lstStyle/>
          <a:p>
            <a:r>
              <a:rPr lang="fr-FR" dirty="0"/>
              <a:t>REST </a:t>
            </a:r>
            <a:r>
              <a:rPr lang="fr-FR" altLang="fr-FR" dirty="0"/>
              <a:t>sans état </a:t>
            </a:r>
            <a:endParaRPr lang="fr-FR" dirty="0"/>
          </a:p>
        </p:txBody>
      </p:sp>
      <p:sp>
        <p:nvSpPr>
          <p:cNvPr id="15" name="Espace réservé du contenu 14"/>
          <p:cNvSpPr>
            <a:spLocks noGrp="1"/>
          </p:cNvSpPr>
          <p:nvPr>
            <p:ph idx="1"/>
          </p:nvPr>
        </p:nvSpPr>
        <p:spPr/>
        <p:txBody>
          <a:bodyPr/>
          <a:lstStyle/>
          <a:p>
            <a:r>
              <a:rPr lang="fr-FR" altLang="fr-FR" dirty="0"/>
              <a:t>Le client demande quelque chose au serveur via une commande un URI et des paramètres</a:t>
            </a:r>
          </a:p>
          <a:p>
            <a:pPr lvl="1"/>
            <a:r>
              <a:rPr lang="fr-FR" altLang="fr-FR" dirty="0"/>
              <a:t>Paramètres WEB (GET classique)</a:t>
            </a:r>
          </a:p>
          <a:p>
            <a:pPr lvl="1"/>
            <a:r>
              <a:rPr lang="fr-FR" altLang="fr-FR" dirty="0"/>
              <a:t>Paramètres dans le HEAD ou le BODY</a:t>
            </a:r>
          </a:p>
          <a:p>
            <a:endParaRPr lang="fr-FR" altLang="fr-FR" dirty="0"/>
          </a:p>
          <a:p>
            <a:r>
              <a:rPr lang="fr-FR" altLang="fr-FR" dirty="0"/>
              <a:t>Le serveur analyse sa demande et répond sous la forme d’un flux (XML / JSON / Binaire) et/ou d’un statut</a:t>
            </a:r>
          </a:p>
          <a:p>
            <a:endParaRPr lang="fr-FR" altLang="fr-FR" dirty="0"/>
          </a:p>
          <a:p>
            <a:r>
              <a:rPr lang="fr-FR" altLang="fr-FR" dirty="0"/>
              <a:t>Le client et le serveur ne se connaissent plus</a:t>
            </a:r>
          </a:p>
        </p:txBody>
      </p:sp>
      <p:sp>
        <p:nvSpPr>
          <p:cNvPr id="3" name="Espace réservé du pied de page 2">
            <a:extLst>
              <a:ext uri="{FF2B5EF4-FFF2-40B4-BE49-F238E27FC236}">
                <a16:creationId xmlns:a16="http://schemas.microsoft.com/office/drawing/2014/main" id="{BE54D9ED-0A78-46CF-A253-F0495047B62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6541608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418</a:t>
            </a:fld>
            <a:endParaRPr lang="fr-FR" dirty="0"/>
          </a:p>
        </p:txBody>
      </p:sp>
      <p:sp>
        <p:nvSpPr>
          <p:cNvPr id="2" name="Titre 1"/>
          <p:cNvSpPr>
            <a:spLocks noGrp="1"/>
          </p:cNvSpPr>
          <p:nvPr>
            <p:ph type="title"/>
          </p:nvPr>
        </p:nvSpPr>
        <p:spPr/>
        <p:txBody>
          <a:bodyPr>
            <a:normAutofit fontScale="90000"/>
          </a:bodyPr>
          <a:lstStyle/>
          <a:p>
            <a:r>
              <a:rPr lang="fr-FR" dirty="0"/>
              <a:t>REST et HTTP</a:t>
            </a:r>
          </a:p>
        </p:txBody>
      </p:sp>
      <p:sp>
        <p:nvSpPr>
          <p:cNvPr id="15" name="Espace réservé du contenu 14"/>
          <p:cNvSpPr>
            <a:spLocks noGrp="1"/>
          </p:cNvSpPr>
          <p:nvPr>
            <p:ph idx="1"/>
          </p:nvPr>
        </p:nvSpPr>
        <p:spPr/>
        <p:txBody>
          <a:bodyPr>
            <a:normAutofit fontScale="92500" lnSpcReduction="20000"/>
          </a:bodyPr>
          <a:lstStyle/>
          <a:p>
            <a:r>
              <a:rPr lang="fr-FR" altLang="fr-FR" dirty="0"/>
              <a:t>Lors de la réalisation de mécanique CRUD :</a:t>
            </a:r>
          </a:p>
          <a:p>
            <a:pPr lvl="1">
              <a:tabLst>
                <a:tab pos="2419350" algn="l"/>
              </a:tabLst>
            </a:pPr>
            <a:r>
              <a:rPr lang="fr-FR" altLang="fr-FR" b="1" dirty="0" err="1"/>
              <a:t>C</a:t>
            </a:r>
            <a:r>
              <a:rPr lang="fr-FR" altLang="fr-FR" dirty="0" err="1"/>
              <a:t>reate</a:t>
            </a:r>
            <a:r>
              <a:rPr lang="fr-FR" altLang="fr-FR" dirty="0"/>
              <a:t> 	= </a:t>
            </a:r>
            <a:r>
              <a:rPr lang="fr-FR" altLang="fr-FR" b="1" dirty="0"/>
              <a:t>PUT</a:t>
            </a:r>
          </a:p>
          <a:p>
            <a:pPr lvl="1">
              <a:tabLst>
                <a:tab pos="2419350" algn="l"/>
              </a:tabLst>
            </a:pPr>
            <a:r>
              <a:rPr lang="fr-FR" altLang="fr-FR" b="1" dirty="0" err="1"/>
              <a:t>R</a:t>
            </a:r>
            <a:r>
              <a:rPr lang="fr-FR" altLang="fr-FR" dirty="0" err="1"/>
              <a:t>etrieve</a:t>
            </a:r>
            <a:r>
              <a:rPr lang="fr-FR" altLang="fr-FR" dirty="0"/>
              <a:t> 	= </a:t>
            </a:r>
            <a:r>
              <a:rPr lang="fr-FR" altLang="fr-FR" b="1" dirty="0"/>
              <a:t>GET</a:t>
            </a:r>
          </a:p>
          <a:p>
            <a:pPr lvl="1">
              <a:tabLst>
                <a:tab pos="2419350" algn="l"/>
              </a:tabLst>
            </a:pPr>
            <a:r>
              <a:rPr lang="fr-FR" altLang="fr-FR" b="1" dirty="0"/>
              <a:t>U</a:t>
            </a:r>
            <a:r>
              <a:rPr lang="fr-FR" altLang="fr-FR" dirty="0"/>
              <a:t>pdate 	= </a:t>
            </a:r>
            <a:r>
              <a:rPr lang="fr-FR" altLang="fr-FR" b="1" dirty="0"/>
              <a:t>PUT</a:t>
            </a:r>
            <a:r>
              <a:rPr lang="fr-FR" altLang="fr-FR" dirty="0"/>
              <a:t> (ou PATCH)</a:t>
            </a:r>
          </a:p>
          <a:p>
            <a:pPr lvl="1">
              <a:tabLst>
                <a:tab pos="2419350" algn="l"/>
              </a:tabLst>
            </a:pPr>
            <a:r>
              <a:rPr lang="fr-FR" altLang="fr-FR" b="1" dirty="0" err="1"/>
              <a:t>D</a:t>
            </a:r>
            <a:r>
              <a:rPr lang="fr-FR" altLang="fr-FR" dirty="0" err="1"/>
              <a:t>elete</a:t>
            </a:r>
            <a:r>
              <a:rPr lang="fr-FR" altLang="fr-FR" dirty="0"/>
              <a:t> 	= </a:t>
            </a:r>
            <a:r>
              <a:rPr lang="fr-FR" altLang="fr-FR" b="1" dirty="0"/>
              <a:t>DELETE</a:t>
            </a:r>
          </a:p>
          <a:p>
            <a:pPr lvl="1"/>
            <a:endParaRPr lang="fr-FR" altLang="fr-FR" dirty="0"/>
          </a:p>
          <a:p>
            <a:r>
              <a:rPr lang="fr-FR" altLang="fr-FR" dirty="0"/>
              <a:t>On évite le POST (et souvent le PATCH) sur les actions d’écriture de données car il n’est pas </a:t>
            </a:r>
            <a:r>
              <a:rPr lang="fr-FR" altLang="fr-FR" i="1" dirty="0"/>
              <a:t>idempotent</a:t>
            </a:r>
          </a:p>
          <a:p>
            <a:endParaRPr lang="fr-FR" altLang="fr-FR" i="1" dirty="0"/>
          </a:p>
          <a:p>
            <a:r>
              <a:rPr lang="fr-FR" altLang="fr-FR" dirty="0"/>
              <a:t>On parle ici de recommandations, vous pouvez tout faire en GET si cela vous chante, c’est à </a:t>
            </a:r>
            <a:r>
              <a:rPr lang="fr-FR" altLang="fr-FR" b="1" u="sng" dirty="0"/>
              <a:t>vous</a:t>
            </a:r>
            <a:r>
              <a:rPr lang="fr-FR" altLang="fr-FR" dirty="0"/>
              <a:t> de décider de la méthode HTTP à utiliser</a:t>
            </a:r>
          </a:p>
        </p:txBody>
      </p:sp>
      <p:sp>
        <p:nvSpPr>
          <p:cNvPr id="3" name="Espace réservé du pied de page 2">
            <a:extLst>
              <a:ext uri="{FF2B5EF4-FFF2-40B4-BE49-F238E27FC236}">
                <a16:creationId xmlns:a16="http://schemas.microsoft.com/office/drawing/2014/main" id="{86468E56-C2EA-4391-A4EE-7DD7E8C4277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571538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419</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p:txBody>
          <a:bodyPr>
            <a:normAutofit fontScale="85000" lnSpcReduction="20000"/>
          </a:bodyPr>
          <a:lstStyle/>
          <a:p>
            <a:r>
              <a:rPr lang="fr-FR" altLang="fr-FR" dirty="0"/>
              <a:t>Vos Web services seront disponibles sur des URL</a:t>
            </a:r>
          </a:p>
          <a:p>
            <a:endParaRPr lang="fr-FR" altLang="fr-FR" dirty="0"/>
          </a:p>
          <a:p>
            <a:r>
              <a:rPr lang="fr-FR" altLang="fr-FR" dirty="0"/>
              <a:t>Pour passer de l’information vous avez trois techniques :</a:t>
            </a:r>
          </a:p>
          <a:p>
            <a:pPr marL="971550" lvl="1" indent="-514350">
              <a:buFont typeface="+mj-lt"/>
              <a:buAutoNum type="arabicPeriod"/>
            </a:pPr>
            <a:r>
              <a:rPr lang="fr-FR" altLang="fr-FR" dirty="0"/>
              <a:t>Passer des paramètres : </a:t>
            </a:r>
            <a:r>
              <a:rPr lang="fr-FR" altLang="fr-FR" dirty="0" err="1"/>
              <a:t>URL?clef</a:t>
            </a:r>
            <a:r>
              <a:rPr lang="fr-FR" altLang="fr-FR" dirty="0"/>
              <a:t>=</a:t>
            </a:r>
            <a:r>
              <a:rPr lang="fr-FR" altLang="fr-FR" dirty="0" err="1"/>
              <a:t>valeur&amp;clef</a:t>
            </a:r>
            <a:r>
              <a:rPr lang="fr-FR" altLang="fr-FR" dirty="0"/>
              <a:t>=valeur …</a:t>
            </a:r>
          </a:p>
          <a:p>
            <a:pPr marL="971550" lvl="1" indent="-514350">
              <a:buFont typeface="+mj-lt"/>
              <a:buAutoNum type="arabicPeriod"/>
            </a:pPr>
            <a:r>
              <a:rPr lang="fr-FR" altLang="fr-FR" dirty="0"/>
              <a:t>Passer des informations dynamiques sur l’URL : URL/</a:t>
            </a:r>
            <a:r>
              <a:rPr lang="fr-FR" altLang="fr-FR" dirty="0" err="1"/>
              <a:t>valDynA</a:t>
            </a:r>
            <a:r>
              <a:rPr lang="fr-FR" altLang="fr-FR" dirty="0"/>
              <a:t>/</a:t>
            </a:r>
            <a:r>
              <a:rPr lang="fr-FR" altLang="fr-FR" dirty="0" err="1"/>
              <a:t>valDynB</a:t>
            </a:r>
            <a:endParaRPr lang="fr-FR" altLang="fr-FR" dirty="0"/>
          </a:p>
          <a:p>
            <a:pPr marL="971550" lvl="1" indent="-514350">
              <a:buFont typeface="+mj-lt"/>
              <a:buAutoNum type="arabicPeriod"/>
            </a:pPr>
            <a:r>
              <a:rPr lang="fr-FR" altLang="fr-FR" dirty="0"/>
              <a:t>Passer des objets JSON lors de l’appel : URL</a:t>
            </a:r>
          </a:p>
          <a:p>
            <a:pPr lvl="1"/>
            <a:endParaRPr lang="fr-FR" altLang="fr-FR" dirty="0"/>
          </a:p>
          <a:p>
            <a:r>
              <a:rPr lang="fr-FR" altLang="fr-FR" dirty="0"/>
              <a:t>En fonction de vos besoins et des </a:t>
            </a:r>
            <a:r>
              <a:rPr lang="fr-FR" altLang="fr-FR" dirty="0" err="1"/>
              <a:t>frameworks</a:t>
            </a:r>
            <a:r>
              <a:rPr lang="fr-FR" altLang="fr-FR" dirty="0"/>
              <a:t>, vous pouvez mixer les trois techniques</a:t>
            </a:r>
          </a:p>
          <a:p>
            <a:pPr lvl="2"/>
            <a:r>
              <a:rPr lang="fr-FR" altLang="fr-FR" dirty="0"/>
              <a:t>Ajax simple : technique 1, 2, 3</a:t>
            </a:r>
          </a:p>
          <a:p>
            <a:pPr lvl="2"/>
            <a:r>
              <a:rPr lang="fr-FR" altLang="fr-FR" dirty="0" err="1"/>
              <a:t>Angular</a:t>
            </a:r>
            <a:r>
              <a:rPr lang="fr-FR" altLang="fr-FR" dirty="0"/>
              <a:t> : technique 2, 3</a:t>
            </a:r>
          </a:p>
          <a:p>
            <a:pPr lvl="2"/>
            <a:r>
              <a:rPr lang="fr-FR" altLang="fr-FR" dirty="0"/>
              <a:t>Web simple : technique (via formulaire) 1, 2</a:t>
            </a:r>
          </a:p>
        </p:txBody>
      </p:sp>
      <p:sp>
        <p:nvSpPr>
          <p:cNvPr id="3" name="Espace réservé du pied de page 2">
            <a:extLst>
              <a:ext uri="{FF2B5EF4-FFF2-40B4-BE49-F238E27FC236}">
                <a16:creationId xmlns:a16="http://schemas.microsoft.com/office/drawing/2014/main" id="{1A6EE5F0-E87B-4A80-A564-8021062E2E9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46674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Modes de chargement</a:t>
            </a:r>
            <a:endParaRPr lang="fr-FR" dirty="0"/>
          </a:p>
        </p:txBody>
      </p:sp>
      <p:sp>
        <p:nvSpPr>
          <p:cNvPr id="79875" name="Espace réservé du contenu 2"/>
          <p:cNvSpPr>
            <a:spLocks noGrp="1"/>
          </p:cNvSpPr>
          <p:nvPr>
            <p:ph idx="1"/>
          </p:nvPr>
        </p:nvSpPr>
        <p:spPr>
          <a:xfrm>
            <a:off x="1427755" y="1731146"/>
            <a:ext cx="10559198" cy="4869194"/>
          </a:xfrm>
        </p:spPr>
        <p:txBody>
          <a:bodyPr/>
          <a:lstStyle/>
          <a:p>
            <a:r>
              <a:rPr lang="fr-FR" altLang="en-US" dirty="0"/>
              <a:t>Spring offre un large éventail de possibilités pour créer un contexte applicatif</a:t>
            </a:r>
          </a:p>
          <a:p>
            <a:pPr lvl="1"/>
            <a:r>
              <a:rPr lang="fr-FR" altLang="en-US" dirty="0"/>
              <a:t>Via le classpath</a:t>
            </a:r>
          </a:p>
          <a:p>
            <a:pPr lvl="1"/>
            <a:endParaRPr lang="fr-FR" altLang="en-US" dirty="0"/>
          </a:p>
          <a:p>
            <a:pPr lvl="1"/>
            <a:r>
              <a:rPr lang="fr-FR" altLang="en-US" dirty="0"/>
              <a:t>Via le système de fichiers</a:t>
            </a:r>
          </a:p>
          <a:p>
            <a:pPr lvl="1"/>
            <a:endParaRPr lang="fr-FR" altLang="en-US" dirty="0"/>
          </a:p>
          <a:p>
            <a:pPr lvl="1"/>
            <a:endParaRPr lang="fr-FR" altLang="en-US" dirty="0"/>
          </a:p>
          <a:p>
            <a:pPr lvl="1"/>
            <a:endParaRPr lang="fr-FR" altLang="en-US" dirty="0"/>
          </a:p>
        </p:txBody>
      </p:sp>
      <p:sp>
        <p:nvSpPr>
          <p:cNvPr id="6" name="ZoneTexte 5"/>
          <p:cNvSpPr txBox="1"/>
          <p:nvPr/>
        </p:nvSpPr>
        <p:spPr>
          <a:xfrm>
            <a:off x="1547674" y="3436122"/>
            <a:ext cx="960268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new </a:t>
            </a:r>
            <a:r>
              <a:rPr lang="fr-FR" sz="1600" dirty="0" err="1">
                <a:solidFill>
                  <a:schemeClr val="tx1"/>
                </a:solidFill>
                <a:latin typeface="Courier New"/>
              </a:rPr>
              <a:t>ClassPathXmlApplicationContext</a:t>
            </a:r>
            <a:r>
              <a:rPr lang="fr-FR" sz="1600" dirty="0">
                <a:solidFill>
                  <a:schemeClr val="tx1"/>
                </a:solidFill>
                <a:latin typeface="Courier New"/>
              </a:rPr>
              <a:t>("applicationContext.xml");</a:t>
            </a:r>
          </a:p>
        </p:txBody>
      </p:sp>
      <p:sp>
        <p:nvSpPr>
          <p:cNvPr id="7" name="ZoneTexte 6"/>
          <p:cNvSpPr txBox="1"/>
          <p:nvPr/>
        </p:nvSpPr>
        <p:spPr>
          <a:xfrm>
            <a:off x="1547674" y="4717496"/>
            <a:ext cx="9602680"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 chemin en absolu</a:t>
            </a:r>
          </a:p>
          <a:p>
            <a:pPr>
              <a:defRPr/>
            </a:pPr>
            <a:r>
              <a:rPr lang="fr-FR" sz="1600" dirty="0">
                <a:solidFill>
                  <a:schemeClr val="tx1"/>
                </a:solidFill>
                <a:latin typeface="Courier New"/>
              </a:rPr>
              <a:t>new </a:t>
            </a:r>
            <a:r>
              <a:rPr lang="fr-FR" sz="1600" dirty="0" err="1">
                <a:solidFill>
                  <a:schemeClr val="tx1"/>
                </a:solidFill>
                <a:latin typeface="Courier New"/>
              </a:rPr>
              <a:t>FileSystemXmlApplicationContext</a:t>
            </a:r>
            <a:r>
              <a:rPr lang="fr-FR" sz="1600" dirty="0">
                <a:solidFill>
                  <a:schemeClr val="tx1"/>
                </a:solidFill>
                <a:latin typeface="Courier New"/>
              </a:rPr>
              <a:t>("c:/config/application-config.xml");</a:t>
            </a:r>
          </a:p>
          <a:p>
            <a:pPr>
              <a:defRPr/>
            </a:pPr>
            <a:endParaRPr lang="fr-FR" sz="1600" dirty="0">
              <a:solidFill>
                <a:schemeClr val="tx1"/>
              </a:solidFill>
              <a:latin typeface="Courier New"/>
            </a:endParaRPr>
          </a:p>
          <a:p>
            <a:pPr>
              <a:defRPr/>
            </a:pPr>
            <a:r>
              <a:rPr lang="fr-FR" sz="1600" dirty="0">
                <a:solidFill>
                  <a:schemeClr val="tx1"/>
                </a:solidFill>
                <a:latin typeface="Courier New"/>
              </a:rPr>
              <a:t>// chemin relatif par rapport au répertoire de travail de la JVM.</a:t>
            </a:r>
          </a:p>
          <a:p>
            <a:pPr>
              <a:defRPr/>
            </a:pPr>
            <a:r>
              <a:rPr lang="fr-FR" sz="1600" dirty="0">
                <a:solidFill>
                  <a:schemeClr val="tx1"/>
                </a:solidFill>
                <a:latin typeface="Courier New"/>
              </a:rPr>
              <a:t>new </a:t>
            </a:r>
            <a:r>
              <a:rPr lang="fr-FR" sz="1600" dirty="0" err="1">
                <a:solidFill>
                  <a:schemeClr val="tx1"/>
                </a:solidFill>
                <a:latin typeface="Courier New"/>
              </a:rPr>
              <a:t>FileSystemXmlApplicationContext</a:t>
            </a:r>
            <a:r>
              <a:rPr lang="fr-FR" sz="1600" dirty="0">
                <a:solidFill>
                  <a:schemeClr val="tx1"/>
                </a:solidFill>
                <a:latin typeface="Courier New"/>
              </a:rPr>
              <a:t>("./application-config.xml");</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42</a:t>
            </a:fld>
            <a:endParaRPr lang="fr-FR"/>
          </a:p>
        </p:txBody>
      </p:sp>
      <p:sp>
        <p:nvSpPr>
          <p:cNvPr id="4" name="Espace réservé du pied de page 3">
            <a:extLst>
              <a:ext uri="{FF2B5EF4-FFF2-40B4-BE49-F238E27FC236}">
                <a16:creationId xmlns:a16="http://schemas.microsoft.com/office/drawing/2014/main" id="{4330611D-EC8B-48A3-B4A3-3FD32DE2E28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64223912"/>
      </p:ext>
    </p:extLst>
  </p:cSld>
  <p:clrMapOvr>
    <a:masterClrMapping/>
  </p:clrMapOvr>
  <p:transition spd="slow"/>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420</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p:txBody>
          <a:bodyPr>
            <a:normAutofit fontScale="85000" lnSpcReduction="20000"/>
          </a:bodyPr>
          <a:lstStyle/>
          <a:p>
            <a:r>
              <a:rPr lang="fr-FR" altLang="fr-FR" dirty="0"/>
              <a:t>Exemple, imaginons que nous réalisons des web services REST sur la gestion de livres.</a:t>
            </a:r>
          </a:p>
          <a:p>
            <a:pPr lvl="1"/>
            <a:r>
              <a:rPr lang="fr-FR" altLang="fr-FR" dirty="0"/>
              <a:t>On ne parle ici que des techniques 1, 2 car la troisième n’est pas visible</a:t>
            </a:r>
          </a:p>
          <a:p>
            <a:endParaRPr lang="fr-FR" altLang="fr-FR" dirty="0"/>
          </a:p>
          <a:p>
            <a:r>
              <a:rPr lang="fr-FR" altLang="fr-FR" dirty="0"/>
              <a:t>Rechercher un ou plusieurs livres (en </a:t>
            </a:r>
            <a:r>
              <a:rPr lang="fr-FR" altLang="fr-FR" b="1" dirty="0"/>
              <a:t>GET</a:t>
            </a:r>
            <a:r>
              <a:rPr lang="fr-FR" altLang="fr-FR" dirty="0"/>
              <a:t>)</a:t>
            </a:r>
          </a:p>
          <a:p>
            <a:pPr lvl="1"/>
            <a:r>
              <a:rPr lang="fr-FR" altLang="fr-FR" i="1" dirty="0"/>
              <a:t>http://serveur/context/rest/</a:t>
            </a:r>
            <a:r>
              <a:rPr lang="fr-FR" altLang="fr-FR" b="1" i="1" dirty="0"/>
              <a:t>livre</a:t>
            </a:r>
            <a:r>
              <a:rPr lang="fr-FR" altLang="fr-FR" b="1" i="1" u="sng" dirty="0"/>
              <a:t>s</a:t>
            </a:r>
            <a:r>
              <a:rPr lang="fr-FR" altLang="fr-FR" b="1" dirty="0"/>
              <a:t>?crt0=val0&amp;crt1=val1</a:t>
            </a:r>
          </a:p>
          <a:p>
            <a:pPr lvl="1"/>
            <a:r>
              <a:rPr lang="fr-FR" altLang="fr-FR" dirty="0"/>
              <a:t>Ex: </a:t>
            </a:r>
            <a:r>
              <a:rPr lang="fr-FR" altLang="fr-FR" i="1" dirty="0"/>
              <a:t>http://serveur/context/rest/</a:t>
            </a:r>
            <a:r>
              <a:rPr lang="fr-FR" altLang="fr-FR" b="1" i="1" dirty="0"/>
              <a:t>livre</a:t>
            </a:r>
            <a:r>
              <a:rPr lang="fr-FR" altLang="fr-FR" b="1" i="1" u="sng" dirty="0"/>
              <a:t>s</a:t>
            </a:r>
            <a:r>
              <a:rPr lang="fr-FR" altLang="fr-FR" dirty="0"/>
              <a:t>?titre=terre&amp;annee=1986</a:t>
            </a:r>
          </a:p>
          <a:p>
            <a:endParaRPr lang="fr-FR" altLang="fr-FR" dirty="0"/>
          </a:p>
          <a:p>
            <a:r>
              <a:rPr lang="fr-FR" altLang="fr-FR" dirty="0"/>
              <a:t>Supprimer un livre (en </a:t>
            </a:r>
            <a:r>
              <a:rPr lang="fr-FR" altLang="fr-FR" b="1" dirty="0"/>
              <a:t>DELETE</a:t>
            </a:r>
            <a:r>
              <a:rPr lang="fr-FR" altLang="fr-FR" dirty="0"/>
              <a:t>)</a:t>
            </a:r>
          </a:p>
          <a:p>
            <a:pPr lvl="1"/>
            <a:r>
              <a:rPr lang="fr-FR" altLang="fr-FR" i="1" dirty="0"/>
              <a:t>http://serveur/context/rest/</a:t>
            </a:r>
            <a:r>
              <a:rPr lang="fr-FR" altLang="fr-FR" b="1" i="1" dirty="0"/>
              <a:t>livre</a:t>
            </a:r>
            <a:r>
              <a:rPr lang="fr-FR" altLang="fr-FR" b="1" i="1" u="sng" dirty="0"/>
              <a:t>s</a:t>
            </a:r>
            <a:r>
              <a:rPr lang="fr-FR" altLang="fr-FR" b="1" dirty="0"/>
              <a:t>/valeurIdDuLivre</a:t>
            </a:r>
          </a:p>
          <a:p>
            <a:pPr lvl="1"/>
            <a:r>
              <a:rPr lang="fr-FR" altLang="fr-FR" dirty="0"/>
              <a:t>Ex : </a:t>
            </a:r>
            <a:r>
              <a:rPr lang="fr-FR" altLang="fr-FR" i="1" dirty="0"/>
              <a:t>http://serveur/context/rest/</a:t>
            </a:r>
            <a:r>
              <a:rPr lang="fr-FR" altLang="fr-FR" b="1" i="1" dirty="0"/>
              <a:t>livre</a:t>
            </a:r>
            <a:r>
              <a:rPr lang="fr-FR" altLang="fr-FR" b="1" i="1" u="sng" dirty="0"/>
              <a:t>s</a:t>
            </a:r>
            <a:r>
              <a:rPr lang="fr-FR" altLang="fr-FR" dirty="0"/>
              <a:t>/109</a:t>
            </a:r>
          </a:p>
        </p:txBody>
      </p:sp>
      <p:sp>
        <p:nvSpPr>
          <p:cNvPr id="3" name="Espace réservé du pied de page 2">
            <a:extLst>
              <a:ext uri="{FF2B5EF4-FFF2-40B4-BE49-F238E27FC236}">
                <a16:creationId xmlns:a16="http://schemas.microsoft.com/office/drawing/2014/main" id="{C3B88C2F-47B8-4AC3-94FF-48410B84BE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3701879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421</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a:xfrm>
            <a:off x="552450" y="1295400"/>
            <a:ext cx="11434503" cy="5304940"/>
          </a:xfrm>
        </p:spPr>
        <p:txBody>
          <a:bodyPr>
            <a:normAutofit/>
          </a:bodyPr>
          <a:lstStyle/>
          <a:p>
            <a:r>
              <a:rPr lang="fr-FR" altLang="fr-FR" sz="2800" dirty="0"/>
              <a:t>Mettre à jour un livre (en </a:t>
            </a:r>
            <a:r>
              <a:rPr lang="fr-FR" altLang="fr-FR" sz="2800" b="1" i="1" dirty="0"/>
              <a:t>PATCH</a:t>
            </a:r>
            <a:r>
              <a:rPr lang="fr-FR" altLang="fr-FR" sz="2800" dirty="0"/>
              <a:t> ou </a:t>
            </a:r>
            <a:r>
              <a:rPr lang="fr-FR" altLang="fr-FR" sz="2800" b="1" dirty="0"/>
              <a:t>PUT</a:t>
            </a:r>
            <a:r>
              <a:rPr lang="fr-FR" altLang="fr-FR" sz="2800" dirty="0"/>
              <a:t>)</a:t>
            </a:r>
          </a:p>
          <a:p>
            <a:pPr lvl="1"/>
            <a:r>
              <a:rPr lang="fr-FR" altLang="fr-FR" sz="2400" i="1" dirty="0"/>
              <a:t>http://serveur/context/rest/</a:t>
            </a:r>
            <a:r>
              <a:rPr lang="fr-FR" altLang="fr-FR" sz="2400" b="1" i="1" dirty="0"/>
              <a:t>livre</a:t>
            </a:r>
            <a:r>
              <a:rPr lang="fr-FR" altLang="fr-FR" sz="2400" b="1" i="1" u="sng" dirty="0"/>
              <a:t>s</a:t>
            </a:r>
            <a:r>
              <a:rPr lang="fr-FR" altLang="fr-FR" sz="2400" b="1" dirty="0"/>
              <a:t>/valIdDuLivre?col0=val0&amp;col3=val3</a:t>
            </a:r>
          </a:p>
          <a:p>
            <a:pPr lvl="1"/>
            <a:r>
              <a:rPr lang="fr-FR" altLang="fr-FR" sz="2400" dirty="0"/>
              <a:t>Ex : </a:t>
            </a:r>
            <a:r>
              <a:rPr lang="fr-FR" altLang="fr-FR" sz="2400" i="1" dirty="0"/>
              <a:t>http://serveur/context/rest/</a:t>
            </a:r>
            <a:r>
              <a:rPr lang="fr-FR" altLang="fr-FR" sz="2400" b="1" i="1" dirty="0"/>
              <a:t>livre</a:t>
            </a:r>
            <a:r>
              <a:rPr lang="fr-FR" altLang="fr-FR" sz="2400" b="1" i="1" u="sng" dirty="0"/>
              <a:t>s</a:t>
            </a:r>
            <a:r>
              <a:rPr lang="fr-FR" altLang="fr-FR" sz="2400" dirty="0"/>
              <a:t>/109?annee=2008&amp;nbpage=298</a:t>
            </a:r>
          </a:p>
          <a:p>
            <a:endParaRPr lang="fr-FR" altLang="fr-FR" sz="2800" dirty="0"/>
          </a:p>
          <a:p>
            <a:r>
              <a:rPr lang="fr-FR" altLang="fr-FR" sz="2800" dirty="0"/>
              <a:t>Insérer un livre (en </a:t>
            </a:r>
            <a:r>
              <a:rPr lang="fr-FR" altLang="fr-FR" sz="2800" b="1" dirty="0"/>
              <a:t>PUT</a:t>
            </a:r>
            <a:r>
              <a:rPr lang="fr-FR" altLang="fr-FR" sz="2800" dirty="0"/>
              <a:t>)</a:t>
            </a:r>
          </a:p>
          <a:p>
            <a:pPr lvl="1"/>
            <a:r>
              <a:rPr lang="fr-FR" altLang="fr-FR" sz="2400" i="1" dirty="0"/>
              <a:t>http://serveur/context/rest/</a:t>
            </a:r>
            <a:r>
              <a:rPr lang="fr-FR" altLang="fr-FR" sz="2400" b="1" i="1" dirty="0"/>
              <a:t>livre</a:t>
            </a:r>
            <a:r>
              <a:rPr lang="fr-FR" altLang="fr-FR" sz="2400" b="1" i="1" u="sng" dirty="0"/>
              <a:t>s</a:t>
            </a:r>
            <a:r>
              <a:rPr lang="fr-FR" altLang="fr-FR" sz="2400" b="1" dirty="0"/>
              <a:t>?col0=val0&amp;col1=val1</a:t>
            </a:r>
          </a:p>
          <a:p>
            <a:pPr lvl="1"/>
            <a:r>
              <a:rPr lang="fr-FR" altLang="fr-FR" sz="2400" dirty="0"/>
              <a:t>Ex : </a:t>
            </a:r>
            <a:r>
              <a:rPr lang="fr-FR" altLang="fr-FR" sz="2400" i="1" dirty="0"/>
              <a:t>http://serveur/context/rest/</a:t>
            </a:r>
            <a:r>
              <a:rPr lang="fr-FR" altLang="fr-FR" sz="2400" b="1" i="1" dirty="0"/>
              <a:t>livre</a:t>
            </a:r>
            <a:r>
              <a:rPr lang="fr-FR" altLang="fr-FR" sz="2400" b="1" i="1" u="sng" dirty="0"/>
              <a:t>s</a:t>
            </a:r>
            <a:r>
              <a:rPr lang="fr-FR" altLang="fr-FR" sz="2400" dirty="0"/>
              <a:t>?titre=S4&amp;author=Max&amp;annee=2016&amp;nbpage=405</a:t>
            </a:r>
          </a:p>
          <a:p>
            <a:endParaRPr lang="fr-FR" altLang="fr-FR" sz="2800" dirty="0"/>
          </a:p>
        </p:txBody>
      </p:sp>
      <p:sp>
        <p:nvSpPr>
          <p:cNvPr id="3" name="Espace réservé du pied de page 2">
            <a:extLst>
              <a:ext uri="{FF2B5EF4-FFF2-40B4-BE49-F238E27FC236}">
                <a16:creationId xmlns:a16="http://schemas.microsoft.com/office/drawing/2014/main" id="{1300309D-01DF-49E1-AC92-66590AA32F3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3117221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422</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a:xfrm>
            <a:off x="1427755" y="1295400"/>
            <a:ext cx="6392270" cy="5304940"/>
          </a:xfrm>
        </p:spPr>
        <p:txBody>
          <a:bodyPr>
            <a:normAutofit/>
          </a:bodyPr>
          <a:lstStyle/>
          <a:p>
            <a:r>
              <a:rPr lang="fr-FR" altLang="fr-FR" dirty="0"/>
              <a:t>Même exemple, mais via le 2,3 (utilisation du JSON)</a:t>
            </a:r>
          </a:p>
          <a:p>
            <a:pPr lvl="1"/>
            <a:r>
              <a:rPr lang="fr-FR" altLang="fr-FR" dirty="0"/>
              <a:t>On définit le flux JSON suivant d’exemple qui représentera </a:t>
            </a:r>
            <a:r>
              <a:rPr lang="fr-FR" altLang="fr-FR" b="1" u="sng" dirty="0"/>
              <a:t>un</a:t>
            </a:r>
            <a:r>
              <a:rPr lang="fr-FR" altLang="fr-FR" dirty="0"/>
              <a:t> livre :</a:t>
            </a:r>
          </a:p>
          <a:p>
            <a:pPr lvl="1"/>
            <a:endParaRPr lang="fr-FR" altLang="fr-FR" dirty="0"/>
          </a:p>
          <a:p>
            <a:pPr lvl="1"/>
            <a:r>
              <a:rPr lang="fr-FR" altLang="fr-FR" dirty="0"/>
              <a:t>On définit le flux JSON suivant </a:t>
            </a:r>
            <a:br>
              <a:rPr lang="fr-FR" altLang="fr-FR" dirty="0"/>
            </a:br>
            <a:r>
              <a:rPr lang="fr-FR" altLang="fr-FR" dirty="0"/>
              <a:t>d’exemple qui représentera </a:t>
            </a:r>
            <a:r>
              <a:rPr lang="fr-FR" altLang="fr-FR" b="1" u="sng" dirty="0"/>
              <a:t>des</a:t>
            </a:r>
            <a:r>
              <a:rPr lang="fr-FR" altLang="fr-FR" dirty="0"/>
              <a:t> </a:t>
            </a:r>
            <a:br>
              <a:rPr lang="fr-FR" altLang="fr-FR" dirty="0"/>
            </a:br>
            <a:r>
              <a:rPr lang="fr-FR" altLang="fr-FR" dirty="0"/>
              <a:t>livres :</a:t>
            </a:r>
          </a:p>
          <a:p>
            <a:pPr lvl="1"/>
            <a:endParaRPr lang="fr-FR" altLang="fr-FR" dirty="0"/>
          </a:p>
        </p:txBody>
      </p:sp>
      <p:sp>
        <p:nvSpPr>
          <p:cNvPr id="3" name="ZoneTexte 2">
            <a:extLst>
              <a:ext uri="{FF2B5EF4-FFF2-40B4-BE49-F238E27FC236}">
                <a16:creationId xmlns:a16="http://schemas.microsoft.com/office/drawing/2014/main" id="{FE399D3C-BFA0-4B5F-9629-A06E8008A5BC}"/>
              </a:ext>
            </a:extLst>
          </p:cNvPr>
          <p:cNvSpPr txBox="1"/>
          <p:nvPr/>
        </p:nvSpPr>
        <p:spPr>
          <a:xfrm>
            <a:off x="7911323" y="1152907"/>
            <a:ext cx="3578224"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"id" : 103,</a:t>
            </a:r>
          </a:p>
          <a:p>
            <a:r>
              <a:rPr lang="fr-FR" sz="1400" dirty="0">
                <a:latin typeface="Courier New" panose="02070309020205020404" pitchFamily="49" charset="0"/>
                <a:cs typeface="Courier New" panose="02070309020205020404" pitchFamily="49" charset="0"/>
              </a:rPr>
              <a:t>	"titre" : "</a:t>
            </a:r>
            <a:r>
              <a:rPr lang="fr-FR" sz="1400" dirty="0" err="1">
                <a:latin typeface="Courier New" panose="02070309020205020404" pitchFamily="49" charset="0"/>
                <a:cs typeface="Courier New" panose="02070309020205020404" pitchFamily="49" charset="0"/>
              </a:rPr>
              <a:t>xxxx</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annee</a:t>
            </a:r>
            <a:r>
              <a:rPr lang="fr-FR" sz="1400" dirty="0">
                <a:latin typeface="Courier New" panose="02070309020205020404" pitchFamily="49" charset="0"/>
                <a:cs typeface="Courier New" panose="02070309020205020404" pitchFamily="49" charset="0"/>
              </a:rPr>
              <a:t>" : 2014,</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nbpage</a:t>
            </a:r>
            <a:r>
              <a:rPr lang="fr-FR" sz="1400" dirty="0">
                <a:latin typeface="Courier New" panose="02070309020205020404" pitchFamily="49" charset="0"/>
                <a:cs typeface="Courier New" panose="02070309020205020404" pitchFamily="49" charset="0"/>
              </a:rPr>
              <a:t>" : 50,</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author</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Jhon</a:t>
            </a:r>
            <a:r>
              <a:rPr lang="fr-FR" sz="1400" dirty="0">
                <a:latin typeface="Courier New" panose="02070309020205020404" pitchFamily="49" charset="0"/>
                <a:cs typeface="Courier New" panose="02070309020205020404" pitchFamily="49" charset="0"/>
              </a:rPr>
              <a:t> Smith"</a:t>
            </a:r>
          </a:p>
          <a:p>
            <a:r>
              <a:rPr lang="fr-FR" sz="1400" dirty="0">
                <a:latin typeface="Courier New" panose="02070309020205020404" pitchFamily="49" charset="0"/>
                <a:cs typeface="Courier New" panose="02070309020205020404" pitchFamily="49" charset="0"/>
              </a:rPr>
              <a:t>}</a:t>
            </a:r>
          </a:p>
        </p:txBody>
      </p:sp>
      <p:sp>
        <p:nvSpPr>
          <p:cNvPr id="6" name="ZoneTexte 5">
            <a:extLst>
              <a:ext uri="{FF2B5EF4-FFF2-40B4-BE49-F238E27FC236}">
                <a16:creationId xmlns:a16="http://schemas.microsoft.com/office/drawing/2014/main" id="{0392BF47-50B7-4138-A105-2F00DD458C66}"/>
              </a:ext>
            </a:extLst>
          </p:cNvPr>
          <p:cNvSpPr txBox="1"/>
          <p:nvPr/>
        </p:nvSpPr>
        <p:spPr>
          <a:xfrm>
            <a:off x="7911323" y="2845466"/>
            <a:ext cx="3578224" cy="375487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taille : 2,</a:t>
            </a:r>
          </a:p>
          <a:p>
            <a:r>
              <a:rPr lang="fr-FR" sz="1400" dirty="0">
                <a:latin typeface="Courier New" panose="02070309020205020404" pitchFamily="49" charset="0"/>
                <a:cs typeface="Courier New" panose="02070309020205020404" pitchFamily="49" charset="0"/>
              </a:rPr>
              <a:t>	livres : [{</a:t>
            </a:r>
          </a:p>
          <a:p>
            <a:r>
              <a:rPr lang="fr-FR" sz="1400" dirty="0">
                <a:latin typeface="Courier New" panose="02070309020205020404" pitchFamily="49" charset="0"/>
                <a:cs typeface="Courier New" panose="02070309020205020404" pitchFamily="49" charset="0"/>
              </a:rPr>
              <a:t>		"id" : 103,</a:t>
            </a:r>
          </a:p>
          <a:p>
            <a:r>
              <a:rPr lang="fr-FR" sz="1400" dirty="0">
                <a:latin typeface="Courier New" panose="02070309020205020404" pitchFamily="49" charset="0"/>
                <a:cs typeface="Courier New" panose="02070309020205020404" pitchFamily="49" charset="0"/>
              </a:rPr>
              <a:t>		"titre" : "</a:t>
            </a:r>
            <a:r>
              <a:rPr lang="fr-FR" sz="1400" dirty="0" err="1">
                <a:latin typeface="Courier New" panose="02070309020205020404" pitchFamily="49" charset="0"/>
                <a:cs typeface="Courier New" panose="02070309020205020404" pitchFamily="49" charset="0"/>
              </a:rPr>
              <a:t>xxxx</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annee</a:t>
            </a:r>
            <a:r>
              <a:rPr lang="fr-FR" sz="1400" dirty="0">
                <a:latin typeface="Courier New" panose="02070309020205020404" pitchFamily="49" charset="0"/>
                <a:cs typeface="Courier New" panose="02070309020205020404" pitchFamily="49" charset="0"/>
              </a:rPr>
              <a:t>" : 2014,</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nbpage</a:t>
            </a:r>
            <a:r>
              <a:rPr lang="fr-FR" sz="1400" dirty="0">
                <a:latin typeface="Courier New" panose="02070309020205020404" pitchFamily="49" charset="0"/>
                <a:cs typeface="Courier New" panose="02070309020205020404" pitchFamily="49" charset="0"/>
              </a:rPr>
              <a:t>" : 50,</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author</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Jhon</a:t>
            </a:r>
            <a:r>
              <a:rPr lang="fr-FR" sz="1400" dirty="0">
                <a:latin typeface="Courier New" panose="02070309020205020404" pitchFamily="49" charset="0"/>
                <a:cs typeface="Courier New" panose="02070309020205020404" pitchFamily="49" charset="0"/>
              </a:rPr>
              <a:t> Smith"</a:t>
            </a:r>
          </a:p>
          <a:p>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"id" : 104,</a:t>
            </a:r>
          </a:p>
          <a:p>
            <a:r>
              <a:rPr lang="fr-FR" sz="1400" dirty="0">
                <a:latin typeface="Courier New" panose="02070309020205020404" pitchFamily="49" charset="0"/>
                <a:cs typeface="Courier New" panose="02070309020205020404" pitchFamily="49" charset="0"/>
              </a:rPr>
              <a:t>		"titre" : "</a:t>
            </a:r>
            <a:r>
              <a:rPr lang="fr-FR" sz="1400" dirty="0" err="1">
                <a:latin typeface="Courier New" panose="02070309020205020404" pitchFamily="49" charset="0"/>
                <a:cs typeface="Courier New" panose="02070309020205020404" pitchFamily="49" charset="0"/>
              </a:rPr>
              <a:t>xxxx</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annee</a:t>
            </a:r>
            <a:r>
              <a:rPr lang="fr-FR" sz="1400" dirty="0">
                <a:latin typeface="Courier New" panose="02070309020205020404" pitchFamily="49" charset="0"/>
                <a:cs typeface="Courier New" panose="02070309020205020404" pitchFamily="49" charset="0"/>
              </a:rPr>
              <a:t>" : 2015,</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nbpage</a:t>
            </a:r>
            <a:r>
              <a:rPr lang="fr-FR" sz="1400" dirty="0">
                <a:latin typeface="Courier New" panose="02070309020205020404" pitchFamily="49" charset="0"/>
                <a:cs typeface="Courier New" panose="02070309020205020404" pitchFamily="49" charset="0"/>
              </a:rPr>
              <a:t>" : 150,</a:t>
            </a:r>
          </a:p>
          <a:p>
            <a:r>
              <a:rPr lang="fr-FR" sz="1400" dirty="0">
                <a:latin typeface="Courier New" panose="02070309020205020404" pitchFamily="49" charset="0"/>
                <a:cs typeface="Courier New" panose="02070309020205020404" pitchFamily="49" charset="0"/>
              </a:rPr>
              <a:t>		"</a:t>
            </a:r>
            <a:r>
              <a:rPr lang="fr-FR" sz="1400" dirty="0" err="1">
                <a:latin typeface="Courier New" panose="02070309020205020404" pitchFamily="49" charset="0"/>
                <a:cs typeface="Courier New" panose="02070309020205020404" pitchFamily="49" charset="0"/>
              </a:rPr>
              <a:t>author</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Jhon</a:t>
            </a:r>
            <a:r>
              <a:rPr lang="fr-FR" sz="1400" dirty="0">
                <a:latin typeface="Courier New" panose="02070309020205020404" pitchFamily="49" charset="0"/>
                <a:cs typeface="Courier New" panose="02070309020205020404" pitchFamily="49" charset="0"/>
              </a:rPr>
              <a:t> Smith"</a:t>
            </a:r>
          </a:p>
          <a:p>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a:t>
            </a:r>
          </a:p>
        </p:txBody>
      </p:sp>
      <p:sp>
        <p:nvSpPr>
          <p:cNvPr id="5" name="Espace réservé du pied de page 4">
            <a:extLst>
              <a:ext uri="{FF2B5EF4-FFF2-40B4-BE49-F238E27FC236}">
                <a16:creationId xmlns:a16="http://schemas.microsoft.com/office/drawing/2014/main" id="{EEBB7476-77F1-4076-9E1A-7415F3459F5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779844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423</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p:txBody>
          <a:bodyPr>
            <a:normAutofit lnSpcReduction="10000"/>
          </a:bodyPr>
          <a:lstStyle/>
          <a:p>
            <a:r>
              <a:rPr lang="fr-FR" altLang="fr-FR" dirty="0"/>
              <a:t>Rechercher un ou plusieurs livres (en </a:t>
            </a:r>
            <a:r>
              <a:rPr lang="fr-FR" altLang="fr-FR" b="1" dirty="0"/>
              <a:t>GET</a:t>
            </a:r>
            <a:r>
              <a:rPr lang="fr-FR" altLang="fr-FR" dirty="0"/>
              <a:t>)</a:t>
            </a:r>
          </a:p>
          <a:p>
            <a:pPr lvl="1"/>
            <a:r>
              <a:rPr lang="fr-FR" altLang="fr-FR" i="1" dirty="0"/>
              <a:t>http://serveur/context/rest/</a:t>
            </a:r>
            <a:r>
              <a:rPr lang="fr-FR" altLang="fr-FR" b="1" i="1" dirty="0"/>
              <a:t>livre</a:t>
            </a:r>
            <a:r>
              <a:rPr lang="fr-FR" altLang="fr-FR" b="1" i="1" u="sng" dirty="0"/>
              <a:t>s</a:t>
            </a:r>
          </a:p>
          <a:p>
            <a:pPr lvl="1"/>
            <a:r>
              <a:rPr lang="fr-FR" altLang="fr-FR" dirty="0"/>
              <a:t>Ex: </a:t>
            </a:r>
            <a:r>
              <a:rPr lang="fr-FR" altLang="fr-FR" i="1" dirty="0"/>
              <a:t>http://serveur/context/rest/</a:t>
            </a:r>
            <a:r>
              <a:rPr lang="fr-FR" altLang="fr-FR" b="1" i="1" dirty="0"/>
              <a:t>livre</a:t>
            </a:r>
            <a:r>
              <a:rPr lang="fr-FR" altLang="fr-FR" b="1" i="1" u="sng" dirty="0"/>
              <a:t>s</a:t>
            </a:r>
          </a:p>
          <a:p>
            <a:pPr lvl="2"/>
            <a:r>
              <a:rPr lang="fr-FR" altLang="fr-FR" dirty="0"/>
              <a:t>On passe dans le body un objet JSON de recherche qui ressemble à l’objet JSON livre mais où toutes les propriétés sont optionnelles</a:t>
            </a:r>
          </a:p>
          <a:p>
            <a:pPr lvl="2"/>
            <a:r>
              <a:rPr lang="fr-FR" altLang="fr-FR" dirty="0"/>
              <a:t>On récupère un objet JSON de type livre</a:t>
            </a:r>
            <a:r>
              <a:rPr lang="fr-FR" altLang="fr-FR" b="1" u="sng" dirty="0"/>
              <a:t>s</a:t>
            </a:r>
          </a:p>
          <a:p>
            <a:pPr lvl="1"/>
            <a:endParaRPr lang="fr-FR" altLang="fr-FR" dirty="0"/>
          </a:p>
          <a:p>
            <a:r>
              <a:rPr lang="fr-FR" altLang="fr-FR" dirty="0"/>
              <a:t>Supprimer un livre (en </a:t>
            </a:r>
            <a:r>
              <a:rPr lang="fr-FR" altLang="fr-FR" b="1" dirty="0"/>
              <a:t>DELETE</a:t>
            </a:r>
            <a:r>
              <a:rPr lang="fr-FR" altLang="fr-FR" dirty="0"/>
              <a:t>)</a:t>
            </a:r>
          </a:p>
          <a:p>
            <a:pPr lvl="1"/>
            <a:r>
              <a:rPr lang="fr-FR" altLang="fr-FR" i="1" dirty="0"/>
              <a:t>http://serveur/context/rest/</a:t>
            </a:r>
            <a:r>
              <a:rPr lang="fr-FR" altLang="fr-FR" b="1" i="1" dirty="0"/>
              <a:t>livre</a:t>
            </a:r>
            <a:r>
              <a:rPr lang="fr-FR" altLang="fr-FR" b="1" i="1" u="sng" dirty="0"/>
              <a:t>s</a:t>
            </a:r>
            <a:r>
              <a:rPr lang="fr-FR" altLang="fr-FR" b="1" dirty="0"/>
              <a:t>/valeurIdDuLivre</a:t>
            </a:r>
          </a:p>
          <a:p>
            <a:pPr lvl="1"/>
            <a:r>
              <a:rPr lang="fr-FR" altLang="fr-FR" dirty="0"/>
              <a:t>Ex : </a:t>
            </a:r>
            <a:r>
              <a:rPr lang="fr-FR" altLang="fr-FR" i="1" dirty="0"/>
              <a:t>http://serveur/context/rest/</a:t>
            </a:r>
            <a:r>
              <a:rPr lang="fr-FR" altLang="fr-FR" b="1" i="1" dirty="0"/>
              <a:t>livre</a:t>
            </a:r>
            <a:r>
              <a:rPr lang="fr-FR" altLang="fr-FR" b="1" i="1" u="sng" dirty="0"/>
              <a:t>s</a:t>
            </a:r>
            <a:r>
              <a:rPr lang="fr-FR" altLang="fr-FR" dirty="0"/>
              <a:t>/109</a:t>
            </a:r>
          </a:p>
        </p:txBody>
      </p:sp>
      <p:sp>
        <p:nvSpPr>
          <p:cNvPr id="3" name="Espace réservé du pied de page 2">
            <a:extLst>
              <a:ext uri="{FF2B5EF4-FFF2-40B4-BE49-F238E27FC236}">
                <a16:creationId xmlns:a16="http://schemas.microsoft.com/office/drawing/2014/main" id="{00784CCF-46FB-4DCB-A33B-37F38D7374C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09014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424</a:t>
            </a:fld>
            <a:endParaRPr lang="fr-FR" dirty="0"/>
          </a:p>
        </p:txBody>
      </p:sp>
      <p:sp>
        <p:nvSpPr>
          <p:cNvPr id="2" name="Titre 1"/>
          <p:cNvSpPr>
            <a:spLocks noGrp="1"/>
          </p:cNvSpPr>
          <p:nvPr>
            <p:ph type="title"/>
          </p:nvPr>
        </p:nvSpPr>
        <p:spPr/>
        <p:txBody>
          <a:bodyPr>
            <a:normAutofit fontScale="90000"/>
          </a:bodyPr>
          <a:lstStyle/>
          <a:p>
            <a:r>
              <a:rPr lang="fr-FR" dirty="0"/>
              <a:t>REST et URL</a:t>
            </a:r>
          </a:p>
        </p:txBody>
      </p:sp>
      <p:sp>
        <p:nvSpPr>
          <p:cNvPr id="15" name="Espace réservé du contenu 14"/>
          <p:cNvSpPr>
            <a:spLocks noGrp="1"/>
          </p:cNvSpPr>
          <p:nvPr>
            <p:ph idx="1"/>
          </p:nvPr>
        </p:nvSpPr>
        <p:spPr/>
        <p:txBody>
          <a:bodyPr>
            <a:normAutofit fontScale="92500" lnSpcReduction="10000"/>
          </a:bodyPr>
          <a:lstStyle/>
          <a:p>
            <a:r>
              <a:rPr lang="fr-FR" altLang="fr-FR" sz="2800" dirty="0"/>
              <a:t>Mettre à jour un livre (en </a:t>
            </a:r>
            <a:r>
              <a:rPr lang="fr-FR" altLang="fr-FR" sz="2800" b="1" i="1" dirty="0"/>
              <a:t>PATCH</a:t>
            </a:r>
            <a:r>
              <a:rPr lang="fr-FR" altLang="fr-FR" sz="2800" dirty="0"/>
              <a:t> ou </a:t>
            </a:r>
            <a:r>
              <a:rPr lang="fr-FR" altLang="fr-FR" sz="2800" b="1" dirty="0"/>
              <a:t>PUT</a:t>
            </a:r>
            <a:r>
              <a:rPr lang="fr-FR" altLang="fr-FR" sz="2800" dirty="0"/>
              <a:t>)</a:t>
            </a:r>
          </a:p>
          <a:p>
            <a:pPr lvl="1"/>
            <a:r>
              <a:rPr lang="fr-FR" altLang="fr-FR" sz="2400" i="1" dirty="0"/>
              <a:t>http://serveur/context/rest/</a:t>
            </a:r>
            <a:r>
              <a:rPr lang="fr-FR" altLang="fr-FR" sz="2400" b="1" i="1" dirty="0"/>
              <a:t>livre</a:t>
            </a:r>
            <a:r>
              <a:rPr lang="fr-FR" altLang="fr-FR" sz="2400" b="1" i="1" u="sng" dirty="0"/>
              <a:t>s</a:t>
            </a:r>
            <a:r>
              <a:rPr lang="fr-FR" altLang="fr-FR" sz="2400" b="1" dirty="0"/>
              <a:t>/valIdDuLivre</a:t>
            </a:r>
          </a:p>
          <a:p>
            <a:pPr lvl="1"/>
            <a:r>
              <a:rPr lang="fr-FR" altLang="fr-FR" sz="2400" dirty="0"/>
              <a:t>Ex : </a:t>
            </a:r>
            <a:r>
              <a:rPr lang="fr-FR" altLang="fr-FR" sz="2400" i="1" dirty="0"/>
              <a:t>http://serveur/context/rest/</a:t>
            </a:r>
            <a:r>
              <a:rPr lang="fr-FR" altLang="fr-FR" sz="2400" b="1" i="1" dirty="0"/>
              <a:t>livre</a:t>
            </a:r>
            <a:r>
              <a:rPr lang="fr-FR" altLang="fr-FR" sz="2400" b="1" i="1" u="sng" dirty="0"/>
              <a:t>s</a:t>
            </a:r>
            <a:r>
              <a:rPr lang="fr-FR" altLang="fr-FR" sz="2400" dirty="0"/>
              <a:t>/109</a:t>
            </a:r>
          </a:p>
          <a:p>
            <a:pPr lvl="2"/>
            <a:r>
              <a:rPr lang="fr-FR" altLang="fr-FR" dirty="0"/>
              <a:t>On passe dans le body un objet JSON de type livre mais où toutes les propriétés sont optionnelles </a:t>
            </a:r>
          </a:p>
          <a:p>
            <a:pPr lvl="2"/>
            <a:r>
              <a:rPr lang="fr-FR" altLang="fr-FR" dirty="0"/>
              <a:t>On récupère un objet JSON de type livre</a:t>
            </a:r>
            <a:endParaRPr lang="fr-FR" altLang="fr-FR" b="1" u="sng" dirty="0"/>
          </a:p>
          <a:p>
            <a:endParaRPr lang="fr-FR" altLang="fr-FR" sz="2800" dirty="0"/>
          </a:p>
          <a:p>
            <a:r>
              <a:rPr lang="fr-FR" altLang="fr-FR" sz="2800" dirty="0"/>
              <a:t>Insérer un livre (en </a:t>
            </a:r>
            <a:r>
              <a:rPr lang="fr-FR" altLang="fr-FR" sz="2800" b="1" dirty="0"/>
              <a:t>PUT</a:t>
            </a:r>
            <a:r>
              <a:rPr lang="fr-FR" altLang="fr-FR" sz="2800" dirty="0"/>
              <a:t>)</a:t>
            </a:r>
          </a:p>
          <a:p>
            <a:pPr lvl="1"/>
            <a:r>
              <a:rPr lang="fr-FR" altLang="fr-FR" sz="2400" i="1" dirty="0"/>
              <a:t>http://serveur/context/rest/</a:t>
            </a:r>
            <a:r>
              <a:rPr lang="fr-FR" altLang="fr-FR" sz="2400" b="1" i="1" dirty="0"/>
              <a:t>livre</a:t>
            </a:r>
            <a:r>
              <a:rPr lang="fr-FR" altLang="fr-FR" sz="2400" b="1" i="1" u="sng" dirty="0"/>
              <a:t>s</a:t>
            </a:r>
            <a:endParaRPr lang="fr-FR" altLang="fr-FR" sz="2400" b="1" dirty="0"/>
          </a:p>
          <a:p>
            <a:pPr lvl="1"/>
            <a:r>
              <a:rPr lang="fr-FR" altLang="fr-FR" sz="2400" dirty="0"/>
              <a:t>Ex : </a:t>
            </a:r>
            <a:r>
              <a:rPr lang="fr-FR" altLang="fr-FR" sz="2400" i="1" dirty="0"/>
              <a:t>http://serveur/context/rest/</a:t>
            </a:r>
            <a:r>
              <a:rPr lang="fr-FR" altLang="fr-FR" sz="2400" b="1" i="1" dirty="0"/>
              <a:t>livre</a:t>
            </a:r>
            <a:r>
              <a:rPr lang="fr-FR" altLang="fr-FR" sz="2400" b="1" i="1" u="sng" dirty="0"/>
              <a:t>s</a:t>
            </a:r>
            <a:endParaRPr lang="fr-FR" altLang="fr-FR" sz="2400" dirty="0"/>
          </a:p>
          <a:p>
            <a:pPr lvl="2"/>
            <a:r>
              <a:rPr lang="fr-FR" altLang="fr-FR" dirty="0"/>
              <a:t>On passe dans le body un objet JSON de type livre</a:t>
            </a:r>
          </a:p>
          <a:p>
            <a:pPr lvl="2"/>
            <a:r>
              <a:rPr lang="fr-FR" altLang="fr-FR" dirty="0"/>
              <a:t>On récupère un objet JSON de type livre (avec son ID)</a:t>
            </a:r>
            <a:endParaRPr lang="fr-FR" altLang="fr-FR" b="1" u="sng" dirty="0"/>
          </a:p>
          <a:p>
            <a:endParaRPr lang="fr-FR" altLang="fr-FR" sz="2800" dirty="0"/>
          </a:p>
        </p:txBody>
      </p:sp>
      <p:sp>
        <p:nvSpPr>
          <p:cNvPr id="3" name="Espace réservé du pied de page 2">
            <a:extLst>
              <a:ext uri="{FF2B5EF4-FFF2-40B4-BE49-F238E27FC236}">
                <a16:creationId xmlns:a16="http://schemas.microsoft.com/office/drawing/2014/main" id="{7A125C46-2A4D-4635-BDF9-DC7187FCD5D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1349971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HTTP : Réponse</a:t>
            </a:r>
          </a:p>
        </p:txBody>
      </p:sp>
      <p:sp>
        <p:nvSpPr>
          <p:cNvPr id="18435" name="Espace réservé du contenu 2"/>
          <p:cNvSpPr>
            <a:spLocks noGrp="1"/>
          </p:cNvSpPr>
          <p:nvPr>
            <p:ph idx="1"/>
          </p:nvPr>
        </p:nvSpPr>
        <p:spPr/>
        <p:txBody>
          <a:bodyPr/>
          <a:lstStyle/>
          <a:p>
            <a:r>
              <a:rPr lang="fr-FR" altLang="fr-FR"/>
              <a:t>La réponse tout comme la demande est composée elle aussi des deux parties, l'en-tête et le corps.</a:t>
            </a:r>
          </a:p>
        </p:txBody>
      </p:sp>
      <p:sp>
        <p:nvSpPr>
          <p:cNvPr id="18438" name="ZoneTexte 7"/>
          <p:cNvSpPr txBox="1">
            <a:spLocks noChangeArrowheads="1"/>
          </p:cNvSpPr>
          <p:nvPr/>
        </p:nvSpPr>
        <p:spPr bwMode="auto">
          <a:xfrm>
            <a:off x="1652589" y="2828925"/>
            <a:ext cx="195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r>
              <a:rPr lang="fr-FR" altLang="fr-FR" b="1"/>
              <a:t>En-tête réponse get</a:t>
            </a:r>
          </a:p>
        </p:txBody>
      </p:sp>
      <p:sp>
        <p:nvSpPr>
          <p:cNvPr id="18439" name="ZoneTexte 8"/>
          <p:cNvSpPr txBox="1">
            <a:spLocks noChangeArrowheads="1"/>
          </p:cNvSpPr>
          <p:nvPr/>
        </p:nvSpPr>
        <p:spPr bwMode="auto">
          <a:xfrm>
            <a:off x="1727201" y="4032250"/>
            <a:ext cx="1903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Narrow" panose="020B0606020202030204" pitchFamily="34" charset="0"/>
              </a:defRPr>
            </a:lvl1pPr>
            <a:lvl2pPr marL="742950" indent="-285750">
              <a:defRPr>
                <a:solidFill>
                  <a:schemeClr val="tx1"/>
                </a:solidFill>
                <a:latin typeface="Arial Narrow" panose="020B0606020202030204" pitchFamily="34" charset="0"/>
              </a:defRPr>
            </a:lvl2pPr>
            <a:lvl3pPr marL="1143000" indent="-228600">
              <a:defRPr>
                <a:solidFill>
                  <a:schemeClr val="tx1"/>
                </a:solidFill>
                <a:latin typeface="Arial Narrow" panose="020B0606020202030204" pitchFamily="34" charset="0"/>
              </a:defRPr>
            </a:lvl3pPr>
            <a:lvl4pPr marL="1600200" indent="-228600">
              <a:defRPr>
                <a:solidFill>
                  <a:schemeClr val="tx1"/>
                </a:solidFill>
                <a:latin typeface="Arial Narrow" panose="020B0606020202030204" pitchFamily="34" charset="0"/>
              </a:defRPr>
            </a:lvl4pPr>
            <a:lvl5pPr marL="2057400" indent="-22860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r>
              <a:rPr lang="fr-FR" altLang="fr-FR" b="1"/>
              <a:t>Corps réponse get</a:t>
            </a:r>
          </a:p>
        </p:txBody>
      </p:sp>
      <p:sp>
        <p:nvSpPr>
          <p:cNvPr id="19" name="Rectangle 18"/>
          <p:cNvSpPr/>
          <p:nvPr/>
        </p:nvSpPr>
        <p:spPr>
          <a:xfrm>
            <a:off x="3683001" y="2693988"/>
            <a:ext cx="6697663" cy="806450"/>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t">
              <a:defRPr/>
            </a:pPr>
            <a:r>
              <a:rPr lang="fr-FR" sz="1400" dirty="0">
                <a:solidFill>
                  <a:srgbClr val="222222"/>
                </a:solidFill>
                <a:latin typeface="Consolas"/>
              </a:rPr>
              <a:t>HTTP/1.1 200 OK</a:t>
            </a:r>
          </a:p>
          <a:p>
            <a:pPr fontAlgn="t">
              <a:defRPr/>
            </a:pPr>
            <a:r>
              <a:rPr lang="fr-FR" sz="1400" dirty="0">
                <a:solidFill>
                  <a:srgbClr val="222222"/>
                </a:solidFill>
                <a:latin typeface="Consolas"/>
              </a:rPr>
              <a:t>Date: Fri, 06 May 2016 16:04:09 GMT </a:t>
            </a:r>
          </a:p>
          <a:p>
            <a:pPr fontAlgn="t">
              <a:defRPr/>
            </a:pPr>
            <a:r>
              <a:rPr lang="fr-FR" sz="1400" dirty="0">
                <a:solidFill>
                  <a:srgbClr val="222222"/>
                </a:solidFill>
                <a:latin typeface="Consolas"/>
              </a:rPr>
              <a:t>Server: Apache/2.4.6 (CentOS) PHP/5.4.16</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21" name="Rectangle 20"/>
          <p:cNvSpPr/>
          <p:nvPr/>
        </p:nvSpPr>
        <p:spPr>
          <a:xfrm>
            <a:off x="3683001" y="3860801"/>
            <a:ext cx="6697663" cy="1439863"/>
          </a:xfrm>
          <a:prstGeom prst="rect">
            <a:avLst/>
          </a:prstGeom>
        </p:spPr>
        <p:style>
          <a:lnRef idx="2">
            <a:schemeClr val="dk1"/>
          </a:lnRef>
          <a:fillRef idx="1">
            <a:schemeClr val="lt1"/>
          </a:fillRef>
          <a:effectRef idx="0">
            <a:schemeClr val="dk1"/>
          </a:effectRef>
          <a:fontRef idx="minor">
            <a:schemeClr val="dk1"/>
          </a:fontRef>
        </p:style>
        <p:txBody>
          <a:bodyPr anchor="ctr"/>
          <a:lstStyle/>
          <a:p>
            <a:pPr fontAlgn="t">
              <a:defRPr/>
            </a:pPr>
            <a:r>
              <a:rPr lang="en-US" sz="1400" dirty="0">
                <a:solidFill>
                  <a:schemeClr val="tx1"/>
                </a:solidFill>
                <a:latin typeface="Courier New" panose="02070309020205020404" pitchFamily="49" charset="0"/>
                <a:cs typeface="Courier New" panose="02070309020205020404" pitchFamily="49" charset="0"/>
              </a:rPr>
              <a:t>&lt;!DOCTYPE html&gt;</a:t>
            </a:r>
          </a:p>
          <a:p>
            <a:pPr fontAlgn="t">
              <a:defRPr/>
            </a:pPr>
            <a:r>
              <a:rPr lang="en-US" sz="1400" dirty="0">
                <a:solidFill>
                  <a:schemeClr val="tx1"/>
                </a:solidFill>
                <a:latin typeface="Courier New" panose="02070309020205020404" pitchFamily="49" charset="0"/>
                <a:cs typeface="Courier New" panose="02070309020205020404" pitchFamily="49" charset="0"/>
              </a:rPr>
              <a:t>&lt;head&gt; </a:t>
            </a:r>
          </a:p>
          <a:p>
            <a:pPr fontAlgn="t">
              <a:defRPr/>
            </a:pPr>
            <a:r>
              <a:rPr lang="en-US" sz="1400" dirty="0">
                <a:solidFill>
                  <a:schemeClr val="tx1"/>
                </a:solidFill>
                <a:latin typeface="Courier New" panose="02070309020205020404" pitchFamily="49" charset="0"/>
                <a:cs typeface="Courier New" panose="02070309020205020404" pitchFamily="49" charset="0"/>
              </a:rPr>
              <a:t>&lt;meta charset="utf-8"&gt;</a:t>
            </a:r>
          </a:p>
          <a:p>
            <a:pPr fontAlgn="t">
              <a:defRPr/>
            </a:pPr>
            <a:r>
              <a:rPr lang="en-US" sz="1400" dirty="0">
                <a:solidFill>
                  <a:schemeClr val="tx1"/>
                </a:solidFill>
                <a:latin typeface="Courier New" panose="02070309020205020404" pitchFamily="49" charset="0"/>
                <a:cs typeface="Courier New" panose="02070309020205020404" pitchFamily="49" charset="0"/>
              </a:rPr>
              <a:t>&lt;/head&gt;</a:t>
            </a:r>
          </a:p>
          <a:p>
            <a:pPr fontAlgn="t">
              <a:defRPr/>
            </a:pPr>
            <a:r>
              <a:rPr lang="en-US" sz="1400" dirty="0">
                <a:solidFill>
                  <a:schemeClr val="tx1"/>
                </a:solidFill>
                <a:latin typeface="Courier New" panose="02070309020205020404" pitchFamily="49" charset="0"/>
                <a:cs typeface="Courier New" panose="02070309020205020404" pitchFamily="49" charset="0"/>
              </a:rPr>
              <a:t>&lt;body&gt;</a:t>
            </a:r>
          </a:p>
          <a:p>
            <a:pPr fontAlgn="t">
              <a:defRPr/>
            </a:pPr>
            <a:r>
              <a:rPr lang="en-US" sz="1400" dirty="0">
                <a:solidFill>
                  <a:schemeClr val="tx1"/>
                </a:solidFill>
                <a:latin typeface="Courier New" panose="02070309020205020404" pitchFamily="49" charset="0"/>
                <a:cs typeface="Courier New" panose="02070309020205020404" pitchFamily="49" charset="0"/>
              </a:rPr>
              <a:t>...</a:t>
            </a:r>
          </a:p>
        </p:txBody>
      </p:sp>
      <p:sp>
        <p:nvSpPr>
          <p:cNvPr id="6" name="Espace réservé du numéro de diapositive 5">
            <a:extLst>
              <a:ext uri="{FF2B5EF4-FFF2-40B4-BE49-F238E27FC236}">
                <a16:creationId xmlns:a16="http://schemas.microsoft.com/office/drawing/2014/main" id="{2049EB86-6953-4D36-8DC6-B158A2B513E3}"/>
              </a:ext>
            </a:extLst>
          </p:cNvPr>
          <p:cNvSpPr>
            <a:spLocks noGrp="1"/>
          </p:cNvSpPr>
          <p:nvPr>
            <p:ph type="sldNum" sz="quarter" idx="12"/>
          </p:nvPr>
        </p:nvSpPr>
        <p:spPr/>
        <p:txBody>
          <a:bodyPr/>
          <a:lstStyle/>
          <a:p>
            <a:fld id="{27DD2850-4166-4114-B1C5-40990753D8A0}" type="slidenum">
              <a:rPr lang="fr-FR" smtClean="0"/>
              <a:t>425</a:t>
            </a:fld>
            <a:endParaRPr lang="fr-FR"/>
          </a:p>
        </p:txBody>
      </p:sp>
      <p:sp>
        <p:nvSpPr>
          <p:cNvPr id="3" name="Espace réservé du pied de page 2">
            <a:extLst>
              <a:ext uri="{FF2B5EF4-FFF2-40B4-BE49-F238E27FC236}">
                <a16:creationId xmlns:a16="http://schemas.microsoft.com/office/drawing/2014/main" id="{7972532A-48C3-428D-BE3B-14AAFA3827B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8916334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426</a:t>
            </a:fld>
            <a:endParaRPr lang="fr-FR" dirty="0"/>
          </a:p>
        </p:txBody>
      </p:sp>
      <p:sp>
        <p:nvSpPr>
          <p:cNvPr id="2" name="Titre 1"/>
          <p:cNvSpPr>
            <a:spLocks noGrp="1"/>
          </p:cNvSpPr>
          <p:nvPr>
            <p:ph type="title"/>
          </p:nvPr>
        </p:nvSpPr>
        <p:spPr/>
        <p:txBody>
          <a:bodyPr>
            <a:normAutofit fontScale="90000"/>
          </a:bodyPr>
          <a:lstStyle/>
          <a:p>
            <a:r>
              <a:rPr lang="fr-FR" dirty="0"/>
              <a:t>REST et les codes retours - </a:t>
            </a:r>
            <a:r>
              <a:rPr lang="fr-FR" dirty="0" err="1"/>
              <a:t>status</a:t>
            </a:r>
            <a:br>
              <a:rPr lang="fr-FR" dirty="0"/>
            </a:br>
            <a:endParaRPr lang="fr-FR" dirty="0"/>
          </a:p>
        </p:txBody>
      </p:sp>
      <p:sp>
        <p:nvSpPr>
          <p:cNvPr id="15" name="Espace réservé du contenu 14"/>
          <p:cNvSpPr>
            <a:spLocks noGrp="1"/>
          </p:cNvSpPr>
          <p:nvPr>
            <p:ph idx="1"/>
          </p:nvPr>
        </p:nvSpPr>
        <p:spPr/>
        <p:txBody>
          <a:bodyPr>
            <a:normAutofit lnSpcReduction="10000"/>
          </a:bodyPr>
          <a:lstStyle/>
          <a:p>
            <a:r>
              <a:rPr lang="fr-FR" altLang="fr-FR" dirty="0"/>
              <a:t>Quand le serveur répond, il répond un </a:t>
            </a:r>
            <a:r>
              <a:rPr lang="fr-FR" altLang="fr-FR" dirty="0" err="1"/>
              <a:t>status</a:t>
            </a:r>
            <a:r>
              <a:rPr lang="fr-FR" altLang="fr-FR" dirty="0"/>
              <a:t> et potentiellement un flux</a:t>
            </a:r>
          </a:p>
          <a:p>
            <a:endParaRPr lang="fr-FR" altLang="fr-FR" dirty="0"/>
          </a:p>
          <a:p>
            <a:pPr>
              <a:spcBef>
                <a:spcPts val="0"/>
              </a:spcBef>
              <a:defRPr/>
            </a:pPr>
            <a:r>
              <a:rPr lang="fr-FR" sz="2600" dirty="0"/>
              <a:t>Codes commençant par :</a:t>
            </a:r>
          </a:p>
          <a:p>
            <a:pPr lvl="1">
              <a:spcBef>
                <a:spcPts val="0"/>
              </a:spcBef>
              <a:defRPr/>
            </a:pPr>
            <a:r>
              <a:rPr lang="fr-FR" sz="2400" dirty="0"/>
              <a:t>1xx : Information pour le client.</a:t>
            </a:r>
          </a:p>
          <a:p>
            <a:pPr lvl="1">
              <a:spcBef>
                <a:spcPts val="0"/>
              </a:spcBef>
              <a:defRPr/>
            </a:pPr>
            <a:r>
              <a:rPr lang="fr-FR" sz="2400" dirty="0"/>
              <a:t>2xx : Indique que la demande a été traitée avec succès</a:t>
            </a:r>
          </a:p>
          <a:p>
            <a:pPr lvl="1">
              <a:spcBef>
                <a:spcPts val="0"/>
              </a:spcBef>
              <a:defRPr/>
            </a:pPr>
            <a:r>
              <a:rPr lang="fr-FR" sz="2400" dirty="0"/>
              <a:t>3xx : Indique qu'il faut rediriger le client ou que la ressource a été déplacée.</a:t>
            </a:r>
          </a:p>
          <a:p>
            <a:pPr lvl="1">
              <a:spcBef>
                <a:spcPts val="0"/>
              </a:spcBef>
              <a:defRPr/>
            </a:pPr>
            <a:r>
              <a:rPr lang="fr-FR" sz="2400" dirty="0"/>
              <a:t>4xx : Généralement une erreur du client</a:t>
            </a:r>
          </a:p>
          <a:p>
            <a:pPr lvl="1">
              <a:spcBef>
                <a:spcPts val="0"/>
              </a:spcBef>
              <a:defRPr/>
            </a:pPr>
            <a:r>
              <a:rPr lang="fr-FR" sz="2400" dirty="0"/>
              <a:t>5xx : Le serveur a rencontré un problème de fonctionnement</a:t>
            </a:r>
          </a:p>
          <a:p>
            <a:endParaRPr lang="fr-FR" altLang="fr-FR" dirty="0"/>
          </a:p>
          <a:p>
            <a:r>
              <a:rPr lang="fr-FR" altLang="fr-FR" dirty="0"/>
              <a:t>https://fr.wikipedia.org/wiki/Liste_des_codes_HTTP</a:t>
            </a:r>
          </a:p>
        </p:txBody>
      </p:sp>
      <p:sp>
        <p:nvSpPr>
          <p:cNvPr id="3" name="Espace réservé du pied de page 2">
            <a:extLst>
              <a:ext uri="{FF2B5EF4-FFF2-40B4-BE49-F238E27FC236}">
                <a16:creationId xmlns:a16="http://schemas.microsoft.com/office/drawing/2014/main" id="{F6633683-AC5B-4B64-86B8-66EFE12C772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3589652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427</a:t>
            </a:fld>
            <a:endParaRPr lang="fr-FR" dirty="0"/>
          </a:p>
        </p:txBody>
      </p:sp>
      <p:sp>
        <p:nvSpPr>
          <p:cNvPr id="2" name="Titre 1"/>
          <p:cNvSpPr>
            <a:spLocks noGrp="1"/>
          </p:cNvSpPr>
          <p:nvPr>
            <p:ph type="title"/>
          </p:nvPr>
        </p:nvSpPr>
        <p:spPr/>
        <p:txBody>
          <a:bodyPr>
            <a:normAutofit fontScale="90000"/>
          </a:bodyPr>
          <a:lstStyle/>
          <a:p>
            <a:r>
              <a:rPr lang="fr-FR" dirty="0"/>
              <a:t>REST et les codes retours - </a:t>
            </a:r>
            <a:r>
              <a:rPr lang="fr-FR" dirty="0" err="1"/>
              <a:t>status</a:t>
            </a:r>
            <a:br>
              <a:rPr lang="fr-FR" dirty="0"/>
            </a:br>
            <a:endParaRPr lang="fr-FR" dirty="0"/>
          </a:p>
        </p:txBody>
      </p:sp>
      <p:sp>
        <p:nvSpPr>
          <p:cNvPr id="15" name="Espace réservé du contenu 14"/>
          <p:cNvSpPr>
            <a:spLocks noGrp="1"/>
          </p:cNvSpPr>
          <p:nvPr>
            <p:ph idx="1"/>
          </p:nvPr>
        </p:nvSpPr>
        <p:spPr/>
        <p:txBody>
          <a:bodyPr>
            <a:normAutofit/>
          </a:bodyPr>
          <a:lstStyle/>
          <a:p>
            <a:r>
              <a:rPr lang="fr-FR" altLang="fr-FR" b="1" u="sng" dirty="0"/>
              <a:t>ATTENTION</a:t>
            </a:r>
            <a:r>
              <a:rPr lang="fr-FR" altLang="fr-FR" dirty="0"/>
              <a:t> : selon qui à fait le demande (code Java, Javascript, client web, …) si le code retour n’est pas 200 alors il faudra tester le comportement</a:t>
            </a:r>
          </a:p>
          <a:p>
            <a:pPr lvl="1"/>
            <a:endParaRPr lang="fr-FR" altLang="fr-FR" dirty="0"/>
          </a:p>
          <a:p>
            <a:pPr lvl="1"/>
            <a:r>
              <a:rPr lang="fr-FR" altLang="fr-FR" dirty="0"/>
              <a:t>Un client peut traiter le body d’une réponse 500 alors qu’un autre ne le fera pas.</a:t>
            </a:r>
          </a:p>
          <a:p>
            <a:pPr lvl="1"/>
            <a:endParaRPr lang="fr-FR" altLang="fr-FR" dirty="0"/>
          </a:p>
          <a:p>
            <a:pPr lvl="1"/>
            <a:r>
              <a:rPr lang="fr-FR" altLang="fr-FR" dirty="0"/>
              <a:t>Ne soyez pas trop </a:t>
            </a:r>
            <a:r>
              <a:rPr lang="fr-FR" altLang="fr-FR" i="1" dirty="0"/>
              <a:t>créatif </a:t>
            </a:r>
            <a:r>
              <a:rPr lang="fr-FR" altLang="fr-FR" dirty="0"/>
              <a:t>sur l’usage des </a:t>
            </a:r>
            <a:r>
              <a:rPr lang="fr-FR" altLang="fr-FR" i="1" dirty="0" err="1"/>
              <a:t>status</a:t>
            </a:r>
            <a:endParaRPr lang="fr-FR" altLang="fr-FR" i="1" dirty="0"/>
          </a:p>
        </p:txBody>
      </p:sp>
      <p:sp>
        <p:nvSpPr>
          <p:cNvPr id="3" name="Espace réservé du pied de page 2">
            <a:extLst>
              <a:ext uri="{FF2B5EF4-FFF2-40B4-BE49-F238E27FC236}">
                <a16:creationId xmlns:a16="http://schemas.microsoft.com/office/drawing/2014/main" id="{590A05EE-1F84-4209-AE73-471BAA6AE6A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367955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428</a:t>
            </a:fld>
            <a:endParaRPr lang="fr-FR" dirty="0"/>
          </a:p>
        </p:txBody>
      </p:sp>
      <p:sp>
        <p:nvSpPr>
          <p:cNvPr id="2" name="Titre 1"/>
          <p:cNvSpPr>
            <a:spLocks noGrp="1"/>
          </p:cNvSpPr>
          <p:nvPr>
            <p:ph type="title"/>
          </p:nvPr>
        </p:nvSpPr>
        <p:spPr/>
        <p:txBody>
          <a:bodyPr>
            <a:normAutofit fontScale="90000"/>
          </a:bodyPr>
          <a:lstStyle/>
          <a:p>
            <a:r>
              <a:rPr lang="fr-FR"/>
              <a:t>JAX-RS</a:t>
            </a:r>
            <a:endParaRPr lang="fr-FR" dirty="0"/>
          </a:p>
        </p:txBody>
      </p:sp>
      <p:sp>
        <p:nvSpPr>
          <p:cNvPr id="15" name="Espace réservé du contenu 14"/>
          <p:cNvSpPr>
            <a:spLocks noGrp="1"/>
          </p:cNvSpPr>
          <p:nvPr>
            <p:ph idx="1"/>
          </p:nvPr>
        </p:nvSpPr>
        <p:spPr/>
        <p:txBody>
          <a:bodyPr>
            <a:normAutofit fontScale="92500" lnSpcReduction="10000"/>
          </a:bodyPr>
          <a:lstStyle/>
          <a:p>
            <a:r>
              <a:rPr lang="fr-FR" altLang="fr-FR" dirty="0"/>
              <a:t>JAX-RS est la norme standard Java pour réaliser des web services REST</a:t>
            </a:r>
          </a:p>
          <a:p>
            <a:pPr lvl="1"/>
            <a:r>
              <a:rPr lang="fr-FR" dirty="0"/>
              <a:t>Package javax.ws.rs</a:t>
            </a:r>
          </a:p>
          <a:p>
            <a:pPr lvl="1"/>
            <a:endParaRPr lang="fr-FR" dirty="0"/>
          </a:p>
          <a:p>
            <a:r>
              <a:rPr lang="fr-FR" dirty="0"/>
              <a:t>http://docs.oracle.com/javaee/6/tutorial/doc/gilik.html</a:t>
            </a:r>
          </a:p>
          <a:p>
            <a:pPr lvl="1"/>
            <a:endParaRPr lang="fr-FR" dirty="0"/>
          </a:p>
          <a:p>
            <a:r>
              <a:rPr lang="fr-FR" dirty="0"/>
              <a:t>Pour réaliser un projet en REST, il faut choisir un </a:t>
            </a:r>
            <a:r>
              <a:rPr lang="fr-FR" dirty="0" err="1"/>
              <a:t>framework</a:t>
            </a:r>
            <a:r>
              <a:rPr lang="fr-FR" dirty="0"/>
              <a:t> qui respecte cette norme</a:t>
            </a:r>
          </a:p>
          <a:p>
            <a:pPr lvl="1"/>
            <a:r>
              <a:rPr lang="fr-FR" dirty="0"/>
              <a:t>Jersey</a:t>
            </a:r>
          </a:p>
          <a:p>
            <a:pPr lvl="1"/>
            <a:r>
              <a:rPr lang="fr-FR" dirty="0"/>
              <a:t>Spring MVC</a:t>
            </a:r>
          </a:p>
          <a:p>
            <a:pPr lvl="1"/>
            <a:r>
              <a:rPr lang="fr-FR" dirty="0" err="1"/>
              <a:t>Restlet</a:t>
            </a:r>
            <a:endParaRPr lang="fr-FR" altLang="fr-FR" dirty="0"/>
          </a:p>
        </p:txBody>
      </p:sp>
      <p:sp>
        <p:nvSpPr>
          <p:cNvPr id="3" name="Espace réservé du pied de page 2">
            <a:extLst>
              <a:ext uri="{FF2B5EF4-FFF2-40B4-BE49-F238E27FC236}">
                <a16:creationId xmlns:a16="http://schemas.microsoft.com/office/drawing/2014/main" id="{CC2D01B3-2FE3-4987-9407-1AD5040563C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8397807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429</a:t>
            </a:fld>
            <a:endParaRPr lang="fr-FR" dirty="0"/>
          </a:p>
        </p:txBody>
      </p:sp>
      <p:sp>
        <p:nvSpPr>
          <p:cNvPr id="2" name="Titre 1"/>
          <p:cNvSpPr>
            <a:spLocks noGrp="1"/>
          </p:cNvSpPr>
          <p:nvPr>
            <p:ph type="title"/>
          </p:nvPr>
        </p:nvSpPr>
        <p:spPr/>
        <p:txBody>
          <a:bodyPr>
            <a:normAutofit fontScale="90000"/>
          </a:bodyPr>
          <a:lstStyle/>
          <a:p>
            <a:r>
              <a:rPr lang="fr-FR" dirty="0"/>
              <a:t>Problématique de l’authentification</a:t>
            </a:r>
          </a:p>
        </p:txBody>
      </p:sp>
      <p:sp>
        <p:nvSpPr>
          <p:cNvPr id="15" name="Espace réservé du contenu 14"/>
          <p:cNvSpPr>
            <a:spLocks noGrp="1"/>
          </p:cNvSpPr>
          <p:nvPr>
            <p:ph idx="1"/>
          </p:nvPr>
        </p:nvSpPr>
        <p:spPr/>
        <p:txBody>
          <a:bodyPr/>
          <a:lstStyle/>
          <a:p>
            <a:r>
              <a:rPr lang="fr-FR" altLang="fr-FR"/>
              <a:t>Si un web service REST ne conserve pas d’information, comment gérer l’authentification ?</a:t>
            </a:r>
          </a:p>
          <a:p>
            <a:endParaRPr lang="fr-FR" altLang="fr-FR"/>
          </a:p>
          <a:p>
            <a:r>
              <a:rPr lang="fr-FR" altLang="fr-FR"/>
              <a:t>Scénario classique (en MVC)</a:t>
            </a:r>
          </a:p>
          <a:p>
            <a:pPr lvl="2"/>
            <a:r>
              <a:rPr lang="fr-FR" altLang="fr-FR"/>
              <a:t>Vue login : soumission du formulaire web qui nous fait partir vers le contrôleur d’authentification</a:t>
            </a:r>
          </a:p>
          <a:p>
            <a:pPr lvl="2"/>
            <a:r>
              <a:rPr lang="fr-FR" altLang="fr-FR"/>
              <a:t>Contrôleur d’authentification : Il valide les paramètres, fait l’authentification, place en session une information puis passe à l’écran suivant</a:t>
            </a:r>
            <a:endParaRPr lang="fr-FR" altLang="fr-FR" dirty="0"/>
          </a:p>
        </p:txBody>
      </p:sp>
      <p:sp>
        <p:nvSpPr>
          <p:cNvPr id="3" name="Espace réservé du pied de page 2">
            <a:extLst>
              <a:ext uri="{FF2B5EF4-FFF2-40B4-BE49-F238E27FC236}">
                <a16:creationId xmlns:a16="http://schemas.microsoft.com/office/drawing/2014/main" id="{1F3FBBD4-02B2-4749-8A09-09D87B18C09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03510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Création d’un contexte applicatif</a:t>
            </a:r>
            <a:br>
              <a:rPr lang="fr-FR" dirty="0"/>
            </a:br>
            <a:r>
              <a:rPr lang="fr-FR" dirty="0"/>
              <a:t>Bonnes Pratiques</a:t>
            </a:r>
          </a:p>
        </p:txBody>
      </p:sp>
      <p:sp>
        <p:nvSpPr>
          <p:cNvPr id="80899" name="Espace réservé du contenu 2"/>
          <p:cNvSpPr>
            <a:spLocks noGrp="1"/>
          </p:cNvSpPr>
          <p:nvPr>
            <p:ph idx="1"/>
          </p:nvPr>
        </p:nvSpPr>
        <p:spPr>
          <a:xfrm>
            <a:off x="1427755" y="1695634"/>
            <a:ext cx="10559198" cy="4904705"/>
          </a:xfrm>
        </p:spPr>
        <p:txBody>
          <a:bodyPr>
            <a:normAutofit fontScale="70000" lnSpcReduction="20000"/>
          </a:bodyPr>
          <a:lstStyle/>
          <a:p>
            <a:r>
              <a:rPr lang="fr-FR" altLang="en-US" dirty="0"/>
              <a:t>Un contexte Spring peut être initialisé à partir de plusieurs fichiers de configuration</a:t>
            </a:r>
          </a:p>
          <a:p>
            <a:endParaRPr lang="fr-FR" altLang="en-US" dirty="0"/>
          </a:p>
          <a:p>
            <a:r>
              <a:rPr lang="fr-FR" altLang="en-US" dirty="0"/>
              <a:t>Permet de séparer la définition des </a:t>
            </a:r>
            <a:r>
              <a:rPr lang="fr-FR" altLang="en-US" dirty="0" err="1"/>
              <a:t>beans</a:t>
            </a:r>
            <a:r>
              <a:rPr lang="fr-FR" altLang="en-US" dirty="0"/>
              <a:t> en les regroupant par thématiques</a:t>
            </a:r>
          </a:p>
          <a:p>
            <a:pPr lvl="1"/>
            <a:r>
              <a:rPr lang="fr-FR" altLang="en-US" dirty="0"/>
              <a:t>Domaine métier</a:t>
            </a:r>
          </a:p>
          <a:p>
            <a:pPr lvl="1"/>
            <a:r>
              <a:rPr lang="fr-FR" altLang="en-US" dirty="0"/>
              <a:t>Accès à la base de données</a:t>
            </a:r>
          </a:p>
          <a:p>
            <a:pPr lvl="1"/>
            <a:r>
              <a:rPr lang="fr-FR" altLang="en-US" dirty="0"/>
              <a:t>Web services</a:t>
            </a:r>
          </a:p>
          <a:p>
            <a:pPr lvl="1"/>
            <a:r>
              <a:rPr lang="fr-FR" altLang="en-US" dirty="0"/>
              <a:t>etc…</a:t>
            </a:r>
          </a:p>
          <a:p>
            <a:endParaRPr lang="fr-FR" altLang="en-US" dirty="0"/>
          </a:p>
          <a:p>
            <a:r>
              <a:rPr lang="fr-FR" altLang="en-US" dirty="0"/>
              <a:t>Il est conseillé d’extraire la configuration des </a:t>
            </a:r>
            <a:r>
              <a:rPr lang="fr-FR" altLang="en-US" dirty="0" err="1"/>
              <a:t>beans</a:t>
            </a:r>
            <a:r>
              <a:rPr lang="fr-FR" altLang="en-US" dirty="0"/>
              <a:t> métiers de ceux relatifs à l’environnement</a:t>
            </a:r>
          </a:p>
          <a:p>
            <a:pPr lvl="1"/>
            <a:r>
              <a:rPr lang="fr-FR" altLang="en-US" dirty="0"/>
              <a:t>Faciliter le déploiement en recette, intégration et production</a:t>
            </a:r>
          </a:p>
          <a:p>
            <a:pPr lvl="1"/>
            <a:r>
              <a:rPr lang="fr-FR" altLang="en-US" dirty="0"/>
              <a:t>Permet l’utilisation des Tests Unitaires Automatisés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43</a:t>
            </a:fld>
            <a:endParaRPr lang="fr-FR"/>
          </a:p>
        </p:txBody>
      </p:sp>
      <p:sp>
        <p:nvSpPr>
          <p:cNvPr id="4" name="Espace réservé du pied de page 3">
            <a:extLst>
              <a:ext uri="{FF2B5EF4-FFF2-40B4-BE49-F238E27FC236}">
                <a16:creationId xmlns:a16="http://schemas.microsoft.com/office/drawing/2014/main" id="{E3F4FA72-651F-4DF4-85BF-19994F7C81A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08182803"/>
      </p:ext>
    </p:extLst>
  </p:cSld>
  <p:clrMapOvr>
    <a:masterClrMapping/>
  </p:clrMapOvr>
  <p:transition spd="slow"/>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430</a:t>
            </a:fld>
            <a:endParaRPr lang="fr-FR" dirty="0"/>
          </a:p>
        </p:txBody>
      </p:sp>
      <p:sp>
        <p:nvSpPr>
          <p:cNvPr id="2" name="Titre 1"/>
          <p:cNvSpPr>
            <a:spLocks noGrp="1"/>
          </p:cNvSpPr>
          <p:nvPr>
            <p:ph type="title"/>
          </p:nvPr>
        </p:nvSpPr>
        <p:spPr/>
        <p:txBody>
          <a:bodyPr>
            <a:normAutofit fontScale="90000"/>
          </a:bodyPr>
          <a:lstStyle/>
          <a:p>
            <a:r>
              <a:rPr lang="fr-FR" dirty="0"/>
              <a:t>Problématique de l’authentification : S1</a:t>
            </a:r>
          </a:p>
        </p:txBody>
      </p:sp>
      <p:sp>
        <p:nvSpPr>
          <p:cNvPr id="15" name="Espace réservé du contenu 14"/>
          <p:cNvSpPr>
            <a:spLocks noGrp="1"/>
          </p:cNvSpPr>
          <p:nvPr>
            <p:ph idx="1"/>
          </p:nvPr>
        </p:nvSpPr>
        <p:spPr/>
        <p:txBody>
          <a:bodyPr>
            <a:normAutofit fontScale="85000" lnSpcReduction="10000"/>
          </a:bodyPr>
          <a:lstStyle/>
          <a:p>
            <a:r>
              <a:rPr lang="fr-FR" altLang="fr-FR"/>
              <a:t>Le web service renvoie une information (un id, un token d’authentification, …) lors de son appel.</a:t>
            </a:r>
          </a:p>
          <a:p>
            <a:endParaRPr lang="fr-FR" altLang="fr-FR"/>
          </a:p>
          <a:p>
            <a:r>
              <a:rPr lang="fr-FR" altLang="fr-FR"/>
              <a:t>Ce token est passé dans toutes les requêtes suivantes</a:t>
            </a:r>
          </a:p>
          <a:p>
            <a:pPr lvl="1"/>
            <a:r>
              <a:rPr lang="fr-FR" altLang="fr-FR"/>
              <a:t>	http://serveur/context/rest/livres?token=Xxx&amp;col0=val0&amp;col1=val1</a:t>
            </a:r>
          </a:p>
          <a:p>
            <a:endParaRPr lang="fr-FR" altLang="fr-FR"/>
          </a:p>
          <a:p>
            <a:r>
              <a:rPr lang="fr-FR" altLang="fr-FR"/>
              <a:t>Avantage</a:t>
            </a:r>
          </a:p>
          <a:p>
            <a:pPr lvl="1"/>
            <a:r>
              <a:rPr lang="fr-FR" altLang="fr-FR"/>
              <a:t>	Très simple à développer</a:t>
            </a:r>
          </a:p>
          <a:p>
            <a:pPr lvl="1"/>
            <a:r>
              <a:rPr lang="fr-FR" altLang="fr-FR"/>
              <a:t>	On reste en REST (sans état)</a:t>
            </a:r>
          </a:p>
          <a:p>
            <a:r>
              <a:rPr lang="fr-FR" altLang="fr-FR"/>
              <a:t>Inconvénient</a:t>
            </a:r>
          </a:p>
          <a:p>
            <a:pPr lvl="1"/>
            <a:r>
              <a:rPr lang="fr-FR" altLang="fr-FR"/>
              <a:t>	Lourdeur dans la gestion des URI</a:t>
            </a:r>
            <a:endParaRPr lang="fr-FR" altLang="fr-FR" dirty="0"/>
          </a:p>
        </p:txBody>
      </p:sp>
      <p:sp>
        <p:nvSpPr>
          <p:cNvPr id="3" name="Espace réservé du pied de page 2">
            <a:extLst>
              <a:ext uri="{FF2B5EF4-FFF2-40B4-BE49-F238E27FC236}">
                <a16:creationId xmlns:a16="http://schemas.microsoft.com/office/drawing/2014/main" id="{62ACD172-1EC8-4122-81EC-92AE8883A62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7111111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431</a:t>
            </a:fld>
            <a:endParaRPr lang="fr-FR" dirty="0"/>
          </a:p>
        </p:txBody>
      </p:sp>
      <p:sp>
        <p:nvSpPr>
          <p:cNvPr id="2" name="Titre 1"/>
          <p:cNvSpPr>
            <a:spLocks noGrp="1"/>
          </p:cNvSpPr>
          <p:nvPr>
            <p:ph type="title"/>
          </p:nvPr>
        </p:nvSpPr>
        <p:spPr/>
        <p:txBody>
          <a:bodyPr>
            <a:normAutofit fontScale="90000"/>
          </a:bodyPr>
          <a:lstStyle/>
          <a:p>
            <a:r>
              <a:rPr lang="fr-FR" dirty="0"/>
              <a:t>Problématique de l’authentification : S2</a:t>
            </a:r>
          </a:p>
        </p:txBody>
      </p:sp>
      <p:sp>
        <p:nvSpPr>
          <p:cNvPr id="15" name="Espace réservé du contenu 14"/>
          <p:cNvSpPr>
            <a:spLocks noGrp="1"/>
          </p:cNvSpPr>
          <p:nvPr>
            <p:ph idx="1"/>
          </p:nvPr>
        </p:nvSpPr>
        <p:spPr/>
        <p:txBody>
          <a:bodyPr/>
          <a:lstStyle/>
          <a:p>
            <a:r>
              <a:rPr lang="fr-FR" altLang="fr-FR"/>
              <a:t>On fait usage de l’objet HttpSession dans le web service côté serveur.</a:t>
            </a:r>
          </a:p>
          <a:p>
            <a:endParaRPr lang="fr-FR" altLang="fr-FR"/>
          </a:p>
          <a:p>
            <a:r>
              <a:rPr lang="fr-FR" altLang="fr-FR"/>
              <a:t>On fait comme si le web service rest  était une servlet</a:t>
            </a:r>
          </a:p>
          <a:p>
            <a:endParaRPr lang="fr-FR" altLang="fr-FR"/>
          </a:p>
          <a:p>
            <a:r>
              <a:rPr lang="fr-FR" altLang="fr-FR"/>
              <a:t>Avantage</a:t>
            </a:r>
          </a:p>
          <a:p>
            <a:pPr lvl="1"/>
            <a:r>
              <a:rPr lang="fr-FR" altLang="fr-FR"/>
              <a:t>	Très simple à développer</a:t>
            </a:r>
          </a:p>
          <a:p>
            <a:r>
              <a:rPr lang="fr-FR" altLang="fr-FR"/>
              <a:t>Inconvénient</a:t>
            </a:r>
          </a:p>
          <a:p>
            <a:pPr lvl="1"/>
            <a:r>
              <a:rPr lang="fr-FR" altLang="fr-FR"/>
              <a:t>	On ne respecte pas la norme REST (sans état)</a:t>
            </a:r>
          </a:p>
          <a:p>
            <a:pPr lvl="1"/>
            <a:endParaRPr lang="fr-FR" altLang="fr-FR" dirty="0"/>
          </a:p>
        </p:txBody>
      </p:sp>
      <p:sp>
        <p:nvSpPr>
          <p:cNvPr id="3" name="Espace réservé du pied de page 2">
            <a:extLst>
              <a:ext uri="{FF2B5EF4-FFF2-40B4-BE49-F238E27FC236}">
                <a16:creationId xmlns:a16="http://schemas.microsoft.com/office/drawing/2014/main" id="{8B4AF20F-5308-4D6D-A9AF-DF70A84649F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27924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432</a:t>
            </a:fld>
            <a:endParaRPr lang="fr-FR" dirty="0"/>
          </a:p>
        </p:txBody>
      </p:sp>
      <p:sp>
        <p:nvSpPr>
          <p:cNvPr id="2" name="Titre 1"/>
          <p:cNvSpPr>
            <a:spLocks noGrp="1"/>
          </p:cNvSpPr>
          <p:nvPr>
            <p:ph type="title"/>
          </p:nvPr>
        </p:nvSpPr>
        <p:spPr/>
        <p:txBody>
          <a:bodyPr>
            <a:normAutofit fontScale="90000"/>
          </a:bodyPr>
          <a:lstStyle/>
          <a:p>
            <a:r>
              <a:rPr lang="fr-FR" dirty="0"/>
              <a:t>Problématique de l’authentification : S3</a:t>
            </a:r>
          </a:p>
        </p:txBody>
      </p:sp>
      <p:sp>
        <p:nvSpPr>
          <p:cNvPr id="15" name="Espace réservé du contenu 14"/>
          <p:cNvSpPr>
            <a:spLocks noGrp="1"/>
          </p:cNvSpPr>
          <p:nvPr>
            <p:ph idx="1"/>
          </p:nvPr>
        </p:nvSpPr>
        <p:spPr/>
        <p:txBody>
          <a:bodyPr/>
          <a:lstStyle/>
          <a:p>
            <a:r>
              <a:rPr lang="fr-FR" altLang="fr-FR" dirty="0"/>
              <a:t>Elle ressemble à la solution 1, mais au lieu de placer le </a:t>
            </a:r>
            <a:r>
              <a:rPr lang="fr-FR" altLang="fr-FR" dirty="0" err="1"/>
              <a:t>token</a:t>
            </a:r>
            <a:r>
              <a:rPr lang="fr-FR" altLang="fr-FR" dirty="0"/>
              <a:t> dans l’URL on le place dans le Header HTTP</a:t>
            </a:r>
          </a:p>
          <a:p>
            <a:endParaRPr lang="fr-FR" altLang="fr-FR" dirty="0"/>
          </a:p>
          <a:p>
            <a:r>
              <a:rPr lang="fr-FR" altLang="fr-FR" dirty="0"/>
              <a:t>Avantage</a:t>
            </a:r>
          </a:p>
          <a:p>
            <a:pPr lvl="1"/>
            <a:r>
              <a:rPr lang="fr-FR" altLang="fr-FR" dirty="0"/>
              <a:t>	 On respecte la norme REST (sans état)</a:t>
            </a:r>
          </a:p>
          <a:p>
            <a:r>
              <a:rPr lang="fr-FR" altLang="fr-FR" dirty="0"/>
              <a:t>Inconvénient</a:t>
            </a:r>
          </a:p>
          <a:p>
            <a:pPr lvl="1"/>
            <a:r>
              <a:rPr lang="fr-FR" altLang="fr-FR" dirty="0"/>
              <a:t>	Pas toujours simple à développer</a:t>
            </a:r>
          </a:p>
          <a:p>
            <a:pPr lvl="1"/>
            <a:endParaRPr lang="fr-FR" altLang="fr-FR" dirty="0"/>
          </a:p>
          <a:p>
            <a:pPr lvl="1"/>
            <a:endParaRPr lang="fr-FR" altLang="fr-FR" dirty="0"/>
          </a:p>
        </p:txBody>
      </p:sp>
      <p:sp>
        <p:nvSpPr>
          <p:cNvPr id="3" name="Espace réservé du pied de page 2">
            <a:extLst>
              <a:ext uri="{FF2B5EF4-FFF2-40B4-BE49-F238E27FC236}">
                <a16:creationId xmlns:a16="http://schemas.microsoft.com/office/drawing/2014/main" id="{87A0F27B-D373-47D7-963F-0B90BCEFC3E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2059232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433</a:t>
            </a:fld>
            <a:endParaRPr lang="fr-FR" dirty="0"/>
          </a:p>
        </p:txBody>
      </p:sp>
      <p:sp>
        <p:nvSpPr>
          <p:cNvPr id="2" name="Titre 1"/>
          <p:cNvSpPr>
            <a:spLocks noGrp="1"/>
          </p:cNvSpPr>
          <p:nvPr>
            <p:ph type="title"/>
          </p:nvPr>
        </p:nvSpPr>
        <p:spPr/>
        <p:txBody>
          <a:bodyPr>
            <a:normAutofit fontScale="90000"/>
          </a:bodyPr>
          <a:lstStyle/>
          <a:p>
            <a:r>
              <a:rPr lang="fr-FR" dirty="0"/>
              <a:t>Problématique de l’authentification : SX</a:t>
            </a:r>
          </a:p>
        </p:txBody>
      </p:sp>
      <p:sp>
        <p:nvSpPr>
          <p:cNvPr id="15" name="Espace réservé du contenu 14"/>
          <p:cNvSpPr>
            <a:spLocks noGrp="1"/>
          </p:cNvSpPr>
          <p:nvPr>
            <p:ph idx="1"/>
          </p:nvPr>
        </p:nvSpPr>
        <p:spPr/>
        <p:txBody>
          <a:bodyPr/>
          <a:lstStyle/>
          <a:p>
            <a:r>
              <a:rPr lang="fr-FR" altLang="fr-FR" dirty="0"/>
              <a:t>En fonction des implémentations de </a:t>
            </a:r>
            <a:r>
              <a:rPr lang="fr-FR" altLang="fr-FR" dirty="0" err="1"/>
              <a:t>framework</a:t>
            </a:r>
            <a:r>
              <a:rPr lang="fr-FR" altLang="fr-FR" dirty="0"/>
              <a:t> vous pourrez faire usage de solutions automatiques.</a:t>
            </a:r>
          </a:p>
          <a:p>
            <a:endParaRPr lang="fr-FR" altLang="fr-FR" dirty="0"/>
          </a:p>
          <a:p>
            <a:r>
              <a:rPr lang="fr-FR" altLang="fr-FR" dirty="0"/>
              <a:t>Par exemple </a:t>
            </a:r>
          </a:p>
          <a:p>
            <a:pPr lvl="1"/>
            <a:r>
              <a:rPr lang="nl-NL" altLang="fr-FR" dirty="0"/>
              <a:t>https://jwt.io/ (JWT </a:t>
            </a:r>
            <a:r>
              <a:rPr lang="nl-NL" altLang="fr-FR" dirty="0" err="1"/>
              <a:t>webtoken</a:t>
            </a:r>
            <a:r>
              <a:rPr lang="nl-NL" altLang="fr-FR" dirty="0"/>
              <a:t>)</a:t>
            </a:r>
            <a:endParaRPr lang="fr-FR" altLang="fr-FR" dirty="0"/>
          </a:p>
          <a:p>
            <a:endParaRPr lang="fr-FR" altLang="fr-FR" dirty="0"/>
          </a:p>
          <a:p>
            <a:r>
              <a:rPr lang="fr-FR" altLang="fr-FR" dirty="0"/>
              <a:t>Restez simple et testez bien votre choix sur plusieurs serveurs et plusieurs clients (navigateurs, clients JS)</a:t>
            </a:r>
          </a:p>
        </p:txBody>
      </p:sp>
      <p:sp>
        <p:nvSpPr>
          <p:cNvPr id="3" name="Espace réservé du pied de page 2">
            <a:extLst>
              <a:ext uri="{FF2B5EF4-FFF2-40B4-BE49-F238E27FC236}">
                <a16:creationId xmlns:a16="http://schemas.microsoft.com/office/drawing/2014/main" id="{2FE3227F-20A3-4CF0-9D37-334D668616A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235983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434</a:t>
            </a:fld>
            <a:endParaRPr lang="fr-FR" dirty="0"/>
          </a:p>
        </p:txBody>
      </p:sp>
      <p:sp>
        <p:nvSpPr>
          <p:cNvPr id="2" name="Titre 1"/>
          <p:cNvSpPr>
            <a:spLocks noGrp="1"/>
          </p:cNvSpPr>
          <p:nvPr>
            <p:ph type="title"/>
          </p:nvPr>
        </p:nvSpPr>
        <p:spPr/>
        <p:txBody>
          <a:bodyPr>
            <a:normAutofit fontScale="90000"/>
          </a:bodyPr>
          <a:lstStyle/>
          <a:p>
            <a:r>
              <a:rPr lang="fr-FR" dirty="0"/>
              <a:t>Problématique de documentation</a:t>
            </a:r>
          </a:p>
        </p:txBody>
      </p:sp>
      <p:sp>
        <p:nvSpPr>
          <p:cNvPr id="15" name="Espace réservé du contenu 14"/>
          <p:cNvSpPr>
            <a:spLocks noGrp="1"/>
          </p:cNvSpPr>
          <p:nvPr>
            <p:ph idx="1"/>
          </p:nvPr>
        </p:nvSpPr>
        <p:spPr/>
        <p:txBody>
          <a:bodyPr/>
          <a:lstStyle/>
          <a:p>
            <a:r>
              <a:rPr lang="fr-FR" altLang="fr-FR" dirty="0"/>
              <a:t>Faire des web service c’est bien, mais il n’y pas de moyen autre que la documentation pour savoir :</a:t>
            </a:r>
          </a:p>
          <a:p>
            <a:pPr lvl="1"/>
            <a:r>
              <a:rPr lang="fr-FR" altLang="fr-FR" dirty="0"/>
              <a:t>Ce que l’on doit lui envoyer </a:t>
            </a:r>
          </a:p>
          <a:p>
            <a:pPr lvl="2"/>
            <a:r>
              <a:rPr lang="fr-FR" altLang="fr-FR" dirty="0"/>
              <a:t>paramètres, JSON, format du JSON</a:t>
            </a:r>
          </a:p>
          <a:p>
            <a:pPr lvl="2"/>
            <a:r>
              <a:rPr lang="fr-FR" altLang="fr-FR" dirty="0"/>
              <a:t>méthode HTTP</a:t>
            </a:r>
          </a:p>
          <a:p>
            <a:pPr lvl="1"/>
            <a:r>
              <a:rPr lang="fr-FR" altLang="fr-FR" dirty="0"/>
              <a:t>Ce que l’on va recevoir</a:t>
            </a:r>
          </a:p>
          <a:p>
            <a:pPr lvl="2"/>
            <a:r>
              <a:rPr lang="fr-FR" altLang="fr-FR" dirty="0"/>
              <a:t>Flux JSON</a:t>
            </a:r>
          </a:p>
          <a:p>
            <a:pPr lvl="2"/>
            <a:r>
              <a:rPr lang="fr-FR" altLang="fr-FR" dirty="0" err="1"/>
              <a:t>Status</a:t>
            </a:r>
            <a:r>
              <a:rPr lang="fr-FR" altLang="fr-FR" dirty="0"/>
              <a:t> HTTP</a:t>
            </a:r>
          </a:p>
          <a:p>
            <a:endParaRPr lang="fr-FR" altLang="fr-FR" dirty="0"/>
          </a:p>
        </p:txBody>
      </p:sp>
      <p:sp>
        <p:nvSpPr>
          <p:cNvPr id="3" name="Espace réservé du pied de page 2">
            <a:extLst>
              <a:ext uri="{FF2B5EF4-FFF2-40B4-BE49-F238E27FC236}">
                <a16:creationId xmlns:a16="http://schemas.microsoft.com/office/drawing/2014/main" id="{992F6492-B4D8-4CFE-A735-7CFCD089872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5589777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435</a:t>
            </a:fld>
            <a:endParaRPr lang="fr-FR" dirty="0"/>
          </a:p>
        </p:txBody>
      </p:sp>
      <p:sp>
        <p:nvSpPr>
          <p:cNvPr id="2" name="Titre 1"/>
          <p:cNvSpPr>
            <a:spLocks noGrp="1"/>
          </p:cNvSpPr>
          <p:nvPr>
            <p:ph type="title"/>
          </p:nvPr>
        </p:nvSpPr>
        <p:spPr/>
        <p:txBody>
          <a:bodyPr>
            <a:normAutofit fontScale="90000"/>
          </a:bodyPr>
          <a:lstStyle/>
          <a:p>
            <a:r>
              <a:rPr lang="fr-FR" dirty="0"/>
              <a:t>Problématique de documentation</a:t>
            </a:r>
          </a:p>
        </p:txBody>
      </p:sp>
      <p:sp>
        <p:nvSpPr>
          <p:cNvPr id="15" name="Espace réservé du contenu 14"/>
          <p:cNvSpPr>
            <a:spLocks noGrp="1"/>
          </p:cNvSpPr>
          <p:nvPr>
            <p:ph idx="1"/>
          </p:nvPr>
        </p:nvSpPr>
        <p:spPr/>
        <p:txBody>
          <a:bodyPr/>
          <a:lstStyle/>
          <a:p>
            <a:r>
              <a:rPr lang="fr-FR" altLang="fr-FR" dirty="0"/>
              <a:t>Vous pouvez faire usage de </a:t>
            </a:r>
            <a:r>
              <a:rPr lang="fr-FR" altLang="fr-FR" dirty="0" err="1"/>
              <a:t>framework</a:t>
            </a:r>
            <a:r>
              <a:rPr lang="fr-FR" altLang="fr-FR" dirty="0"/>
              <a:t> pour générer automatiquement et dynamiquement de la documentation sur vos web services</a:t>
            </a:r>
          </a:p>
          <a:p>
            <a:endParaRPr lang="fr-FR" altLang="fr-FR" dirty="0"/>
          </a:p>
          <a:p>
            <a:r>
              <a:rPr lang="fr-FR" altLang="fr-FR" dirty="0"/>
              <a:t>Par exemple via le </a:t>
            </a:r>
            <a:r>
              <a:rPr lang="fr-FR" altLang="fr-FR" dirty="0" err="1"/>
              <a:t>framework</a:t>
            </a:r>
            <a:r>
              <a:rPr lang="fr-FR" altLang="fr-FR" dirty="0"/>
              <a:t> </a:t>
            </a:r>
            <a:r>
              <a:rPr lang="fr-FR" altLang="fr-FR" dirty="0" err="1"/>
              <a:t>swagger</a:t>
            </a:r>
            <a:endParaRPr lang="fr-FR" altLang="fr-FR" dirty="0"/>
          </a:p>
          <a:p>
            <a:pPr lvl="1"/>
            <a:r>
              <a:rPr lang="fr-FR" altLang="fr-FR" dirty="0"/>
              <a:t> https://swagger.io/</a:t>
            </a:r>
          </a:p>
          <a:p>
            <a:pPr lvl="1"/>
            <a:endParaRPr lang="fr-FR" altLang="fr-FR" dirty="0"/>
          </a:p>
          <a:p>
            <a:r>
              <a:rPr lang="fr-FR" altLang="fr-FR" dirty="0"/>
              <a:t>Attention :  sa mise en place peut demander du temps</a:t>
            </a:r>
          </a:p>
        </p:txBody>
      </p:sp>
      <p:sp>
        <p:nvSpPr>
          <p:cNvPr id="3" name="Espace réservé du pied de page 2">
            <a:extLst>
              <a:ext uri="{FF2B5EF4-FFF2-40B4-BE49-F238E27FC236}">
                <a16:creationId xmlns:a16="http://schemas.microsoft.com/office/drawing/2014/main" id="{7CF43760-E58F-4A36-B89F-FAA489A2FD9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8682206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436</a:t>
            </a:fld>
            <a:endParaRPr lang="fr-FR" dirty="0"/>
          </a:p>
        </p:txBody>
      </p:sp>
      <p:sp>
        <p:nvSpPr>
          <p:cNvPr id="2" name="Titre 1"/>
          <p:cNvSpPr>
            <a:spLocks noGrp="1"/>
          </p:cNvSpPr>
          <p:nvPr>
            <p:ph type="title"/>
          </p:nvPr>
        </p:nvSpPr>
        <p:spPr/>
        <p:txBody>
          <a:bodyPr>
            <a:normAutofit fontScale="90000"/>
          </a:bodyPr>
          <a:lstStyle/>
          <a:p>
            <a:r>
              <a:rPr lang="fr-FR" dirty="0"/>
              <a:t>Spring MVC - Configuration</a:t>
            </a:r>
          </a:p>
        </p:txBody>
      </p:sp>
      <p:sp>
        <p:nvSpPr>
          <p:cNvPr id="15" name="Espace réservé du contenu 14"/>
          <p:cNvSpPr>
            <a:spLocks noGrp="1"/>
          </p:cNvSpPr>
          <p:nvPr>
            <p:ph idx="1"/>
          </p:nvPr>
        </p:nvSpPr>
        <p:spPr/>
        <p:txBody>
          <a:bodyPr/>
          <a:lstStyle/>
          <a:p>
            <a:pPr lvl="1"/>
            <a:r>
              <a:rPr lang="fr-FR" altLang="fr-FR" dirty="0"/>
              <a:t>Pour configurer notre Spring afin de faire du web service :</a:t>
            </a:r>
          </a:p>
          <a:p>
            <a:pPr lvl="2"/>
            <a:r>
              <a:rPr lang="fr-FR" altLang="fr-FR" dirty="0"/>
              <a:t>Le Spring MVC est en MVC 2</a:t>
            </a:r>
          </a:p>
          <a:p>
            <a:pPr lvl="2"/>
            <a:r>
              <a:rPr lang="fr-FR" altLang="fr-FR" dirty="0"/>
              <a:t>Il faudra déclarer une servlet qui servira de contrôleur général</a:t>
            </a:r>
          </a:p>
          <a:p>
            <a:pPr lvl="3"/>
            <a:r>
              <a:rPr lang="fr-FR" altLang="fr-FR" dirty="0"/>
              <a:t>Elle se déclare dans le fichier WEB-INF/web.xml de votre application web</a:t>
            </a:r>
          </a:p>
          <a:p>
            <a:pPr lvl="3"/>
            <a:r>
              <a:rPr lang="fr-FR" altLang="fr-FR" dirty="0"/>
              <a:t>Elle est paramétrable</a:t>
            </a:r>
          </a:p>
          <a:p>
            <a:pPr lvl="4"/>
            <a:r>
              <a:rPr lang="fr-FR" altLang="fr-FR" dirty="0"/>
              <a:t>URL Mapping</a:t>
            </a:r>
          </a:p>
          <a:p>
            <a:pPr lvl="4"/>
            <a:r>
              <a:rPr lang="fr-FR" altLang="fr-FR" dirty="0"/>
              <a:t>Fichier de configuration Spring dédié</a:t>
            </a:r>
          </a:p>
          <a:p>
            <a:pPr lvl="4"/>
            <a:endParaRPr lang="fr-FR" altLang="fr-FR" dirty="0"/>
          </a:p>
          <a:p>
            <a:pPr lvl="1"/>
            <a:r>
              <a:rPr lang="fr-FR" altLang="fr-FR" dirty="0"/>
              <a:t>Rappel : Spring MVC fonctionne aussi en mode JSP / servlet, pour le Spring c’est la même servlet</a:t>
            </a:r>
          </a:p>
        </p:txBody>
      </p:sp>
      <p:sp>
        <p:nvSpPr>
          <p:cNvPr id="3" name="Espace réservé du pied de page 2">
            <a:extLst>
              <a:ext uri="{FF2B5EF4-FFF2-40B4-BE49-F238E27FC236}">
                <a16:creationId xmlns:a16="http://schemas.microsoft.com/office/drawing/2014/main" id="{C1DA1F46-5104-49DF-B5CC-308241251A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3151147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437</a:t>
            </a:fld>
            <a:endParaRPr lang="fr-FR" dirty="0"/>
          </a:p>
        </p:txBody>
      </p:sp>
      <p:sp>
        <p:nvSpPr>
          <p:cNvPr id="2" name="Titre 1"/>
          <p:cNvSpPr>
            <a:spLocks noGrp="1"/>
          </p:cNvSpPr>
          <p:nvPr>
            <p:ph type="title"/>
          </p:nvPr>
        </p:nvSpPr>
        <p:spPr/>
        <p:txBody>
          <a:bodyPr>
            <a:normAutofit fontScale="90000"/>
          </a:bodyPr>
          <a:lstStyle/>
          <a:p>
            <a:r>
              <a:rPr lang="fr-FR" dirty="0"/>
              <a:t>Spring MVC - Configuration</a:t>
            </a:r>
          </a:p>
        </p:txBody>
      </p:sp>
      <p:sp>
        <p:nvSpPr>
          <p:cNvPr id="6" name="Espace réservé du contenu 5">
            <a:extLst>
              <a:ext uri="{FF2B5EF4-FFF2-40B4-BE49-F238E27FC236}">
                <a16:creationId xmlns:a16="http://schemas.microsoft.com/office/drawing/2014/main" id="{B922C57B-3142-4071-919B-87B0F2E830ED}"/>
              </a:ext>
            </a:extLst>
          </p:cNvPr>
          <p:cNvSpPr>
            <a:spLocks noGrp="1"/>
          </p:cNvSpPr>
          <p:nvPr>
            <p:ph idx="1"/>
          </p:nvPr>
        </p:nvSpPr>
        <p:spPr/>
        <p:txBody>
          <a:bodyPr/>
          <a:lstStyle/>
          <a:p>
            <a:r>
              <a:rPr lang="fr-FR" dirty="0"/>
              <a:t>Dans le fichier WEB-INF/web.xml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35" y="2075335"/>
            <a:ext cx="10073641" cy="420362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4A392640-5EB2-4266-8462-676A87ABAE2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196489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438</a:t>
            </a:fld>
            <a:endParaRPr lang="fr-FR" dirty="0"/>
          </a:p>
        </p:txBody>
      </p:sp>
      <p:sp>
        <p:nvSpPr>
          <p:cNvPr id="2" name="Titre 1"/>
          <p:cNvSpPr>
            <a:spLocks noGrp="1"/>
          </p:cNvSpPr>
          <p:nvPr>
            <p:ph type="title"/>
          </p:nvPr>
        </p:nvSpPr>
        <p:spPr/>
        <p:txBody>
          <a:bodyPr>
            <a:normAutofit fontScale="90000"/>
          </a:bodyPr>
          <a:lstStyle/>
          <a:p>
            <a:r>
              <a:rPr lang="fr-FR" dirty="0"/>
              <a:t>Spring MVC - Configuration</a:t>
            </a:r>
          </a:p>
        </p:txBody>
      </p:sp>
      <p:sp>
        <p:nvSpPr>
          <p:cNvPr id="15" name="Espace réservé du contenu 14"/>
          <p:cNvSpPr>
            <a:spLocks noGrp="1"/>
          </p:cNvSpPr>
          <p:nvPr>
            <p:ph idx="1"/>
          </p:nvPr>
        </p:nvSpPr>
        <p:spPr/>
        <p:txBody>
          <a:bodyPr>
            <a:normAutofit fontScale="92500" lnSpcReduction="20000"/>
          </a:bodyPr>
          <a:lstStyle/>
          <a:p>
            <a:pPr lvl="1"/>
            <a:r>
              <a:rPr lang="fr-FR" altLang="fr-FR" dirty="0"/>
              <a:t>Dans l’exemple :</a:t>
            </a:r>
          </a:p>
          <a:p>
            <a:pPr lvl="2"/>
            <a:r>
              <a:rPr lang="fr-FR" altLang="fr-FR" dirty="0"/>
              <a:t>Le </a:t>
            </a:r>
            <a:r>
              <a:rPr lang="fr-FR" altLang="fr-FR" b="1" dirty="0"/>
              <a:t>servlet-</a:t>
            </a:r>
            <a:r>
              <a:rPr lang="fr-FR" altLang="fr-FR" b="1" dirty="0" err="1"/>
              <a:t>name</a:t>
            </a:r>
            <a:r>
              <a:rPr lang="fr-FR" altLang="fr-FR" dirty="0"/>
              <a:t> = </a:t>
            </a:r>
            <a:r>
              <a:rPr lang="fr-FR" altLang="fr-FR" b="1" dirty="0"/>
              <a:t>dispatcher</a:t>
            </a:r>
          </a:p>
          <a:p>
            <a:pPr lvl="2"/>
            <a:r>
              <a:rPr lang="fr-FR" altLang="fr-FR" dirty="0"/>
              <a:t>Il faudra créer un fichier de configuration Spring qui devra porter le nom </a:t>
            </a:r>
            <a:r>
              <a:rPr lang="fr-FR" altLang="fr-FR" b="1" dirty="0"/>
              <a:t>dispatcher</a:t>
            </a:r>
            <a:r>
              <a:rPr lang="fr-FR" altLang="fr-FR" i="1" dirty="0"/>
              <a:t>-servlet.xml</a:t>
            </a:r>
            <a:r>
              <a:rPr lang="fr-FR" altLang="fr-FR" dirty="0"/>
              <a:t> et se trouver dans le dossier </a:t>
            </a:r>
            <a:r>
              <a:rPr lang="fr-FR" altLang="fr-FR" b="1" dirty="0"/>
              <a:t>WEB-INF</a:t>
            </a:r>
          </a:p>
          <a:p>
            <a:pPr lvl="2"/>
            <a:endParaRPr lang="fr-FR" altLang="fr-FR" dirty="0"/>
          </a:p>
          <a:p>
            <a:pPr lvl="1"/>
            <a:r>
              <a:rPr lang="fr-FR" altLang="fr-FR" dirty="0"/>
              <a:t>Le fichier de configuration pourra </a:t>
            </a:r>
          </a:p>
          <a:p>
            <a:pPr lvl="2"/>
            <a:r>
              <a:rPr lang="fr-FR" altLang="fr-FR" dirty="0"/>
              <a:t>Etre vide si vous avez tout mis dans d’autre fichier Spring</a:t>
            </a:r>
          </a:p>
          <a:p>
            <a:pPr lvl="2"/>
            <a:r>
              <a:rPr lang="fr-FR" altLang="fr-FR" dirty="0"/>
              <a:t>Indiquer des éléments spécifiques au Spring MVC</a:t>
            </a:r>
          </a:p>
          <a:p>
            <a:pPr lvl="3"/>
            <a:r>
              <a:rPr lang="fr-FR" altLang="fr-FR" dirty="0"/>
              <a:t>Par exemple : le component-scan sur le package des contrôleurs.</a:t>
            </a:r>
          </a:p>
          <a:p>
            <a:pPr lvl="3"/>
            <a:endParaRPr lang="fr-FR" altLang="fr-FR" dirty="0"/>
          </a:p>
          <a:p>
            <a:pPr lvl="1"/>
            <a:r>
              <a:rPr lang="fr-FR" altLang="fr-FR" dirty="0"/>
              <a:t>Si vous souhaitez faire du </a:t>
            </a:r>
            <a:r>
              <a:rPr lang="fr-FR" altLang="fr-FR" b="1" dirty="0"/>
              <a:t>PUT</a:t>
            </a:r>
            <a:r>
              <a:rPr lang="fr-FR" altLang="fr-FR" dirty="0"/>
              <a:t>, n’oublier pas d’ajouter le </a:t>
            </a:r>
            <a:r>
              <a:rPr lang="fr-FR" altLang="fr-FR" dirty="0" err="1"/>
              <a:t>filter</a:t>
            </a:r>
            <a:r>
              <a:rPr lang="fr-FR" altLang="fr-FR" dirty="0"/>
              <a:t> </a:t>
            </a:r>
            <a:r>
              <a:rPr lang="fr-FR" altLang="fr-FR" dirty="0" err="1"/>
              <a:t>org.springframework.web.filter.HttpPutFormContentFilter</a:t>
            </a:r>
            <a:r>
              <a:rPr lang="fr-FR" altLang="fr-FR" dirty="0"/>
              <a:t> dans votre web.xml</a:t>
            </a:r>
          </a:p>
        </p:txBody>
      </p:sp>
      <p:sp>
        <p:nvSpPr>
          <p:cNvPr id="3" name="Espace réservé du pied de page 2">
            <a:extLst>
              <a:ext uri="{FF2B5EF4-FFF2-40B4-BE49-F238E27FC236}">
                <a16:creationId xmlns:a16="http://schemas.microsoft.com/office/drawing/2014/main" id="{8348E106-8D20-4401-8D66-5BE6E2B4513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2277591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439</a:t>
            </a:fld>
            <a:endParaRPr lang="fr-FR" dirty="0"/>
          </a:p>
        </p:txBody>
      </p:sp>
      <p:sp>
        <p:nvSpPr>
          <p:cNvPr id="2" name="Titre 1"/>
          <p:cNvSpPr>
            <a:spLocks noGrp="1"/>
          </p:cNvSpPr>
          <p:nvPr>
            <p:ph type="title"/>
          </p:nvPr>
        </p:nvSpPr>
        <p:spPr/>
        <p:txBody>
          <a:bodyPr>
            <a:normAutofit fontScale="90000"/>
          </a:bodyPr>
          <a:lstStyle/>
          <a:p>
            <a:r>
              <a:rPr lang="fr-FR" dirty="0"/>
              <a:t>Spring MVC - Configuration</a:t>
            </a:r>
          </a:p>
        </p:txBody>
      </p:sp>
      <p:sp>
        <p:nvSpPr>
          <p:cNvPr id="15" name="Espace réservé du contenu 14"/>
          <p:cNvSpPr>
            <a:spLocks noGrp="1"/>
          </p:cNvSpPr>
          <p:nvPr>
            <p:ph idx="1"/>
          </p:nvPr>
        </p:nvSpPr>
        <p:spPr/>
        <p:txBody>
          <a:bodyPr/>
          <a:lstStyle/>
          <a:p>
            <a:pPr lvl="1"/>
            <a:r>
              <a:rPr lang="fr-FR" altLang="fr-FR" dirty="0"/>
              <a:t>Exemple pour un fichier de configuration Spring MVC pour web services</a:t>
            </a:r>
          </a:p>
        </p:txBody>
      </p:sp>
      <p:pic>
        <p:nvPicPr>
          <p:cNvPr id="5" name="Image 4"/>
          <p:cNvPicPr>
            <a:picLocks noChangeAspect="1"/>
          </p:cNvPicPr>
          <p:nvPr/>
        </p:nvPicPr>
        <p:blipFill>
          <a:blip r:embed="rId3"/>
          <a:stretch>
            <a:fillRect/>
          </a:stretch>
        </p:blipFill>
        <p:spPr>
          <a:xfrm>
            <a:off x="757407" y="2470978"/>
            <a:ext cx="11229545" cy="2735402"/>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BC8D22F9-F4A9-402B-81F4-1BD04781411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08070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Création d’un contexte applicatif</a:t>
            </a:r>
            <a:br>
              <a:rPr lang="fr-FR" dirty="0"/>
            </a:br>
            <a:r>
              <a:rPr lang="fr-FR" dirty="0"/>
              <a:t>Bonnes Pratiques</a:t>
            </a:r>
          </a:p>
        </p:txBody>
      </p:sp>
      <p:sp>
        <p:nvSpPr>
          <p:cNvPr id="81923" name="Espace réservé du contenu 2"/>
          <p:cNvSpPr>
            <a:spLocks noGrp="1"/>
          </p:cNvSpPr>
          <p:nvPr>
            <p:ph idx="1"/>
          </p:nvPr>
        </p:nvSpPr>
        <p:spPr>
          <a:xfrm>
            <a:off x="1427755" y="1731146"/>
            <a:ext cx="10559198" cy="4869194"/>
          </a:xfrm>
        </p:spPr>
        <p:txBody>
          <a:bodyPr>
            <a:normAutofit fontScale="92500"/>
          </a:bodyPr>
          <a:lstStyle/>
          <a:p>
            <a:r>
              <a:rPr lang="fr-FR" altLang="en-US" dirty="0"/>
              <a:t>Par exemple, en test le serveur de base de données est MySQL et en production Oracle</a:t>
            </a:r>
          </a:p>
          <a:p>
            <a:pPr lvl="1"/>
            <a:r>
              <a:rPr lang="fr-FR" altLang="en-US" dirty="0"/>
              <a:t>Création du contexte applicatif en environnement de test</a:t>
            </a:r>
          </a:p>
          <a:p>
            <a:pPr lvl="1"/>
            <a:endParaRPr lang="fr-FR" altLang="en-US" dirty="0"/>
          </a:p>
          <a:p>
            <a:pPr lvl="1"/>
            <a:endParaRPr lang="fr-FR" altLang="en-US" dirty="0"/>
          </a:p>
          <a:p>
            <a:pPr lvl="1"/>
            <a:r>
              <a:rPr lang="fr-FR" altLang="en-US" dirty="0"/>
              <a:t>Création du contexte applicatif en environnement de production</a:t>
            </a:r>
          </a:p>
          <a:p>
            <a:pPr lvl="1"/>
            <a:endParaRPr lang="fr-FR" altLang="en-US" dirty="0"/>
          </a:p>
          <a:p>
            <a:pPr lvl="1"/>
            <a:endParaRPr lang="fr-FR" altLang="en-US" dirty="0"/>
          </a:p>
          <a:p>
            <a:pPr lvl="1"/>
            <a:r>
              <a:rPr lang="fr-FR" altLang="en-US" dirty="0"/>
              <a:t>Vous pouvez séparer les chemins par une </a:t>
            </a:r>
            <a:r>
              <a:rPr lang="fr-FR" altLang="en-US" b="1" u="sng" dirty="0"/>
              <a:t>virgule</a:t>
            </a:r>
          </a:p>
          <a:p>
            <a:endParaRPr lang="fr-FR" altLang="en-US" dirty="0"/>
          </a:p>
        </p:txBody>
      </p:sp>
      <p:sp>
        <p:nvSpPr>
          <p:cNvPr id="6" name="ZoneTexte 5"/>
          <p:cNvSpPr txBox="1"/>
          <p:nvPr/>
        </p:nvSpPr>
        <p:spPr>
          <a:xfrm>
            <a:off x="1544715" y="3480633"/>
            <a:ext cx="8895425"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altLang="fr-FR" sz="1400" dirty="0" err="1">
                <a:latin typeface="Courier New" pitchFamily="49" charset="0"/>
              </a:rPr>
              <a:t>ApplicationContext</a:t>
            </a:r>
            <a:r>
              <a:rPr lang="fr-FR" altLang="fr-FR" sz="1400" dirty="0">
                <a:latin typeface="Courier New" pitchFamily="49" charset="0"/>
              </a:rPr>
              <a:t> </a:t>
            </a:r>
            <a:r>
              <a:rPr lang="fr-FR" altLang="fr-FR" sz="1400" dirty="0" err="1">
                <a:latin typeface="Courier New" pitchFamily="49" charset="0"/>
              </a:rPr>
              <a:t>context</a:t>
            </a:r>
            <a:r>
              <a:rPr lang="fr-FR" altLang="fr-FR" sz="1400" dirty="0">
                <a:latin typeface="Courier New" pitchFamily="49" charset="0"/>
              </a:rPr>
              <a:t> = new </a:t>
            </a:r>
            <a:r>
              <a:rPr lang="fr-FR" altLang="fr-FR" sz="1400" dirty="0" err="1">
                <a:latin typeface="Courier New" pitchFamily="49" charset="0"/>
              </a:rPr>
              <a:t>ClassPathXmlApplicationContext</a:t>
            </a:r>
            <a:r>
              <a:rPr lang="fr-FR" altLang="fr-FR" sz="1400" dirty="0">
                <a:latin typeface="Courier New" pitchFamily="49" charset="0"/>
              </a:rPr>
              <a:t>(</a:t>
            </a:r>
            <a:br>
              <a:rPr lang="fr-FR" altLang="fr-FR" sz="1400" dirty="0">
                <a:latin typeface="Courier New" pitchFamily="49" charset="0"/>
              </a:rPr>
            </a:br>
            <a:r>
              <a:rPr lang="fr-FR" altLang="fr-FR" sz="1400" dirty="0">
                <a:latin typeface="Courier New" pitchFamily="49" charset="0"/>
              </a:rPr>
              <a:t>											"application-context.xml"</a:t>
            </a:r>
            <a:r>
              <a:rPr lang="fr-FR" altLang="fr-FR" sz="1400" b="1" dirty="0">
                <a:latin typeface="Courier New" pitchFamily="49" charset="0"/>
              </a:rPr>
              <a:t>,</a:t>
            </a:r>
            <a:r>
              <a:rPr lang="fr-FR" altLang="fr-FR" sz="1400" dirty="0">
                <a:latin typeface="Courier New" pitchFamily="49" charset="0"/>
              </a:rPr>
              <a:t> </a:t>
            </a:r>
          </a:p>
          <a:p>
            <a:pPr>
              <a:defRPr/>
            </a:pPr>
            <a:r>
              <a:rPr lang="fr-FR" altLang="fr-FR" sz="1400" dirty="0">
                <a:latin typeface="Courier New" pitchFamily="49" charset="0"/>
              </a:rPr>
              <a:t>											"mysql-database.xml");</a:t>
            </a:r>
          </a:p>
        </p:txBody>
      </p:sp>
      <p:sp>
        <p:nvSpPr>
          <p:cNvPr id="7" name="ZoneTexte 6"/>
          <p:cNvSpPr txBox="1"/>
          <p:nvPr/>
        </p:nvSpPr>
        <p:spPr>
          <a:xfrm>
            <a:off x="1544715" y="5002618"/>
            <a:ext cx="8824403"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dirty="0" err="1">
                <a:latin typeface="Courier New" pitchFamily="49" charset="0"/>
              </a:rPr>
              <a:t>ApplicationContext</a:t>
            </a:r>
            <a:r>
              <a:rPr lang="fr-FR" altLang="fr-FR" sz="1400" dirty="0">
                <a:latin typeface="Courier New" pitchFamily="49" charset="0"/>
              </a:rPr>
              <a:t> </a:t>
            </a:r>
            <a:r>
              <a:rPr lang="fr-FR" altLang="fr-FR" sz="1400" dirty="0" err="1">
                <a:latin typeface="Courier New" pitchFamily="49" charset="0"/>
              </a:rPr>
              <a:t>context</a:t>
            </a:r>
            <a:r>
              <a:rPr lang="fr-FR" altLang="fr-FR" sz="1400" dirty="0">
                <a:latin typeface="Courier New" pitchFamily="49" charset="0"/>
              </a:rPr>
              <a:t> = new </a:t>
            </a:r>
            <a:r>
              <a:rPr lang="fr-FR" altLang="fr-FR" sz="1400" dirty="0" err="1">
                <a:latin typeface="Courier New" pitchFamily="49" charset="0"/>
              </a:rPr>
              <a:t>ClassPathXmlApplicationContext</a:t>
            </a:r>
            <a:r>
              <a:rPr lang="fr-FR" altLang="fr-FR" sz="1400" dirty="0">
                <a:latin typeface="Courier New" pitchFamily="49" charset="0"/>
              </a:rPr>
              <a:t>(</a:t>
            </a:r>
            <a:br>
              <a:rPr lang="fr-FR" altLang="fr-FR" sz="1400" dirty="0">
                <a:latin typeface="Courier New" pitchFamily="49" charset="0"/>
              </a:rPr>
            </a:br>
            <a:r>
              <a:rPr lang="fr-FR" altLang="fr-FR" sz="1400" dirty="0">
                <a:latin typeface="Courier New" pitchFamily="49" charset="0"/>
              </a:rPr>
              <a:t>											"application-context.xml"</a:t>
            </a:r>
            <a:r>
              <a:rPr lang="fr-FR" altLang="fr-FR" sz="1400" b="1" dirty="0">
                <a:latin typeface="Courier New" pitchFamily="49" charset="0"/>
              </a:rPr>
              <a:t>,</a:t>
            </a:r>
            <a:r>
              <a:rPr lang="fr-FR" altLang="fr-FR" sz="1400" dirty="0">
                <a:latin typeface="Courier New" pitchFamily="49" charset="0"/>
              </a:rPr>
              <a:t> </a:t>
            </a:r>
          </a:p>
          <a:p>
            <a:pPr>
              <a:defRPr/>
            </a:pPr>
            <a:r>
              <a:rPr lang="fr-FR" altLang="fr-FR" sz="1400" dirty="0">
                <a:latin typeface="Courier New" pitchFamily="49" charset="0"/>
              </a:rPr>
              <a:t>											"oracle-database.xml");</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44</a:t>
            </a:fld>
            <a:endParaRPr lang="fr-FR"/>
          </a:p>
        </p:txBody>
      </p:sp>
      <p:sp>
        <p:nvSpPr>
          <p:cNvPr id="4" name="Espace réservé du pied de page 3">
            <a:extLst>
              <a:ext uri="{FF2B5EF4-FFF2-40B4-BE49-F238E27FC236}">
                <a16:creationId xmlns:a16="http://schemas.microsoft.com/office/drawing/2014/main" id="{1D7700BD-BA4F-45D3-8879-3D45C50B987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99240477"/>
      </p:ext>
    </p:extLst>
  </p:cSld>
  <p:clrMapOvr>
    <a:masterClrMapping/>
  </p:clrMapOvr>
  <p:transition spd="slow"/>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440</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RestController</a:t>
            </a:r>
            <a:endParaRPr lang="fr-FR" dirty="0"/>
          </a:p>
        </p:txBody>
      </p:sp>
      <p:sp>
        <p:nvSpPr>
          <p:cNvPr id="15" name="Espace réservé du contenu 14"/>
          <p:cNvSpPr>
            <a:spLocks noGrp="1"/>
          </p:cNvSpPr>
          <p:nvPr>
            <p:ph idx="1"/>
          </p:nvPr>
        </p:nvSpPr>
        <p:spPr/>
        <p:txBody>
          <a:bodyPr>
            <a:normAutofit fontScale="77500" lnSpcReduction="20000"/>
          </a:bodyPr>
          <a:lstStyle/>
          <a:p>
            <a:r>
              <a:rPr lang="fr-FR" altLang="fr-FR" dirty="0"/>
              <a:t>Le Spring a ses propres annotations, il est conseillé de les utiliser.</a:t>
            </a:r>
          </a:p>
          <a:p>
            <a:pPr lvl="1"/>
            <a:r>
              <a:rPr lang="fr-FR" altLang="fr-FR" dirty="0"/>
              <a:t>Donc de ne pas faire usage des annotations JAX-RS</a:t>
            </a:r>
          </a:p>
          <a:p>
            <a:endParaRPr lang="fr-FR" altLang="fr-FR" dirty="0"/>
          </a:p>
          <a:p>
            <a:r>
              <a:rPr lang="fr-FR" altLang="fr-FR" b="1" dirty="0"/>
              <a:t>@</a:t>
            </a:r>
            <a:r>
              <a:rPr lang="fr-FR" altLang="fr-FR" b="1" dirty="0" err="1"/>
              <a:t>RestController</a:t>
            </a:r>
            <a:r>
              <a:rPr lang="fr-FR" altLang="fr-FR" dirty="0"/>
              <a:t> est une annotation de classe</a:t>
            </a:r>
          </a:p>
          <a:p>
            <a:pPr lvl="1"/>
            <a:r>
              <a:rPr lang="fr-FR" altLang="fr-FR" dirty="0"/>
              <a:t>Elle permet d’indiquer que la classe est un web service</a:t>
            </a:r>
          </a:p>
          <a:p>
            <a:pPr lvl="1"/>
            <a:r>
              <a:rPr lang="fr-FR" altLang="fr-FR" dirty="0"/>
              <a:t>Indispensable pour le contexte Spring.</a:t>
            </a:r>
          </a:p>
          <a:p>
            <a:endParaRPr lang="fr-FR" altLang="fr-FR" dirty="0"/>
          </a:p>
          <a:p>
            <a:r>
              <a:rPr lang="fr-FR" altLang="fr-FR" dirty="0"/>
              <a:t>Ne pas oublier de dire au Spring qu’il doit scanner votre package qui contient vos classes de web services</a:t>
            </a:r>
          </a:p>
          <a:p>
            <a:pPr lvl="2"/>
            <a:r>
              <a:rPr lang="fr-FR" altLang="fr-FR" dirty="0" err="1"/>
              <a:t>context:component-scan</a:t>
            </a:r>
            <a:endParaRPr lang="fr-FR" altLang="fr-FR" dirty="0"/>
          </a:p>
          <a:p>
            <a:pPr lvl="2"/>
            <a:endParaRPr lang="fr-FR" altLang="fr-FR" dirty="0"/>
          </a:p>
          <a:p>
            <a:r>
              <a:rPr lang="fr-FR" altLang="fr-FR" dirty="0"/>
              <a:t>Si vous êtes en Spring &lt; 4, vous devrez faire usage de l’annotation </a:t>
            </a:r>
            <a:r>
              <a:rPr lang="fr-FR" altLang="fr-FR" b="1" dirty="0"/>
              <a:t>@Controller</a:t>
            </a:r>
          </a:p>
        </p:txBody>
      </p:sp>
      <p:sp>
        <p:nvSpPr>
          <p:cNvPr id="3" name="Espace réservé du pied de page 2">
            <a:extLst>
              <a:ext uri="{FF2B5EF4-FFF2-40B4-BE49-F238E27FC236}">
                <a16:creationId xmlns:a16="http://schemas.microsoft.com/office/drawing/2014/main" id="{92A0B394-54D0-4AD7-B78E-0E8E70F3FC7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433424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441</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RestController</a:t>
            </a:r>
            <a:endParaRPr lang="fr-FR" dirty="0"/>
          </a:p>
        </p:txBody>
      </p:sp>
      <p:sp>
        <p:nvSpPr>
          <p:cNvPr id="15" name="Espace réservé du contenu 14"/>
          <p:cNvSpPr>
            <a:spLocks noGrp="1"/>
          </p:cNvSpPr>
          <p:nvPr>
            <p:ph idx="1"/>
          </p:nvPr>
        </p:nvSpPr>
        <p:spPr/>
        <p:txBody>
          <a:bodyPr>
            <a:normAutofit lnSpcReduction="10000"/>
          </a:bodyPr>
          <a:lstStyle/>
          <a:p>
            <a:pPr marL="572786" lvl="1" indent="-457189"/>
            <a:r>
              <a:rPr lang="fr-FR" altLang="fr-FR" sz="2947" dirty="0"/>
              <a:t>On lui donne les attributs dont elle a besoin</a:t>
            </a:r>
          </a:p>
          <a:p>
            <a:pPr marL="1430036" lvl="3" indent="-457189"/>
            <a:r>
              <a:rPr lang="fr-FR" altLang="fr-FR" sz="2347" dirty="0"/>
              <a:t>0 ou N Services métiers </a:t>
            </a:r>
          </a:p>
          <a:p>
            <a:pPr marL="1430036" lvl="3" indent="-457189"/>
            <a:r>
              <a:rPr lang="fr-FR" altLang="fr-FR" sz="2347" b="1" u="sng" dirty="0"/>
              <a:t>JAMAIS</a:t>
            </a:r>
            <a:r>
              <a:rPr lang="fr-FR" altLang="fr-FR" sz="2347" dirty="0"/>
              <a:t> de DAO ou de </a:t>
            </a:r>
            <a:r>
              <a:rPr lang="fr-FR" altLang="fr-FR" sz="2400" dirty="0">
                <a:sym typeface="Wingdings" panose="05000000000000000000" pitchFamily="2" charset="2"/>
              </a:rPr>
              <a:t>contrôleurs</a:t>
            </a:r>
          </a:p>
          <a:p>
            <a:pPr marL="1430036" lvl="3" indent="-457189"/>
            <a:endParaRPr lang="fr-FR" altLang="fr-FR" sz="2400" dirty="0">
              <a:sym typeface="Wingdings" panose="05000000000000000000" pitchFamily="2" charset="2"/>
            </a:endParaRPr>
          </a:p>
          <a:p>
            <a:pPr marL="572786" lvl="1" indent="-457189"/>
            <a:r>
              <a:rPr lang="fr-FR" altLang="fr-FR" sz="3200" dirty="0">
                <a:sym typeface="Wingdings" panose="05000000000000000000" pitchFamily="2" charset="2"/>
              </a:rPr>
              <a:t>Nous sommes en Spring, les attributs seront surement annotés avec @</a:t>
            </a:r>
            <a:r>
              <a:rPr lang="fr-FR" altLang="fr-FR" sz="3200" dirty="0" err="1">
                <a:sym typeface="Wingdings" panose="05000000000000000000" pitchFamily="2" charset="2"/>
              </a:rPr>
              <a:t>Autowired</a:t>
            </a:r>
            <a:r>
              <a:rPr lang="fr-FR" altLang="fr-FR" sz="3200" dirty="0">
                <a:sym typeface="Wingdings" panose="05000000000000000000" pitchFamily="2" charset="2"/>
              </a:rPr>
              <a:t> afin que le Spring les injecte.</a:t>
            </a:r>
          </a:p>
          <a:p>
            <a:pPr marL="572786" lvl="1" indent="-457189"/>
            <a:endParaRPr lang="fr-FR" altLang="fr-FR" sz="3200" dirty="0">
              <a:sym typeface="Wingdings" panose="05000000000000000000" pitchFamily="2" charset="2"/>
            </a:endParaRPr>
          </a:p>
          <a:p>
            <a:pPr marL="572786" lvl="1" indent="-457189"/>
            <a:r>
              <a:rPr lang="fr-FR" altLang="fr-FR" sz="3200" dirty="0">
                <a:sym typeface="Wingdings" panose="05000000000000000000" pitchFamily="2" charset="2"/>
              </a:rPr>
              <a:t>Note : dans le cas des web services </a:t>
            </a:r>
            <a:r>
              <a:rPr lang="fr-FR" altLang="fr-FR" sz="3200" dirty="0" err="1">
                <a:sym typeface="Wingdings" panose="05000000000000000000" pitchFamily="2" charset="2"/>
              </a:rPr>
              <a:t>rest</a:t>
            </a:r>
            <a:r>
              <a:rPr lang="fr-FR" altLang="fr-FR" sz="3200" dirty="0">
                <a:sym typeface="Wingdings" panose="05000000000000000000" pitchFamily="2" charset="2"/>
              </a:rPr>
              <a:t>, il n’est pas nécessaire de faire une interface</a:t>
            </a:r>
          </a:p>
        </p:txBody>
      </p:sp>
      <p:sp>
        <p:nvSpPr>
          <p:cNvPr id="3" name="Espace réservé du pied de page 2">
            <a:extLst>
              <a:ext uri="{FF2B5EF4-FFF2-40B4-BE49-F238E27FC236}">
                <a16:creationId xmlns:a16="http://schemas.microsoft.com/office/drawing/2014/main" id="{8D1F783C-6898-426D-B9DF-18E5F18487B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620641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442</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normAutofit lnSpcReduction="10000"/>
          </a:bodyPr>
          <a:lstStyle/>
          <a:p>
            <a:r>
              <a:rPr lang="fr-FR" altLang="fr-FR" dirty="0"/>
              <a:t>Annotation de classe et/ou de méthode</a:t>
            </a:r>
          </a:p>
          <a:p>
            <a:endParaRPr lang="fr-FR" altLang="fr-FR" dirty="0"/>
          </a:p>
          <a:p>
            <a:r>
              <a:rPr lang="fr-FR" altLang="fr-FR" dirty="0"/>
              <a:t>Permet d’indiquer l’URL de votre web service</a:t>
            </a:r>
          </a:p>
          <a:p>
            <a:endParaRPr lang="fr-FR" altLang="fr-FR" dirty="0"/>
          </a:p>
          <a:p>
            <a:r>
              <a:rPr lang="fr-FR" altLang="fr-FR" dirty="0"/>
              <a:t>Sur une </a:t>
            </a:r>
            <a:r>
              <a:rPr lang="fr-FR" altLang="fr-FR" b="1" dirty="0"/>
              <a:t>classe</a:t>
            </a:r>
            <a:r>
              <a:rPr lang="fr-FR" altLang="fr-FR" dirty="0"/>
              <a:t> : Indique la racine de l’URL</a:t>
            </a:r>
          </a:p>
          <a:p>
            <a:pPr lvl="2"/>
            <a:r>
              <a:rPr lang="fr-FR" altLang="fr-FR" dirty="0"/>
              <a:t>@</a:t>
            </a:r>
            <a:r>
              <a:rPr lang="fr-FR" altLang="fr-FR" dirty="0" err="1"/>
              <a:t>RequestMapping</a:t>
            </a:r>
            <a:r>
              <a:rPr lang="fr-FR" altLang="fr-FR" dirty="0"/>
              <a:t>("/comptes")</a:t>
            </a:r>
          </a:p>
          <a:p>
            <a:endParaRPr lang="fr-FR" altLang="fr-FR" dirty="0"/>
          </a:p>
          <a:p>
            <a:r>
              <a:rPr lang="fr-FR" altLang="fr-FR" dirty="0"/>
              <a:t>Sur une </a:t>
            </a:r>
            <a:r>
              <a:rPr lang="fr-FR" altLang="fr-FR" b="1" dirty="0"/>
              <a:t>méthode</a:t>
            </a:r>
            <a:r>
              <a:rPr lang="fr-FR" altLang="fr-FR" dirty="0"/>
              <a:t> : s’additionne au chemin de la classe</a:t>
            </a:r>
          </a:p>
          <a:p>
            <a:pPr lvl="2"/>
            <a:r>
              <a:rPr lang="fr-FR" altLang="fr-FR" dirty="0"/>
              <a:t>@</a:t>
            </a:r>
            <a:r>
              <a:rPr lang="fr-FR" altLang="fr-FR" dirty="0" err="1"/>
              <a:t>RequestMapping</a:t>
            </a:r>
            <a:r>
              <a:rPr lang="fr-FR" altLang="fr-FR" dirty="0"/>
              <a:t>(value = "/lister" …)</a:t>
            </a:r>
          </a:p>
          <a:p>
            <a:pPr lvl="2"/>
            <a:r>
              <a:rPr lang="fr-FR" altLang="fr-FR" dirty="0"/>
              <a:t>/comptes/lister</a:t>
            </a:r>
          </a:p>
        </p:txBody>
      </p:sp>
      <p:sp>
        <p:nvSpPr>
          <p:cNvPr id="3" name="Espace réservé du pied de page 2">
            <a:extLst>
              <a:ext uri="{FF2B5EF4-FFF2-40B4-BE49-F238E27FC236}">
                <a16:creationId xmlns:a16="http://schemas.microsoft.com/office/drawing/2014/main" id="{EA6B2E17-6571-4816-A4B8-4ED57A50CCB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7167442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noAutofit/>
          </a:bodyPr>
          <a:lstStyle/>
          <a:p>
            <a:pPr marL="572786" lvl="1" indent="-457189"/>
            <a:r>
              <a:rPr lang="fr-FR" altLang="fr-FR" sz="2400" dirty="0">
                <a:latin typeface="Arial" panose="020B0604020202020204" pitchFamily="34" charset="0"/>
                <a:cs typeface="Arial" panose="020B0604020202020204" pitchFamily="34" charset="0"/>
              </a:rPr>
              <a:t>Exemple de déclaration d’une classe </a:t>
            </a:r>
            <a:r>
              <a:rPr lang="fr-FR" altLang="fr-FR" sz="2400" dirty="0" err="1">
                <a:latin typeface="Arial" panose="020B0604020202020204" pitchFamily="34" charset="0"/>
                <a:cs typeface="Arial" panose="020B0604020202020204" pitchFamily="34" charset="0"/>
              </a:rPr>
              <a:t>Rest</a:t>
            </a:r>
            <a:endParaRPr lang="fr-FR" altLang="fr-FR" sz="2400" dirty="0">
              <a:latin typeface="Arial" panose="020B0604020202020204" pitchFamily="34" charset="0"/>
              <a:cs typeface="Arial" panose="020B0604020202020204" pitchFamily="34" charset="0"/>
            </a:endParaRPr>
          </a:p>
          <a:p>
            <a:pPr marL="572786" lvl="1" indent="-457189"/>
            <a:endParaRPr lang="fr-FR" altLang="fr-FR" sz="2400" dirty="0">
              <a:latin typeface="Arial" panose="020B0604020202020204" pitchFamily="34" charset="0"/>
              <a:cs typeface="Arial" panose="020B0604020202020204" pitchFamily="34" charset="0"/>
            </a:endParaRPr>
          </a:p>
          <a:p>
            <a:pPr marL="572786" lvl="1" indent="-457189"/>
            <a:endParaRPr lang="fr-FR" altLang="fr-FR" sz="2400" dirty="0">
              <a:latin typeface="Arial" panose="020B0604020202020204" pitchFamily="34" charset="0"/>
              <a:cs typeface="Arial" panose="020B0604020202020204" pitchFamily="34" charset="0"/>
            </a:endParaRPr>
          </a:p>
          <a:p>
            <a:pPr marL="572786" lvl="1" indent="-457189"/>
            <a:endParaRPr lang="fr-FR" altLang="fr-FR" sz="2400" dirty="0">
              <a:latin typeface="Arial" panose="020B0604020202020204" pitchFamily="34" charset="0"/>
              <a:cs typeface="Arial" panose="020B0604020202020204" pitchFamily="34" charset="0"/>
            </a:endParaRPr>
          </a:p>
          <a:p>
            <a:pPr marL="572786" lvl="1" indent="-457189"/>
            <a:endParaRPr lang="fr-FR" altLang="fr-FR" sz="2400" dirty="0">
              <a:latin typeface="Arial" panose="020B0604020202020204" pitchFamily="34" charset="0"/>
              <a:cs typeface="Arial" panose="020B0604020202020204" pitchFamily="34" charset="0"/>
            </a:endParaRPr>
          </a:p>
          <a:p>
            <a:pPr marL="572786" lvl="1" indent="-457189"/>
            <a:r>
              <a:rPr lang="fr-FR" altLang="fr-FR" sz="2400" dirty="0">
                <a:latin typeface="Arial" panose="020B0604020202020204" pitchFamily="34" charset="0"/>
                <a:cs typeface="Arial" panose="020B0604020202020204" pitchFamily="34" charset="0"/>
              </a:rPr>
              <a:t>Ce contrôleur sera joignable sur l’URL </a:t>
            </a:r>
          </a:p>
          <a:p>
            <a:pPr marL="972836" lvl="2" indent="-457189"/>
            <a:r>
              <a:rPr lang="fr-FR" altLang="fr-FR" sz="1800" dirty="0">
                <a:latin typeface="Arial" panose="020B0604020202020204" pitchFamily="34" charset="0"/>
                <a:cs typeface="Arial" panose="020B0604020202020204" pitchFamily="34" charset="0"/>
              </a:rPr>
              <a:t>http(s)://[server]:[port]/[</a:t>
            </a:r>
            <a:r>
              <a:rPr lang="fr-FR" altLang="fr-FR" sz="1800" dirty="0" err="1">
                <a:latin typeface="Arial" panose="020B0604020202020204" pitchFamily="34" charset="0"/>
                <a:cs typeface="Arial" panose="020B0604020202020204" pitchFamily="34" charset="0"/>
              </a:rPr>
              <a:t>contextjee</a:t>
            </a:r>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urlmappingspringmvc</a:t>
            </a:r>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requestmappingclass</a:t>
            </a:r>
            <a:r>
              <a:rPr lang="fr-FR" altLang="fr-FR" sz="1800" dirty="0">
                <a:latin typeface="Arial" panose="020B0604020202020204" pitchFamily="34" charset="0"/>
                <a:cs typeface="Arial" panose="020B0604020202020204" pitchFamily="34" charset="0"/>
              </a:rPr>
              <a:t>]</a:t>
            </a:r>
          </a:p>
          <a:p>
            <a:pPr marL="972836" lvl="2" indent="-457189"/>
            <a:r>
              <a:rPr lang="fr-FR" altLang="fr-FR" sz="1800" dirty="0">
                <a:latin typeface="Arial" panose="020B0604020202020204" pitchFamily="34" charset="0"/>
                <a:cs typeface="Arial" panose="020B0604020202020204" pitchFamily="34" charset="0"/>
              </a:rPr>
              <a:t>http://localhost:8080/netbank/rest/authentifier</a:t>
            </a:r>
          </a:p>
          <a:p>
            <a:pPr marL="572786" lvl="1" indent="-457189"/>
            <a:endParaRPr lang="fr-FR" altLang="fr-FR" sz="2400" dirty="0">
              <a:latin typeface="Arial" panose="020B0604020202020204" pitchFamily="34" charset="0"/>
              <a:cs typeface="Arial" panose="020B0604020202020204" pitchFamily="34" charset="0"/>
            </a:endParaRPr>
          </a:p>
          <a:p>
            <a:pPr marL="572786" lvl="1" indent="-457189"/>
            <a:r>
              <a:rPr lang="fr-FR" altLang="fr-FR" sz="2400" dirty="0">
                <a:latin typeface="Arial" panose="020B0604020202020204" pitchFamily="34" charset="0"/>
                <a:cs typeface="Arial" panose="020B0604020202020204" pitchFamily="34" charset="0"/>
              </a:rPr>
              <a:t>Ce contrôleur sera lié par injection de dépendance avec notre </a:t>
            </a:r>
            <a:r>
              <a:rPr lang="fr-FR" altLang="fr-FR" sz="2400" b="1" dirty="0">
                <a:latin typeface="Arial" panose="020B0604020202020204" pitchFamily="34" charset="0"/>
                <a:cs typeface="Arial" panose="020B0604020202020204" pitchFamily="34" charset="0"/>
              </a:rPr>
              <a:t>service métier </a:t>
            </a:r>
            <a:r>
              <a:rPr lang="fr-FR" altLang="fr-FR" sz="2400" dirty="0">
                <a:latin typeface="Arial" panose="020B0604020202020204" pitchFamily="34" charset="0"/>
                <a:cs typeface="Arial" panose="020B0604020202020204" pitchFamily="34" charset="0"/>
              </a:rPr>
              <a:t>d’authentification</a:t>
            </a:r>
            <a:endParaRPr lang="fr-FR" altLang="fr-FR" sz="20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443</a:t>
            </a:fld>
            <a:endParaRPr lang="fr-FR" dirty="0"/>
          </a:p>
        </p:txBody>
      </p:sp>
      <p:pic>
        <p:nvPicPr>
          <p:cNvPr id="3" name="Image 2"/>
          <p:cNvPicPr>
            <a:picLocks noChangeAspect="1"/>
          </p:cNvPicPr>
          <p:nvPr/>
        </p:nvPicPr>
        <p:blipFill>
          <a:blip r:embed="rId3"/>
          <a:stretch>
            <a:fillRect/>
          </a:stretch>
        </p:blipFill>
        <p:spPr>
          <a:xfrm>
            <a:off x="2088573" y="1974788"/>
            <a:ext cx="7525058" cy="1505011"/>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6EF61257-7527-4059-A9F5-256A21814EC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736088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444</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lstStyle/>
          <a:p>
            <a:pPr marL="457189" indent="-457189"/>
            <a:r>
              <a:rPr lang="fr-FR" sz="2400" dirty="0"/>
              <a:t>@</a:t>
            </a:r>
            <a:r>
              <a:rPr lang="fr-FR" sz="2400" dirty="0" err="1"/>
              <a:t>RequestMapping</a:t>
            </a:r>
            <a:endParaRPr lang="fr-FR" sz="2400" dirty="0"/>
          </a:p>
          <a:p>
            <a:pPr marL="857239" lvl="1" indent="-457189"/>
            <a:r>
              <a:rPr lang="fr-FR" altLang="fr-FR" sz="2200" dirty="0"/>
              <a:t>s’additionne au chemin de la classe</a:t>
            </a:r>
          </a:p>
          <a:p>
            <a:pPr marL="1257289" lvl="2" indent="-457189"/>
            <a:r>
              <a:rPr lang="fr-FR" altLang="fr-FR" sz="2000" dirty="0"/>
              <a:t>@</a:t>
            </a:r>
            <a:r>
              <a:rPr lang="fr-FR" altLang="fr-FR" sz="2000" dirty="0" err="1"/>
              <a:t>RequestMapping</a:t>
            </a:r>
            <a:r>
              <a:rPr lang="fr-FR" altLang="fr-FR" sz="2000" dirty="0"/>
              <a:t>(value = "/lister" …)</a:t>
            </a:r>
          </a:p>
          <a:p>
            <a:pPr marL="1257289" lvl="2" indent="-457189"/>
            <a:r>
              <a:rPr lang="fr-FR" altLang="fr-FR" sz="2000" dirty="0"/>
              <a:t>URL = classe + méthode </a:t>
            </a:r>
            <a:r>
              <a:rPr lang="fr-FR" altLang="fr-FR" sz="2000" dirty="0">
                <a:sym typeface="Wingdings" panose="05000000000000000000" pitchFamily="2" charset="2"/>
              </a:rPr>
              <a:t> </a:t>
            </a:r>
            <a:r>
              <a:rPr lang="fr-FR" altLang="fr-FR" sz="2000" dirty="0"/>
              <a:t>/comptes/lister</a:t>
            </a:r>
          </a:p>
          <a:p>
            <a:pPr marL="857239" lvl="1" indent="-457189"/>
            <a:r>
              <a:rPr lang="fr-FR" altLang="fr-FR" sz="2200" dirty="0"/>
              <a:t>permet de définir</a:t>
            </a:r>
          </a:p>
          <a:p>
            <a:pPr marL="1257289" lvl="2" indent="-457189"/>
            <a:r>
              <a:rPr lang="fr-FR" altLang="fr-FR" sz="1800" dirty="0"/>
              <a:t>les variables d’URL : informations qui se trouvent sut l’URL</a:t>
            </a:r>
          </a:p>
          <a:p>
            <a:pPr marL="1714489" lvl="3" indent="-457189"/>
            <a:r>
              <a:rPr lang="fr-FR" altLang="fr-FR" sz="1800" dirty="0"/>
              <a:t>@</a:t>
            </a:r>
            <a:r>
              <a:rPr lang="fr-FR" altLang="fr-FR" sz="1800" dirty="0" err="1"/>
              <a:t>RequestMapping</a:t>
            </a:r>
            <a:r>
              <a:rPr lang="fr-FR" altLang="fr-FR" sz="1800" dirty="0"/>
              <a:t>(value = "/maj/{id} " …</a:t>
            </a:r>
            <a:endParaRPr lang="fr-FR" altLang="fr-FR" sz="2200" dirty="0"/>
          </a:p>
          <a:p>
            <a:pPr marL="1257289" lvl="2" indent="-457189"/>
            <a:r>
              <a:rPr lang="fr-FR" altLang="fr-FR" sz="1800" dirty="0"/>
              <a:t>le type de données en </a:t>
            </a:r>
            <a:r>
              <a:rPr lang="fr-FR" altLang="fr-FR" sz="1800" b="1" dirty="0"/>
              <a:t>entrées</a:t>
            </a:r>
            <a:r>
              <a:rPr lang="fr-FR" altLang="fr-FR" sz="1800" dirty="0"/>
              <a:t> et en </a:t>
            </a:r>
            <a:r>
              <a:rPr lang="fr-FR" altLang="fr-FR" sz="1800" b="1" dirty="0"/>
              <a:t>sorties</a:t>
            </a:r>
          </a:p>
          <a:p>
            <a:pPr marL="1714489" lvl="3" indent="-457189"/>
            <a:r>
              <a:rPr lang="fr-FR" altLang="fr-FR" sz="1800" dirty="0"/>
              <a:t>@</a:t>
            </a:r>
            <a:r>
              <a:rPr lang="fr-FR" altLang="fr-FR" sz="1800" dirty="0" err="1"/>
              <a:t>RequestMapping</a:t>
            </a:r>
            <a:r>
              <a:rPr lang="fr-FR" altLang="fr-FR" sz="1800" dirty="0"/>
              <a:t>(</a:t>
            </a:r>
            <a:r>
              <a:rPr lang="fr-FR" altLang="fr-FR" sz="1800" dirty="0" err="1"/>
              <a:t>produces</a:t>
            </a:r>
            <a:r>
              <a:rPr lang="fr-FR" altLang="fr-FR" sz="1800" dirty="0"/>
              <a:t> = </a:t>
            </a:r>
            <a:r>
              <a:rPr lang="fr-FR" altLang="fr-FR" sz="1800" dirty="0" err="1"/>
              <a:t>MediaType.APPLICATION_JSON_VALUE</a:t>
            </a:r>
            <a:r>
              <a:rPr lang="fr-FR" altLang="fr-FR" sz="1800" dirty="0"/>
              <a:t>, consumes = …)</a:t>
            </a:r>
          </a:p>
          <a:p>
            <a:pPr marL="1257289" lvl="2" indent="-457189"/>
            <a:r>
              <a:rPr lang="fr-FR" altLang="fr-FR" sz="1800" dirty="0"/>
              <a:t>les commandes HTTP supportées (</a:t>
            </a:r>
            <a:r>
              <a:rPr lang="fr-FR" altLang="fr-FR" sz="1800" dirty="0" err="1"/>
              <a:t>get</a:t>
            </a:r>
            <a:r>
              <a:rPr lang="fr-FR" altLang="fr-FR" sz="1800" dirty="0"/>
              <a:t>, put, …)</a:t>
            </a:r>
          </a:p>
          <a:p>
            <a:pPr marL="1714489" lvl="3" indent="-457189"/>
            <a:r>
              <a:rPr lang="fr-FR" altLang="fr-FR" sz="1800" dirty="0"/>
              <a:t>@</a:t>
            </a:r>
            <a:r>
              <a:rPr lang="fr-FR" altLang="fr-FR" sz="1800" dirty="0" err="1"/>
              <a:t>RequestMapping</a:t>
            </a:r>
            <a:r>
              <a:rPr lang="fr-FR" altLang="fr-FR" sz="1800" dirty="0"/>
              <a:t>(</a:t>
            </a:r>
            <a:r>
              <a:rPr lang="fr-FR" altLang="fr-FR" sz="1800" dirty="0" err="1"/>
              <a:t>method</a:t>
            </a:r>
            <a:r>
              <a:rPr lang="fr-FR" altLang="fr-FR" sz="1800" dirty="0"/>
              <a:t> = { </a:t>
            </a:r>
            <a:r>
              <a:rPr lang="fr-FR" altLang="fr-FR" sz="1800" dirty="0" err="1"/>
              <a:t>RequestMethod.GET</a:t>
            </a:r>
            <a:r>
              <a:rPr lang="fr-FR" altLang="fr-FR" sz="1800" dirty="0"/>
              <a:t>, </a:t>
            </a:r>
            <a:r>
              <a:rPr lang="fr-FR" altLang="fr-FR" sz="1800" dirty="0" err="1"/>
              <a:t>RequestMethod.PUT</a:t>
            </a:r>
            <a:r>
              <a:rPr lang="fr-FR" altLang="fr-FR" sz="1800" dirty="0"/>
              <a:t> })</a:t>
            </a:r>
          </a:p>
        </p:txBody>
      </p:sp>
      <p:sp>
        <p:nvSpPr>
          <p:cNvPr id="3" name="Espace réservé du pied de page 2">
            <a:extLst>
              <a:ext uri="{FF2B5EF4-FFF2-40B4-BE49-F238E27FC236}">
                <a16:creationId xmlns:a16="http://schemas.microsoft.com/office/drawing/2014/main" id="{9B9716C5-B4F8-4AC1-827C-611FC392A98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545959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445</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RequestMapping</a:t>
            </a:r>
            <a:endParaRPr lang="fr-FR" dirty="0"/>
          </a:p>
        </p:txBody>
      </p:sp>
      <p:sp>
        <p:nvSpPr>
          <p:cNvPr id="15" name="Espace réservé du contenu 14"/>
          <p:cNvSpPr>
            <a:spLocks noGrp="1"/>
          </p:cNvSpPr>
          <p:nvPr>
            <p:ph idx="1"/>
          </p:nvPr>
        </p:nvSpPr>
        <p:spPr/>
        <p:txBody>
          <a:bodyPr>
            <a:normAutofit fontScale="92500" lnSpcReduction="10000"/>
          </a:bodyPr>
          <a:lstStyle/>
          <a:p>
            <a:r>
              <a:rPr lang="fr-FR" dirty="0"/>
              <a:t>Exemple :</a:t>
            </a:r>
          </a:p>
          <a:p>
            <a:endParaRPr lang="fr-FR" altLang="fr-FR" dirty="0"/>
          </a:p>
          <a:p>
            <a:endParaRPr lang="fr-FR" altLang="fr-FR" dirty="0"/>
          </a:p>
          <a:p>
            <a:endParaRPr lang="fr-FR" altLang="fr-FR" dirty="0"/>
          </a:p>
          <a:p>
            <a:pPr lvl="1"/>
            <a:r>
              <a:rPr lang="fr-FR" altLang="fr-FR" dirty="0"/>
              <a:t>Le web service sera joignable sur l’URL</a:t>
            </a:r>
          </a:p>
          <a:p>
            <a:pPr lvl="2"/>
            <a:r>
              <a:rPr lang="fr-FR" altLang="fr-FR" dirty="0"/>
              <a:t>http(s)://[server]:[port]/[</a:t>
            </a:r>
            <a:r>
              <a:rPr lang="fr-FR" altLang="fr-FR" dirty="0" err="1"/>
              <a:t>contextjee</a:t>
            </a:r>
            <a:r>
              <a:rPr lang="fr-FR" altLang="fr-FR" dirty="0"/>
              <a:t>]/[</a:t>
            </a:r>
            <a:r>
              <a:rPr lang="fr-FR" altLang="fr-FR" dirty="0" err="1"/>
              <a:t>urlmappingspringmvc</a:t>
            </a:r>
            <a:r>
              <a:rPr lang="fr-FR" altLang="fr-FR" dirty="0"/>
              <a:t>]/[</a:t>
            </a:r>
            <a:r>
              <a:rPr lang="fr-FR" altLang="fr-FR" dirty="0" err="1"/>
              <a:t>requestmappingclass</a:t>
            </a:r>
            <a:r>
              <a:rPr lang="fr-FR" altLang="fr-FR" dirty="0"/>
              <a:t>]/[</a:t>
            </a:r>
            <a:r>
              <a:rPr lang="fr-FR" altLang="fr-FR" dirty="0" err="1"/>
              <a:t>requestmappingmethode</a:t>
            </a:r>
            <a:r>
              <a:rPr lang="fr-FR" altLang="fr-FR" dirty="0"/>
              <a:t>]</a:t>
            </a:r>
          </a:p>
          <a:p>
            <a:pPr lvl="2"/>
            <a:r>
              <a:rPr lang="fr-FR" altLang="fr-FR" dirty="0"/>
              <a:t>http://localhost:8080/netbank/rest/authentifier/byparam?login=df&amp;password=df</a:t>
            </a:r>
          </a:p>
          <a:p>
            <a:pPr lvl="1"/>
            <a:endParaRPr lang="fr-FR" altLang="fr-FR" dirty="0"/>
          </a:p>
          <a:p>
            <a:pPr lvl="1"/>
            <a:r>
              <a:rPr lang="fr-FR" altLang="fr-FR" dirty="0"/>
              <a:t>Il fonctionnera en </a:t>
            </a:r>
            <a:r>
              <a:rPr lang="fr-FR" altLang="fr-FR" dirty="0" err="1"/>
              <a:t>get</a:t>
            </a:r>
            <a:r>
              <a:rPr lang="fr-FR" altLang="fr-FR" dirty="0"/>
              <a:t>, put et post, crachera du </a:t>
            </a:r>
            <a:r>
              <a:rPr lang="fr-FR" altLang="fr-FR" dirty="0" err="1"/>
              <a:t>Json</a:t>
            </a:r>
            <a:endParaRPr lang="fr-FR" altLang="fr-FR" dirty="0"/>
          </a:p>
        </p:txBody>
      </p:sp>
      <p:pic>
        <p:nvPicPr>
          <p:cNvPr id="5" name="Image 4"/>
          <p:cNvPicPr>
            <a:picLocks noChangeAspect="1"/>
          </p:cNvPicPr>
          <p:nvPr/>
        </p:nvPicPr>
        <p:blipFill>
          <a:blip r:embed="rId3"/>
          <a:stretch>
            <a:fillRect/>
          </a:stretch>
        </p:blipFill>
        <p:spPr>
          <a:xfrm>
            <a:off x="1745673" y="1903346"/>
            <a:ext cx="10092613" cy="1500254"/>
          </a:xfrm>
          <a:prstGeom prst="rect">
            <a:avLst/>
          </a:prstGeom>
          <a:ln>
            <a:solidFill>
              <a:schemeClr val="tx1"/>
            </a:solidFill>
          </a:ln>
        </p:spPr>
      </p:pic>
      <p:sp>
        <p:nvSpPr>
          <p:cNvPr id="3" name="Rectangle 2"/>
          <p:cNvSpPr/>
          <p:nvPr/>
        </p:nvSpPr>
        <p:spPr>
          <a:xfrm>
            <a:off x="2467992" y="1903346"/>
            <a:ext cx="9370294" cy="750127"/>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 name="Espace réservé du pied de page 5">
            <a:extLst>
              <a:ext uri="{FF2B5EF4-FFF2-40B4-BE49-F238E27FC236}">
                <a16:creationId xmlns:a16="http://schemas.microsoft.com/office/drawing/2014/main" id="{26E75B98-7819-45EA-B59F-D5481AFC151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1889328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446</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RequestParam</a:t>
            </a:r>
            <a:endParaRPr lang="fr-FR" dirty="0"/>
          </a:p>
        </p:txBody>
      </p:sp>
      <p:sp>
        <p:nvSpPr>
          <p:cNvPr id="15" name="Espace réservé du contenu 14"/>
          <p:cNvSpPr>
            <a:spLocks noGrp="1"/>
          </p:cNvSpPr>
          <p:nvPr>
            <p:ph idx="1"/>
          </p:nvPr>
        </p:nvSpPr>
        <p:spPr/>
        <p:txBody>
          <a:bodyPr>
            <a:normAutofit fontScale="70000" lnSpcReduction="20000"/>
          </a:bodyPr>
          <a:lstStyle/>
          <a:p>
            <a:r>
              <a:rPr lang="fr-FR" altLang="fr-FR" dirty="0"/>
              <a:t>Annotation sur les paramètres de la méthode</a:t>
            </a:r>
          </a:p>
          <a:p>
            <a:pPr lvl="2"/>
            <a:r>
              <a:rPr lang="fr-FR" altLang="fr-FR" dirty="0"/>
              <a:t>… </a:t>
            </a:r>
            <a:r>
              <a:rPr lang="fr-FR" altLang="fr-FR" dirty="0" err="1"/>
              <a:t>faireQQC</a:t>
            </a:r>
            <a:r>
              <a:rPr lang="fr-FR" altLang="fr-FR" dirty="0"/>
              <a:t>(@</a:t>
            </a:r>
            <a:r>
              <a:rPr lang="fr-FR" altLang="fr-FR" dirty="0" err="1"/>
              <a:t>RequestParam</a:t>
            </a:r>
            <a:r>
              <a:rPr lang="fr-FR" altLang="fr-FR" dirty="0"/>
              <a:t> String login, …)</a:t>
            </a:r>
          </a:p>
          <a:p>
            <a:endParaRPr lang="fr-FR" altLang="fr-FR" dirty="0"/>
          </a:p>
          <a:p>
            <a:r>
              <a:rPr lang="fr-FR" altLang="fr-FR" dirty="0"/>
              <a:t>Permet de récupérer un paramètre provenant d’un formulaire ou d’un URL</a:t>
            </a:r>
          </a:p>
          <a:p>
            <a:endParaRPr lang="fr-FR" altLang="fr-FR" dirty="0"/>
          </a:p>
          <a:p>
            <a:r>
              <a:rPr lang="fr-FR" altLang="fr-FR" dirty="0"/>
              <a:t>Le typage du paramètre n’a pas obligation d’être une chaine de caractères</a:t>
            </a:r>
          </a:p>
          <a:p>
            <a:endParaRPr lang="fr-FR" altLang="fr-FR" dirty="0"/>
          </a:p>
          <a:p>
            <a:r>
              <a:rPr lang="fr-FR" altLang="fr-FR" dirty="0"/>
              <a:t>Vous devez indiquer le </a:t>
            </a:r>
            <a:r>
              <a:rPr lang="fr-FR" altLang="fr-FR" dirty="0" err="1"/>
              <a:t>name</a:t>
            </a:r>
            <a:r>
              <a:rPr lang="fr-FR" altLang="fr-FR" dirty="0"/>
              <a:t> du paramètre dans l’annotation</a:t>
            </a:r>
          </a:p>
          <a:p>
            <a:pPr lvl="2"/>
            <a:r>
              <a:rPr lang="fr-FR" altLang="fr-FR" dirty="0"/>
              <a:t>C’est le </a:t>
            </a:r>
            <a:r>
              <a:rPr lang="fr-FR" altLang="fr-FR" dirty="0" err="1"/>
              <a:t>name</a:t>
            </a:r>
            <a:r>
              <a:rPr lang="fr-FR" altLang="fr-FR" dirty="0"/>
              <a:t> dans le formulaire ou la clef dans votre URL</a:t>
            </a:r>
          </a:p>
          <a:p>
            <a:pPr lvl="2"/>
            <a:r>
              <a:rPr lang="fr-FR" altLang="fr-FR" dirty="0"/>
              <a:t>Remarque : en </a:t>
            </a:r>
            <a:r>
              <a:rPr lang="fr-FR" altLang="fr-FR" dirty="0" err="1"/>
              <a:t>spring</a:t>
            </a:r>
            <a:r>
              <a:rPr lang="fr-FR" altLang="fr-FR" dirty="0"/>
              <a:t> &lt; 4, il n’y a pas d’attribut </a:t>
            </a:r>
            <a:r>
              <a:rPr lang="fr-FR" altLang="fr-FR" dirty="0" err="1"/>
              <a:t>name</a:t>
            </a:r>
            <a:r>
              <a:rPr lang="fr-FR" altLang="fr-FR" dirty="0"/>
              <a:t> pour cette annotation.</a:t>
            </a:r>
          </a:p>
          <a:p>
            <a:endParaRPr lang="fr-FR" altLang="fr-FR" dirty="0"/>
          </a:p>
          <a:p>
            <a:r>
              <a:rPr lang="fr-FR" altLang="fr-FR" dirty="0"/>
              <a:t>Vous pouvez ajouter l’option </a:t>
            </a:r>
            <a:r>
              <a:rPr lang="fr-FR" altLang="fr-FR" i="1" dirty="0" err="1"/>
              <a:t>required</a:t>
            </a:r>
            <a:r>
              <a:rPr lang="fr-FR" altLang="fr-FR" dirty="0"/>
              <a:t> dans l’annotation pour indiquer le fait que le paramètre est obligatoire</a:t>
            </a:r>
          </a:p>
        </p:txBody>
      </p:sp>
      <p:sp>
        <p:nvSpPr>
          <p:cNvPr id="3" name="Espace réservé du pied de page 2">
            <a:extLst>
              <a:ext uri="{FF2B5EF4-FFF2-40B4-BE49-F238E27FC236}">
                <a16:creationId xmlns:a16="http://schemas.microsoft.com/office/drawing/2014/main" id="{CD6BCAF1-F0E4-4F08-A712-6122374E522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2458101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447</a:t>
            </a:fld>
            <a:endParaRPr lang="fr-FR" dirty="0"/>
          </a:p>
        </p:txBody>
      </p:sp>
      <p:sp>
        <p:nvSpPr>
          <p:cNvPr id="2" name="Titre 1"/>
          <p:cNvSpPr>
            <a:spLocks noGrp="1"/>
          </p:cNvSpPr>
          <p:nvPr>
            <p:ph type="title"/>
          </p:nvPr>
        </p:nvSpPr>
        <p:spPr/>
        <p:txBody>
          <a:bodyPr>
            <a:normAutofit fontScale="90000"/>
          </a:bodyPr>
          <a:lstStyle/>
          <a:p>
            <a:r>
              <a:rPr lang="fr-FR" dirty="0"/>
              <a:t>Spring MVC </a:t>
            </a:r>
            <a:r>
              <a:rPr lang="fr-FR"/>
              <a:t>- @RequestParam</a:t>
            </a:r>
            <a:r>
              <a:rPr lang="fr-FR" dirty="0"/>
              <a:t> </a:t>
            </a:r>
          </a:p>
        </p:txBody>
      </p:sp>
      <p:sp>
        <p:nvSpPr>
          <p:cNvPr id="15" name="Espace réservé du contenu 14"/>
          <p:cNvSpPr>
            <a:spLocks noGrp="1"/>
          </p:cNvSpPr>
          <p:nvPr>
            <p:ph idx="1"/>
          </p:nvPr>
        </p:nvSpPr>
        <p:spPr>
          <a:xfrm>
            <a:off x="1427755" y="1295400"/>
            <a:ext cx="10559198" cy="5304940"/>
          </a:xfrm>
        </p:spPr>
        <p:txBody>
          <a:bodyPr>
            <a:normAutofit/>
          </a:bodyPr>
          <a:lstStyle/>
          <a:p>
            <a:r>
              <a:rPr lang="fr-FR" dirty="0"/>
              <a:t>Exemple :</a:t>
            </a:r>
          </a:p>
          <a:p>
            <a:endParaRPr lang="fr-FR" altLang="fr-FR" dirty="0"/>
          </a:p>
          <a:p>
            <a:endParaRPr lang="fr-FR" altLang="fr-FR" dirty="0"/>
          </a:p>
          <a:p>
            <a:endParaRPr lang="fr-FR" altLang="fr-FR" dirty="0"/>
          </a:p>
          <a:p>
            <a:pPr lvl="1"/>
            <a:r>
              <a:rPr lang="fr-FR" altLang="fr-FR" dirty="0"/>
              <a:t>Login et </a:t>
            </a:r>
            <a:r>
              <a:rPr lang="fr-FR" altLang="fr-FR" dirty="0" err="1"/>
              <a:t>password</a:t>
            </a:r>
            <a:r>
              <a:rPr lang="fr-FR" altLang="fr-FR" dirty="0"/>
              <a:t> sont </a:t>
            </a:r>
          </a:p>
          <a:p>
            <a:pPr lvl="2"/>
            <a:r>
              <a:rPr lang="fr-FR" altLang="fr-FR" dirty="0"/>
              <a:t>des paramètres classiques</a:t>
            </a:r>
          </a:p>
          <a:p>
            <a:pPr lvl="2"/>
            <a:r>
              <a:rPr lang="fr-FR" altLang="fr-FR" dirty="0"/>
              <a:t>de type String </a:t>
            </a:r>
          </a:p>
          <a:p>
            <a:pPr lvl="2"/>
            <a:r>
              <a:rPr lang="fr-FR" altLang="fr-FR" dirty="0"/>
              <a:t>obligatoires</a:t>
            </a:r>
          </a:p>
          <a:p>
            <a:pPr lvl="1"/>
            <a:endParaRPr lang="fr-FR" altLang="fr-FR" dirty="0"/>
          </a:p>
          <a:p>
            <a:pPr lvl="1"/>
            <a:endParaRPr lang="fr-FR" altLang="fr-FR" dirty="0"/>
          </a:p>
        </p:txBody>
      </p:sp>
      <p:grpSp>
        <p:nvGrpSpPr>
          <p:cNvPr id="9" name="Groupe 8">
            <a:extLst>
              <a:ext uri="{FF2B5EF4-FFF2-40B4-BE49-F238E27FC236}">
                <a16:creationId xmlns:a16="http://schemas.microsoft.com/office/drawing/2014/main" id="{956BBBCA-1393-466E-B306-7276F7A49DDB}"/>
              </a:ext>
            </a:extLst>
          </p:cNvPr>
          <p:cNvGrpSpPr/>
          <p:nvPr/>
        </p:nvGrpSpPr>
        <p:grpSpPr>
          <a:xfrm>
            <a:off x="1894339" y="2080931"/>
            <a:ext cx="10092613" cy="1526905"/>
            <a:chOff x="1745673" y="1731796"/>
            <a:chExt cx="10092613" cy="1526905"/>
          </a:xfrm>
        </p:grpSpPr>
        <p:pic>
          <p:nvPicPr>
            <p:cNvPr id="10" name="Image 9">
              <a:extLst>
                <a:ext uri="{FF2B5EF4-FFF2-40B4-BE49-F238E27FC236}">
                  <a16:creationId xmlns:a16="http://schemas.microsoft.com/office/drawing/2014/main" id="{8FE47409-CD74-4D5C-A848-078C5BA6E235}"/>
                </a:ext>
              </a:extLst>
            </p:cNvPr>
            <p:cNvPicPr>
              <a:picLocks noChangeAspect="1"/>
            </p:cNvPicPr>
            <p:nvPr/>
          </p:nvPicPr>
          <p:blipFill>
            <a:blip r:embed="rId3"/>
            <a:stretch>
              <a:fillRect/>
            </a:stretch>
          </p:blipFill>
          <p:spPr>
            <a:xfrm>
              <a:off x="1745673" y="1731796"/>
              <a:ext cx="10092613" cy="1500254"/>
            </a:xfrm>
            <a:prstGeom prst="rect">
              <a:avLst/>
            </a:prstGeom>
            <a:ln>
              <a:solidFill>
                <a:schemeClr val="tx1"/>
              </a:solidFill>
            </a:ln>
          </p:spPr>
        </p:pic>
        <p:sp>
          <p:nvSpPr>
            <p:cNvPr id="3" name="Rectangle 2"/>
            <p:cNvSpPr/>
            <p:nvPr/>
          </p:nvSpPr>
          <p:spPr>
            <a:xfrm>
              <a:off x="2467992" y="2660073"/>
              <a:ext cx="9370294" cy="598628"/>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sp>
        <p:nvSpPr>
          <p:cNvPr id="5" name="Espace réservé du pied de page 4">
            <a:extLst>
              <a:ext uri="{FF2B5EF4-FFF2-40B4-BE49-F238E27FC236}">
                <a16:creationId xmlns:a16="http://schemas.microsoft.com/office/drawing/2014/main" id="{AF16362A-628C-4619-855F-CA4CCD30A84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9031419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448</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RequestParam</a:t>
            </a:r>
            <a:endParaRPr lang="fr-FR" dirty="0"/>
          </a:p>
        </p:txBody>
      </p:sp>
      <p:sp>
        <p:nvSpPr>
          <p:cNvPr id="15" name="Espace réservé du contenu 14"/>
          <p:cNvSpPr>
            <a:spLocks noGrp="1"/>
          </p:cNvSpPr>
          <p:nvPr>
            <p:ph idx="1"/>
          </p:nvPr>
        </p:nvSpPr>
        <p:spPr/>
        <p:txBody>
          <a:bodyPr>
            <a:normAutofit fontScale="92500" lnSpcReduction="20000"/>
          </a:bodyPr>
          <a:lstStyle/>
          <a:p>
            <a:r>
              <a:rPr lang="fr-FR" altLang="fr-FR" dirty="0"/>
              <a:t>C’est Spring qui s’occupera de gérer la conversion si le typage n’est pas une String</a:t>
            </a:r>
          </a:p>
          <a:p>
            <a:endParaRPr lang="fr-FR" altLang="fr-FR" dirty="0"/>
          </a:p>
          <a:p>
            <a:r>
              <a:rPr lang="fr-FR" altLang="fr-FR" dirty="0"/>
              <a:t>Si vous indiquez comme typage un objet à vous, et que le </a:t>
            </a:r>
            <a:r>
              <a:rPr lang="fr-FR" altLang="fr-FR" i="1" dirty="0"/>
              <a:t>consumes</a:t>
            </a:r>
            <a:r>
              <a:rPr lang="fr-FR" altLang="fr-FR" dirty="0"/>
              <a:t> indique JSON ou Xml, c’est aussi le Spring qui se chargera de faire la transformation</a:t>
            </a:r>
          </a:p>
          <a:p>
            <a:pPr lvl="2"/>
            <a:r>
              <a:rPr lang="fr-FR" altLang="fr-FR" dirty="0"/>
              <a:t>JAX-B pour l’XML</a:t>
            </a:r>
          </a:p>
          <a:p>
            <a:pPr lvl="2"/>
            <a:r>
              <a:rPr lang="fr-FR" altLang="fr-FR" dirty="0"/>
              <a:t>Jackson pour le </a:t>
            </a:r>
            <a:r>
              <a:rPr lang="fr-FR" altLang="fr-FR" dirty="0" err="1"/>
              <a:t>Json</a:t>
            </a:r>
            <a:r>
              <a:rPr lang="fr-FR" altLang="fr-FR" dirty="0"/>
              <a:t> où nom attribut = clef </a:t>
            </a:r>
            <a:r>
              <a:rPr lang="fr-FR" altLang="fr-FR" dirty="0" err="1"/>
              <a:t>json</a:t>
            </a:r>
            <a:endParaRPr lang="fr-FR" altLang="fr-FR" dirty="0"/>
          </a:p>
          <a:p>
            <a:pPr lvl="3"/>
            <a:r>
              <a:rPr lang="fr-FR" altLang="fr-FR" dirty="0"/>
              <a:t>Attention aux majuscules / minuscules</a:t>
            </a:r>
          </a:p>
          <a:p>
            <a:endParaRPr lang="fr-FR" altLang="fr-FR" dirty="0"/>
          </a:p>
          <a:p>
            <a:r>
              <a:rPr lang="fr-FR" altLang="fr-FR" dirty="0"/>
              <a:t>C’est aussi Spring qui va gérer les erreurs : </a:t>
            </a:r>
          </a:p>
          <a:p>
            <a:pPr lvl="2"/>
            <a:r>
              <a:rPr lang="fr-FR" altLang="fr-FR" dirty="0"/>
              <a:t>code 400 si le paramètre est absent (et en </a:t>
            </a:r>
            <a:r>
              <a:rPr lang="fr-FR" altLang="fr-FR" i="1" dirty="0" err="1"/>
              <a:t>required</a:t>
            </a:r>
            <a:r>
              <a:rPr lang="fr-FR" altLang="fr-FR" i="1" dirty="0"/>
              <a:t>=</a:t>
            </a:r>
            <a:r>
              <a:rPr lang="fr-FR" altLang="fr-FR" dirty="0" err="1"/>
              <a:t>true</a:t>
            </a:r>
            <a:r>
              <a:rPr lang="fr-FR" altLang="fr-FR" dirty="0"/>
              <a:t>)</a:t>
            </a:r>
          </a:p>
        </p:txBody>
      </p:sp>
      <p:sp>
        <p:nvSpPr>
          <p:cNvPr id="3" name="Espace réservé du pied de page 2">
            <a:extLst>
              <a:ext uri="{FF2B5EF4-FFF2-40B4-BE49-F238E27FC236}">
                <a16:creationId xmlns:a16="http://schemas.microsoft.com/office/drawing/2014/main" id="{F2E6F173-BAAC-45BC-81E4-3B10D39A798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8976516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449</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ResponseBody</a:t>
            </a:r>
            <a:endParaRPr lang="fr-FR" dirty="0"/>
          </a:p>
        </p:txBody>
      </p:sp>
      <p:sp>
        <p:nvSpPr>
          <p:cNvPr id="15" name="Espace réservé du contenu 14"/>
          <p:cNvSpPr>
            <a:spLocks noGrp="1"/>
          </p:cNvSpPr>
          <p:nvPr>
            <p:ph idx="1"/>
          </p:nvPr>
        </p:nvSpPr>
        <p:spPr/>
        <p:txBody>
          <a:bodyPr>
            <a:normAutofit fontScale="92500" lnSpcReduction="20000"/>
          </a:bodyPr>
          <a:lstStyle/>
          <a:p>
            <a:r>
              <a:rPr lang="fr-FR" altLang="fr-FR" dirty="0"/>
              <a:t>Annotation sur le retour de la méthode</a:t>
            </a:r>
          </a:p>
          <a:p>
            <a:pPr lvl="2"/>
            <a:r>
              <a:rPr lang="fr-FR" altLang="fr-FR" dirty="0"/>
              <a:t>public @</a:t>
            </a:r>
            <a:r>
              <a:rPr lang="fr-FR" altLang="fr-FR" dirty="0" err="1"/>
              <a:t>ResponseBody</a:t>
            </a:r>
            <a:r>
              <a:rPr lang="fr-FR" altLang="fr-FR" dirty="0"/>
              <a:t> </a:t>
            </a:r>
            <a:r>
              <a:rPr lang="fr-FR" altLang="fr-FR" dirty="0" err="1"/>
              <a:t>ResponseEntity</a:t>
            </a:r>
            <a:r>
              <a:rPr lang="fr-FR" altLang="fr-FR" dirty="0"/>
              <a:t>&lt;String&gt; </a:t>
            </a:r>
            <a:r>
              <a:rPr lang="fr-FR" altLang="fr-FR" dirty="0" err="1"/>
              <a:t>faireQQC</a:t>
            </a:r>
            <a:r>
              <a:rPr lang="fr-FR" altLang="fr-FR" dirty="0"/>
              <a:t>(…)</a:t>
            </a:r>
          </a:p>
          <a:p>
            <a:endParaRPr lang="fr-FR" altLang="fr-FR" dirty="0"/>
          </a:p>
          <a:p>
            <a:r>
              <a:rPr lang="fr-FR" altLang="fr-FR" dirty="0"/>
              <a:t>Indique que le retour de la méthode représente le corps de la réponse</a:t>
            </a:r>
          </a:p>
          <a:p>
            <a:pPr lvl="2"/>
            <a:r>
              <a:rPr lang="fr-FR" altLang="fr-FR" dirty="0"/>
              <a:t>Peut être un objet de type </a:t>
            </a:r>
            <a:r>
              <a:rPr lang="fr-FR" altLang="fr-FR" dirty="0" err="1"/>
              <a:t>ResponseEntity</a:t>
            </a:r>
            <a:r>
              <a:rPr lang="fr-FR" altLang="fr-FR" dirty="0"/>
              <a:t>&lt;T&gt;</a:t>
            </a:r>
          </a:p>
          <a:p>
            <a:pPr lvl="2"/>
            <a:r>
              <a:rPr lang="fr-FR" altLang="fr-FR" dirty="0"/>
              <a:t>Peut être une String</a:t>
            </a:r>
          </a:p>
          <a:p>
            <a:pPr lvl="2"/>
            <a:r>
              <a:rPr lang="fr-FR" altLang="fr-FR" dirty="0"/>
              <a:t>Peut être un Object à vous (simple ex: Compte, ou composé List&lt;Compte&gt;)</a:t>
            </a:r>
          </a:p>
          <a:p>
            <a:endParaRPr lang="fr-FR" altLang="fr-FR" dirty="0"/>
          </a:p>
          <a:p>
            <a:r>
              <a:rPr lang="fr-FR" altLang="fr-FR" dirty="0"/>
              <a:t>Dans le cas où Jackson est présent, c’est le Spring qui s’occupera de gérer les transformations Object -&gt; </a:t>
            </a:r>
            <a:r>
              <a:rPr lang="fr-FR" altLang="fr-FR" dirty="0" err="1"/>
              <a:t>Json</a:t>
            </a:r>
            <a:endParaRPr lang="fr-FR" altLang="fr-FR" dirty="0"/>
          </a:p>
        </p:txBody>
      </p:sp>
      <p:sp>
        <p:nvSpPr>
          <p:cNvPr id="3" name="Espace réservé du pied de page 2">
            <a:extLst>
              <a:ext uri="{FF2B5EF4-FFF2-40B4-BE49-F238E27FC236}">
                <a16:creationId xmlns:a16="http://schemas.microsoft.com/office/drawing/2014/main" id="{3295EFE4-BC32-4AD3-98A8-A713A46C6DE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53298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Les préfixes</a:t>
            </a:r>
            <a:endParaRPr lang="fr-FR" dirty="0"/>
          </a:p>
        </p:txBody>
      </p:sp>
      <p:sp>
        <p:nvSpPr>
          <p:cNvPr id="82947" name="Espace réservé du contenu 2"/>
          <p:cNvSpPr>
            <a:spLocks noGrp="1"/>
          </p:cNvSpPr>
          <p:nvPr>
            <p:ph idx="1"/>
          </p:nvPr>
        </p:nvSpPr>
        <p:spPr>
          <a:xfrm>
            <a:off x="1427755" y="1802166"/>
            <a:ext cx="10559198" cy="4798173"/>
          </a:xfrm>
        </p:spPr>
        <p:txBody>
          <a:bodyPr>
            <a:normAutofit fontScale="77500" lnSpcReduction="20000"/>
          </a:bodyPr>
          <a:lstStyle/>
          <a:p>
            <a:r>
              <a:rPr lang="fr-FR" altLang="en-US" dirty="0"/>
              <a:t>Spring convertit automatiquement les chemins en ressources de type « java.net.URL »</a:t>
            </a:r>
          </a:p>
          <a:p>
            <a:endParaRPr lang="fr-FR" altLang="en-US" dirty="0"/>
          </a:p>
          <a:p>
            <a:endParaRPr lang="fr-FR" altLang="en-US" dirty="0"/>
          </a:p>
          <a:p>
            <a:endParaRPr lang="fr-FR" altLang="en-US" dirty="0"/>
          </a:p>
          <a:p>
            <a:r>
              <a:rPr lang="fr-FR" altLang="en-US" dirty="0"/>
              <a:t>Il existe d’autres préfixes</a:t>
            </a:r>
          </a:p>
          <a:p>
            <a:pPr lvl="1"/>
            <a:r>
              <a:rPr lang="fr-FR" altLang="en-US" dirty="0"/>
              <a:t>classpath : </a:t>
            </a:r>
            <a:r>
              <a:rPr lang="en-US" altLang="en-US" dirty="0" err="1"/>
              <a:t>classpath:com</a:t>
            </a:r>
            <a:r>
              <a:rPr lang="en-US" altLang="en-US" dirty="0"/>
              <a:t>/</a:t>
            </a:r>
            <a:r>
              <a:rPr lang="en-US" altLang="en-US" dirty="0" err="1"/>
              <a:t>myapp</a:t>
            </a:r>
            <a:r>
              <a:rPr lang="en-US" altLang="en-US" dirty="0"/>
              <a:t>/config.xml </a:t>
            </a:r>
          </a:p>
          <a:p>
            <a:pPr lvl="1"/>
            <a:r>
              <a:rPr lang="fr-FR" altLang="en-US" dirty="0"/>
              <a:t>file : file:///c:/data/config.xml </a:t>
            </a:r>
          </a:p>
          <a:p>
            <a:pPr lvl="1"/>
            <a:r>
              <a:rPr lang="fr-FR" altLang="en-US" dirty="0"/>
              <a:t>http: http://myserver/data/config.xml </a:t>
            </a:r>
          </a:p>
          <a:p>
            <a:endParaRPr lang="fr-FR" altLang="en-US" dirty="0"/>
          </a:p>
          <a:p>
            <a:r>
              <a:rPr lang="fr-FR" altLang="en-US" dirty="0"/>
              <a:t>Plus globalement, dès que l’accès à une ressource quelconque est nécessaire l’usage des préfixes est possible.</a:t>
            </a:r>
          </a:p>
        </p:txBody>
      </p:sp>
      <p:sp>
        <p:nvSpPr>
          <p:cNvPr id="6" name="ZoneTexte 5"/>
          <p:cNvSpPr txBox="1"/>
          <p:nvPr/>
        </p:nvSpPr>
        <p:spPr>
          <a:xfrm>
            <a:off x="1725967" y="2716306"/>
            <a:ext cx="8839200" cy="8309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err="1">
                <a:solidFill>
                  <a:schemeClr val="tx1"/>
                </a:solidFill>
                <a:latin typeface="Courier New"/>
              </a:rPr>
              <a:t>ApplicationContext</a:t>
            </a:r>
            <a:r>
              <a:rPr lang="fr-FR" sz="1200" dirty="0">
                <a:solidFill>
                  <a:schemeClr val="tx1"/>
                </a:solidFill>
                <a:latin typeface="Courier New"/>
              </a:rPr>
              <a:t> </a:t>
            </a:r>
            <a:r>
              <a:rPr lang="fr-FR" sz="1200" dirty="0" err="1">
                <a:solidFill>
                  <a:schemeClr val="tx1"/>
                </a:solidFill>
                <a:latin typeface="Courier New"/>
              </a:rPr>
              <a:t>context</a:t>
            </a:r>
            <a:r>
              <a:rPr lang="fr-FR" sz="1200" dirty="0">
                <a:solidFill>
                  <a:schemeClr val="tx1"/>
                </a:solidFill>
                <a:latin typeface="Courier New"/>
              </a:rPr>
              <a:t> = new </a:t>
            </a:r>
            <a:r>
              <a:rPr lang="fr-FR" sz="1200" dirty="0" err="1">
                <a:solidFill>
                  <a:schemeClr val="tx1"/>
                </a:solidFill>
                <a:latin typeface="Courier New"/>
              </a:rPr>
              <a:t>ClassPathXmlApplicationContext</a:t>
            </a:r>
            <a:r>
              <a:rPr lang="fr-FR" sz="1200" dirty="0">
                <a:solidFill>
                  <a:schemeClr val="tx1"/>
                </a:solidFill>
                <a:latin typeface="Courier New"/>
              </a:rPr>
              <a:t>(</a:t>
            </a:r>
          </a:p>
          <a:p>
            <a:pPr>
              <a:defRPr/>
            </a:pPr>
            <a:r>
              <a:rPr lang="fr-FR" sz="1200" dirty="0">
                <a:solidFill>
                  <a:schemeClr val="tx1"/>
                </a:solidFill>
                <a:latin typeface="Courier New"/>
              </a:rPr>
              <a:t>								"config/dao-config.xml", </a:t>
            </a:r>
          </a:p>
          <a:p>
            <a:pPr>
              <a:defRPr/>
            </a:pPr>
            <a:r>
              <a:rPr lang="fr-FR" sz="1200" dirty="0">
                <a:solidFill>
                  <a:schemeClr val="tx1"/>
                </a:solidFill>
                <a:latin typeface="Courier New"/>
              </a:rPr>
              <a:t>								"config/service-config.xml", </a:t>
            </a:r>
          </a:p>
          <a:p>
            <a:pPr>
              <a:defRPr/>
            </a:pPr>
            <a:r>
              <a:rPr lang="fr-FR" sz="1200" dirty="0">
                <a:solidFill>
                  <a:schemeClr val="tx1"/>
                </a:solidFill>
                <a:latin typeface="Courier New"/>
              </a:rPr>
              <a:t>								"file:///c:/temp/oracle-database.xml");</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45</a:t>
            </a:fld>
            <a:endParaRPr lang="fr-FR"/>
          </a:p>
        </p:txBody>
      </p:sp>
      <p:sp>
        <p:nvSpPr>
          <p:cNvPr id="4" name="Espace réservé du pied de page 3">
            <a:extLst>
              <a:ext uri="{FF2B5EF4-FFF2-40B4-BE49-F238E27FC236}">
                <a16:creationId xmlns:a16="http://schemas.microsoft.com/office/drawing/2014/main" id="{B57CE59C-DB09-4C00-9597-0516E281B7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8679416"/>
      </p:ext>
    </p:extLst>
  </p:cSld>
  <p:clrMapOvr>
    <a:masterClrMapping/>
  </p:clrMapOvr>
  <p:transition spd="slow"/>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450</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ResponseBody</a:t>
            </a:r>
            <a:endParaRPr lang="fr-FR" dirty="0"/>
          </a:p>
        </p:txBody>
      </p:sp>
      <p:sp>
        <p:nvSpPr>
          <p:cNvPr id="15" name="Espace réservé du contenu 14"/>
          <p:cNvSpPr>
            <a:spLocks noGrp="1"/>
          </p:cNvSpPr>
          <p:nvPr>
            <p:ph idx="1"/>
          </p:nvPr>
        </p:nvSpPr>
        <p:spPr/>
        <p:txBody>
          <a:bodyPr>
            <a:normAutofit/>
          </a:bodyPr>
          <a:lstStyle/>
          <a:p>
            <a:r>
              <a:rPr lang="fr-FR" altLang="fr-FR" dirty="0"/>
              <a:t>Exemple :</a:t>
            </a:r>
          </a:p>
          <a:p>
            <a:endParaRPr lang="fr-FR" altLang="fr-FR" dirty="0"/>
          </a:p>
          <a:p>
            <a:endParaRPr lang="fr-FR" altLang="fr-FR" dirty="0"/>
          </a:p>
          <a:p>
            <a:endParaRPr lang="fr-FR" altLang="fr-FR" dirty="0"/>
          </a:p>
          <a:p>
            <a:pPr lvl="1"/>
            <a:r>
              <a:rPr lang="fr-FR" altLang="fr-FR" dirty="0"/>
              <a:t>Ici la réponse sera un objet </a:t>
            </a:r>
            <a:r>
              <a:rPr lang="fr-FR" altLang="fr-FR" dirty="0" err="1"/>
              <a:t>ResponseEntity</a:t>
            </a:r>
            <a:r>
              <a:rPr lang="fr-FR" altLang="fr-FR" dirty="0"/>
              <a:t> </a:t>
            </a:r>
          </a:p>
          <a:p>
            <a:pPr lvl="2"/>
            <a:r>
              <a:rPr lang="fr-FR" altLang="fr-FR" dirty="0"/>
              <a:t>Un body</a:t>
            </a:r>
          </a:p>
          <a:p>
            <a:pPr lvl="2"/>
            <a:r>
              <a:rPr lang="fr-FR" altLang="fr-FR" dirty="0"/>
              <a:t>Un HTTP </a:t>
            </a:r>
            <a:r>
              <a:rPr lang="fr-FR" altLang="fr-FR" dirty="0" err="1"/>
              <a:t>Status</a:t>
            </a:r>
            <a:endParaRPr lang="fr-FR" altLang="fr-FR" dirty="0"/>
          </a:p>
        </p:txBody>
      </p:sp>
      <p:grpSp>
        <p:nvGrpSpPr>
          <p:cNvPr id="3" name="Groupe 2">
            <a:extLst>
              <a:ext uri="{FF2B5EF4-FFF2-40B4-BE49-F238E27FC236}">
                <a16:creationId xmlns:a16="http://schemas.microsoft.com/office/drawing/2014/main" id="{33D94A68-8C8C-4461-8DDB-F6B2DD1A5C9C}"/>
              </a:ext>
            </a:extLst>
          </p:cNvPr>
          <p:cNvGrpSpPr/>
          <p:nvPr/>
        </p:nvGrpSpPr>
        <p:grpSpPr>
          <a:xfrm>
            <a:off x="1427755" y="1983939"/>
            <a:ext cx="10092613" cy="1500254"/>
            <a:chOff x="1550363" y="5259153"/>
            <a:chExt cx="10092613" cy="1500254"/>
          </a:xfrm>
        </p:grpSpPr>
        <p:pic>
          <p:nvPicPr>
            <p:cNvPr id="5" name="Image 4">
              <a:extLst>
                <a:ext uri="{FF2B5EF4-FFF2-40B4-BE49-F238E27FC236}">
                  <a16:creationId xmlns:a16="http://schemas.microsoft.com/office/drawing/2014/main" id="{BBF7262F-F383-4AB0-BF16-C68275E06192}"/>
                </a:ext>
              </a:extLst>
            </p:cNvPr>
            <p:cNvPicPr>
              <a:picLocks noChangeAspect="1"/>
            </p:cNvPicPr>
            <p:nvPr/>
          </p:nvPicPr>
          <p:blipFill>
            <a:blip r:embed="rId3"/>
            <a:stretch>
              <a:fillRect/>
            </a:stretch>
          </p:blipFill>
          <p:spPr>
            <a:xfrm>
              <a:off x="1550363" y="5259153"/>
              <a:ext cx="10092613" cy="1500254"/>
            </a:xfrm>
            <a:prstGeom prst="rect">
              <a:avLst/>
            </a:prstGeom>
            <a:ln>
              <a:solidFill>
                <a:schemeClr val="tx1"/>
              </a:solidFill>
            </a:ln>
          </p:spPr>
        </p:pic>
        <p:sp>
          <p:nvSpPr>
            <p:cNvPr id="6" name="Rectangle 5">
              <a:extLst>
                <a:ext uri="{FF2B5EF4-FFF2-40B4-BE49-F238E27FC236}">
                  <a16:creationId xmlns:a16="http://schemas.microsoft.com/office/drawing/2014/main" id="{F0E72EFB-6211-47E6-829B-9A3EC91E11ED}"/>
                </a:ext>
              </a:extLst>
            </p:cNvPr>
            <p:cNvSpPr/>
            <p:nvPr/>
          </p:nvSpPr>
          <p:spPr>
            <a:xfrm>
              <a:off x="3098306" y="5930282"/>
              <a:ext cx="4039342" cy="310719"/>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sp>
        <p:nvSpPr>
          <p:cNvPr id="7" name="Espace réservé du pied de page 6">
            <a:extLst>
              <a:ext uri="{FF2B5EF4-FFF2-40B4-BE49-F238E27FC236}">
                <a16:creationId xmlns:a16="http://schemas.microsoft.com/office/drawing/2014/main" id="{4ED30570-451E-422D-980D-FFBCC562EF0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0728925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451</a:t>
            </a:fld>
            <a:endParaRPr lang="fr-FR" dirty="0"/>
          </a:p>
        </p:txBody>
      </p:sp>
      <p:sp>
        <p:nvSpPr>
          <p:cNvPr id="2" name="Titre 1"/>
          <p:cNvSpPr>
            <a:spLocks noGrp="1"/>
          </p:cNvSpPr>
          <p:nvPr>
            <p:ph type="title"/>
          </p:nvPr>
        </p:nvSpPr>
        <p:spPr/>
        <p:txBody>
          <a:bodyPr>
            <a:noAutofit/>
          </a:bodyPr>
          <a:lstStyle/>
          <a:p>
            <a:r>
              <a:rPr lang="fr-FR" sz="2800" dirty="0"/>
              <a:t>Spring MVC : Objet </a:t>
            </a:r>
            <a:r>
              <a:rPr lang="fr-FR" sz="2800" dirty="0" err="1"/>
              <a:t>org.springframework.http.ResponseEntity</a:t>
            </a:r>
            <a:endParaRPr lang="fr-FR" sz="2800" dirty="0"/>
          </a:p>
        </p:txBody>
      </p:sp>
      <p:sp>
        <p:nvSpPr>
          <p:cNvPr id="15" name="Espace réservé du contenu 14"/>
          <p:cNvSpPr>
            <a:spLocks noGrp="1"/>
          </p:cNvSpPr>
          <p:nvPr>
            <p:ph idx="1"/>
          </p:nvPr>
        </p:nvSpPr>
        <p:spPr/>
        <p:txBody>
          <a:bodyPr>
            <a:normAutofit lnSpcReduction="10000"/>
          </a:bodyPr>
          <a:lstStyle/>
          <a:p>
            <a:r>
              <a:rPr lang="fr-FR" altLang="fr-FR" dirty="0"/>
              <a:t>Objet du Spring responsable de gérer</a:t>
            </a:r>
          </a:p>
          <a:p>
            <a:pPr lvl="2"/>
            <a:r>
              <a:rPr lang="fr-FR" altLang="fr-FR" dirty="0"/>
              <a:t>Le contenu de la réponse : un Object transformé en JSON ou XML par vous ou le Spring</a:t>
            </a:r>
          </a:p>
          <a:p>
            <a:pPr lvl="2"/>
            <a:r>
              <a:rPr lang="fr-FR" altLang="fr-FR" dirty="0"/>
              <a:t>Le code de retour : </a:t>
            </a:r>
            <a:r>
              <a:rPr lang="fr-FR" dirty="0" err="1"/>
              <a:t>org.springframework.http.HttpStatus</a:t>
            </a:r>
            <a:endParaRPr lang="fr-FR" dirty="0"/>
          </a:p>
          <a:p>
            <a:pPr lvl="2"/>
            <a:endParaRPr lang="fr-FR" dirty="0"/>
          </a:p>
          <a:p>
            <a:r>
              <a:rPr lang="fr-FR" dirty="0"/>
              <a:t>Rappels :</a:t>
            </a:r>
          </a:p>
          <a:p>
            <a:pPr lvl="1"/>
            <a:r>
              <a:rPr lang="fr-FR" altLang="fr-FR" dirty="0"/>
              <a:t>https://fr.wikipedia.org/wiki/Liste_des_codes_HTTP</a:t>
            </a:r>
          </a:p>
          <a:p>
            <a:pPr lvl="1"/>
            <a:r>
              <a:rPr lang="fr-FR" altLang="fr-FR" dirty="0"/>
              <a:t>Selon qui à fait le requête HTTP (code Java, Javascript, client web, …) si le code retour n’est pas 200 alors il faudra tester le comportement. Un client peut traiter le body d’une réponse 500 alors qu’un autre n’en fera rien</a:t>
            </a:r>
          </a:p>
          <a:p>
            <a:pPr lvl="2"/>
            <a:endParaRPr lang="fr-FR" dirty="0"/>
          </a:p>
          <a:p>
            <a:pPr lvl="2"/>
            <a:endParaRPr lang="fr-FR" altLang="fr-FR" dirty="0"/>
          </a:p>
          <a:p>
            <a:pPr lvl="1"/>
            <a:endParaRPr lang="fr-FR" altLang="fr-FR" dirty="0"/>
          </a:p>
        </p:txBody>
      </p:sp>
      <p:sp>
        <p:nvSpPr>
          <p:cNvPr id="3" name="Espace réservé du pied de page 2">
            <a:extLst>
              <a:ext uri="{FF2B5EF4-FFF2-40B4-BE49-F238E27FC236}">
                <a16:creationId xmlns:a16="http://schemas.microsoft.com/office/drawing/2014/main" id="{9DE1FC5A-AE69-4C75-8FC1-E6032CB81B0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3025032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49737" y="138546"/>
            <a:ext cx="9754875" cy="1014362"/>
          </a:xfrm>
        </p:spPr>
        <p:txBody>
          <a:bodyPr>
            <a:noAutofit/>
          </a:bodyPr>
          <a:lstStyle/>
          <a:p>
            <a:r>
              <a:rPr lang="fr-FR" sz="3200" dirty="0"/>
              <a:t>JSON et </a:t>
            </a:r>
            <a:r>
              <a:rPr lang="fr-FR" sz="3200" dirty="0" err="1"/>
              <a:t>org.springframework.http.ResponseEntity</a:t>
            </a:r>
            <a:endParaRPr lang="fr-FR" sz="3200" dirty="0"/>
          </a:p>
        </p:txBody>
      </p:sp>
      <p:sp>
        <p:nvSpPr>
          <p:cNvPr id="15" name="Espace réservé du contenu 14"/>
          <p:cNvSpPr>
            <a:spLocks noGrp="1"/>
          </p:cNvSpPr>
          <p:nvPr>
            <p:ph idx="1"/>
          </p:nvPr>
        </p:nvSpPr>
        <p:spPr/>
        <p:txBody>
          <a:bodyPr>
            <a:noAutofit/>
          </a:bodyPr>
          <a:lstStyle/>
          <a:p>
            <a:pPr marL="457189" indent="-457189"/>
            <a:r>
              <a:rPr lang="fr-FR" sz="2400" dirty="0"/>
              <a:t>Exemple d’utilisation de </a:t>
            </a:r>
            <a:r>
              <a:rPr lang="fr-FR" sz="2400" dirty="0" err="1"/>
              <a:t>ResponseEntity</a:t>
            </a:r>
            <a:r>
              <a:rPr lang="fr-FR" sz="2400" dirty="0"/>
              <a:t> dans une méthode de WS</a:t>
            </a:r>
          </a:p>
          <a:p>
            <a:pPr marL="457189" indent="-457189"/>
            <a:endParaRPr lang="fr-FR" altLang="fr-FR" sz="2400" dirty="0">
              <a:cs typeface="Arial" panose="020B0604020202020204" pitchFamily="34" charset="0"/>
            </a:endParaRPr>
          </a:p>
          <a:p>
            <a:pPr marL="457189" indent="-457189"/>
            <a:endParaRPr lang="fr-FR" altLang="fr-FR" sz="2400" dirty="0">
              <a:cs typeface="Arial" panose="020B0604020202020204" pitchFamily="34" charset="0"/>
            </a:endParaRPr>
          </a:p>
          <a:p>
            <a:pPr marL="457189" indent="-457189"/>
            <a:endParaRPr lang="fr-FR" altLang="fr-FR" sz="2400" dirty="0">
              <a:cs typeface="Arial" panose="020B0604020202020204" pitchFamily="34" charset="0"/>
            </a:endParaRPr>
          </a:p>
          <a:p>
            <a:pPr marL="457189" indent="-457189"/>
            <a:endParaRPr lang="fr-FR" altLang="fr-FR" sz="2400" dirty="0">
              <a:cs typeface="Arial" panose="020B0604020202020204" pitchFamily="34" charset="0"/>
            </a:endParaRPr>
          </a:p>
          <a:p>
            <a:pPr marL="457189" indent="-457189"/>
            <a:r>
              <a:rPr lang="fr-FR" altLang="fr-FR" sz="2400" dirty="0">
                <a:cs typeface="Arial" panose="020B0604020202020204" pitchFamily="34" charset="0"/>
              </a:rPr>
              <a:t>On fabrique un objet </a:t>
            </a:r>
            <a:r>
              <a:rPr lang="fr-FR" altLang="fr-FR" sz="2400" dirty="0" err="1">
                <a:cs typeface="Arial" panose="020B0604020202020204" pitchFamily="34" charset="0"/>
              </a:rPr>
              <a:t>Json</a:t>
            </a:r>
            <a:r>
              <a:rPr lang="fr-FR" altLang="fr-FR" sz="2400" dirty="0">
                <a:cs typeface="Arial" panose="020B0604020202020204" pitchFamily="34" charset="0"/>
              </a:rPr>
              <a:t>, ici via le </a:t>
            </a:r>
            <a:r>
              <a:rPr lang="fr-FR" altLang="fr-FR" sz="2400" dirty="0" err="1">
                <a:cs typeface="Arial" panose="020B0604020202020204" pitchFamily="34" charset="0"/>
              </a:rPr>
              <a:t>framework</a:t>
            </a:r>
            <a:r>
              <a:rPr lang="fr-FR" altLang="fr-FR" sz="2400" dirty="0">
                <a:cs typeface="Arial" panose="020B0604020202020204" pitchFamily="34" charset="0"/>
              </a:rPr>
              <a:t> </a:t>
            </a:r>
            <a:r>
              <a:rPr lang="fr-FR" altLang="fr-FR" sz="2400" dirty="0" err="1">
                <a:cs typeface="Arial" panose="020B0604020202020204" pitchFamily="34" charset="0"/>
              </a:rPr>
              <a:t>SimpleJson</a:t>
            </a:r>
            <a:endParaRPr lang="fr-FR" altLang="fr-FR" sz="2400" dirty="0">
              <a:cs typeface="Arial" panose="020B0604020202020204" pitchFamily="34" charset="0"/>
            </a:endParaRPr>
          </a:p>
          <a:p>
            <a:pPr marL="457189" indent="-457189"/>
            <a:endParaRPr lang="fr-FR" altLang="fr-FR" sz="2400" dirty="0">
              <a:cs typeface="Arial" panose="020B0604020202020204" pitchFamily="34" charset="0"/>
            </a:endParaRPr>
          </a:p>
          <a:p>
            <a:pPr marL="457189" indent="-457189"/>
            <a:r>
              <a:rPr lang="fr-FR" altLang="fr-FR" sz="2400" dirty="0">
                <a:cs typeface="Arial" panose="020B0604020202020204" pitchFamily="34" charset="0"/>
              </a:rPr>
              <a:t>On place dans la </a:t>
            </a:r>
            <a:r>
              <a:rPr lang="fr-FR" altLang="fr-FR" sz="2400" dirty="0" err="1">
                <a:cs typeface="Arial" panose="020B0604020202020204" pitchFamily="34" charset="0"/>
              </a:rPr>
              <a:t>ResponseEntity</a:t>
            </a:r>
            <a:r>
              <a:rPr lang="fr-FR" altLang="fr-FR" sz="2400" dirty="0">
                <a:cs typeface="Arial" panose="020B0604020202020204" pitchFamily="34" charset="0"/>
              </a:rPr>
              <a:t> le flux </a:t>
            </a:r>
            <a:r>
              <a:rPr lang="fr-FR" altLang="fr-FR" sz="2400" dirty="0" err="1">
                <a:cs typeface="Arial" panose="020B0604020202020204" pitchFamily="34" charset="0"/>
              </a:rPr>
              <a:t>Json</a:t>
            </a:r>
            <a:r>
              <a:rPr lang="fr-FR" altLang="fr-FR" sz="2400" dirty="0">
                <a:cs typeface="Arial" panose="020B0604020202020204" pitchFamily="34" charset="0"/>
              </a:rPr>
              <a:t> et un </a:t>
            </a:r>
            <a:r>
              <a:rPr lang="fr-FR" altLang="fr-FR" sz="2400" dirty="0" err="1">
                <a:cs typeface="Arial" panose="020B0604020202020204" pitchFamily="34" charset="0"/>
              </a:rPr>
              <a:t>HttpStatus</a:t>
            </a:r>
            <a:endParaRPr lang="fr-FR" altLang="fr-FR" sz="2400" dirty="0">
              <a:cs typeface="Arial" panose="020B0604020202020204" pitchFamily="34" charset="0"/>
            </a:endParaRPr>
          </a:p>
          <a:p>
            <a:pPr marL="857239" lvl="1" indent="-457189"/>
            <a:r>
              <a:rPr lang="fr-FR" altLang="fr-FR" sz="2200" dirty="0">
                <a:cs typeface="Arial" panose="020B0604020202020204" pitchFamily="34" charset="0"/>
              </a:rPr>
              <a:t>Cet objet sera notre retour de méthode</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452</a:t>
            </a:fld>
            <a:endParaRPr lang="fr-FR" dirty="0"/>
          </a:p>
        </p:txBody>
      </p:sp>
      <p:pic>
        <p:nvPicPr>
          <p:cNvPr id="3" name="Image 2"/>
          <p:cNvPicPr>
            <a:picLocks noChangeAspect="1"/>
          </p:cNvPicPr>
          <p:nvPr/>
        </p:nvPicPr>
        <p:blipFill>
          <a:blip r:embed="rId3"/>
          <a:stretch>
            <a:fillRect/>
          </a:stretch>
        </p:blipFill>
        <p:spPr>
          <a:xfrm>
            <a:off x="1745673" y="1884299"/>
            <a:ext cx="9963030" cy="1481201"/>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ACE3D1BB-C5F0-41F1-AE14-C29695651CE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2675717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453</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PathVariable</a:t>
            </a:r>
            <a:endParaRPr lang="fr-FR" dirty="0"/>
          </a:p>
        </p:txBody>
      </p:sp>
      <p:sp>
        <p:nvSpPr>
          <p:cNvPr id="15" name="Espace réservé du contenu 14"/>
          <p:cNvSpPr>
            <a:spLocks noGrp="1"/>
          </p:cNvSpPr>
          <p:nvPr>
            <p:ph idx="1"/>
          </p:nvPr>
        </p:nvSpPr>
        <p:spPr/>
        <p:txBody>
          <a:bodyPr/>
          <a:lstStyle/>
          <a:p>
            <a:r>
              <a:rPr lang="fr-FR" altLang="fr-FR" dirty="0"/>
              <a:t>Annotation sur les paramètres de la méthode</a:t>
            </a:r>
          </a:p>
          <a:p>
            <a:pPr lvl="2"/>
            <a:r>
              <a:rPr lang="fr-FR" altLang="fr-FR" dirty="0"/>
              <a:t>… </a:t>
            </a:r>
            <a:r>
              <a:rPr lang="fr-FR" altLang="fr-FR" dirty="0" err="1"/>
              <a:t>faireQQC</a:t>
            </a:r>
            <a:r>
              <a:rPr lang="fr-FR" altLang="fr-FR" dirty="0"/>
              <a:t>(@</a:t>
            </a:r>
            <a:r>
              <a:rPr lang="fr-FR" altLang="fr-FR" dirty="0" err="1"/>
              <a:t>PathVariable</a:t>
            </a:r>
            <a:r>
              <a:rPr lang="fr-FR" altLang="fr-FR" dirty="0"/>
              <a:t> String </a:t>
            </a:r>
            <a:r>
              <a:rPr lang="fr-FR" altLang="fr-FR" dirty="0" err="1"/>
              <a:t>smp</a:t>
            </a:r>
            <a:r>
              <a:rPr lang="fr-FR" altLang="fr-FR" dirty="0"/>
              <a:t>, …)</a:t>
            </a:r>
          </a:p>
          <a:p>
            <a:endParaRPr lang="fr-FR" altLang="fr-FR" dirty="0"/>
          </a:p>
          <a:p>
            <a:r>
              <a:rPr lang="fr-FR" altLang="fr-FR" dirty="0"/>
              <a:t>Fonctionne avec </a:t>
            </a:r>
            <a:r>
              <a:rPr lang="fr-FR" altLang="fr-FR" b="1" dirty="0"/>
              <a:t>@</a:t>
            </a:r>
            <a:r>
              <a:rPr lang="fr-FR" altLang="fr-FR" b="1" dirty="0" err="1"/>
              <a:t>RequestMapping</a:t>
            </a:r>
            <a:r>
              <a:rPr lang="fr-FR" altLang="fr-FR" b="1" dirty="0"/>
              <a:t> </a:t>
            </a:r>
            <a:r>
              <a:rPr lang="fr-FR" altLang="fr-FR" dirty="0"/>
              <a:t>quand l’URL est composé d’informations dynamiques (avec des {})</a:t>
            </a:r>
          </a:p>
          <a:p>
            <a:pPr lvl="2"/>
            <a:r>
              <a:rPr lang="fr-FR" altLang="fr-FR" dirty="0"/>
              <a:t>@</a:t>
            </a:r>
            <a:r>
              <a:rPr lang="fr-FR" altLang="fr-FR" dirty="0" err="1"/>
              <a:t>RequestMapping</a:t>
            </a:r>
            <a:r>
              <a:rPr lang="fr-FR" altLang="fr-FR" dirty="0"/>
              <a:t>(value = "/maj/{</a:t>
            </a:r>
            <a:r>
              <a:rPr lang="fr-FR" altLang="fr-FR" dirty="0" err="1"/>
              <a:t>smp</a:t>
            </a:r>
            <a:r>
              <a:rPr lang="fr-FR" altLang="fr-FR" dirty="0"/>
              <a:t>} " …</a:t>
            </a:r>
          </a:p>
          <a:p>
            <a:pPr marL="457200" lvl="1" indent="0">
              <a:buNone/>
            </a:pPr>
            <a:endParaRPr lang="fr-FR" altLang="fr-FR" dirty="0"/>
          </a:p>
        </p:txBody>
      </p:sp>
      <p:sp>
        <p:nvSpPr>
          <p:cNvPr id="3" name="Espace réservé du pied de page 2">
            <a:extLst>
              <a:ext uri="{FF2B5EF4-FFF2-40B4-BE49-F238E27FC236}">
                <a16:creationId xmlns:a16="http://schemas.microsoft.com/office/drawing/2014/main" id="{931A56BE-0688-4E03-A040-CB3F059D8FF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2064434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a:t>
            </a:r>
            <a:r>
              <a:rPr lang="fr-FR" dirty="0" err="1"/>
              <a:t>mvc</a:t>
            </a:r>
            <a:r>
              <a:rPr lang="fr-FR" dirty="0"/>
              <a:t> - </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PathVariable</a:t>
            </a:r>
            <a:r>
              <a:rPr lang="fr-FR" altLang="fr-FR" dirty="0">
                <a:latin typeface="Arial" panose="020B0604020202020204" pitchFamily="34" charset="0"/>
                <a:cs typeface="Arial" panose="020B0604020202020204" pitchFamily="34" charset="0"/>
              </a:rPr>
              <a:t> </a:t>
            </a:r>
            <a:endParaRPr lang="fr-FR" dirty="0"/>
          </a:p>
        </p:txBody>
      </p:sp>
      <p:sp>
        <p:nvSpPr>
          <p:cNvPr id="15" name="Espace réservé du contenu 14"/>
          <p:cNvSpPr>
            <a:spLocks noGrp="1"/>
          </p:cNvSpPr>
          <p:nvPr>
            <p:ph idx="1"/>
          </p:nvPr>
        </p:nvSpPr>
        <p:spPr/>
        <p:txBody>
          <a:bodyPr>
            <a:noAutofit/>
          </a:bodyPr>
          <a:lstStyle/>
          <a:p>
            <a:pPr marL="457189" indent="-457189"/>
            <a:r>
              <a:rPr lang="fr-FR" altLang="fr-FR" sz="2400" dirty="0">
                <a:latin typeface="Arial" panose="020B0604020202020204" pitchFamily="34" charset="0"/>
                <a:cs typeface="Arial" panose="020B0604020202020204" pitchFamily="34" charset="0"/>
              </a:rPr>
              <a:t>Exemple :</a:t>
            </a:r>
          </a:p>
          <a:p>
            <a:pPr marL="457189" indent="-457189"/>
            <a:endParaRPr lang="fr-FR" altLang="fr-FR" sz="2400" dirty="0">
              <a:latin typeface="Arial" panose="020B0604020202020204" pitchFamily="34" charset="0"/>
              <a:cs typeface="Arial" panose="020B0604020202020204" pitchFamily="34" charset="0"/>
            </a:endParaRPr>
          </a:p>
          <a:p>
            <a:pPr marL="457189" indent="-457189"/>
            <a:endParaRPr lang="fr-FR" altLang="fr-FR" sz="2400" dirty="0">
              <a:latin typeface="Arial" panose="020B0604020202020204" pitchFamily="34" charset="0"/>
              <a:cs typeface="Arial" panose="020B0604020202020204" pitchFamily="34" charset="0"/>
            </a:endParaRPr>
          </a:p>
          <a:p>
            <a:pPr marL="457189" indent="-457189"/>
            <a:endParaRPr lang="fr-FR" altLang="fr-FR" sz="2400" dirty="0">
              <a:latin typeface="Arial" panose="020B0604020202020204" pitchFamily="34" charset="0"/>
              <a:cs typeface="Arial" panose="020B0604020202020204" pitchFamily="34" charset="0"/>
            </a:endParaRPr>
          </a:p>
          <a:p>
            <a:pPr marL="457189" indent="-457189"/>
            <a:endParaRPr lang="fr-FR" altLang="fr-FR" sz="2400" dirty="0">
              <a:latin typeface="Arial" panose="020B0604020202020204" pitchFamily="34" charset="0"/>
              <a:cs typeface="Arial" panose="020B0604020202020204" pitchFamily="34" charset="0"/>
            </a:endParaRPr>
          </a:p>
          <a:p>
            <a:pPr marL="572786" lvl="1" indent="-457189"/>
            <a:r>
              <a:rPr lang="fr-FR" altLang="fr-FR" sz="2400" dirty="0">
                <a:latin typeface="Arial" panose="020B0604020202020204" pitchFamily="34" charset="0"/>
                <a:cs typeface="Arial" panose="020B0604020202020204" pitchFamily="34" charset="0"/>
              </a:rPr>
              <a:t>Le web service sera joignable uniquement en GET sur l’URL</a:t>
            </a:r>
          </a:p>
          <a:p>
            <a:pPr marL="972836" lvl="2" indent="-457189"/>
            <a:r>
              <a:rPr lang="fr-FR" altLang="fr-FR" sz="1800" dirty="0">
                <a:latin typeface="Arial" panose="020B0604020202020204" pitchFamily="34" charset="0"/>
                <a:cs typeface="Arial" panose="020B0604020202020204" pitchFamily="34" charset="0"/>
              </a:rPr>
              <a:t>http(s)://[server]:[port]/[</a:t>
            </a:r>
            <a:r>
              <a:rPr lang="fr-FR" altLang="fr-FR" sz="1800" dirty="0" err="1">
                <a:latin typeface="Arial" panose="020B0604020202020204" pitchFamily="34" charset="0"/>
                <a:cs typeface="Arial" panose="020B0604020202020204" pitchFamily="34" charset="0"/>
              </a:rPr>
              <a:t>contextjee</a:t>
            </a:r>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urlmappingspringmvc</a:t>
            </a:r>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requestmappingclass</a:t>
            </a:r>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requestmappingmethode</a:t>
            </a:r>
            <a:r>
              <a:rPr lang="fr-FR" altLang="fr-FR" sz="1800" dirty="0">
                <a:latin typeface="Arial" panose="020B0604020202020204" pitchFamily="34" charset="0"/>
                <a:cs typeface="Arial" panose="020B0604020202020204" pitchFamily="34" charset="0"/>
              </a:rPr>
              <a:t>]/[var1]/[var2]</a:t>
            </a:r>
          </a:p>
          <a:p>
            <a:pPr marL="972836" lvl="2" indent="-457189"/>
            <a:r>
              <a:rPr lang="fr-FR" altLang="fr-FR" sz="1800" dirty="0">
                <a:latin typeface="Arial" panose="020B0604020202020204" pitchFamily="34" charset="0"/>
                <a:cs typeface="Arial" panose="020B0604020202020204" pitchFamily="34" charset="0"/>
              </a:rPr>
              <a:t>http://localhost:8080/netbank/rest/authentifier/byurl/df/df</a:t>
            </a:r>
          </a:p>
          <a:p>
            <a:pPr marL="457189" indent="-457189"/>
            <a:endParaRPr lang="fr-FR" altLang="fr-FR" sz="24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454</a:t>
            </a:fld>
            <a:endParaRPr lang="fr-FR" dirty="0"/>
          </a:p>
        </p:txBody>
      </p:sp>
      <p:pic>
        <p:nvPicPr>
          <p:cNvPr id="3" name="Image 2"/>
          <p:cNvPicPr>
            <a:picLocks noChangeAspect="1"/>
          </p:cNvPicPr>
          <p:nvPr/>
        </p:nvPicPr>
        <p:blipFill>
          <a:blip r:embed="rId3"/>
          <a:stretch>
            <a:fillRect/>
          </a:stretch>
        </p:blipFill>
        <p:spPr>
          <a:xfrm>
            <a:off x="1745673" y="1841436"/>
            <a:ext cx="9572292" cy="1841564"/>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C8F0B8E6-7722-402B-AB28-1A05F8353BC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5270487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a:t>
            </a:r>
            <a:r>
              <a:rPr lang="fr-FR" dirty="0" err="1"/>
              <a:t>mvc</a:t>
            </a:r>
            <a:r>
              <a:rPr lang="fr-FR" dirty="0"/>
              <a:t> - </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RequestBody</a:t>
            </a:r>
            <a:endParaRPr lang="fr-FR" dirty="0"/>
          </a:p>
        </p:txBody>
      </p:sp>
      <p:sp>
        <p:nvSpPr>
          <p:cNvPr id="15" name="Espace réservé du contenu 14"/>
          <p:cNvSpPr>
            <a:spLocks noGrp="1"/>
          </p:cNvSpPr>
          <p:nvPr>
            <p:ph idx="1"/>
          </p:nvPr>
        </p:nvSpPr>
        <p:spPr/>
        <p:txBody>
          <a:bodyPr>
            <a:noAutofit/>
          </a:bodyPr>
          <a:lstStyle/>
          <a:p>
            <a:pPr marL="457189" indent="-457189"/>
            <a:r>
              <a:rPr lang="fr-FR" altLang="fr-FR" sz="1800" dirty="0">
                <a:latin typeface="Arial" panose="020B0604020202020204" pitchFamily="34" charset="0"/>
                <a:cs typeface="Arial" panose="020B0604020202020204" pitchFamily="34" charset="0"/>
              </a:rPr>
              <a:t>@</a:t>
            </a:r>
            <a:r>
              <a:rPr lang="fr-FR" altLang="fr-FR" sz="1800" dirty="0" err="1">
                <a:latin typeface="Arial" panose="020B0604020202020204" pitchFamily="34" charset="0"/>
                <a:cs typeface="Arial" panose="020B0604020202020204" pitchFamily="34" charset="0"/>
              </a:rPr>
              <a:t>RequestBody</a:t>
            </a:r>
            <a:r>
              <a:rPr lang="fr-FR" altLang="fr-FR" sz="1800" dirty="0">
                <a:latin typeface="Arial" panose="020B0604020202020204" pitchFamily="34" charset="0"/>
                <a:cs typeface="Arial" panose="020B0604020202020204" pitchFamily="34" charset="0"/>
              </a:rPr>
              <a:t> est une annotation qui se place aussi sur les </a:t>
            </a:r>
            <a:r>
              <a:rPr lang="fr-FR" altLang="fr-FR" sz="1800" b="1" dirty="0">
                <a:latin typeface="Arial" panose="020B0604020202020204" pitchFamily="34" charset="0"/>
                <a:cs typeface="Arial" panose="020B0604020202020204" pitchFamily="34" charset="0"/>
              </a:rPr>
              <a:t>paramètres</a:t>
            </a:r>
            <a:r>
              <a:rPr lang="fr-FR" altLang="fr-FR" sz="1800" dirty="0">
                <a:latin typeface="Arial" panose="020B0604020202020204" pitchFamily="34" charset="0"/>
                <a:cs typeface="Arial" panose="020B0604020202020204" pitchFamily="34" charset="0"/>
              </a:rPr>
              <a:t> de la méthode</a:t>
            </a:r>
          </a:p>
          <a:p>
            <a:pPr marL="457189" indent="-457189"/>
            <a:r>
              <a:rPr lang="fr-FR" altLang="fr-FR" sz="1800" dirty="0">
                <a:latin typeface="Arial" panose="020B0604020202020204" pitchFamily="34" charset="0"/>
                <a:cs typeface="Arial" panose="020B0604020202020204" pitchFamily="34" charset="0"/>
              </a:rPr>
              <a:t>Elle indique au Spring que l’élément est à récupérer du body de la requête. On l’utilise souvent dans le cas où le client envoie ses données en JSON ou XML.</a:t>
            </a:r>
          </a:p>
          <a:p>
            <a:pPr marL="457189" indent="-457189"/>
            <a:r>
              <a:rPr lang="fr-FR" altLang="fr-FR" sz="1800" dirty="0">
                <a:latin typeface="Arial" panose="020B0604020202020204" pitchFamily="34" charset="0"/>
                <a:cs typeface="Arial" panose="020B0604020202020204" pitchFamily="34" charset="0"/>
              </a:rPr>
              <a:t>Le typage du paramètre</a:t>
            </a:r>
          </a:p>
          <a:p>
            <a:pPr marL="857239" lvl="1" indent="-457189"/>
            <a:r>
              <a:rPr lang="fr-FR" altLang="fr-FR" sz="1800" dirty="0">
                <a:latin typeface="Arial" panose="020B0604020202020204" pitchFamily="34" charset="0"/>
                <a:cs typeface="Arial" panose="020B0604020202020204" pitchFamily="34" charset="0"/>
              </a:rPr>
              <a:t>String : vous gérer le flux JSON vous-même dans votre méthode </a:t>
            </a:r>
          </a:p>
          <a:p>
            <a:pPr marL="857239" lvl="1" indent="-457189"/>
            <a:r>
              <a:rPr lang="fr-FR" altLang="fr-FR" sz="1800" dirty="0">
                <a:latin typeface="Arial" panose="020B0604020202020204" pitchFamily="34" charset="0"/>
                <a:cs typeface="Arial" panose="020B0604020202020204" pitchFamily="34" charset="0"/>
              </a:rPr>
              <a:t>Object : Spring va faire la transformation [Object</a:t>
            </a:r>
            <a:r>
              <a:rPr lang="fr-FR" altLang="fr-FR" sz="1800" dirty="0">
                <a:latin typeface="Arial" panose="020B0604020202020204" pitchFamily="34" charset="0"/>
                <a:cs typeface="Arial" panose="020B0604020202020204" pitchFamily="34" charset="0"/>
                <a:sym typeface="Wingdings" panose="05000000000000000000" pitchFamily="2" charset="2"/>
              </a:rPr>
              <a:t></a:t>
            </a:r>
            <a:r>
              <a:rPr lang="fr-FR" altLang="fr-FR" sz="1800" dirty="0"/>
              <a:t> JSON] </a:t>
            </a:r>
            <a:r>
              <a:rPr lang="fr-FR" altLang="fr-FR" sz="1800" dirty="0">
                <a:latin typeface="Arial" panose="020B0604020202020204" pitchFamily="34" charset="0"/>
                <a:cs typeface="Arial" panose="020B0604020202020204" pitchFamily="34" charset="0"/>
                <a:sym typeface="Wingdings" panose="05000000000000000000" pitchFamily="2" charset="2"/>
              </a:rPr>
              <a:t>pour vous</a:t>
            </a:r>
          </a:p>
          <a:p>
            <a:pPr marL="457189" indent="-457189"/>
            <a:endParaRPr lang="fr-FR" altLang="fr-FR" sz="1800" dirty="0">
              <a:latin typeface="Arial" panose="020B0604020202020204" pitchFamily="34" charset="0"/>
              <a:cs typeface="Arial" panose="020B0604020202020204" pitchFamily="34" charset="0"/>
            </a:endParaRPr>
          </a:p>
          <a:p>
            <a:pPr marL="457189" indent="-457189"/>
            <a:r>
              <a:rPr lang="fr-FR" altLang="fr-FR" sz="1800" dirty="0">
                <a:latin typeface="Arial" panose="020B0604020202020204" pitchFamily="34" charset="0"/>
                <a:cs typeface="Arial" panose="020B0604020202020204" pitchFamily="34" charset="0"/>
              </a:rPr>
              <a:t>Attention : @</a:t>
            </a:r>
            <a:r>
              <a:rPr lang="fr-FR" altLang="fr-FR" sz="1800" dirty="0" err="1">
                <a:latin typeface="Arial" panose="020B0604020202020204" pitchFamily="34" charset="0"/>
                <a:cs typeface="Arial" panose="020B0604020202020204" pitchFamily="34" charset="0"/>
              </a:rPr>
              <a:t>RequestBody</a:t>
            </a:r>
            <a:r>
              <a:rPr lang="fr-FR" altLang="fr-FR" sz="1800" dirty="0">
                <a:latin typeface="Arial" panose="020B0604020202020204" pitchFamily="34" charset="0"/>
                <a:cs typeface="Arial" panose="020B0604020202020204" pitchFamily="34" charset="0"/>
              </a:rPr>
              <a:t>, sur un paramètre, </a:t>
            </a:r>
            <a:r>
              <a:rPr lang="fr-FR" altLang="fr-FR" sz="1800" b="1" u="sng" dirty="0">
                <a:latin typeface="Arial" panose="020B0604020202020204" pitchFamily="34" charset="0"/>
                <a:cs typeface="Arial" panose="020B0604020202020204" pitchFamily="34" charset="0"/>
              </a:rPr>
              <a:t>n’est pas utilisable avec un GET</a:t>
            </a:r>
          </a:p>
          <a:p>
            <a:pPr marL="457189" indent="-457189"/>
            <a:endParaRPr lang="fr-FR" altLang="fr-FR" sz="1800" dirty="0">
              <a:latin typeface="Arial" panose="020B0604020202020204" pitchFamily="34" charset="0"/>
              <a:cs typeface="Arial" panose="020B0604020202020204" pitchFamily="34" charset="0"/>
            </a:endParaRPr>
          </a:p>
          <a:p>
            <a:pPr marL="457189" indent="-457189"/>
            <a:r>
              <a:rPr lang="fr-FR" altLang="fr-FR" sz="1800" dirty="0">
                <a:latin typeface="Arial" panose="020B0604020202020204" pitchFamily="34" charset="0"/>
                <a:cs typeface="Arial" panose="020B0604020202020204" pitchFamily="34" charset="0"/>
              </a:rPr>
              <a:t>Exemple :</a:t>
            </a:r>
          </a:p>
          <a:p>
            <a:pPr marL="857239" lvl="1" indent="-457189"/>
            <a:r>
              <a:rPr lang="fr-FR" altLang="fr-FR" sz="1800" dirty="0">
                <a:latin typeface="Arial" panose="020B0604020202020204" pitchFamily="34" charset="0"/>
                <a:cs typeface="Arial" panose="020B0604020202020204" pitchFamily="34" charset="0"/>
              </a:rPr>
              <a:t>La classe </a:t>
            </a:r>
            <a:r>
              <a:rPr lang="fr-FR" altLang="fr-FR" sz="1800" dirty="0" err="1">
                <a:latin typeface="Arial" panose="020B0604020202020204" pitchFamily="34" charset="0"/>
                <a:cs typeface="Arial" panose="020B0604020202020204" pitchFamily="34" charset="0"/>
              </a:rPr>
              <a:t>LoginBean</a:t>
            </a:r>
            <a:r>
              <a:rPr lang="fr-FR" altLang="fr-FR" sz="1800" dirty="0">
                <a:latin typeface="Arial" panose="020B0604020202020204" pitchFamily="34" charset="0"/>
                <a:cs typeface="Arial" panose="020B0604020202020204" pitchFamily="34" charset="0"/>
              </a:rPr>
              <a:t> sert vraiment de modèle au sens du MVC </a:t>
            </a:r>
            <a:r>
              <a:rPr lang="fr-FR" altLang="fr-FR" sz="1800" dirty="0">
                <a:latin typeface="Arial" panose="020B0604020202020204" pitchFamily="34" charset="0"/>
                <a:cs typeface="Arial" panose="020B0604020202020204" pitchFamily="34" charset="0"/>
                <a:sym typeface="Wingdings" panose="05000000000000000000" pitchFamily="2" charset="2"/>
              </a:rPr>
              <a:t> Objet d’échange entre la vue et le contrôleur.</a:t>
            </a:r>
          </a:p>
          <a:p>
            <a:pPr marL="457189" indent="-457189"/>
            <a:endParaRPr lang="fr-FR" altLang="fr-FR" sz="18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455</a:t>
            </a:fld>
            <a:endParaRPr lang="fr-FR" dirty="0"/>
          </a:p>
        </p:txBody>
      </p:sp>
      <p:grpSp>
        <p:nvGrpSpPr>
          <p:cNvPr id="7" name="Groupe 6">
            <a:extLst>
              <a:ext uri="{FF2B5EF4-FFF2-40B4-BE49-F238E27FC236}">
                <a16:creationId xmlns:a16="http://schemas.microsoft.com/office/drawing/2014/main" id="{575F6EFA-E2F7-4B19-AB38-5E58254457F2}"/>
              </a:ext>
            </a:extLst>
          </p:cNvPr>
          <p:cNvGrpSpPr/>
          <p:nvPr/>
        </p:nvGrpSpPr>
        <p:grpSpPr>
          <a:xfrm>
            <a:off x="779610" y="5817420"/>
            <a:ext cx="10998896" cy="952543"/>
            <a:chOff x="779610" y="5741220"/>
            <a:chExt cx="10998896" cy="952543"/>
          </a:xfrm>
        </p:grpSpPr>
        <p:pic>
          <p:nvPicPr>
            <p:cNvPr id="5" name="Image 4"/>
            <p:cNvPicPr>
              <a:picLocks noChangeAspect="1"/>
            </p:cNvPicPr>
            <p:nvPr/>
          </p:nvPicPr>
          <p:blipFill>
            <a:blip r:embed="rId3"/>
            <a:stretch>
              <a:fillRect/>
            </a:stretch>
          </p:blipFill>
          <p:spPr>
            <a:xfrm>
              <a:off x="779610" y="5741220"/>
              <a:ext cx="10998896" cy="952543"/>
            </a:xfrm>
            <a:prstGeom prst="rect">
              <a:avLst/>
            </a:prstGeom>
            <a:ln>
              <a:solidFill>
                <a:schemeClr val="tx1"/>
              </a:solidFill>
            </a:ln>
          </p:spPr>
        </p:pic>
        <p:sp>
          <p:nvSpPr>
            <p:cNvPr id="6" name="Rectangle 5"/>
            <p:cNvSpPr/>
            <p:nvPr/>
          </p:nvSpPr>
          <p:spPr>
            <a:xfrm>
              <a:off x="7643673" y="6383044"/>
              <a:ext cx="4039342" cy="310719"/>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sp>
        <p:nvSpPr>
          <p:cNvPr id="3" name="Espace réservé du pied de page 2">
            <a:extLst>
              <a:ext uri="{FF2B5EF4-FFF2-40B4-BE49-F238E27FC236}">
                <a16:creationId xmlns:a16="http://schemas.microsoft.com/office/drawing/2014/main" id="{8C829569-B875-4401-B169-EB8D54CFECB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90288233"/>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a:t>
            </a:r>
            <a:r>
              <a:rPr lang="fr-FR" dirty="0" err="1"/>
              <a:t>mvc</a:t>
            </a:r>
            <a:r>
              <a:rPr lang="fr-FR" dirty="0"/>
              <a:t> - </a:t>
            </a:r>
            <a:r>
              <a:rPr lang="fr-FR" altLang="fr-FR" dirty="0"/>
              <a:t>@ </a:t>
            </a:r>
            <a:r>
              <a:rPr lang="fr-FR" altLang="fr-FR" dirty="0" err="1"/>
              <a:t>RequestBody</a:t>
            </a:r>
            <a:endParaRPr lang="fr-FR" dirty="0"/>
          </a:p>
        </p:txBody>
      </p:sp>
      <p:sp>
        <p:nvSpPr>
          <p:cNvPr id="15" name="Espace réservé du contenu 14"/>
          <p:cNvSpPr>
            <a:spLocks noGrp="1"/>
          </p:cNvSpPr>
          <p:nvPr>
            <p:ph idx="1"/>
          </p:nvPr>
        </p:nvSpPr>
        <p:spPr>
          <a:xfrm>
            <a:off x="1745673" y="1348509"/>
            <a:ext cx="4972627" cy="4978399"/>
          </a:xfrm>
        </p:spPr>
        <p:txBody>
          <a:bodyPr>
            <a:noAutofit/>
          </a:bodyPr>
          <a:lstStyle/>
          <a:p>
            <a:pPr marL="457189" indent="-457189"/>
            <a:r>
              <a:rPr lang="fr-FR" altLang="fr-FR" sz="1800" dirty="0">
                <a:latin typeface="Arial" panose="020B0604020202020204" pitchFamily="34" charset="0"/>
                <a:cs typeface="Arial" panose="020B0604020202020204" pitchFamily="34" charset="0"/>
              </a:rPr>
              <a:t>La classe </a:t>
            </a:r>
            <a:r>
              <a:rPr lang="fr-FR" altLang="fr-FR" sz="1800" dirty="0" err="1">
                <a:latin typeface="Arial" panose="020B0604020202020204" pitchFamily="34" charset="0"/>
                <a:cs typeface="Arial" panose="020B0604020202020204" pitchFamily="34" charset="0"/>
              </a:rPr>
              <a:t>LoginBean</a:t>
            </a:r>
            <a:endParaRPr lang="fr-FR" altLang="fr-FR" sz="1800" dirty="0">
              <a:latin typeface="Arial" panose="020B0604020202020204" pitchFamily="34" charset="0"/>
              <a:cs typeface="Arial" panose="020B0604020202020204" pitchFamily="34" charset="0"/>
            </a:endParaRPr>
          </a:p>
          <a:p>
            <a:pPr marL="857239" lvl="1" indent="-457189"/>
            <a:r>
              <a:rPr lang="fr-FR" altLang="fr-FR" sz="1800" dirty="0">
                <a:latin typeface="Arial" panose="020B0604020202020204" pitchFamily="34" charset="0"/>
                <a:cs typeface="Arial" panose="020B0604020202020204" pitchFamily="34" charset="0"/>
              </a:rPr>
              <a:t>Objet </a:t>
            </a:r>
            <a:r>
              <a:rPr lang="fr-FR" altLang="fr-FR" sz="1800" i="1" dirty="0">
                <a:latin typeface="Arial" panose="020B0604020202020204" pitchFamily="34" charset="0"/>
                <a:cs typeface="Arial" panose="020B0604020202020204" pitchFamily="34" charset="0"/>
              </a:rPr>
              <a:t>bête </a:t>
            </a:r>
            <a:r>
              <a:rPr lang="fr-FR" altLang="fr-FR" sz="1800" dirty="0">
                <a:latin typeface="Arial" panose="020B0604020202020204" pitchFamily="34" charset="0"/>
                <a:cs typeface="Arial" panose="020B0604020202020204" pitchFamily="34" charset="0"/>
                <a:sym typeface="Wingdings" panose="05000000000000000000" pitchFamily="2" charset="2"/>
              </a:rPr>
              <a:t> attribut + </a:t>
            </a:r>
            <a:r>
              <a:rPr lang="fr-FR" altLang="fr-FR" sz="1800" dirty="0" err="1">
                <a:latin typeface="Arial" panose="020B0604020202020204" pitchFamily="34" charset="0"/>
                <a:cs typeface="Arial" panose="020B0604020202020204" pitchFamily="34" charset="0"/>
                <a:sym typeface="Wingdings" panose="05000000000000000000" pitchFamily="2" charset="2"/>
              </a:rPr>
              <a:t>get</a:t>
            </a:r>
            <a:r>
              <a:rPr lang="fr-FR" altLang="fr-FR" sz="1800" dirty="0">
                <a:latin typeface="Arial" panose="020B0604020202020204" pitchFamily="34" charset="0"/>
                <a:cs typeface="Arial" panose="020B0604020202020204" pitchFamily="34" charset="0"/>
                <a:sym typeface="Wingdings" panose="05000000000000000000" pitchFamily="2" charset="2"/>
              </a:rPr>
              <a:t>/set</a:t>
            </a:r>
          </a:p>
          <a:p>
            <a:pPr marL="857239" lvl="1" indent="-457189"/>
            <a:r>
              <a:rPr lang="fr-FR" altLang="fr-FR" sz="1800" dirty="0">
                <a:latin typeface="Arial" panose="020B0604020202020204" pitchFamily="34" charset="0"/>
                <a:cs typeface="Arial" panose="020B0604020202020204" pitchFamily="34" charset="0"/>
                <a:sym typeface="Wingdings" panose="05000000000000000000" pitchFamily="2" charset="2"/>
              </a:rPr>
              <a:t>Le typage doit respecter les contraintes </a:t>
            </a:r>
            <a:r>
              <a:rPr lang="fr-FR" altLang="fr-FR" sz="1800" dirty="0" err="1">
                <a:latin typeface="Arial" panose="020B0604020202020204" pitchFamily="34" charset="0"/>
                <a:cs typeface="Arial" panose="020B0604020202020204" pitchFamily="34" charset="0"/>
                <a:sym typeface="Wingdings" panose="05000000000000000000" pitchFamily="2" charset="2"/>
              </a:rPr>
              <a:t>Json</a:t>
            </a:r>
            <a:r>
              <a:rPr lang="fr-FR" altLang="fr-FR" sz="1800" dirty="0">
                <a:latin typeface="Arial" panose="020B0604020202020204" pitchFamily="34" charset="0"/>
                <a:cs typeface="Arial" panose="020B0604020202020204" pitchFamily="34" charset="0"/>
                <a:sym typeface="Wingdings" panose="05000000000000000000" pitchFamily="2" charset="2"/>
              </a:rPr>
              <a:t> (pas de Date ou alors il faudra ‘s’arranger’)</a:t>
            </a:r>
          </a:p>
          <a:p>
            <a:pPr marL="400050" lvl="1" indent="0">
              <a:buNone/>
            </a:pPr>
            <a:endParaRPr lang="fr-FR" altLang="fr-FR" sz="1800" dirty="0">
              <a:latin typeface="Arial" panose="020B0604020202020204" pitchFamily="34" charset="0"/>
              <a:cs typeface="Arial" panose="020B0604020202020204" pitchFamily="34" charset="0"/>
              <a:sym typeface="Wingdings" panose="05000000000000000000" pitchFamily="2" charset="2"/>
            </a:endParaRPr>
          </a:p>
          <a:p>
            <a:pPr marL="457189" indent="-457189"/>
            <a:r>
              <a:rPr lang="fr-FR" altLang="fr-FR" sz="1800" dirty="0">
                <a:latin typeface="Arial" panose="020B0604020202020204" pitchFamily="34" charset="0"/>
                <a:cs typeface="Arial" panose="020B0604020202020204" pitchFamily="34" charset="0"/>
                <a:sym typeface="Wingdings" panose="05000000000000000000" pitchFamily="2" charset="2"/>
              </a:rPr>
              <a:t>Le flux </a:t>
            </a:r>
            <a:r>
              <a:rPr lang="fr-FR" altLang="fr-FR" sz="1800" dirty="0" err="1">
                <a:latin typeface="Arial" panose="020B0604020202020204" pitchFamily="34" charset="0"/>
                <a:cs typeface="Arial" panose="020B0604020202020204" pitchFamily="34" charset="0"/>
                <a:sym typeface="Wingdings" panose="05000000000000000000" pitchFamily="2" charset="2"/>
              </a:rPr>
              <a:t>Json</a:t>
            </a:r>
            <a:r>
              <a:rPr lang="fr-FR" altLang="fr-FR" sz="1800" dirty="0">
                <a:latin typeface="Arial" panose="020B0604020202020204" pitchFamily="34" charset="0"/>
                <a:cs typeface="Arial" panose="020B0604020202020204" pitchFamily="34" charset="0"/>
                <a:sym typeface="Wingdings" panose="05000000000000000000" pitchFamily="2" charset="2"/>
              </a:rPr>
              <a:t> (entrée ou sortie)</a:t>
            </a:r>
          </a:p>
          <a:p>
            <a:pPr marL="400050" lvl="1" indent="0">
              <a:buNone/>
            </a:pPr>
            <a:r>
              <a:rPr lang="fr-FR" sz="1800" dirty="0"/>
              <a:t>{  </a:t>
            </a:r>
            <a:br>
              <a:rPr lang="fr-FR" sz="1800" dirty="0"/>
            </a:br>
            <a:r>
              <a:rPr lang="fr-FR" sz="1800" dirty="0"/>
              <a:t>   </a:t>
            </a:r>
            <a:r>
              <a:rPr lang="fr-FR" sz="1800" b="1" dirty="0"/>
              <a:t>"login"</a:t>
            </a:r>
            <a:r>
              <a:rPr lang="fr-FR" sz="1800" dirty="0"/>
              <a:t>:"</a:t>
            </a:r>
            <a:r>
              <a:rPr lang="fr-FR" sz="1800" dirty="0" err="1"/>
              <a:t>df</a:t>
            </a:r>
            <a:r>
              <a:rPr lang="fr-FR" sz="1800" dirty="0"/>
              <a:t>",</a:t>
            </a:r>
            <a:br>
              <a:rPr lang="fr-FR" sz="1800" dirty="0"/>
            </a:br>
            <a:r>
              <a:rPr lang="fr-FR" sz="1800" dirty="0"/>
              <a:t>   </a:t>
            </a:r>
            <a:r>
              <a:rPr lang="fr-FR" sz="1800" b="1" dirty="0"/>
              <a:t>"</a:t>
            </a:r>
            <a:r>
              <a:rPr lang="fr-FR" sz="1800" b="1" dirty="0" err="1"/>
              <a:t>password</a:t>
            </a:r>
            <a:r>
              <a:rPr lang="fr-FR" sz="1800" b="1" dirty="0"/>
              <a:t>"</a:t>
            </a:r>
            <a:r>
              <a:rPr lang="fr-FR" sz="1800" dirty="0"/>
              <a:t>:"</a:t>
            </a:r>
            <a:r>
              <a:rPr lang="fr-FR" sz="1800" dirty="0" err="1"/>
              <a:t>df</a:t>
            </a:r>
            <a:r>
              <a:rPr lang="fr-FR" sz="1800" dirty="0"/>
              <a:t>"</a:t>
            </a:r>
            <a:br>
              <a:rPr lang="fr-FR" sz="1800" dirty="0"/>
            </a:br>
            <a:r>
              <a:rPr lang="fr-FR" sz="1800" dirty="0"/>
              <a:t>}</a:t>
            </a:r>
          </a:p>
          <a:p>
            <a:pPr marL="285750"/>
            <a:endParaRPr lang="fr-FR" altLang="fr-FR" sz="1800" dirty="0">
              <a:latin typeface="Arial" panose="020B0604020202020204" pitchFamily="34" charset="0"/>
              <a:cs typeface="Arial" panose="020B0604020202020204" pitchFamily="34" charset="0"/>
              <a:sym typeface="Wingdings" panose="05000000000000000000" pitchFamily="2" charset="2"/>
            </a:endParaRPr>
          </a:p>
          <a:p>
            <a:pPr marL="285750"/>
            <a:r>
              <a:rPr lang="fr-FR" altLang="fr-FR" sz="1800" dirty="0">
                <a:latin typeface="Arial" panose="020B0604020202020204" pitchFamily="34" charset="0"/>
                <a:cs typeface="Arial" panose="020B0604020202020204" pitchFamily="34" charset="0"/>
                <a:sym typeface="Wingdings" panose="05000000000000000000" pitchFamily="2" charset="2"/>
              </a:rPr>
              <a:t>Attention : </a:t>
            </a:r>
            <a:r>
              <a:rPr lang="fr-FR" altLang="fr-FR" sz="1800" b="1" u="sng" dirty="0">
                <a:latin typeface="Arial" panose="020B0604020202020204" pitchFamily="34" charset="0"/>
                <a:cs typeface="Arial" panose="020B0604020202020204" pitchFamily="34" charset="0"/>
                <a:sym typeface="Wingdings" panose="05000000000000000000" pitchFamily="2" charset="2"/>
              </a:rPr>
              <a:t>c</a:t>
            </a:r>
            <a:r>
              <a:rPr lang="fr-FR" altLang="fr-FR" sz="1800" b="1" dirty="0">
                <a:latin typeface="Arial" panose="020B0604020202020204" pitchFamily="34" charset="0"/>
                <a:cs typeface="Arial" panose="020B0604020202020204" pitchFamily="34" charset="0"/>
                <a:sym typeface="Wingdings" panose="05000000000000000000" pitchFamily="2" charset="2"/>
              </a:rPr>
              <a:t>lef</a:t>
            </a:r>
            <a:r>
              <a:rPr lang="fr-FR" altLang="fr-FR" sz="1800" dirty="0">
                <a:latin typeface="Arial" panose="020B0604020202020204" pitchFamily="34" charset="0"/>
                <a:cs typeface="Arial" panose="020B0604020202020204" pitchFamily="34" charset="0"/>
                <a:sym typeface="Wingdings" panose="05000000000000000000" pitchFamily="2" charset="2"/>
              </a:rPr>
              <a:t> = </a:t>
            </a:r>
            <a:r>
              <a:rPr lang="fr-FR" altLang="fr-FR" sz="1800" dirty="0" err="1">
                <a:latin typeface="Arial" panose="020B0604020202020204" pitchFamily="34" charset="0"/>
                <a:cs typeface="Arial" panose="020B0604020202020204" pitchFamily="34" charset="0"/>
                <a:sym typeface="Wingdings" panose="05000000000000000000" pitchFamily="2" charset="2"/>
              </a:rPr>
              <a:t>get</a:t>
            </a:r>
            <a:r>
              <a:rPr lang="fr-FR" altLang="fr-FR" sz="1800" b="1" u="sng" dirty="0" err="1">
                <a:latin typeface="Arial" panose="020B0604020202020204" pitchFamily="34" charset="0"/>
                <a:cs typeface="Arial" panose="020B0604020202020204" pitchFamily="34" charset="0"/>
                <a:sym typeface="Wingdings" panose="05000000000000000000" pitchFamily="2" charset="2"/>
              </a:rPr>
              <a:t>C</a:t>
            </a:r>
            <a:r>
              <a:rPr lang="fr-FR" altLang="fr-FR" sz="1800" b="1" dirty="0" err="1">
                <a:latin typeface="Arial" panose="020B0604020202020204" pitchFamily="34" charset="0"/>
                <a:cs typeface="Arial" panose="020B0604020202020204" pitchFamily="34" charset="0"/>
                <a:sym typeface="Wingdings" panose="05000000000000000000" pitchFamily="2" charset="2"/>
              </a:rPr>
              <a:t>lef</a:t>
            </a:r>
            <a:r>
              <a:rPr lang="fr-FR" altLang="fr-FR" sz="1800" dirty="0">
                <a:latin typeface="Arial" panose="020B0604020202020204" pitchFamily="34" charset="0"/>
                <a:cs typeface="Arial" panose="020B0604020202020204" pitchFamily="34" charset="0"/>
                <a:sym typeface="Wingdings" panose="05000000000000000000" pitchFamily="2" charset="2"/>
              </a:rPr>
              <a:t> / </a:t>
            </a:r>
            <a:r>
              <a:rPr lang="fr-FR" altLang="fr-FR" sz="1800" dirty="0" err="1">
                <a:latin typeface="Arial" panose="020B0604020202020204" pitchFamily="34" charset="0"/>
                <a:cs typeface="Arial" panose="020B0604020202020204" pitchFamily="34" charset="0"/>
                <a:sym typeface="Wingdings" panose="05000000000000000000" pitchFamily="2" charset="2"/>
              </a:rPr>
              <a:t>set</a:t>
            </a:r>
            <a:r>
              <a:rPr lang="fr-FR" altLang="fr-FR" sz="1800" b="1" u="sng" dirty="0" err="1">
                <a:latin typeface="Arial" panose="020B0604020202020204" pitchFamily="34" charset="0"/>
                <a:cs typeface="Arial" panose="020B0604020202020204" pitchFamily="34" charset="0"/>
                <a:sym typeface="Wingdings" panose="05000000000000000000" pitchFamily="2" charset="2"/>
              </a:rPr>
              <a:t>C</a:t>
            </a:r>
            <a:r>
              <a:rPr lang="fr-FR" altLang="fr-FR" sz="1800" b="1" dirty="0" err="1">
                <a:latin typeface="Arial" panose="020B0604020202020204" pitchFamily="34" charset="0"/>
                <a:cs typeface="Arial" panose="020B0604020202020204" pitchFamily="34" charset="0"/>
                <a:sym typeface="Wingdings" panose="05000000000000000000" pitchFamily="2" charset="2"/>
              </a:rPr>
              <a:t>lef</a:t>
            </a:r>
            <a:endParaRPr lang="fr-FR" altLang="fr-FR" sz="1800" b="1" dirty="0">
              <a:latin typeface="Arial" panose="020B0604020202020204" pitchFamily="34" charset="0"/>
              <a:cs typeface="Arial" panose="020B0604020202020204" pitchFamily="34" charset="0"/>
              <a:sym typeface="Wingdings" panose="05000000000000000000" pitchFamily="2" charset="2"/>
            </a:endParaRPr>
          </a:p>
          <a:p>
            <a:pPr marL="685800" lvl="1"/>
            <a:r>
              <a:rPr lang="fr-FR" altLang="fr-FR" sz="1800" dirty="0">
                <a:latin typeface="Arial" panose="020B0604020202020204" pitchFamily="34" charset="0"/>
                <a:cs typeface="Arial" panose="020B0604020202020204" pitchFamily="34" charset="0"/>
                <a:sym typeface="Wingdings" panose="05000000000000000000" pitchFamily="2" charset="2"/>
              </a:rPr>
              <a:t>Respectez </a:t>
            </a:r>
            <a:r>
              <a:rPr lang="fr-FR" altLang="fr-FR" sz="1800" b="1" u="sng" dirty="0">
                <a:latin typeface="Arial" panose="020B0604020202020204" pitchFamily="34" charset="0"/>
                <a:cs typeface="Arial" panose="020B0604020202020204" pitchFamily="34" charset="0"/>
                <a:sym typeface="Wingdings" panose="05000000000000000000" pitchFamily="2" charset="2"/>
              </a:rPr>
              <a:t>scrupuleusement</a:t>
            </a:r>
            <a:r>
              <a:rPr lang="fr-FR" altLang="fr-FR" sz="1800" dirty="0">
                <a:latin typeface="Arial" panose="020B0604020202020204" pitchFamily="34" charset="0"/>
                <a:cs typeface="Arial" panose="020B0604020202020204" pitchFamily="34" charset="0"/>
                <a:sym typeface="Wingdings" panose="05000000000000000000" pitchFamily="2" charset="2"/>
              </a:rPr>
              <a:t> les majuscules minuscules</a:t>
            </a:r>
            <a:endParaRPr lang="fr-FR" altLang="fr-FR" sz="18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456</a:t>
            </a:fld>
            <a:endParaRPr lang="fr-FR" dirty="0"/>
          </a:p>
        </p:txBody>
      </p:sp>
      <p:pic>
        <p:nvPicPr>
          <p:cNvPr id="6" name="Image 5"/>
          <p:cNvPicPr>
            <a:picLocks noChangeAspect="1"/>
          </p:cNvPicPr>
          <p:nvPr/>
        </p:nvPicPr>
        <p:blipFill>
          <a:blip r:embed="rId3"/>
          <a:stretch>
            <a:fillRect/>
          </a:stretch>
        </p:blipFill>
        <p:spPr>
          <a:xfrm>
            <a:off x="6832601" y="1152907"/>
            <a:ext cx="5015176" cy="5545749"/>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1B344AE7-A6CA-4381-B1B3-6F74864543A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0345739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Session et </a:t>
            </a:r>
            <a:r>
              <a:rPr lang="fr-FR" dirty="0" err="1"/>
              <a:t>Request</a:t>
            </a:r>
            <a:endParaRPr lang="fr-FR" dirty="0"/>
          </a:p>
        </p:txBody>
      </p:sp>
      <p:sp>
        <p:nvSpPr>
          <p:cNvPr id="15" name="Espace réservé du contenu 14"/>
          <p:cNvSpPr>
            <a:spLocks noGrp="1"/>
          </p:cNvSpPr>
          <p:nvPr>
            <p:ph idx="1"/>
          </p:nvPr>
        </p:nvSpPr>
        <p:spPr/>
        <p:txBody>
          <a:bodyPr>
            <a:noAutofit/>
          </a:bodyPr>
          <a:lstStyle/>
          <a:p>
            <a:pPr marL="457189" indent="-457189"/>
            <a:r>
              <a:rPr lang="fr-FR" altLang="fr-FR" sz="2400" dirty="0">
                <a:cs typeface="Arial" panose="020B0604020202020204" pitchFamily="34" charset="0"/>
              </a:rPr>
              <a:t>En J2EE vous avez des objets standards</a:t>
            </a:r>
          </a:p>
          <a:p>
            <a:pPr marL="857239" lvl="1" indent="-457189"/>
            <a:r>
              <a:rPr lang="fr-FR" sz="2200" dirty="0" err="1"/>
              <a:t>javax.servlet.http.HttpSession</a:t>
            </a:r>
            <a:endParaRPr lang="fr-FR" sz="2200" dirty="0"/>
          </a:p>
          <a:p>
            <a:pPr marL="857239" lvl="1" indent="-457189"/>
            <a:r>
              <a:rPr lang="fr-FR" sz="2000" dirty="0" err="1"/>
              <a:t>javax.servlet.http.HttpServletRequest</a:t>
            </a:r>
            <a:endParaRPr lang="fr-FR" sz="2000" dirty="0"/>
          </a:p>
          <a:p>
            <a:pPr marL="857239" lvl="1" indent="-457189"/>
            <a:r>
              <a:rPr lang="fr-FR" sz="2000" dirty="0" err="1"/>
              <a:t>javax.servlet.http.HttpResponse</a:t>
            </a:r>
            <a:endParaRPr lang="fr-FR" sz="2000" dirty="0"/>
          </a:p>
          <a:p>
            <a:pPr marL="857239" lvl="1" indent="-457189"/>
            <a:endParaRPr lang="fr-FR" sz="2000" dirty="0"/>
          </a:p>
          <a:p>
            <a:pPr marL="457189" indent="-457189"/>
            <a:r>
              <a:rPr lang="fr-FR" altLang="fr-FR" sz="2400" dirty="0">
                <a:cs typeface="Arial" panose="020B0604020202020204" pitchFamily="34" charset="0"/>
              </a:rPr>
              <a:t>Si vous en avez </a:t>
            </a:r>
            <a:r>
              <a:rPr lang="fr-FR" altLang="fr-FR" sz="2400" dirty="0"/>
              <a:t>besoin, ajoutez </a:t>
            </a:r>
            <a:r>
              <a:rPr lang="fr-FR" altLang="fr-FR" sz="2400" dirty="0">
                <a:cs typeface="Arial" panose="020B0604020202020204" pitchFamily="34" charset="0"/>
              </a:rPr>
              <a:t>simplement comme paramètre un élément de type </a:t>
            </a:r>
            <a:r>
              <a:rPr lang="fr-FR" sz="2400" dirty="0" err="1"/>
              <a:t>HttpSession</a:t>
            </a:r>
            <a:r>
              <a:rPr lang="fr-FR" sz="2400" dirty="0"/>
              <a:t>, </a:t>
            </a:r>
            <a:r>
              <a:rPr lang="fr-FR" sz="2400" dirty="0" err="1"/>
              <a:t>HttpServletRequest</a:t>
            </a:r>
            <a:r>
              <a:rPr lang="fr-FR" sz="2400" dirty="0"/>
              <a:t>, </a:t>
            </a:r>
            <a:r>
              <a:rPr lang="fr-FR" sz="2400" dirty="0" err="1"/>
              <a:t>HttpResponse</a:t>
            </a:r>
            <a:endParaRPr lang="fr-FR" sz="2400" dirty="0"/>
          </a:p>
          <a:p>
            <a:pPr marL="857239" lvl="1" indent="-457189"/>
            <a:r>
              <a:rPr lang="fr-FR" sz="2000" dirty="0"/>
              <a:t>Le Spring se chargera de vous les donner</a:t>
            </a:r>
          </a:p>
          <a:p>
            <a:pPr marL="457189" indent="-457189"/>
            <a:endParaRPr lang="fr-FR" altLang="fr-FR" sz="2400" dirty="0">
              <a:cs typeface="Arial" panose="020B0604020202020204" pitchFamily="34" charset="0"/>
            </a:endParaRPr>
          </a:p>
          <a:p>
            <a:pPr marL="457189" indent="-457189"/>
            <a:r>
              <a:rPr lang="fr-FR" altLang="fr-FR" sz="2400" dirty="0">
                <a:cs typeface="Arial" panose="020B0604020202020204" pitchFamily="34" charset="0"/>
              </a:rPr>
              <a:t>Mais attention : vous n’êtes plus strictement en RESTFULL et cela peut compliquer vos codes de tests unitaires.</a:t>
            </a:r>
            <a:endParaRPr lang="fr-FR" altLang="fr-FR" sz="2600" dirty="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457</a:t>
            </a:fld>
            <a:endParaRPr lang="fr-FR" dirty="0"/>
          </a:p>
        </p:txBody>
      </p:sp>
      <p:sp>
        <p:nvSpPr>
          <p:cNvPr id="3" name="Espace réservé du pied de page 2">
            <a:extLst>
              <a:ext uri="{FF2B5EF4-FFF2-40B4-BE49-F238E27FC236}">
                <a16:creationId xmlns:a16="http://schemas.microsoft.com/office/drawing/2014/main" id="{B927EE2B-05EF-441F-8D7C-87035AF36A2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522301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Gestion des erreurs</a:t>
            </a:r>
          </a:p>
        </p:txBody>
      </p:sp>
      <p:sp>
        <p:nvSpPr>
          <p:cNvPr id="15" name="Espace réservé du contenu 14"/>
          <p:cNvSpPr>
            <a:spLocks noGrp="1"/>
          </p:cNvSpPr>
          <p:nvPr>
            <p:ph idx="1"/>
          </p:nvPr>
        </p:nvSpPr>
        <p:spPr/>
        <p:txBody>
          <a:bodyPr>
            <a:noAutofit/>
          </a:bodyPr>
          <a:lstStyle/>
          <a:p>
            <a:pPr marL="457189" indent="-457189"/>
            <a:r>
              <a:rPr lang="fr-FR" altLang="fr-FR" sz="2400" dirty="0">
                <a:cs typeface="Arial" panose="020B0604020202020204" pitchFamily="34" charset="0"/>
              </a:rPr>
              <a:t>Plutôt que de gérer les erreurs avec des </a:t>
            </a:r>
            <a:r>
              <a:rPr lang="fr-FR" altLang="fr-FR" sz="2400" dirty="0" err="1">
                <a:cs typeface="Arial" panose="020B0604020202020204" pitchFamily="34" charset="0"/>
              </a:rPr>
              <a:t>try</a:t>
            </a:r>
            <a:r>
              <a:rPr lang="fr-FR" altLang="fr-FR" sz="2400" dirty="0">
                <a:cs typeface="Arial" panose="020B0604020202020204" pitchFamily="34" charset="0"/>
              </a:rPr>
              <a:t>/catch dans vos méthodes, vous pouvez centraliser la gestion des erreurs dans </a:t>
            </a:r>
          </a:p>
          <a:p>
            <a:pPr marL="857239" lvl="1" indent="-457189"/>
            <a:r>
              <a:rPr lang="fr-FR" altLang="fr-FR" sz="2200" dirty="0"/>
              <a:t>Tous vos contrôleurs à la fois</a:t>
            </a:r>
          </a:p>
          <a:p>
            <a:pPr marL="857239" lvl="1" indent="-457189"/>
            <a:r>
              <a:rPr lang="fr-FR" altLang="fr-FR" sz="2200" dirty="0"/>
              <a:t>Chaque contrôleur indépendamment</a:t>
            </a:r>
          </a:p>
          <a:p>
            <a:pPr marL="857239" lvl="1" indent="-457189"/>
            <a:endParaRPr lang="fr-FR" altLang="fr-FR" sz="2200" dirty="0">
              <a:cs typeface="Arial" panose="020B0604020202020204" pitchFamily="34" charset="0"/>
            </a:endParaRPr>
          </a:p>
          <a:p>
            <a:pPr marL="457189" indent="-457189"/>
            <a:r>
              <a:rPr lang="fr-FR" altLang="fr-FR" sz="2600" dirty="0"/>
              <a:t>Avantages : </a:t>
            </a:r>
          </a:p>
          <a:p>
            <a:pPr marL="857239" lvl="1" indent="-457189"/>
            <a:r>
              <a:rPr lang="fr-FR" altLang="fr-FR" sz="2200" dirty="0"/>
              <a:t>le code de vos contrôleurs est très simple à lire</a:t>
            </a:r>
          </a:p>
          <a:p>
            <a:pPr marL="857239" lvl="1" indent="-457189"/>
            <a:r>
              <a:rPr lang="fr-FR" altLang="fr-FR" sz="2200" dirty="0">
                <a:cs typeface="Arial" panose="020B0604020202020204" pitchFamily="34" charset="0"/>
              </a:rPr>
              <a:t>Vous </a:t>
            </a:r>
            <a:r>
              <a:rPr lang="fr-FR" altLang="fr-FR" sz="2200" dirty="0"/>
              <a:t>définissez le </a:t>
            </a:r>
            <a:r>
              <a:rPr lang="fr-FR" altLang="fr-FR" sz="2200" dirty="0" err="1"/>
              <a:t>ResponseEntity</a:t>
            </a:r>
            <a:r>
              <a:rPr lang="fr-FR" altLang="fr-FR" sz="2200" dirty="0"/>
              <a:t> en fonction de vos erreurs à un seul endroit</a:t>
            </a:r>
            <a:endParaRPr lang="fr-FR" altLang="fr-FR" sz="2200" dirty="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458</a:t>
            </a:fld>
            <a:endParaRPr lang="fr-FR" dirty="0"/>
          </a:p>
        </p:txBody>
      </p:sp>
      <p:sp>
        <p:nvSpPr>
          <p:cNvPr id="3" name="Espace réservé du pied de page 2">
            <a:extLst>
              <a:ext uri="{FF2B5EF4-FFF2-40B4-BE49-F238E27FC236}">
                <a16:creationId xmlns:a16="http://schemas.microsoft.com/office/drawing/2014/main" id="{B927EE2B-05EF-441F-8D7C-87035AF36A2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2885067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459</a:t>
            </a:fld>
            <a:endParaRPr lang="fr-FR" dirty="0"/>
          </a:p>
        </p:txBody>
      </p:sp>
      <p:sp>
        <p:nvSpPr>
          <p:cNvPr id="2" name="Titre 1"/>
          <p:cNvSpPr>
            <a:spLocks noGrp="1"/>
          </p:cNvSpPr>
          <p:nvPr>
            <p:ph type="title"/>
          </p:nvPr>
        </p:nvSpPr>
        <p:spPr/>
        <p:txBody>
          <a:bodyPr>
            <a:normAutofit fontScale="90000"/>
          </a:bodyPr>
          <a:lstStyle/>
          <a:p>
            <a:r>
              <a:rPr lang="fr-FR"/>
              <a:t>Spring MVC : Gestion des erreurs</a:t>
            </a:r>
            <a:endParaRPr lang="fr-FR" dirty="0"/>
          </a:p>
        </p:txBody>
      </p:sp>
      <p:sp>
        <p:nvSpPr>
          <p:cNvPr id="15" name="Espace réservé du contenu 14"/>
          <p:cNvSpPr>
            <a:spLocks noGrp="1"/>
          </p:cNvSpPr>
          <p:nvPr>
            <p:ph idx="1"/>
          </p:nvPr>
        </p:nvSpPr>
        <p:spPr>
          <a:xfrm>
            <a:off x="179387" y="1295400"/>
            <a:ext cx="3117995" cy="5304940"/>
          </a:xfrm>
        </p:spPr>
        <p:txBody>
          <a:bodyPr>
            <a:normAutofit/>
          </a:bodyPr>
          <a:lstStyle/>
          <a:p>
            <a:r>
              <a:rPr lang="fr-FR" altLang="fr-FR" sz="2400" dirty="0"/>
              <a:t>Pour </a:t>
            </a:r>
            <a:r>
              <a:rPr lang="fr-FR" altLang="fr-FR" sz="2400" b="1" u="sng" dirty="0"/>
              <a:t>un contrôleur</a:t>
            </a:r>
            <a:r>
              <a:rPr lang="fr-FR" altLang="fr-FR" sz="2400" dirty="0"/>
              <a:t> : annotation @</a:t>
            </a:r>
            <a:r>
              <a:rPr lang="fr-FR" sz="2400" dirty="0" err="1"/>
              <a:t>org.springframework.web.bind.annotation.</a:t>
            </a:r>
            <a:r>
              <a:rPr lang="fr-FR" sz="2400" b="1" dirty="0" err="1"/>
              <a:t>ExceptionHandler</a:t>
            </a:r>
            <a:endParaRPr lang="fr-FR" altLang="fr-FR" sz="2400" b="1" dirty="0"/>
          </a:p>
        </p:txBody>
      </p:sp>
      <p:sp>
        <p:nvSpPr>
          <p:cNvPr id="3" name="Espace réservé du pied de page 2">
            <a:extLst>
              <a:ext uri="{FF2B5EF4-FFF2-40B4-BE49-F238E27FC236}">
                <a16:creationId xmlns:a16="http://schemas.microsoft.com/office/drawing/2014/main" id="{B927EE2B-05EF-441F-8D7C-87035AF36A20}"/>
              </a:ext>
            </a:extLst>
          </p:cNvPr>
          <p:cNvSpPr>
            <a:spLocks noGrp="1"/>
          </p:cNvSpPr>
          <p:nvPr>
            <p:ph type="ftr" sz="quarter" idx="3"/>
          </p:nvPr>
        </p:nvSpPr>
        <p:spPr/>
        <p:txBody>
          <a:bodyPr/>
          <a:lstStyle/>
          <a:p>
            <a:r>
              <a:rPr lang="en-US"/>
              <a:t>@ Ferret Renaud</a:t>
            </a:r>
            <a:endParaRPr lang="en-US" dirty="0"/>
          </a:p>
        </p:txBody>
      </p:sp>
      <p:pic>
        <p:nvPicPr>
          <p:cNvPr id="9" name="Image 8">
            <a:extLst>
              <a:ext uri="{FF2B5EF4-FFF2-40B4-BE49-F238E27FC236}">
                <a16:creationId xmlns:a16="http://schemas.microsoft.com/office/drawing/2014/main" id="{EE363EAF-825B-4EAC-9563-63777F480846}"/>
              </a:ext>
            </a:extLst>
          </p:cNvPr>
          <p:cNvPicPr>
            <a:picLocks noChangeAspect="1"/>
          </p:cNvPicPr>
          <p:nvPr/>
        </p:nvPicPr>
        <p:blipFill>
          <a:blip r:embed="rId3"/>
          <a:stretch>
            <a:fillRect/>
          </a:stretch>
        </p:blipFill>
        <p:spPr>
          <a:xfrm>
            <a:off x="3413256" y="787782"/>
            <a:ext cx="8573696" cy="589679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13709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Création d’un contexte applicatif</a:t>
            </a:r>
            <a:br>
              <a:rPr lang="fr-FR"/>
            </a:br>
            <a:r>
              <a:rPr lang="fr-FR"/>
              <a:t>Le caractère « * » (joker)</a:t>
            </a:r>
            <a:endParaRPr lang="fr-FR" dirty="0"/>
          </a:p>
        </p:txBody>
      </p:sp>
      <p:sp>
        <p:nvSpPr>
          <p:cNvPr id="105475" name="Espace réservé du contenu 2"/>
          <p:cNvSpPr>
            <a:spLocks noGrp="1"/>
          </p:cNvSpPr>
          <p:nvPr>
            <p:ph idx="1"/>
          </p:nvPr>
        </p:nvSpPr>
        <p:spPr>
          <a:xfrm>
            <a:off x="1427755" y="1775534"/>
            <a:ext cx="10559198" cy="4824806"/>
          </a:xfrm>
        </p:spPr>
        <p:txBody>
          <a:bodyPr>
            <a:normAutofit fontScale="70000" lnSpcReduction="20000"/>
          </a:bodyPr>
          <a:lstStyle/>
          <a:p>
            <a:r>
              <a:rPr lang="fr-FR" altLang="fr-FR" dirty="0"/>
              <a:t>Spring permet de charger un ensemble de ressources par l’utilisation du caractère joker « * ».</a:t>
            </a:r>
          </a:p>
          <a:p>
            <a:endParaRPr lang="fr-FR" altLang="fr-FR" dirty="0"/>
          </a:p>
          <a:p>
            <a:pPr lvl="1"/>
            <a:endParaRPr lang="fr-FR" altLang="fr-FR" dirty="0"/>
          </a:p>
          <a:p>
            <a:pPr lvl="1"/>
            <a:r>
              <a:rPr lang="fr-FR" altLang="fr-FR" dirty="0"/>
              <a:t>Tous les fichiers dont le nom se termine par « -config.xml » sont pris en compte.</a:t>
            </a:r>
          </a:p>
          <a:p>
            <a:pPr lvl="1"/>
            <a:endParaRPr lang="fr-FR" altLang="fr-FR" dirty="0"/>
          </a:p>
          <a:p>
            <a:endParaRPr lang="fr-FR" altLang="fr-FR" dirty="0"/>
          </a:p>
          <a:p>
            <a:endParaRPr lang="fr-FR" altLang="fr-FR" dirty="0"/>
          </a:p>
          <a:p>
            <a:r>
              <a:rPr lang="fr-FR" altLang="fr-FR" dirty="0"/>
              <a:t>« classpath* » prend en compte l’ensemble des ressources pour au final les fusionner au sein d’un seul contexte.</a:t>
            </a:r>
          </a:p>
          <a:p>
            <a:pPr lvl="1"/>
            <a:r>
              <a:rPr lang="fr-FR" altLang="fr-FR" dirty="0"/>
              <a:t>« </a:t>
            </a:r>
            <a:r>
              <a:rPr lang="fr-FR" altLang="fr-FR" b="1" dirty="0"/>
              <a:t>classpath*</a:t>
            </a:r>
            <a:r>
              <a:rPr lang="fr-FR" altLang="fr-FR" dirty="0"/>
              <a:t>:application-context.xml » - Spring charge </a:t>
            </a:r>
            <a:r>
              <a:rPr lang="fr-FR" altLang="fr-FR" u="sng" dirty="0"/>
              <a:t>tous les fichiers </a:t>
            </a:r>
            <a:r>
              <a:rPr lang="fr-FR" altLang="fr-FR" dirty="0"/>
              <a:t>« application-context.xml » présents dans le classpath.</a:t>
            </a:r>
          </a:p>
          <a:p>
            <a:pPr lvl="1"/>
            <a:r>
              <a:rPr lang="fr-FR" altLang="fr-FR" dirty="0"/>
              <a:t>« </a:t>
            </a:r>
            <a:r>
              <a:rPr lang="fr-FR" altLang="fr-FR" b="1" dirty="0" err="1"/>
              <a:t>classpath</a:t>
            </a:r>
            <a:r>
              <a:rPr lang="fr-FR" altLang="fr-FR" dirty="0" err="1"/>
              <a:t>:application-context.xml</a:t>
            </a:r>
            <a:r>
              <a:rPr lang="fr-FR" altLang="fr-FR" dirty="0"/>
              <a:t> » - Spring charge </a:t>
            </a:r>
            <a:r>
              <a:rPr lang="fr-FR" altLang="fr-FR" u="sng" dirty="0"/>
              <a:t>uniquement le premier</a:t>
            </a:r>
            <a:r>
              <a:rPr lang="fr-FR" altLang="fr-FR" dirty="0"/>
              <a:t> fichier qu’il trouve sur le chemin.</a:t>
            </a:r>
          </a:p>
        </p:txBody>
      </p:sp>
      <p:sp>
        <p:nvSpPr>
          <p:cNvPr id="6" name="ZoneTexte 5"/>
          <p:cNvSpPr txBox="1"/>
          <p:nvPr/>
        </p:nvSpPr>
        <p:spPr>
          <a:xfrm>
            <a:off x="1859132" y="2594745"/>
            <a:ext cx="7391400" cy="30777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new </a:t>
            </a:r>
            <a:r>
              <a:rPr lang="fr-FR" sz="1400" dirty="0" err="1">
                <a:solidFill>
                  <a:schemeClr val="tx1"/>
                </a:solidFill>
                <a:latin typeface="Courier New"/>
              </a:rPr>
              <a:t>ClassPathXmlApplicationContext</a:t>
            </a:r>
            <a:r>
              <a:rPr lang="fr-FR" sz="1400" dirty="0">
                <a:solidFill>
                  <a:schemeClr val="tx1"/>
                </a:solidFill>
                <a:latin typeface="Courier New"/>
              </a:rPr>
              <a:t>("</a:t>
            </a:r>
            <a:r>
              <a:rPr lang="fr-FR" sz="1400" dirty="0" err="1">
                <a:solidFill>
                  <a:schemeClr val="tx1"/>
                </a:solidFill>
                <a:latin typeface="Courier New"/>
              </a:rPr>
              <a:t>classpath</a:t>
            </a:r>
            <a:r>
              <a:rPr lang="fr-FR" sz="1400" dirty="0">
                <a:solidFill>
                  <a:schemeClr val="tx1"/>
                </a:solidFill>
                <a:latin typeface="Courier New"/>
              </a:rPr>
              <a:t>*:</a:t>
            </a:r>
            <a:r>
              <a:rPr lang="fr-FR" sz="1400" dirty="0" err="1">
                <a:solidFill>
                  <a:schemeClr val="tx1"/>
                </a:solidFill>
                <a:latin typeface="Courier New"/>
              </a:rPr>
              <a:t>conf</a:t>
            </a:r>
            <a:r>
              <a:rPr lang="fr-FR" sz="1400" dirty="0">
                <a:solidFill>
                  <a:schemeClr val="tx1"/>
                </a:solidFill>
                <a:latin typeface="Courier New"/>
              </a:rPr>
              <a:t>/*-config.xml");</a:t>
            </a:r>
          </a:p>
        </p:txBody>
      </p:sp>
      <p:pic>
        <p:nvPicPr>
          <p:cNvPr id="839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132" y="3649462"/>
            <a:ext cx="2915650" cy="91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46</a:t>
            </a:fld>
            <a:endParaRPr lang="fr-FR"/>
          </a:p>
        </p:txBody>
      </p:sp>
      <p:sp>
        <p:nvSpPr>
          <p:cNvPr id="4" name="Espace réservé du pied de page 3">
            <a:extLst>
              <a:ext uri="{FF2B5EF4-FFF2-40B4-BE49-F238E27FC236}">
                <a16:creationId xmlns:a16="http://schemas.microsoft.com/office/drawing/2014/main" id="{8C064508-258B-4DBD-B35C-1544DD1BC73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32106753"/>
      </p:ext>
    </p:extLst>
  </p:cSld>
  <p:clrMapOvr>
    <a:masterClrMapping/>
  </p:clrMapOvr>
  <p:transition spd="slow"/>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460</a:t>
            </a:fld>
            <a:endParaRPr lang="fr-FR" dirty="0"/>
          </a:p>
        </p:txBody>
      </p:sp>
      <p:sp>
        <p:nvSpPr>
          <p:cNvPr id="2" name="Titre 1"/>
          <p:cNvSpPr>
            <a:spLocks noGrp="1"/>
          </p:cNvSpPr>
          <p:nvPr>
            <p:ph type="title"/>
          </p:nvPr>
        </p:nvSpPr>
        <p:spPr/>
        <p:txBody>
          <a:bodyPr>
            <a:normAutofit fontScale="90000"/>
          </a:bodyPr>
          <a:lstStyle/>
          <a:p>
            <a:r>
              <a:rPr lang="fr-FR"/>
              <a:t>Spring MVC : Gestion des erreurs</a:t>
            </a:r>
            <a:endParaRPr lang="fr-FR" dirty="0"/>
          </a:p>
        </p:txBody>
      </p:sp>
      <p:sp>
        <p:nvSpPr>
          <p:cNvPr id="15" name="Espace réservé du contenu 14"/>
          <p:cNvSpPr>
            <a:spLocks noGrp="1"/>
          </p:cNvSpPr>
          <p:nvPr>
            <p:ph idx="1"/>
          </p:nvPr>
        </p:nvSpPr>
        <p:spPr>
          <a:xfrm>
            <a:off x="332509" y="1295400"/>
            <a:ext cx="11654444" cy="5304940"/>
          </a:xfrm>
        </p:spPr>
        <p:txBody>
          <a:bodyPr>
            <a:normAutofit/>
          </a:bodyPr>
          <a:lstStyle/>
          <a:p>
            <a:r>
              <a:rPr lang="fr-FR" altLang="fr-FR" sz="2800" dirty="0"/>
              <a:t>Pour </a:t>
            </a:r>
            <a:r>
              <a:rPr lang="fr-FR" altLang="fr-FR" sz="2800" b="1" u="sng" dirty="0"/>
              <a:t>plusieurs contrôleurs</a:t>
            </a:r>
            <a:r>
              <a:rPr lang="fr-FR" altLang="fr-FR" sz="2800" dirty="0"/>
              <a:t> : annotations</a:t>
            </a:r>
          </a:p>
          <a:p>
            <a:pPr lvl="1"/>
            <a:r>
              <a:rPr lang="fr-FR" sz="2400" dirty="0"/>
              <a:t>@</a:t>
            </a:r>
            <a:r>
              <a:rPr lang="fr-FR" sz="2400" dirty="0" err="1"/>
              <a:t>org.springframework.web.bind.annotation.</a:t>
            </a:r>
            <a:r>
              <a:rPr lang="fr-FR" sz="2400" b="1" dirty="0" err="1"/>
              <a:t>ControllerAdvice</a:t>
            </a:r>
            <a:r>
              <a:rPr lang="fr-FR" sz="2400" dirty="0"/>
              <a:t> </a:t>
            </a:r>
          </a:p>
          <a:p>
            <a:pPr lvl="1"/>
            <a:r>
              <a:rPr lang="fr-FR" sz="2400" dirty="0"/>
              <a:t>Et</a:t>
            </a:r>
            <a:r>
              <a:rPr lang="fr-FR" altLang="fr-FR" sz="2400" dirty="0"/>
              <a:t> @</a:t>
            </a:r>
            <a:r>
              <a:rPr lang="fr-FR" sz="2400" dirty="0" err="1"/>
              <a:t>org.springframework.web.bind.annotation.</a:t>
            </a:r>
            <a:r>
              <a:rPr lang="fr-FR" sz="2400" b="1" dirty="0" err="1"/>
              <a:t>ExceptionHandler</a:t>
            </a:r>
            <a:endParaRPr lang="fr-FR" altLang="fr-FR" sz="2400" b="1" dirty="0"/>
          </a:p>
        </p:txBody>
      </p:sp>
      <p:sp>
        <p:nvSpPr>
          <p:cNvPr id="3" name="Espace réservé du pied de page 2">
            <a:extLst>
              <a:ext uri="{FF2B5EF4-FFF2-40B4-BE49-F238E27FC236}">
                <a16:creationId xmlns:a16="http://schemas.microsoft.com/office/drawing/2014/main" id="{B927EE2B-05EF-441F-8D7C-87035AF36A20}"/>
              </a:ext>
            </a:extLst>
          </p:cNvPr>
          <p:cNvSpPr>
            <a:spLocks noGrp="1"/>
          </p:cNvSpPr>
          <p:nvPr>
            <p:ph type="ftr" sz="quarter" idx="3"/>
          </p:nvPr>
        </p:nvSpPr>
        <p:spPr/>
        <p:txBody>
          <a:bodyPr/>
          <a:lstStyle/>
          <a:p>
            <a:r>
              <a:rPr lang="en-US"/>
              <a:t>@ Ferret Renaud</a:t>
            </a:r>
            <a:endParaRPr lang="en-US" dirty="0"/>
          </a:p>
        </p:txBody>
      </p:sp>
      <p:pic>
        <p:nvPicPr>
          <p:cNvPr id="5" name="Image 4">
            <a:extLst>
              <a:ext uri="{FF2B5EF4-FFF2-40B4-BE49-F238E27FC236}">
                <a16:creationId xmlns:a16="http://schemas.microsoft.com/office/drawing/2014/main" id="{223201D0-DBC7-4235-BA8E-143FC471A5A3}"/>
              </a:ext>
            </a:extLst>
          </p:cNvPr>
          <p:cNvPicPr>
            <a:picLocks noChangeAspect="1"/>
          </p:cNvPicPr>
          <p:nvPr/>
        </p:nvPicPr>
        <p:blipFill>
          <a:blip r:embed="rId3"/>
          <a:stretch>
            <a:fillRect/>
          </a:stretch>
        </p:blipFill>
        <p:spPr>
          <a:xfrm>
            <a:off x="2276687" y="2829654"/>
            <a:ext cx="7301421" cy="391318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1860591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461</a:t>
            </a:fld>
            <a:endParaRPr lang="fr-FR" dirty="0"/>
          </a:p>
        </p:txBody>
      </p:sp>
      <p:sp>
        <p:nvSpPr>
          <p:cNvPr id="2" name="Titre 1"/>
          <p:cNvSpPr>
            <a:spLocks noGrp="1"/>
          </p:cNvSpPr>
          <p:nvPr>
            <p:ph type="title"/>
          </p:nvPr>
        </p:nvSpPr>
        <p:spPr/>
        <p:txBody>
          <a:bodyPr>
            <a:normAutofit fontScale="90000"/>
          </a:bodyPr>
          <a:lstStyle/>
          <a:p>
            <a:r>
              <a:rPr lang="fr-FR"/>
              <a:t>Spring MVC : Gestion des erreurs</a:t>
            </a:r>
            <a:endParaRPr lang="fr-FR" dirty="0"/>
          </a:p>
        </p:txBody>
      </p:sp>
      <p:sp>
        <p:nvSpPr>
          <p:cNvPr id="15" name="Espace réservé du contenu 14"/>
          <p:cNvSpPr>
            <a:spLocks noGrp="1"/>
          </p:cNvSpPr>
          <p:nvPr>
            <p:ph idx="1"/>
          </p:nvPr>
        </p:nvSpPr>
        <p:spPr/>
        <p:txBody>
          <a:bodyPr>
            <a:normAutofit fontScale="92500" lnSpcReduction="10000"/>
          </a:bodyPr>
          <a:lstStyle/>
          <a:p>
            <a:r>
              <a:rPr lang="fr-FR" altLang="fr-FR" dirty="0"/>
              <a:t>L’annotation @</a:t>
            </a:r>
            <a:r>
              <a:rPr lang="fr-FR" dirty="0" err="1"/>
              <a:t>ControllerAdvice</a:t>
            </a:r>
            <a:r>
              <a:rPr lang="fr-FR" dirty="0"/>
              <a:t> est paramétrable</a:t>
            </a:r>
          </a:p>
          <a:p>
            <a:pPr lvl="1"/>
            <a:r>
              <a:rPr lang="fr-FR" b="1" dirty="0" err="1"/>
              <a:t>assignableTypes</a:t>
            </a:r>
            <a:r>
              <a:rPr lang="fr-FR" dirty="0"/>
              <a:t> : pour indiquer la liste des </a:t>
            </a:r>
            <a:r>
              <a:rPr lang="fr-FR" i="1" dirty="0"/>
              <a:t>class</a:t>
            </a:r>
            <a:r>
              <a:rPr lang="fr-FR" dirty="0"/>
              <a:t> visés (des classes annotées en @Controller)</a:t>
            </a:r>
          </a:p>
          <a:p>
            <a:pPr lvl="1"/>
            <a:r>
              <a:rPr lang="fr-FR" b="1" dirty="0" err="1"/>
              <a:t>basePackages</a:t>
            </a:r>
            <a:r>
              <a:rPr lang="fr-FR" dirty="0"/>
              <a:t> : pour indiquer la liste des noms de packages contenant les @Controller visés</a:t>
            </a:r>
            <a:endParaRPr lang="fr-FR" altLang="fr-FR" dirty="0"/>
          </a:p>
          <a:p>
            <a:pPr lvl="1"/>
            <a:endParaRPr lang="fr-FR" altLang="fr-FR" dirty="0"/>
          </a:p>
          <a:p>
            <a:r>
              <a:rPr lang="fr-FR" altLang="fr-FR" dirty="0"/>
              <a:t>Remarque : dans les exemples, en renvoie l’exception dans la </a:t>
            </a:r>
            <a:r>
              <a:rPr lang="fr-FR" altLang="fr-FR" dirty="0" err="1"/>
              <a:t>ResponseEntity</a:t>
            </a:r>
            <a:r>
              <a:rPr lang="fr-FR" altLang="fr-FR" dirty="0"/>
              <a:t> </a:t>
            </a:r>
            <a:r>
              <a:rPr lang="fr-FR" altLang="fr-FR" dirty="0">
                <a:sym typeface="Wingdings" panose="05000000000000000000" pitchFamily="2" charset="2"/>
              </a:rPr>
              <a:t> c’est le framework Jackson qui se chargera de sa transformation en </a:t>
            </a:r>
            <a:r>
              <a:rPr lang="fr-FR" altLang="fr-FR" dirty="0" err="1">
                <a:sym typeface="Wingdings" panose="05000000000000000000" pitchFamily="2" charset="2"/>
              </a:rPr>
              <a:t>Json</a:t>
            </a:r>
            <a:r>
              <a:rPr lang="fr-FR" altLang="fr-FR" dirty="0">
                <a:sym typeface="Wingdings" panose="05000000000000000000" pitchFamily="2" charset="2"/>
              </a:rPr>
              <a:t>. </a:t>
            </a:r>
          </a:p>
          <a:p>
            <a:pPr lvl="1"/>
            <a:r>
              <a:rPr lang="fr-FR" altLang="fr-FR" dirty="0">
                <a:sym typeface="Wingdings" panose="05000000000000000000" pitchFamily="2" charset="2"/>
              </a:rPr>
              <a:t>Cette transformation est brutale et rarement utilisable, il faudra compléter le code en spécifiant un flux </a:t>
            </a:r>
            <a:r>
              <a:rPr lang="fr-FR" altLang="fr-FR" dirty="0" err="1">
                <a:sym typeface="Wingdings" panose="05000000000000000000" pitchFamily="2" charset="2"/>
              </a:rPr>
              <a:t>Json</a:t>
            </a:r>
            <a:r>
              <a:rPr lang="fr-FR" altLang="fr-FR" dirty="0">
                <a:sym typeface="Wingdings" panose="05000000000000000000" pitchFamily="2" charset="2"/>
              </a:rPr>
              <a:t> pertinent pour vos applications</a:t>
            </a:r>
            <a:endParaRPr lang="fr-FR" altLang="fr-FR" dirty="0"/>
          </a:p>
        </p:txBody>
      </p:sp>
      <p:sp>
        <p:nvSpPr>
          <p:cNvPr id="3" name="Espace réservé du pied de page 2">
            <a:extLst>
              <a:ext uri="{FF2B5EF4-FFF2-40B4-BE49-F238E27FC236}">
                <a16:creationId xmlns:a16="http://schemas.microsoft.com/office/drawing/2014/main" id="{B927EE2B-05EF-441F-8D7C-87035AF36A20}"/>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416705497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dirty="0"/>
              <a:t>Spring MVC : HATEOAS</a:t>
            </a:r>
          </a:p>
        </p:txBody>
      </p:sp>
      <p:sp>
        <p:nvSpPr>
          <p:cNvPr id="18435" name="Rectangle 1027"/>
          <p:cNvSpPr>
            <a:spLocks noGrp="1" noChangeArrowheads="1"/>
          </p:cNvSpPr>
          <p:nvPr>
            <p:ph idx="1"/>
          </p:nvPr>
        </p:nvSpPr>
        <p:spPr/>
        <p:txBody>
          <a:bodyPr>
            <a:normAutofit/>
          </a:bodyPr>
          <a:lstStyle/>
          <a:p>
            <a:r>
              <a:rPr lang="fr-FR" dirty="0" err="1"/>
              <a:t>Hypermedia</a:t>
            </a:r>
            <a:r>
              <a:rPr lang="fr-FR" dirty="0"/>
              <a:t> as the Engine of Application State</a:t>
            </a:r>
          </a:p>
          <a:p>
            <a:pPr lvl="1"/>
            <a:endParaRPr lang="fr-FR" altLang="en-US" sz="2000" dirty="0"/>
          </a:p>
          <a:p>
            <a:r>
              <a:rPr lang="fr-FR" altLang="en-US" sz="2400" dirty="0"/>
              <a:t>De cette manière votre client REST n’a pas besoin de connaitre les web services</a:t>
            </a:r>
          </a:p>
          <a:p>
            <a:pPr lvl="1"/>
            <a:r>
              <a:rPr lang="fr-FR" altLang="en-US" sz="2000" dirty="0"/>
              <a:t>Il peut les découvrir dynamiquement </a:t>
            </a:r>
          </a:p>
          <a:p>
            <a:endParaRPr lang="fr-FR" altLang="en-US" sz="2400" dirty="0"/>
          </a:p>
          <a:p>
            <a:r>
              <a:rPr lang="fr-FR" altLang="en-US" sz="2400" dirty="0"/>
              <a:t>Le serveur peut changer ses web services sans impacter le client</a:t>
            </a:r>
          </a:p>
          <a:p>
            <a:pPr lvl="1"/>
            <a:r>
              <a:rPr lang="fr-FR" altLang="en-US" sz="2000" dirty="0"/>
              <a:t>A partir du moment ou le client fait l’effort d’utiliser les liens (links/href)</a:t>
            </a:r>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462</a:t>
            </a:fld>
            <a:endParaRPr lang="fr-FR"/>
          </a:p>
        </p:txBody>
      </p:sp>
    </p:spTree>
    <p:extLst>
      <p:ext uri="{BB962C8B-B14F-4D97-AF65-F5344CB8AC3E}">
        <p14:creationId xmlns:p14="http://schemas.microsoft.com/office/powerpoint/2010/main" val="2764767392"/>
      </p:ext>
    </p:extLst>
  </p:cSld>
  <p:clrMapOvr>
    <a:masterClrMapping/>
  </p:clrMapOvr>
  <p:transition spd="slow"/>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pPr/>
              <a:t>463</a:t>
            </a:fld>
            <a:endParaRPr lang="fr-FR"/>
          </a:p>
        </p:txBody>
      </p:sp>
      <p:sp>
        <p:nvSpPr>
          <p:cNvPr id="134146" name="Rectangle 1026"/>
          <p:cNvSpPr>
            <a:spLocks noGrp="1" noChangeArrowheads="1"/>
          </p:cNvSpPr>
          <p:nvPr>
            <p:ph type="title"/>
          </p:nvPr>
        </p:nvSpPr>
        <p:spPr/>
        <p:txBody>
          <a:bodyPr>
            <a:normAutofit fontScale="90000"/>
          </a:bodyPr>
          <a:lstStyle/>
          <a:p>
            <a:r>
              <a:rPr lang="fr-FR"/>
              <a:t>Spring MVC : HATEOAS</a:t>
            </a:r>
            <a:endParaRPr lang="fr-FR" dirty="0"/>
          </a:p>
        </p:txBody>
      </p:sp>
      <p:sp>
        <p:nvSpPr>
          <p:cNvPr id="18435" name="Rectangle 1027"/>
          <p:cNvSpPr>
            <a:spLocks noGrp="1" noChangeArrowheads="1"/>
          </p:cNvSpPr>
          <p:nvPr>
            <p:ph idx="1"/>
          </p:nvPr>
        </p:nvSpPr>
        <p:spPr/>
        <p:txBody>
          <a:bodyPr/>
          <a:lstStyle/>
          <a:p>
            <a:r>
              <a:rPr lang="fr-FR" dirty="0"/>
              <a:t>Si vous souhaitez faire usage de cette norme vous pouvez l’intégrer dans vos projets Spring MVC REST via la dépendance à </a:t>
            </a:r>
          </a:p>
          <a:p>
            <a:pPr lvl="1"/>
            <a:r>
              <a:rPr lang="fr-FR" dirty="0" err="1"/>
              <a:t>org.springframework.hateoas</a:t>
            </a:r>
            <a:r>
              <a:rPr lang="fr-FR" dirty="0"/>
              <a:t> / </a:t>
            </a:r>
            <a:r>
              <a:rPr lang="fr-FR" dirty="0" err="1"/>
              <a:t>spring-hateoas</a:t>
            </a:r>
            <a:endParaRPr lang="fr-FR" dirty="0"/>
          </a:p>
          <a:p>
            <a:pPr lvl="1"/>
            <a:endParaRPr lang="fr-FR" altLang="en-US" dirty="0"/>
          </a:p>
          <a:p>
            <a:r>
              <a:rPr lang="fr-FR" altLang="en-US" dirty="0"/>
              <a:t>Malheureusement, Spring ne va pas injecter </a:t>
            </a:r>
            <a:r>
              <a:rPr lang="fr-FR" altLang="en-US" dirty="0" err="1"/>
              <a:t>automatiquements</a:t>
            </a:r>
            <a:r>
              <a:rPr lang="fr-FR" altLang="en-US" dirty="0"/>
              <a:t> les links dans votre </a:t>
            </a:r>
            <a:r>
              <a:rPr lang="fr-FR" altLang="en-US" dirty="0" err="1"/>
              <a:t>Json</a:t>
            </a:r>
            <a:r>
              <a:rPr lang="fr-FR" altLang="en-US" dirty="0"/>
              <a:t>, vous devrez configurer vos objets </a:t>
            </a:r>
            <a:r>
              <a:rPr lang="fr-FR" altLang="en-US" dirty="0" err="1"/>
              <a:t>Json</a:t>
            </a:r>
            <a:r>
              <a:rPr lang="fr-FR" altLang="en-US" dirty="0"/>
              <a:t> afin de pointer vers les bonnes méthodes</a:t>
            </a:r>
          </a:p>
        </p:txBody>
      </p:sp>
    </p:spTree>
    <p:extLst>
      <p:ext uri="{BB962C8B-B14F-4D97-AF65-F5344CB8AC3E}">
        <p14:creationId xmlns:p14="http://schemas.microsoft.com/office/powerpoint/2010/main" val="3354581493"/>
      </p:ext>
    </p:extLst>
  </p:cSld>
  <p:clrMapOvr>
    <a:masterClrMapping/>
  </p:clrMapOvr>
  <p:transition spd="slow"/>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pPr/>
              <a:t>464</a:t>
            </a:fld>
            <a:endParaRPr lang="fr-FR"/>
          </a:p>
        </p:txBody>
      </p:sp>
      <p:sp>
        <p:nvSpPr>
          <p:cNvPr id="134146" name="Rectangle 1026"/>
          <p:cNvSpPr>
            <a:spLocks noGrp="1" noChangeArrowheads="1"/>
          </p:cNvSpPr>
          <p:nvPr>
            <p:ph type="title"/>
          </p:nvPr>
        </p:nvSpPr>
        <p:spPr/>
        <p:txBody>
          <a:bodyPr>
            <a:normAutofit fontScale="90000"/>
          </a:bodyPr>
          <a:lstStyle/>
          <a:p>
            <a:r>
              <a:rPr lang="fr-FR"/>
              <a:t>Spring MVC : HATEOAS</a:t>
            </a:r>
            <a:endParaRPr lang="fr-FR" dirty="0"/>
          </a:p>
        </p:txBody>
      </p:sp>
      <p:sp>
        <p:nvSpPr>
          <p:cNvPr id="18435" name="Rectangle 1027"/>
          <p:cNvSpPr>
            <a:spLocks noGrp="1" noChangeArrowheads="1"/>
          </p:cNvSpPr>
          <p:nvPr>
            <p:ph idx="1"/>
          </p:nvPr>
        </p:nvSpPr>
        <p:spPr/>
        <p:txBody>
          <a:bodyPr/>
          <a:lstStyle/>
          <a:p>
            <a:r>
              <a:rPr lang="fr-FR" dirty="0"/>
              <a:t>Votre objet </a:t>
            </a:r>
            <a:r>
              <a:rPr lang="fr-FR" dirty="0" err="1"/>
              <a:t>Json</a:t>
            </a:r>
            <a:r>
              <a:rPr lang="fr-FR" dirty="0"/>
              <a:t> devra hériter de la classe </a:t>
            </a:r>
            <a:r>
              <a:rPr lang="fr-FR" dirty="0" err="1"/>
              <a:t>org.springframework.hateoas.</a:t>
            </a:r>
            <a:r>
              <a:rPr lang="fr-FR" b="1" dirty="0" err="1"/>
              <a:t>ResourceSupport</a:t>
            </a:r>
            <a:endParaRPr lang="fr-FR" b="1" dirty="0"/>
          </a:p>
          <a:p>
            <a:endParaRPr lang="fr-FR" altLang="en-US" b="1" dirty="0"/>
          </a:p>
          <a:p>
            <a:r>
              <a:rPr lang="fr-FR" altLang="en-US" dirty="0"/>
              <a:t>Rappel : les id ne sont pas visibles dans les flux </a:t>
            </a:r>
            <a:r>
              <a:rPr lang="fr-FR" altLang="en-US" dirty="0" err="1"/>
              <a:t>Json</a:t>
            </a:r>
            <a:r>
              <a:rPr lang="fr-FR" altLang="en-US" dirty="0"/>
              <a:t> en HATEOAS</a:t>
            </a:r>
          </a:p>
        </p:txBody>
      </p:sp>
    </p:spTree>
    <p:extLst>
      <p:ext uri="{BB962C8B-B14F-4D97-AF65-F5344CB8AC3E}">
        <p14:creationId xmlns:p14="http://schemas.microsoft.com/office/powerpoint/2010/main" val="3589107795"/>
      </p:ext>
    </p:extLst>
  </p:cSld>
  <p:clrMapOvr>
    <a:masterClrMapping/>
  </p:clrMapOvr>
  <p:transition spd="slow"/>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pPr/>
              <a:t>465</a:t>
            </a:fld>
            <a:endParaRPr lang="fr-FR"/>
          </a:p>
        </p:txBody>
      </p:sp>
      <p:sp>
        <p:nvSpPr>
          <p:cNvPr id="134146" name="Rectangle 1026"/>
          <p:cNvSpPr>
            <a:spLocks noGrp="1" noChangeArrowheads="1"/>
          </p:cNvSpPr>
          <p:nvPr>
            <p:ph type="title"/>
          </p:nvPr>
        </p:nvSpPr>
        <p:spPr/>
        <p:txBody>
          <a:bodyPr>
            <a:normAutofit fontScale="90000"/>
          </a:bodyPr>
          <a:lstStyle/>
          <a:p>
            <a:r>
              <a:rPr lang="fr-FR"/>
              <a:t>Spring MVC : HATEOAS</a:t>
            </a:r>
            <a:endParaRPr lang="fr-FR" dirty="0"/>
          </a:p>
        </p:txBody>
      </p:sp>
      <p:sp>
        <p:nvSpPr>
          <p:cNvPr id="18435" name="Rectangle 1027"/>
          <p:cNvSpPr>
            <a:spLocks noGrp="1" noChangeArrowheads="1"/>
          </p:cNvSpPr>
          <p:nvPr>
            <p:ph idx="1"/>
          </p:nvPr>
        </p:nvSpPr>
        <p:spPr/>
        <p:txBody>
          <a:bodyPr/>
          <a:lstStyle/>
          <a:p>
            <a:r>
              <a:rPr lang="fr-FR" dirty="0"/>
              <a:t>Exemple d’un objet </a:t>
            </a:r>
            <a:r>
              <a:rPr lang="fr-FR" dirty="0" err="1"/>
              <a:t>Json</a:t>
            </a:r>
            <a:r>
              <a:rPr lang="fr-FR" dirty="0"/>
              <a:t> paré pour HATEOAS</a:t>
            </a:r>
            <a:endParaRPr lang="fr-FR" altLang="en-US" dirty="0"/>
          </a:p>
        </p:txBody>
      </p:sp>
      <p:pic>
        <p:nvPicPr>
          <p:cNvPr id="3" name="Image 2">
            <a:extLst>
              <a:ext uri="{FF2B5EF4-FFF2-40B4-BE49-F238E27FC236}">
                <a16:creationId xmlns:a16="http://schemas.microsoft.com/office/drawing/2014/main" id="{7A44B474-B734-4912-89C2-61A154431A44}"/>
              </a:ext>
            </a:extLst>
          </p:cNvPr>
          <p:cNvPicPr>
            <a:picLocks noChangeAspect="1"/>
          </p:cNvPicPr>
          <p:nvPr/>
        </p:nvPicPr>
        <p:blipFill>
          <a:blip r:embed="rId3"/>
          <a:stretch>
            <a:fillRect/>
          </a:stretch>
        </p:blipFill>
        <p:spPr>
          <a:xfrm>
            <a:off x="1974002" y="1959003"/>
            <a:ext cx="7059161" cy="444171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98581907"/>
      </p:ext>
    </p:extLst>
  </p:cSld>
  <p:clrMapOvr>
    <a:masterClrMapping/>
  </p:clrMapOvr>
  <p:transition spd="slow"/>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pPr/>
              <a:t>466</a:t>
            </a:fld>
            <a:endParaRPr lang="fr-FR"/>
          </a:p>
        </p:txBody>
      </p:sp>
      <p:sp>
        <p:nvSpPr>
          <p:cNvPr id="134146" name="Rectangle 1026"/>
          <p:cNvSpPr>
            <a:spLocks noGrp="1" noChangeArrowheads="1"/>
          </p:cNvSpPr>
          <p:nvPr>
            <p:ph type="title"/>
          </p:nvPr>
        </p:nvSpPr>
        <p:spPr/>
        <p:txBody>
          <a:bodyPr>
            <a:normAutofit fontScale="90000"/>
          </a:bodyPr>
          <a:lstStyle/>
          <a:p>
            <a:r>
              <a:rPr lang="fr-FR"/>
              <a:t>Spring MVC : HATEOAS</a:t>
            </a:r>
            <a:endParaRPr lang="fr-FR" dirty="0"/>
          </a:p>
        </p:txBody>
      </p:sp>
      <p:sp>
        <p:nvSpPr>
          <p:cNvPr id="18435" name="Rectangle 1027"/>
          <p:cNvSpPr>
            <a:spLocks noGrp="1" noChangeArrowheads="1"/>
          </p:cNvSpPr>
          <p:nvPr>
            <p:ph idx="1"/>
          </p:nvPr>
        </p:nvSpPr>
        <p:spPr/>
        <p:txBody>
          <a:bodyPr>
            <a:normAutofit/>
          </a:bodyPr>
          <a:lstStyle/>
          <a:p>
            <a:r>
              <a:rPr lang="fr-FR" sz="2000" dirty="0"/>
              <a:t>Dans vos contrôleurs REST vous retournerez des objets héritant </a:t>
            </a:r>
            <a:r>
              <a:rPr lang="fr-FR" sz="2000" b="1" dirty="0" err="1"/>
              <a:t>ResourceSupport</a:t>
            </a:r>
            <a:endParaRPr lang="fr-FR" sz="2000" b="1" dirty="0"/>
          </a:p>
          <a:p>
            <a:endParaRPr lang="fr-FR" altLang="en-US" sz="2000" b="1" dirty="0"/>
          </a:p>
          <a:p>
            <a:r>
              <a:rPr lang="fr-FR" altLang="en-US" sz="2000" dirty="0"/>
              <a:t>Pour chacun d’eux vous pourrez ajouter des attributs </a:t>
            </a:r>
            <a:r>
              <a:rPr lang="fr-FR" altLang="en-US" sz="2000" i="1" dirty="0"/>
              <a:t>links</a:t>
            </a:r>
            <a:r>
              <a:rPr lang="fr-FR" altLang="en-US" sz="2000" dirty="0"/>
              <a:t> via la méthode </a:t>
            </a:r>
            <a:r>
              <a:rPr lang="fr-FR" altLang="en-US" sz="2000" i="1" dirty="0" err="1"/>
              <a:t>add</a:t>
            </a:r>
            <a:endParaRPr lang="fr-FR" altLang="en-US" sz="2000" i="1" dirty="0"/>
          </a:p>
          <a:p>
            <a:endParaRPr lang="fr-FR" altLang="en-US" sz="2000" i="1" dirty="0"/>
          </a:p>
          <a:p>
            <a:r>
              <a:rPr lang="fr-FR" sz="2000" dirty="0"/>
              <a:t>Dans la méthode </a:t>
            </a:r>
            <a:r>
              <a:rPr lang="fr-FR" sz="2000" i="1" dirty="0" err="1"/>
              <a:t>add</a:t>
            </a:r>
            <a:r>
              <a:rPr lang="fr-FR" sz="2000" dirty="0"/>
              <a:t> vous ferez usage de la classe </a:t>
            </a:r>
            <a:r>
              <a:rPr lang="fr-FR" sz="2000" dirty="0" err="1"/>
              <a:t>org.springframework.hateoas.mvc.</a:t>
            </a:r>
            <a:r>
              <a:rPr lang="fr-FR" sz="2000" b="1" dirty="0" err="1"/>
              <a:t>ControllerLinkBuilder</a:t>
            </a:r>
            <a:r>
              <a:rPr lang="fr-FR" sz="2000" dirty="0"/>
              <a:t> et de ses méthodes statiques </a:t>
            </a:r>
            <a:r>
              <a:rPr lang="fr-FR" sz="2000" b="1" dirty="0" err="1"/>
              <a:t>methodOn</a:t>
            </a:r>
            <a:r>
              <a:rPr lang="fr-FR" sz="2000" dirty="0"/>
              <a:t>, </a:t>
            </a:r>
            <a:r>
              <a:rPr lang="fr-FR" sz="2000" b="1" dirty="0" err="1"/>
              <a:t>linkTo</a:t>
            </a:r>
            <a:endParaRPr lang="fr-FR" altLang="en-US" sz="2000" b="1" i="1" dirty="0"/>
          </a:p>
          <a:p>
            <a:pPr marL="0" indent="0">
              <a:buNone/>
            </a:pPr>
            <a:endParaRPr lang="fr-FR" altLang="en-US" sz="2000" i="1" dirty="0"/>
          </a:p>
        </p:txBody>
      </p:sp>
      <p:pic>
        <p:nvPicPr>
          <p:cNvPr id="2" name="Image 1">
            <a:extLst>
              <a:ext uri="{FF2B5EF4-FFF2-40B4-BE49-F238E27FC236}">
                <a16:creationId xmlns:a16="http://schemas.microsoft.com/office/drawing/2014/main" id="{D00E896D-288C-47FB-9516-1D94258D0142}"/>
              </a:ext>
            </a:extLst>
          </p:cNvPr>
          <p:cNvPicPr>
            <a:picLocks noChangeAspect="1"/>
          </p:cNvPicPr>
          <p:nvPr/>
        </p:nvPicPr>
        <p:blipFill>
          <a:blip r:embed="rId3"/>
          <a:stretch>
            <a:fillRect/>
          </a:stretch>
        </p:blipFill>
        <p:spPr>
          <a:xfrm>
            <a:off x="1914811" y="4047789"/>
            <a:ext cx="8306959" cy="273405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62476928"/>
      </p:ext>
    </p:extLst>
  </p:cSld>
  <p:clrMapOvr>
    <a:masterClrMapping/>
  </p:clrMapOvr>
  <p:transition spd="slow"/>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pPr/>
              <a:t>467</a:t>
            </a:fld>
            <a:endParaRPr lang="fr-FR"/>
          </a:p>
        </p:txBody>
      </p:sp>
      <p:sp>
        <p:nvSpPr>
          <p:cNvPr id="134146" name="Rectangle 1026"/>
          <p:cNvSpPr>
            <a:spLocks noGrp="1" noChangeArrowheads="1"/>
          </p:cNvSpPr>
          <p:nvPr>
            <p:ph type="title"/>
          </p:nvPr>
        </p:nvSpPr>
        <p:spPr/>
        <p:txBody>
          <a:bodyPr>
            <a:normAutofit fontScale="90000"/>
          </a:bodyPr>
          <a:lstStyle/>
          <a:p>
            <a:r>
              <a:rPr lang="fr-FR"/>
              <a:t>Spring MVC : HATEOAS</a:t>
            </a:r>
            <a:endParaRPr lang="fr-FR" dirty="0"/>
          </a:p>
        </p:txBody>
      </p:sp>
      <p:sp>
        <p:nvSpPr>
          <p:cNvPr id="18435" name="Rectangle 1027"/>
          <p:cNvSpPr>
            <a:spLocks noGrp="1" noChangeArrowheads="1"/>
          </p:cNvSpPr>
          <p:nvPr>
            <p:ph idx="1"/>
          </p:nvPr>
        </p:nvSpPr>
        <p:spPr>
          <a:xfrm>
            <a:off x="1427755" y="1295400"/>
            <a:ext cx="10559198" cy="826438"/>
          </a:xfrm>
        </p:spPr>
        <p:txBody>
          <a:bodyPr/>
          <a:lstStyle/>
          <a:p>
            <a:r>
              <a:rPr lang="fr-FR" dirty="0"/>
              <a:t>Résultat</a:t>
            </a:r>
            <a:endParaRPr lang="fr-FR" altLang="en-US" i="1" dirty="0"/>
          </a:p>
        </p:txBody>
      </p:sp>
      <p:sp>
        <p:nvSpPr>
          <p:cNvPr id="3" name="ZoneTexte 2">
            <a:extLst>
              <a:ext uri="{FF2B5EF4-FFF2-40B4-BE49-F238E27FC236}">
                <a16:creationId xmlns:a16="http://schemas.microsoft.com/office/drawing/2014/main" id="{1ED613FA-2529-41AF-A970-CBB2ED3DD3A7}"/>
              </a:ext>
            </a:extLst>
          </p:cNvPr>
          <p:cNvSpPr txBox="1"/>
          <p:nvPr/>
        </p:nvSpPr>
        <p:spPr>
          <a:xfrm>
            <a:off x="179387" y="2121838"/>
            <a:ext cx="3851564"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200" dirty="0">
                <a:latin typeface="Arial" panose="020B0604020202020204" pitchFamily="34" charset="0"/>
                <a:cs typeface="Arial" panose="020B0604020202020204" pitchFamily="34" charset="0"/>
              </a:rPr>
              <a:t>[</a:t>
            </a:r>
          </a:p>
          <a:p>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    "id":13,</a:t>
            </a:r>
          </a:p>
          <a:p>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libelle":"Compte</a:t>
            </a:r>
            <a:r>
              <a:rPr lang="fr-FR" sz="1200" dirty="0">
                <a:latin typeface="Arial" panose="020B0604020202020204" pitchFamily="34" charset="0"/>
                <a:cs typeface="Arial" panose="020B0604020202020204" pitchFamily="34" charset="0"/>
              </a:rPr>
              <a:t> Courant",</a:t>
            </a:r>
          </a:p>
          <a:p>
            <a:r>
              <a:rPr lang="fr-FR" sz="1200" dirty="0">
                <a:latin typeface="Arial" panose="020B0604020202020204" pitchFamily="34" charset="0"/>
                <a:cs typeface="Arial" panose="020B0604020202020204" pitchFamily="34" charset="0"/>
              </a:rPr>
              <a:t>    "solde":1460.00,</a:t>
            </a:r>
          </a:p>
          <a:p>
            <a:r>
              <a:rPr lang="fr-FR" sz="1200" dirty="0">
                <a:latin typeface="Arial" panose="020B0604020202020204" pitchFamily="34" charset="0"/>
                <a:cs typeface="Arial" panose="020B0604020202020204" pitchFamily="34" charset="0"/>
              </a:rPr>
              <a:t>    "decouvert":100.00,</a:t>
            </a:r>
          </a:p>
          <a:p>
            <a:r>
              <a:rPr lang="fr-FR" sz="1200" dirty="0">
                <a:latin typeface="Arial" panose="020B0604020202020204" pitchFamily="34" charset="0"/>
                <a:cs typeface="Arial" panose="020B0604020202020204" pitchFamily="34" charset="0"/>
              </a:rPr>
              <a:t>    "taux":</a:t>
            </a:r>
            <a:r>
              <a:rPr lang="fr-FR" sz="1200" dirty="0" err="1">
                <a:latin typeface="Arial" panose="020B0604020202020204" pitchFamily="34" charset="0"/>
                <a:cs typeface="Arial" panose="020B0604020202020204" pitchFamily="34" charset="0"/>
              </a:rPr>
              <a:t>null</a:t>
            </a:r>
            <a:r>
              <a:rPr lang="fr-FR" sz="1200" dirty="0">
                <a:latin typeface="Arial" panose="020B0604020202020204" pitchFamily="34" charset="0"/>
                <a:cs typeface="Arial" panose="020B0604020202020204" pitchFamily="34" charset="0"/>
              </a:rPr>
              <a:t>,</a:t>
            </a:r>
          </a:p>
          <a:p>
            <a:r>
              <a:rPr lang="fr-FR" sz="1200" dirty="0">
                <a:latin typeface="Arial" panose="020B0604020202020204" pitchFamily="34" charset="0"/>
                <a:cs typeface="Arial" panose="020B0604020202020204" pitchFamily="34" charset="0"/>
              </a:rPr>
              <a:t>    "utilisateurId":2</a:t>
            </a:r>
          </a:p>
          <a:p>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    "id":16,</a:t>
            </a:r>
          </a:p>
          <a:p>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libelle":"Compte</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Remunéré</a:t>
            </a:r>
            <a:r>
              <a:rPr lang="fr-FR" sz="1200" dirty="0">
                <a:latin typeface="Arial" panose="020B0604020202020204" pitchFamily="34" charset="0"/>
                <a:cs typeface="Arial" panose="020B0604020202020204" pitchFamily="34" charset="0"/>
              </a:rPr>
              <a:t>",</a:t>
            </a:r>
          </a:p>
          <a:p>
            <a:r>
              <a:rPr lang="fr-FR" sz="1200" dirty="0">
                <a:latin typeface="Arial" panose="020B0604020202020204" pitchFamily="34" charset="0"/>
                <a:cs typeface="Arial" panose="020B0604020202020204" pitchFamily="34" charset="0"/>
              </a:rPr>
              <a:t>    "solde":540.00,</a:t>
            </a:r>
          </a:p>
          <a:p>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decouvert</a:t>
            </a:r>
            <a:r>
              <a:rPr lang="fr-FR" sz="1200" dirty="0">
                <a:latin typeface="Arial" panose="020B0604020202020204" pitchFamily="34" charset="0"/>
                <a:cs typeface="Arial" panose="020B0604020202020204" pitchFamily="34" charset="0"/>
              </a:rPr>
              <a:t>":</a:t>
            </a:r>
            <a:r>
              <a:rPr lang="fr-FR" sz="1200" dirty="0" err="1">
                <a:latin typeface="Arial" panose="020B0604020202020204" pitchFamily="34" charset="0"/>
                <a:cs typeface="Arial" panose="020B0604020202020204" pitchFamily="34" charset="0"/>
              </a:rPr>
              <a:t>null</a:t>
            </a:r>
            <a:r>
              <a:rPr lang="fr-FR" sz="1200" dirty="0">
                <a:latin typeface="Arial" panose="020B0604020202020204" pitchFamily="34" charset="0"/>
                <a:cs typeface="Arial" panose="020B0604020202020204" pitchFamily="34" charset="0"/>
              </a:rPr>
              <a:t>,</a:t>
            </a:r>
          </a:p>
          <a:p>
            <a:r>
              <a:rPr lang="fr-FR" sz="1200" dirty="0">
                <a:latin typeface="Arial" panose="020B0604020202020204" pitchFamily="34" charset="0"/>
                <a:cs typeface="Arial" panose="020B0604020202020204" pitchFamily="34" charset="0"/>
              </a:rPr>
              <a:t>    "taux":0.30,</a:t>
            </a:r>
          </a:p>
          <a:p>
            <a:r>
              <a:rPr lang="fr-FR" sz="1200" dirty="0">
                <a:latin typeface="Arial" panose="020B0604020202020204" pitchFamily="34" charset="0"/>
                <a:cs typeface="Arial" panose="020B0604020202020204" pitchFamily="34" charset="0"/>
              </a:rPr>
              <a:t>    "utilisateurId":2</a:t>
            </a:r>
          </a:p>
          <a:p>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a:t>
            </a:r>
          </a:p>
        </p:txBody>
      </p:sp>
      <p:sp>
        <p:nvSpPr>
          <p:cNvPr id="8" name="ZoneTexte 7">
            <a:extLst>
              <a:ext uri="{FF2B5EF4-FFF2-40B4-BE49-F238E27FC236}">
                <a16:creationId xmlns:a16="http://schemas.microsoft.com/office/drawing/2014/main" id="{69EBF341-DF36-4C38-AA6C-092EEF14710F}"/>
              </a:ext>
            </a:extLst>
          </p:cNvPr>
          <p:cNvSpPr txBox="1"/>
          <p:nvPr/>
        </p:nvSpPr>
        <p:spPr>
          <a:xfrm>
            <a:off x="5564909" y="856457"/>
            <a:ext cx="6422043"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"utilisateurId":2,</a:t>
            </a:r>
          </a:p>
          <a:p>
            <a:r>
              <a:rPr lang="fr-FR" sz="1000" dirty="0">
                <a:latin typeface="Arial" panose="020B0604020202020204" pitchFamily="34" charset="0"/>
                <a:cs typeface="Arial" panose="020B0604020202020204" pitchFamily="34" charset="0"/>
              </a:rPr>
              <a:t>    "solde":1460.00,</a:t>
            </a:r>
          </a:p>
          <a:p>
            <a:r>
              <a:rPr lang="fr-FR" sz="1000" dirty="0">
                <a:latin typeface="Arial" panose="020B0604020202020204" pitchFamily="34" charset="0"/>
                <a:cs typeface="Arial" panose="020B0604020202020204" pitchFamily="34" charset="0"/>
              </a:rPr>
              <a:t>    "decouvert":100.00,</a:t>
            </a:r>
          </a:p>
          <a:p>
            <a:r>
              <a:rPr lang="fr-FR" sz="1000" dirty="0">
                <a:latin typeface="Arial" panose="020B0604020202020204" pitchFamily="34" charset="0"/>
                <a:cs typeface="Arial" panose="020B0604020202020204" pitchFamily="34" charset="0"/>
              </a:rPr>
              <a:t>    "taux":</a:t>
            </a:r>
            <a:r>
              <a:rPr lang="fr-FR" sz="1000" dirty="0" err="1">
                <a:latin typeface="Arial" panose="020B0604020202020204" pitchFamily="34" charset="0"/>
                <a:cs typeface="Arial" panose="020B0604020202020204" pitchFamily="34" charset="0"/>
              </a:rPr>
              <a:t>null</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libelle":"Compte</a:t>
            </a:r>
            <a:r>
              <a:rPr lang="fr-FR" sz="1000" dirty="0">
                <a:latin typeface="Arial" panose="020B0604020202020204" pitchFamily="34" charset="0"/>
                <a:cs typeface="Arial" panose="020B0604020202020204" pitchFamily="34" charset="0"/>
              </a:rPr>
              <a:t> Courant",</a:t>
            </a:r>
          </a:p>
          <a:p>
            <a:r>
              <a:rPr lang="fr-FR" sz="1000" dirty="0">
                <a:latin typeface="Arial" panose="020B0604020202020204" pitchFamily="34" charset="0"/>
                <a:cs typeface="Arial" panose="020B0604020202020204" pitchFamily="34" charset="0"/>
              </a:rPr>
              <a:t>    "links":[</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rel":"self</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href":"http</a:t>
            </a:r>
            <a:r>
              <a:rPr lang="fr-FR" sz="1000" dirty="0">
                <a:latin typeface="Arial" panose="020B0604020202020204" pitchFamily="34" charset="0"/>
                <a:cs typeface="Arial" panose="020B0604020202020204" pitchFamily="34" charset="0"/>
              </a:rPr>
              <a:t>://localhost:8080/exo14.spring.mvc.rest.hateoas/</a:t>
            </a:r>
            <a:r>
              <a:rPr lang="fr-FR" sz="1000" dirty="0" err="1">
                <a:latin typeface="Arial" panose="020B0604020202020204" pitchFamily="34" charset="0"/>
                <a:cs typeface="Arial" panose="020B0604020202020204" pitchFamily="34" charset="0"/>
              </a:rPr>
              <a:t>rest</a:t>
            </a:r>
            <a:r>
              <a:rPr lang="fr-FR" sz="1000" dirty="0">
                <a:latin typeface="Arial" panose="020B0604020202020204" pitchFamily="34" charset="0"/>
                <a:cs typeface="Arial" panose="020B0604020202020204" pitchFamily="34" charset="0"/>
              </a:rPr>
              <a:t>/comptes/2/13"</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rel":"utilisateur</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href":"http</a:t>
            </a:r>
            <a:r>
              <a:rPr lang="fr-FR" sz="1000" dirty="0">
                <a:latin typeface="Arial" panose="020B0604020202020204" pitchFamily="34" charset="0"/>
                <a:cs typeface="Arial" panose="020B0604020202020204" pitchFamily="34" charset="0"/>
              </a:rPr>
              <a:t>://localhost:8080/exo14.spring.mvc.rest.hateoas/</a:t>
            </a:r>
            <a:r>
              <a:rPr lang="fr-FR" sz="1000" dirty="0" err="1">
                <a:latin typeface="Arial" panose="020B0604020202020204" pitchFamily="34" charset="0"/>
                <a:cs typeface="Arial" panose="020B0604020202020204" pitchFamily="34" charset="0"/>
              </a:rPr>
              <a:t>rest</a:t>
            </a:r>
            <a:r>
              <a:rPr lang="fr-FR" sz="1000" dirty="0">
                <a:latin typeface="Arial" panose="020B0604020202020204" pitchFamily="34" charset="0"/>
                <a:cs typeface="Arial" panose="020B0604020202020204" pitchFamily="34" charset="0"/>
              </a:rPr>
              <a:t>/authentifier/2"</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"utilisateurId":2,</a:t>
            </a:r>
          </a:p>
          <a:p>
            <a:r>
              <a:rPr lang="fr-FR" sz="1000" dirty="0">
                <a:latin typeface="Arial" panose="020B0604020202020204" pitchFamily="34" charset="0"/>
                <a:cs typeface="Arial" panose="020B0604020202020204" pitchFamily="34" charset="0"/>
              </a:rPr>
              <a:t>    "solde":540.00,</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decouvert</a:t>
            </a:r>
            <a:r>
              <a:rPr lang="fr-FR" sz="1000" dirty="0">
                <a:latin typeface="Arial" panose="020B0604020202020204" pitchFamily="34" charset="0"/>
                <a:cs typeface="Arial" panose="020B0604020202020204" pitchFamily="34" charset="0"/>
              </a:rPr>
              <a:t>":</a:t>
            </a:r>
            <a:r>
              <a:rPr lang="fr-FR" sz="1000" dirty="0" err="1">
                <a:latin typeface="Arial" panose="020B0604020202020204" pitchFamily="34" charset="0"/>
                <a:cs typeface="Arial" panose="020B0604020202020204" pitchFamily="34" charset="0"/>
              </a:rPr>
              <a:t>null</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"taux":0.30,</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libelle":"Compte</a:t>
            </a: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Remunéré</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"links":[</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rel":"self</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href":"http</a:t>
            </a:r>
            <a:r>
              <a:rPr lang="fr-FR" sz="1000" dirty="0">
                <a:latin typeface="Arial" panose="020B0604020202020204" pitchFamily="34" charset="0"/>
                <a:cs typeface="Arial" panose="020B0604020202020204" pitchFamily="34" charset="0"/>
              </a:rPr>
              <a:t>://localhost:8080/exo14.spring.mvc.rest.hateoas/</a:t>
            </a:r>
            <a:r>
              <a:rPr lang="fr-FR" sz="1000" dirty="0" err="1">
                <a:latin typeface="Arial" panose="020B0604020202020204" pitchFamily="34" charset="0"/>
                <a:cs typeface="Arial" panose="020B0604020202020204" pitchFamily="34" charset="0"/>
              </a:rPr>
              <a:t>rest</a:t>
            </a:r>
            <a:r>
              <a:rPr lang="fr-FR" sz="1000" dirty="0">
                <a:latin typeface="Arial" panose="020B0604020202020204" pitchFamily="34" charset="0"/>
                <a:cs typeface="Arial" panose="020B0604020202020204" pitchFamily="34" charset="0"/>
              </a:rPr>
              <a:t>/comptes/2/16"</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rel":"utilisateur</a:t>
            </a:r>
            <a:r>
              <a:rPr lang="fr-FR" sz="1000" dirty="0">
                <a:latin typeface="Arial" panose="020B0604020202020204" pitchFamily="34" charset="0"/>
                <a:cs typeface="Arial" panose="020B0604020202020204" pitchFamily="34" charset="0"/>
              </a:rPr>
              <a:t>",</a:t>
            </a:r>
          </a:p>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href":"http</a:t>
            </a:r>
            <a:r>
              <a:rPr lang="fr-FR" sz="1000" dirty="0">
                <a:latin typeface="Arial" panose="020B0604020202020204" pitchFamily="34" charset="0"/>
                <a:cs typeface="Arial" panose="020B0604020202020204" pitchFamily="34" charset="0"/>
              </a:rPr>
              <a:t>://localhost:8080/exo14.spring.mvc.rest.hateoas/</a:t>
            </a:r>
            <a:r>
              <a:rPr lang="fr-FR" sz="1000" dirty="0" err="1">
                <a:latin typeface="Arial" panose="020B0604020202020204" pitchFamily="34" charset="0"/>
                <a:cs typeface="Arial" panose="020B0604020202020204" pitchFamily="34" charset="0"/>
              </a:rPr>
              <a:t>rest</a:t>
            </a:r>
            <a:r>
              <a:rPr lang="fr-FR" sz="1000" dirty="0">
                <a:latin typeface="Arial" panose="020B0604020202020204" pitchFamily="34" charset="0"/>
                <a:cs typeface="Arial" panose="020B0604020202020204" pitchFamily="34" charset="0"/>
              </a:rPr>
              <a:t>/authentifier/2"</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  }</a:t>
            </a:r>
          </a:p>
          <a:p>
            <a:r>
              <a:rPr lang="fr-FR" sz="1000" dirty="0">
                <a:latin typeface="Arial" panose="020B0604020202020204" pitchFamily="34" charset="0"/>
                <a:cs typeface="Arial" panose="020B0604020202020204" pitchFamily="34" charset="0"/>
              </a:rPr>
              <a:t>]</a:t>
            </a:r>
          </a:p>
        </p:txBody>
      </p:sp>
      <p:sp>
        <p:nvSpPr>
          <p:cNvPr id="4" name="ZoneTexte 3">
            <a:extLst>
              <a:ext uri="{FF2B5EF4-FFF2-40B4-BE49-F238E27FC236}">
                <a16:creationId xmlns:a16="http://schemas.microsoft.com/office/drawing/2014/main" id="{0184B1CD-4FBB-4893-8DA2-4E9DF6616BAB}"/>
              </a:ext>
            </a:extLst>
          </p:cNvPr>
          <p:cNvSpPr txBox="1"/>
          <p:nvPr/>
        </p:nvSpPr>
        <p:spPr>
          <a:xfrm>
            <a:off x="776119" y="5615709"/>
            <a:ext cx="2658100"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Avant : Sans HATEOAS</a:t>
            </a:r>
          </a:p>
        </p:txBody>
      </p:sp>
      <p:sp>
        <p:nvSpPr>
          <p:cNvPr id="9" name="ZoneTexte 8">
            <a:extLst>
              <a:ext uri="{FF2B5EF4-FFF2-40B4-BE49-F238E27FC236}">
                <a16:creationId xmlns:a16="http://schemas.microsoft.com/office/drawing/2014/main" id="{43AF06A5-3F19-4B6A-9103-2D2CCEA1FBDE}"/>
              </a:ext>
            </a:extLst>
          </p:cNvPr>
          <p:cNvSpPr txBox="1"/>
          <p:nvPr/>
        </p:nvSpPr>
        <p:spPr>
          <a:xfrm>
            <a:off x="7446880" y="6488768"/>
            <a:ext cx="2715808"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Après : Avec HATEOAS</a:t>
            </a:r>
          </a:p>
        </p:txBody>
      </p:sp>
    </p:spTree>
    <p:extLst>
      <p:ext uri="{BB962C8B-B14F-4D97-AF65-F5344CB8AC3E}">
        <p14:creationId xmlns:p14="http://schemas.microsoft.com/office/powerpoint/2010/main" val="1152844486"/>
      </p:ext>
    </p:extLst>
  </p:cSld>
  <p:clrMapOvr>
    <a:masterClrMapping/>
  </p:clrMapOvr>
  <p:transition spd="slow"/>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468</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En important l’exercice HATEOAS qui reprend les web services REST</a:t>
            </a:r>
          </a:p>
          <a:p>
            <a:pPr lvl="1"/>
            <a:r>
              <a:rPr lang="fr-FR" dirty="0"/>
              <a:t>La dépendance est déjà dans le Maven</a:t>
            </a:r>
          </a:p>
          <a:p>
            <a:pPr lvl="1"/>
            <a:r>
              <a:rPr lang="fr-FR" dirty="0"/>
              <a:t>Créez les classes de </a:t>
            </a:r>
            <a:r>
              <a:rPr lang="fr-FR" dirty="0" err="1"/>
              <a:t>beans</a:t>
            </a:r>
            <a:r>
              <a:rPr lang="fr-FR" dirty="0"/>
              <a:t> </a:t>
            </a:r>
            <a:r>
              <a:rPr lang="fr-FR" dirty="0" err="1"/>
              <a:t>Json</a:t>
            </a:r>
            <a:r>
              <a:rPr lang="fr-FR" dirty="0"/>
              <a:t> adaptés pour HATEOAS</a:t>
            </a:r>
          </a:p>
          <a:p>
            <a:pPr lvl="1"/>
            <a:r>
              <a:rPr lang="fr-FR" dirty="0"/>
              <a:t>Ajustez vos contrôleurs REST pour faire usage de HATEOAS</a:t>
            </a:r>
          </a:p>
          <a:p>
            <a:endParaRPr lang="fr-FR" dirty="0">
              <a:solidFill>
                <a:schemeClr val="tx1"/>
              </a:solidFill>
            </a:endParaRPr>
          </a:p>
          <a:p>
            <a:endParaRPr lang="fr-FR" dirty="0">
              <a:solidFill>
                <a:schemeClr val="tx1"/>
              </a:solidFill>
            </a:endParaRPr>
          </a:p>
        </p:txBody>
      </p:sp>
      <p:sp>
        <p:nvSpPr>
          <p:cNvPr id="2" name="Espace réservé du pied de page 1">
            <a:extLst>
              <a:ext uri="{FF2B5EF4-FFF2-40B4-BE49-F238E27FC236}">
                <a16:creationId xmlns:a16="http://schemas.microsoft.com/office/drawing/2014/main" id="{3853ACAF-0448-4806-B51B-B327968AB7C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5AD80995-DA8B-49F3-87A1-252CAFB864D9}"/>
              </a:ext>
            </a:extLst>
          </p:cNvPr>
          <p:cNvPicPr>
            <a:picLocks noChangeAspect="1"/>
          </p:cNvPicPr>
          <p:nvPr/>
        </p:nvPicPr>
        <p:blipFill>
          <a:blip r:embed="rId3"/>
          <a:stretch>
            <a:fillRect/>
          </a:stretch>
        </p:blipFill>
        <p:spPr>
          <a:xfrm>
            <a:off x="238867" y="4561705"/>
            <a:ext cx="2248214" cy="2038635"/>
          </a:xfrm>
          <a:prstGeom prst="rect">
            <a:avLst/>
          </a:prstGeom>
        </p:spPr>
      </p:pic>
    </p:spTree>
    <p:extLst>
      <p:ext uri="{BB962C8B-B14F-4D97-AF65-F5344CB8AC3E}">
        <p14:creationId xmlns:p14="http://schemas.microsoft.com/office/powerpoint/2010/main" val="333024175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469</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lstStyle/>
          <a:p>
            <a:r>
              <a:rPr lang="fr-FR" altLang="fr-FR" dirty="0"/>
              <a:t>On peut utiliser les </a:t>
            </a:r>
            <a:r>
              <a:rPr lang="fr-FR" altLang="fr-FR" dirty="0" err="1"/>
              <a:t>Mock</a:t>
            </a:r>
            <a:r>
              <a:rPr lang="fr-FR" altLang="fr-FR" dirty="0"/>
              <a:t> Spring pour tester nos WS sans les déployer sur un serveur J2EE</a:t>
            </a:r>
          </a:p>
          <a:p>
            <a:endParaRPr lang="fr-FR" altLang="fr-FR" dirty="0"/>
          </a:p>
          <a:p>
            <a:r>
              <a:rPr lang="fr-FR" altLang="fr-FR" dirty="0"/>
              <a:t>Avec cette approche, il n’est plus nécessaire de déployer quoi que ce soit</a:t>
            </a:r>
          </a:p>
          <a:p>
            <a:pPr lvl="1"/>
            <a:r>
              <a:rPr lang="fr-FR" altLang="fr-FR" dirty="0"/>
              <a:t>Tests plus simple à écrire (pas de nom de serveur, …)</a:t>
            </a:r>
          </a:p>
          <a:p>
            <a:pPr lvl="1"/>
            <a:r>
              <a:rPr lang="fr-FR" altLang="fr-FR" dirty="0"/>
              <a:t>Les tests seront lancés automatiquement avec nos tests unitaires</a:t>
            </a:r>
          </a:p>
        </p:txBody>
      </p:sp>
      <p:sp>
        <p:nvSpPr>
          <p:cNvPr id="3" name="Espace réservé du pied de page 2">
            <a:extLst>
              <a:ext uri="{FF2B5EF4-FFF2-40B4-BE49-F238E27FC236}">
                <a16:creationId xmlns:a16="http://schemas.microsoft.com/office/drawing/2014/main" id="{5B59D81C-1B4C-49D3-878F-80731B717A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98239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Récupération d’instances de bean</a:t>
            </a:r>
            <a:endParaRPr lang="fr-FR" dirty="0"/>
          </a:p>
        </p:txBody>
      </p:sp>
      <p:sp>
        <p:nvSpPr>
          <p:cNvPr id="72707" name="Espace réservé du contenu 2"/>
          <p:cNvSpPr>
            <a:spLocks noGrp="1"/>
          </p:cNvSpPr>
          <p:nvPr>
            <p:ph idx="1"/>
          </p:nvPr>
        </p:nvSpPr>
        <p:spPr/>
        <p:txBody>
          <a:bodyPr>
            <a:normAutofit/>
          </a:bodyPr>
          <a:lstStyle/>
          <a:p>
            <a:r>
              <a:rPr lang="fr-FR" altLang="en-US" sz="2000" dirty="0"/>
              <a:t>Vous pouvez récupérer vos </a:t>
            </a:r>
            <a:r>
              <a:rPr lang="fr-FR" altLang="en-US" sz="2000" dirty="0" err="1"/>
              <a:t>beans</a:t>
            </a:r>
            <a:r>
              <a:rPr lang="fr-FR" altLang="en-US" sz="2000" dirty="0"/>
              <a:t> à travers la méthode </a:t>
            </a:r>
            <a:r>
              <a:rPr lang="fr-FR" altLang="en-US" sz="2000" b="1" u="sng" dirty="0" err="1"/>
              <a:t>getBean</a:t>
            </a:r>
            <a:r>
              <a:rPr lang="fr-FR" altLang="en-US" sz="2000" dirty="0"/>
              <a:t> de votre objet contexte</a:t>
            </a:r>
          </a:p>
          <a:p>
            <a:endParaRPr lang="fr-FR" altLang="en-US" sz="2000" dirty="0"/>
          </a:p>
          <a:p>
            <a:r>
              <a:rPr lang="fr-FR" altLang="en-US" sz="2000" dirty="0"/>
              <a:t>Récupération d’un </a:t>
            </a:r>
            <a:r>
              <a:rPr lang="fr-FR" altLang="en-US" sz="2000" dirty="0" err="1"/>
              <a:t>bean</a:t>
            </a:r>
            <a:r>
              <a:rPr lang="fr-FR" altLang="en-US" sz="2000" dirty="0"/>
              <a:t> avec transtypage (« </a:t>
            </a:r>
            <a:r>
              <a:rPr lang="fr-FR" altLang="en-US" sz="2000" dirty="0" err="1"/>
              <a:t>cast</a:t>
            </a:r>
            <a:r>
              <a:rPr lang="fr-FR" altLang="en-US" sz="2000" dirty="0"/>
              <a:t> »)</a:t>
            </a:r>
          </a:p>
          <a:p>
            <a:endParaRPr lang="fr-FR" altLang="en-US" sz="2000" dirty="0"/>
          </a:p>
          <a:p>
            <a:endParaRPr lang="fr-FR" altLang="en-US" sz="2000" dirty="0"/>
          </a:p>
          <a:p>
            <a:pPr lvl="1"/>
            <a:r>
              <a:rPr lang="fr-FR" altLang="en-US" sz="1800" dirty="0"/>
              <a:t>L’instance d’un </a:t>
            </a:r>
            <a:r>
              <a:rPr lang="fr-FR" altLang="en-US" sz="1800" dirty="0" err="1"/>
              <a:t>bean</a:t>
            </a:r>
            <a:r>
              <a:rPr lang="fr-FR" altLang="en-US" sz="1800" dirty="0"/>
              <a:t> est récupérée du contexte par la valeur de son attribut « id » (identifiant unique).</a:t>
            </a:r>
          </a:p>
          <a:p>
            <a:pPr lvl="1"/>
            <a:endParaRPr lang="fr-FR" altLang="en-US" sz="1800" dirty="0"/>
          </a:p>
          <a:p>
            <a:r>
              <a:rPr lang="fr-FR" altLang="en-US" sz="2000" dirty="0"/>
              <a:t>Depuis la version 3 de Spring, il est possible de récupérer un </a:t>
            </a:r>
            <a:r>
              <a:rPr lang="fr-FR" altLang="en-US" sz="2000" dirty="0" err="1"/>
              <a:t>bean</a:t>
            </a:r>
            <a:r>
              <a:rPr lang="fr-FR" altLang="en-US" sz="2000" dirty="0"/>
              <a:t> sans transtypage</a:t>
            </a:r>
          </a:p>
        </p:txBody>
      </p:sp>
      <p:sp>
        <p:nvSpPr>
          <p:cNvPr id="6" name="ZoneTexte 5"/>
          <p:cNvSpPr txBox="1"/>
          <p:nvPr/>
        </p:nvSpPr>
        <p:spPr>
          <a:xfrm>
            <a:off x="1427755" y="2605382"/>
            <a:ext cx="9738804"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err="1">
                <a:solidFill>
                  <a:schemeClr val="tx1"/>
                </a:solidFill>
                <a:latin typeface="Courier New"/>
              </a:rPr>
              <a:t>ApplicationContext</a:t>
            </a:r>
            <a:r>
              <a:rPr lang="fr-FR" sz="1400" dirty="0">
                <a:solidFill>
                  <a:schemeClr val="tx1"/>
                </a:solidFill>
                <a:latin typeface="Courier New"/>
              </a:rPr>
              <a:t> </a:t>
            </a:r>
            <a:r>
              <a:rPr lang="fr-FR" sz="1400" dirty="0" err="1">
                <a:solidFill>
                  <a:schemeClr val="tx1"/>
                </a:solidFill>
                <a:latin typeface="Courier New"/>
              </a:rPr>
              <a:t>ctx</a:t>
            </a:r>
            <a:r>
              <a:rPr lang="fr-FR" sz="1400" dirty="0">
                <a:solidFill>
                  <a:schemeClr val="tx1"/>
                </a:solidFill>
                <a:latin typeface="Courier New"/>
              </a:rPr>
              <a:t> = new </a:t>
            </a:r>
            <a:r>
              <a:rPr lang="fr-FR" sz="1400" dirty="0" err="1">
                <a:solidFill>
                  <a:schemeClr val="tx1"/>
                </a:solidFill>
                <a:latin typeface="Courier New"/>
              </a:rPr>
              <a:t>ClassPathXmlApplicationContext</a:t>
            </a:r>
            <a:r>
              <a:rPr lang="fr-FR" sz="1400" dirty="0">
                <a:solidFill>
                  <a:schemeClr val="tx1"/>
                </a:solidFill>
                <a:latin typeface="Courier New"/>
              </a:rPr>
              <a:t>("applicationContext.xml");</a:t>
            </a:r>
          </a:p>
          <a:p>
            <a:pPr>
              <a:defRPr/>
            </a:pPr>
            <a:r>
              <a:rPr lang="en-US" sz="1400" dirty="0" err="1">
                <a:solidFill>
                  <a:schemeClr val="tx1"/>
                </a:solidFill>
                <a:latin typeface="Courier New"/>
              </a:rPr>
              <a:t>ITransfertService</a:t>
            </a:r>
            <a:r>
              <a:rPr lang="en-US" sz="1400" dirty="0">
                <a:solidFill>
                  <a:schemeClr val="tx1"/>
                </a:solidFill>
                <a:latin typeface="Courier New"/>
              </a:rPr>
              <a:t> service = </a:t>
            </a:r>
            <a:r>
              <a:rPr lang="en-US" sz="1400" b="1" dirty="0">
                <a:solidFill>
                  <a:schemeClr val="tx1"/>
                </a:solidFill>
                <a:latin typeface="Courier New"/>
              </a:rPr>
              <a:t>(</a:t>
            </a:r>
            <a:r>
              <a:rPr lang="en-US" sz="1400" b="1" dirty="0" err="1">
                <a:solidFill>
                  <a:schemeClr val="tx1"/>
                </a:solidFill>
                <a:latin typeface="Courier New"/>
              </a:rPr>
              <a:t>ITransfertService</a:t>
            </a:r>
            <a:r>
              <a:rPr lang="en-US" sz="1400" b="1" dirty="0">
                <a:solidFill>
                  <a:schemeClr val="tx1"/>
                </a:solidFill>
                <a:latin typeface="Courier New"/>
              </a:rPr>
              <a:t>)</a:t>
            </a:r>
            <a:r>
              <a:rPr lang="en-US" sz="1400" dirty="0">
                <a:solidFill>
                  <a:schemeClr val="tx1"/>
                </a:solidFill>
                <a:latin typeface="Courier New"/>
              </a:rPr>
              <a:t> </a:t>
            </a:r>
            <a:r>
              <a:rPr lang="en-US" sz="1400" dirty="0" err="1">
                <a:solidFill>
                  <a:schemeClr val="tx1"/>
                </a:solidFill>
                <a:latin typeface="Courier New"/>
              </a:rPr>
              <a:t>ctx.</a:t>
            </a:r>
            <a:r>
              <a:rPr lang="en-US" sz="1400" b="1" dirty="0" err="1">
                <a:solidFill>
                  <a:schemeClr val="tx1"/>
                </a:solidFill>
                <a:latin typeface="Courier New"/>
              </a:rPr>
              <a:t>getBean</a:t>
            </a:r>
            <a:r>
              <a:rPr lang="en-US" sz="1400" dirty="0">
                <a:solidFill>
                  <a:schemeClr val="tx1"/>
                </a:solidFill>
                <a:latin typeface="Courier New"/>
              </a:rPr>
              <a:t>("</a:t>
            </a:r>
            <a:r>
              <a:rPr lang="en-US" sz="1400" dirty="0" err="1">
                <a:solidFill>
                  <a:schemeClr val="tx1"/>
                </a:solidFill>
                <a:latin typeface="Courier New"/>
              </a:rPr>
              <a:t>transfertService</a:t>
            </a:r>
            <a:r>
              <a:rPr lang="en-US" sz="1400" dirty="0">
                <a:solidFill>
                  <a:schemeClr val="tx1"/>
                </a:solidFill>
                <a:latin typeface="Courier New"/>
              </a:rPr>
              <a:t>");</a:t>
            </a:r>
          </a:p>
          <a:p>
            <a:pPr>
              <a:defRPr/>
            </a:pPr>
            <a:r>
              <a:rPr lang="fr-FR" sz="1400" dirty="0" err="1">
                <a:solidFill>
                  <a:schemeClr val="tx1"/>
                </a:solidFill>
                <a:latin typeface="Courier New"/>
              </a:rPr>
              <a:t>service.transfert</a:t>
            </a:r>
            <a:r>
              <a:rPr lang="fr-FR" sz="1400" dirty="0">
                <a:solidFill>
                  <a:schemeClr val="tx1"/>
                </a:solidFill>
                <a:latin typeface="Courier New"/>
              </a:rPr>
              <a:t>(2956);</a:t>
            </a:r>
          </a:p>
        </p:txBody>
      </p:sp>
      <p:sp>
        <p:nvSpPr>
          <p:cNvPr id="7" name="ZoneTexte 6"/>
          <p:cNvSpPr txBox="1"/>
          <p:nvPr/>
        </p:nvSpPr>
        <p:spPr>
          <a:xfrm>
            <a:off x="1427755" y="5105443"/>
            <a:ext cx="964484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400" dirty="0" err="1">
                <a:solidFill>
                  <a:schemeClr val="tx1"/>
                </a:solidFill>
                <a:latin typeface="Courier New"/>
              </a:rPr>
              <a:t>ITransfertService</a:t>
            </a:r>
            <a:r>
              <a:rPr lang="en-US" sz="1400" dirty="0">
                <a:solidFill>
                  <a:schemeClr val="tx1"/>
                </a:solidFill>
                <a:latin typeface="Courier New"/>
              </a:rPr>
              <a:t> service = </a:t>
            </a:r>
            <a:r>
              <a:rPr lang="en-US" sz="1400" dirty="0" err="1">
                <a:solidFill>
                  <a:schemeClr val="tx1"/>
                </a:solidFill>
                <a:latin typeface="Courier New"/>
              </a:rPr>
              <a:t>ctx.</a:t>
            </a:r>
            <a:r>
              <a:rPr lang="en-US" sz="1400" b="1" dirty="0" err="1">
                <a:solidFill>
                  <a:schemeClr val="tx1"/>
                </a:solidFill>
                <a:latin typeface="Courier New"/>
              </a:rPr>
              <a:t>getBean</a:t>
            </a:r>
            <a:r>
              <a:rPr lang="en-US" sz="1400" dirty="0">
                <a:solidFill>
                  <a:schemeClr val="tx1"/>
                </a:solidFill>
                <a:latin typeface="Courier New"/>
              </a:rPr>
              <a:t>("</a:t>
            </a:r>
            <a:r>
              <a:rPr lang="en-US" sz="1400" dirty="0" err="1">
                <a:solidFill>
                  <a:schemeClr val="tx1"/>
                </a:solidFill>
                <a:latin typeface="Courier New"/>
              </a:rPr>
              <a:t>transfertService</a:t>
            </a:r>
            <a:r>
              <a:rPr lang="en-US" sz="1400" dirty="0">
                <a:solidFill>
                  <a:schemeClr val="tx1"/>
                </a:solidFill>
                <a:latin typeface="Courier New"/>
              </a:rPr>
              <a:t>", </a:t>
            </a:r>
            <a:r>
              <a:rPr lang="en-US" sz="1400" b="1" dirty="0" err="1">
                <a:solidFill>
                  <a:schemeClr val="tx1"/>
                </a:solidFill>
                <a:latin typeface="Courier New"/>
              </a:rPr>
              <a:t>ITransfertService.class</a:t>
            </a:r>
            <a:r>
              <a:rPr lang="en-US" sz="1400" dirty="0">
                <a:solidFill>
                  <a:schemeClr val="tx1"/>
                </a:solidFill>
                <a:latin typeface="Courier New"/>
              </a:rPr>
              <a:t>);</a:t>
            </a:r>
          </a:p>
          <a:p>
            <a:pPr>
              <a:defRPr/>
            </a:pPr>
            <a:endParaRPr lang="fr-FR" sz="1400" dirty="0">
              <a:solidFill>
                <a:schemeClr val="tx1"/>
              </a:solidFill>
              <a:latin typeface="Courier New"/>
            </a:endParaRPr>
          </a:p>
          <a:p>
            <a:pPr>
              <a:defRPr/>
            </a:pPr>
            <a:r>
              <a:rPr lang="fr-FR" sz="1400" dirty="0">
                <a:solidFill>
                  <a:schemeClr val="tx1"/>
                </a:solidFill>
                <a:latin typeface="Courier New"/>
              </a:rPr>
              <a:t>// Il n’est pas nécessaire de préciser son identifiant : type </a:t>
            </a:r>
            <a:r>
              <a:rPr lang="fr-FR" sz="1400" b="1" u="sng" dirty="0">
                <a:solidFill>
                  <a:schemeClr val="tx1"/>
                </a:solidFill>
                <a:latin typeface="Courier New"/>
              </a:rPr>
              <a:t>unique</a:t>
            </a:r>
            <a:r>
              <a:rPr lang="fr-FR" sz="1400" dirty="0">
                <a:solidFill>
                  <a:schemeClr val="tx1"/>
                </a:solidFill>
                <a:latin typeface="Courier New"/>
              </a:rPr>
              <a:t>.</a:t>
            </a:r>
          </a:p>
          <a:p>
            <a:pPr>
              <a:defRPr/>
            </a:pPr>
            <a:r>
              <a:rPr lang="en-US" sz="1400" dirty="0" err="1">
                <a:solidFill>
                  <a:schemeClr val="tx1"/>
                </a:solidFill>
                <a:latin typeface="Courier New"/>
              </a:rPr>
              <a:t>ITransfertService</a:t>
            </a:r>
            <a:r>
              <a:rPr lang="en-US" sz="1400" dirty="0">
                <a:solidFill>
                  <a:schemeClr val="tx1"/>
                </a:solidFill>
                <a:latin typeface="Courier New"/>
              </a:rPr>
              <a:t> service = </a:t>
            </a:r>
            <a:r>
              <a:rPr lang="en-US" sz="1400" dirty="0" err="1">
                <a:solidFill>
                  <a:schemeClr val="tx1"/>
                </a:solidFill>
                <a:latin typeface="Courier New"/>
              </a:rPr>
              <a:t>ctx.</a:t>
            </a:r>
            <a:r>
              <a:rPr lang="en-US" sz="1400" b="1" dirty="0" err="1">
                <a:solidFill>
                  <a:schemeClr val="tx1"/>
                </a:solidFill>
                <a:latin typeface="Courier New"/>
              </a:rPr>
              <a:t>getBean</a:t>
            </a:r>
            <a:r>
              <a:rPr lang="en-US" sz="1400" dirty="0">
                <a:solidFill>
                  <a:schemeClr val="tx1"/>
                </a:solidFill>
                <a:latin typeface="Courier New"/>
              </a:rPr>
              <a:t>(</a:t>
            </a:r>
            <a:r>
              <a:rPr lang="en-US" sz="1400" b="1" dirty="0" err="1">
                <a:solidFill>
                  <a:schemeClr val="tx1"/>
                </a:solidFill>
                <a:latin typeface="Courier New"/>
              </a:rPr>
              <a:t>ITransfertService.class</a:t>
            </a:r>
            <a:r>
              <a:rPr lang="en-US" sz="14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47</a:t>
            </a:fld>
            <a:endParaRPr lang="fr-FR"/>
          </a:p>
        </p:txBody>
      </p:sp>
      <p:sp>
        <p:nvSpPr>
          <p:cNvPr id="4" name="Espace réservé du pied de page 3">
            <a:extLst>
              <a:ext uri="{FF2B5EF4-FFF2-40B4-BE49-F238E27FC236}">
                <a16:creationId xmlns:a16="http://schemas.microsoft.com/office/drawing/2014/main" id="{085667EB-6B3E-4526-BDD7-D52085B0284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75155234"/>
      </p:ext>
    </p:extLst>
  </p:cSld>
  <p:clrMapOvr>
    <a:masterClrMapping/>
  </p:clrMapOvr>
  <p:transition spd="slow"/>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606798" y="2177739"/>
            <a:ext cx="10040751" cy="4458322"/>
          </a:xfrm>
          <a:prstGeom prst="rect">
            <a:avLst/>
          </a:prstGeom>
        </p:spPr>
      </p:pic>
      <p:sp>
        <p:nvSpPr>
          <p:cNvPr id="4" name="Espace réservé du numéro de diapositive 3"/>
          <p:cNvSpPr>
            <a:spLocks noGrp="1"/>
          </p:cNvSpPr>
          <p:nvPr>
            <p:ph type="sldNum" sz="quarter" idx="12"/>
          </p:nvPr>
        </p:nvSpPr>
        <p:spPr/>
        <p:txBody>
          <a:bodyPr/>
          <a:lstStyle/>
          <a:p>
            <a:fld id="{F1F5C55A-AAC4-4FAB-A004-0267178C4D8A}" type="slidenum">
              <a:rPr lang="fr-FR" smtClean="0"/>
              <a:pPr/>
              <a:t>470</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normAutofit/>
          </a:bodyPr>
          <a:lstStyle/>
          <a:p>
            <a:r>
              <a:rPr lang="fr-FR" altLang="fr-FR" sz="2400" dirty="0"/>
              <a:t>Dans un premier temps il faut légèrement modifier la déclaration de nos tests </a:t>
            </a:r>
            <a:r>
              <a:rPr lang="fr-FR" altLang="fr-FR" sz="2400" dirty="0" err="1"/>
              <a:t>Junit</a:t>
            </a:r>
            <a:r>
              <a:rPr lang="fr-FR" altLang="fr-FR" sz="2400" dirty="0"/>
              <a:t> en complémentant les annotations :</a:t>
            </a:r>
          </a:p>
        </p:txBody>
      </p:sp>
      <p:sp>
        <p:nvSpPr>
          <p:cNvPr id="7" name="Bulle narrative : rectangle 6"/>
          <p:cNvSpPr/>
          <p:nvPr/>
        </p:nvSpPr>
        <p:spPr>
          <a:xfrm>
            <a:off x="8077431" y="3095819"/>
            <a:ext cx="2184400" cy="850900"/>
          </a:xfrm>
          <a:prstGeom prst="wedgeRectCallout">
            <a:avLst>
              <a:gd name="adj1" fmla="val -266849"/>
              <a:gd name="adj2" fmla="val 338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 Ajoute cette</a:t>
            </a:r>
            <a:br>
              <a:rPr lang="fr-FR" dirty="0"/>
            </a:br>
            <a:r>
              <a:rPr lang="fr-FR" dirty="0"/>
              <a:t>annotation</a:t>
            </a:r>
          </a:p>
        </p:txBody>
      </p:sp>
      <p:sp>
        <p:nvSpPr>
          <p:cNvPr id="9" name="Bulle narrative : rectangle 8"/>
          <p:cNvSpPr/>
          <p:nvPr/>
        </p:nvSpPr>
        <p:spPr>
          <a:xfrm>
            <a:off x="8775700" y="4537731"/>
            <a:ext cx="2184400" cy="1260255"/>
          </a:xfrm>
          <a:prstGeom prst="wedgeRectCallout">
            <a:avLst>
              <a:gd name="adj1" fmla="val 9948"/>
              <a:gd name="adj2" fmla="val 785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 complète sa liste de fichier Spring</a:t>
            </a:r>
          </a:p>
        </p:txBody>
      </p:sp>
      <p:sp>
        <p:nvSpPr>
          <p:cNvPr id="3" name="Espace réservé du pied de page 2">
            <a:extLst>
              <a:ext uri="{FF2B5EF4-FFF2-40B4-BE49-F238E27FC236}">
                <a16:creationId xmlns:a16="http://schemas.microsoft.com/office/drawing/2014/main" id="{E466F19D-9A34-4A71-9033-48CBD56589A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9575046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471</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normAutofit/>
          </a:bodyPr>
          <a:lstStyle/>
          <a:p>
            <a:r>
              <a:rPr lang="fr-FR" altLang="fr-FR" sz="2800" dirty="0"/>
              <a:t>On ajoute deux attributs </a:t>
            </a:r>
            <a:r>
              <a:rPr lang="fr-FR" sz="2800" dirty="0"/>
              <a:t>à notre test unitaire</a:t>
            </a:r>
          </a:p>
          <a:p>
            <a:pPr lvl="1"/>
            <a:r>
              <a:rPr lang="fr-FR" altLang="fr-FR" sz="2400" dirty="0"/>
              <a:t>Le premier de type </a:t>
            </a:r>
            <a:r>
              <a:rPr lang="fr-FR" sz="2400" dirty="0" err="1"/>
              <a:t>WebApplicationContext</a:t>
            </a:r>
            <a:r>
              <a:rPr lang="fr-FR" sz="2400" dirty="0"/>
              <a:t> qui sera en @</a:t>
            </a:r>
            <a:r>
              <a:rPr lang="fr-FR" sz="2400" dirty="0" err="1"/>
              <a:t>Autowired</a:t>
            </a:r>
            <a:r>
              <a:rPr lang="fr-FR" sz="2400" dirty="0"/>
              <a:t>. Cet objet va porter le contexte Spring.</a:t>
            </a:r>
          </a:p>
          <a:p>
            <a:pPr lvl="1"/>
            <a:r>
              <a:rPr lang="fr-FR" altLang="fr-FR" sz="2400" dirty="0"/>
              <a:t>Le second de type </a:t>
            </a:r>
            <a:r>
              <a:rPr lang="fr-FR" sz="2400" dirty="0" err="1"/>
              <a:t>MockMvc</a:t>
            </a:r>
            <a:r>
              <a:rPr lang="fr-FR" sz="2400" dirty="0"/>
              <a:t>. Cet objet va nous permettre de tester nos WS</a:t>
            </a:r>
          </a:p>
          <a:p>
            <a:r>
              <a:rPr lang="fr-FR" altLang="fr-FR" sz="2800" dirty="0"/>
              <a:t>On ajoute aussi une méthode en @</a:t>
            </a:r>
            <a:r>
              <a:rPr lang="fr-FR" altLang="fr-FR" sz="2800" dirty="0" err="1"/>
              <a:t>Before</a:t>
            </a:r>
            <a:r>
              <a:rPr lang="fr-FR" altLang="fr-FR" sz="2800" dirty="0"/>
              <a:t> qui va initialiser notre objet </a:t>
            </a:r>
            <a:r>
              <a:rPr lang="fr-FR" altLang="fr-FR" sz="2800" dirty="0" err="1"/>
              <a:t>MockMvc</a:t>
            </a:r>
            <a:endParaRPr lang="fr-FR" altLang="fr-FR" sz="2800" dirty="0"/>
          </a:p>
        </p:txBody>
      </p:sp>
      <p:pic>
        <p:nvPicPr>
          <p:cNvPr id="8" name="Image 7"/>
          <p:cNvPicPr>
            <a:picLocks noChangeAspect="1"/>
          </p:cNvPicPr>
          <p:nvPr/>
        </p:nvPicPr>
        <p:blipFill>
          <a:blip r:embed="rId3"/>
          <a:stretch>
            <a:fillRect/>
          </a:stretch>
        </p:blipFill>
        <p:spPr>
          <a:xfrm>
            <a:off x="2169045" y="4680720"/>
            <a:ext cx="9076616" cy="2035999"/>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4FA12273-2498-438F-9304-1C2CB98C7ED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0857347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472</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lstStyle/>
          <a:p>
            <a:r>
              <a:rPr lang="fr-FR" altLang="fr-FR"/>
              <a:t>Il ne reste plus qu’à réaliser la méthode de test</a:t>
            </a:r>
            <a:endParaRPr lang="fr-FR" altLang="fr-FR" dirty="0"/>
          </a:p>
        </p:txBody>
      </p:sp>
      <p:pic>
        <p:nvPicPr>
          <p:cNvPr id="3" name="Image 2"/>
          <p:cNvPicPr>
            <a:picLocks noChangeAspect="1"/>
          </p:cNvPicPr>
          <p:nvPr/>
        </p:nvPicPr>
        <p:blipFill>
          <a:blip r:embed="rId3"/>
          <a:stretch>
            <a:fillRect/>
          </a:stretch>
        </p:blipFill>
        <p:spPr>
          <a:xfrm>
            <a:off x="1749736" y="1894337"/>
            <a:ext cx="9235763" cy="4781968"/>
          </a:xfrm>
          <a:prstGeom prst="rect">
            <a:avLst/>
          </a:prstGeom>
          <a:ln>
            <a:solidFill>
              <a:schemeClr val="tx1"/>
            </a:solidFill>
          </a:ln>
        </p:spPr>
      </p:pic>
      <p:sp>
        <p:nvSpPr>
          <p:cNvPr id="6" name="Rectangle 5"/>
          <p:cNvSpPr/>
          <p:nvPr/>
        </p:nvSpPr>
        <p:spPr>
          <a:xfrm>
            <a:off x="2938507" y="4001234"/>
            <a:ext cx="7954393" cy="181364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 name="Espace réservé du pied de page 4">
            <a:extLst>
              <a:ext uri="{FF2B5EF4-FFF2-40B4-BE49-F238E27FC236}">
                <a16:creationId xmlns:a16="http://schemas.microsoft.com/office/drawing/2014/main" id="{20CA5024-BCF0-4D96-B037-A3ADBC68F5E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918453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473</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normAutofit fontScale="92500" lnSpcReduction="10000"/>
          </a:bodyPr>
          <a:lstStyle/>
          <a:p>
            <a:r>
              <a:rPr lang="fr-FR" altLang="fr-FR"/>
              <a:t>La méthode perform de l’objet MockMvc permet de simuler l’envoie d’une requête HTTP.</a:t>
            </a:r>
          </a:p>
          <a:p>
            <a:endParaRPr lang="fr-FR" altLang="fr-FR"/>
          </a:p>
          <a:p>
            <a:r>
              <a:rPr lang="fr-FR" altLang="fr-FR"/>
              <a:t>Elle prend en paramètre la commande HTTP</a:t>
            </a:r>
          </a:p>
          <a:p>
            <a:pPr lvl="1"/>
            <a:r>
              <a:rPr lang="fr-FR" altLang="fr-FR"/>
              <a:t>Get, post, put, …</a:t>
            </a:r>
          </a:p>
          <a:p>
            <a:pPr lvl="1"/>
            <a:r>
              <a:rPr lang="fr-FR" altLang="fr-FR"/>
              <a:t>Et l’URL </a:t>
            </a:r>
            <a:r>
              <a:rPr lang="fr-FR" altLang="fr-FR">
                <a:sym typeface="Wingdings" panose="05000000000000000000" pitchFamily="2" charset="2"/>
              </a:rPr>
              <a:t>ATTENTION : uniquement celui servant au mapping du WS  Celui indiqué dans l’annotation @RequestMapping</a:t>
            </a:r>
            <a:endParaRPr lang="fr-FR" altLang="fr-FR"/>
          </a:p>
          <a:p>
            <a:pPr lvl="1"/>
            <a:endParaRPr lang="fr-FR" altLang="fr-FR"/>
          </a:p>
          <a:p>
            <a:r>
              <a:rPr lang="fr-FR" altLang="fr-FR"/>
              <a:t>On peut la compléter par des informations supplémentaires</a:t>
            </a:r>
          </a:p>
          <a:p>
            <a:pPr lvl="1"/>
            <a:r>
              <a:rPr lang="fr-FR" altLang="fr-FR"/>
              <a:t>Ici on précise que l’on va envoyer du Json et la chaine de caractères (ligne 73)</a:t>
            </a:r>
            <a:endParaRPr lang="fr-FR" altLang="fr-FR" dirty="0"/>
          </a:p>
        </p:txBody>
      </p:sp>
      <p:sp>
        <p:nvSpPr>
          <p:cNvPr id="3" name="Espace réservé du pied de page 2">
            <a:extLst>
              <a:ext uri="{FF2B5EF4-FFF2-40B4-BE49-F238E27FC236}">
                <a16:creationId xmlns:a16="http://schemas.microsoft.com/office/drawing/2014/main" id="{1FC06283-DB30-4B62-A37B-E8442F308CF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858046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474</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normAutofit fontScale="77500" lnSpcReduction="20000"/>
          </a:bodyPr>
          <a:lstStyle/>
          <a:p>
            <a:r>
              <a:rPr lang="fr-FR" altLang="fr-FR" dirty="0"/>
              <a:t>La méthode </a:t>
            </a:r>
            <a:r>
              <a:rPr lang="fr-FR" altLang="fr-FR" dirty="0" err="1"/>
              <a:t>perform</a:t>
            </a:r>
            <a:r>
              <a:rPr lang="fr-FR" altLang="fr-FR" dirty="0"/>
              <a:t> retourne un objet </a:t>
            </a:r>
            <a:r>
              <a:rPr lang="fr-FR" altLang="fr-FR" b="1" dirty="0" err="1"/>
              <a:t>ResultActions</a:t>
            </a:r>
            <a:endParaRPr lang="fr-FR" altLang="fr-FR" b="1" dirty="0"/>
          </a:p>
          <a:p>
            <a:endParaRPr lang="fr-FR" altLang="fr-FR" dirty="0"/>
          </a:p>
          <a:p>
            <a:r>
              <a:rPr lang="fr-FR" altLang="fr-FR" dirty="0"/>
              <a:t>Sur cet objet vous pouvez appeler d’autres méthodes de validations via l’appel à </a:t>
            </a:r>
            <a:r>
              <a:rPr lang="fr-FR" altLang="fr-FR" dirty="0" err="1"/>
              <a:t>andExpect</a:t>
            </a:r>
            <a:r>
              <a:rPr lang="fr-FR" altLang="fr-FR" dirty="0"/>
              <a:t>()</a:t>
            </a:r>
          </a:p>
          <a:p>
            <a:endParaRPr lang="fr-FR" altLang="fr-FR" dirty="0"/>
          </a:p>
          <a:p>
            <a:r>
              <a:rPr lang="fr-FR" altLang="fr-FR" dirty="0"/>
              <a:t>Si vous voulez récupérer le </a:t>
            </a:r>
            <a:r>
              <a:rPr lang="fr-FR" altLang="fr-FR" dirty="0" err="1"/>
              <a:t>status</a:t>
            </a:r>
            <a:r>
              <a:rPr lang="fr-FR" altLang="fr-FR" dirty="0"/>
              <a:t> ou la réponse, vous devrez passer par la méthode </a:t>
            </a:r>
            <a:r>
              <a:rPr lang="fr-FR" altLang="fr-FR" dirty="0" err="1"/>
              <a:t>andReturn</a:t>
            </a:r>
            <a:r>
              <a:rPr lang="fr-FR" altLang="fr-FR" dirty="0"/>
              <a:t>() qui vous donnera un objet </a:t>
            </a:r>
            <a:r>
              <a:rPr lang="fr-FR" altLang="fr-FR" b="1" dirty="0" err="1"/>
              <a:t>MvcResult</a:t>
            </a:r>
            <a:endParaRPr lang="fr-FR" altLang="fr-FR" b="1" dirty="0"/>
          </a:p>
          <a:p>
            <a:pPr lvl="1"/>
            <a:r>
              <a:rPr lang="fr-FR" altLang="fr-FR" dirty="0"/>
              <a:t>Il suffit ensuite d’appeler par exemple </a:t>
            </a:r>
            <a:r>
              <a:rPr lang="fr-FR" altLang="fr-FR" dirty="0" err="1"/>
              <a:t>getResponse</a:t>
            </a:r>
            <a:r>
              <a:rPr lang="fr-FR" altLang="fr-FR" dirty="0"/>
              <a:t>().</a:t>
            </a:r>
            <a:r>
              <a:rPr lang="fr-FR" altLang="fr-FR" dirty="0" err="1"/>
              <a:t>getContentAsString</a:t>
            </a:r>
            <a:r>
              <a:rPr lang="fr-FR" altLang="fr-FR" dirty="0"/>
              <a:t>() pour récupérer son flux </a:t>
            </a:r>
            <a:r>
              <a:rPr lang="fr-FR" altLang="fr-FR" dirty="0" err="1"/>
              <a:t>Json</a:t>
            </a:r>
            <a:r>
              <a:rPr lang="fr-FR" altLang="fr-FR" dirty="0"/>
              <a:t> de réponse</a:t>
            </a:r>
          </a:p>
          <a:p>
            <a:pPr lvl="1"/>
            <a:r>
              <a:rPr lang="fr-FR" altLang="fr-FR" dirty="0"/>
              <a:t>Ou </a:t>
            </a:r>
            <a:r>
              <a:rPr lang="fr-FR" altLang="fr-FR" dirty="0" err="1"/>
              <a:t>getResponse</a:t>
            </a:r>
            <a:r>
              <a:rPr lang="fr-FR" altLang="fr-FR" dirty="0"/>
              <a:t>().</a:t>
            </a:r>
            <a:r>
              <a:rPr lang="fr-FR" altLang="fr-FR" dirty="0" err="1"/>
              <a:t>getStatus</a:t>
            </a:r>
            <a:r>
              <a:rPr lang="fr-FR" altLang="fr-FR" dirty="0"/>
              <a:t>() pour récupérer le </a:t>
            </a:r>
            <a:r>
              <a:rPr lang="fr-FR" altLang="fr-FR" dirty="0" err="1"/>
              <a:t>HttpStatus</a:t>
            </a:r>
            <a:r>
              <a:rPr lang="fr-FR" altLang="fr-FR" dirty="0"/>
              <a:t> code</a:t>
            </a:r>
          </a:p>
          <a:p>
            <a:pPr lvl="1"/>
            <a:r>
              <a:rPr lang="fr-FR" altLang="fr-FR" dirty="0"/>
              <a:t>Ou </a:t>
            </a:r>
            <a:r>
              <a:rPr lang="fr-FR" altLang="fr-FR" dirty="0" err="1"/>
              <a:t>getResponse</a:t>
            </a:r>
            <a:r>
              <a:rPr lang="fr-FR" altLang="fr-FR" dirty="0"/>
              <a:t>().</a:t>
            </a:r>
            <a:r>
              <a:rPr lang="fr-FR" altLang="fr-FR" dirty="0" err="1"/>
              <a:t>getRequest</a:t>
            </a:r>
            <a:r>
              <a:rPr lang="fr-FR" altLang="fr-FR" dirty="0"/>
              <a:t>().</a:t>
            </a:r>
            <a:r>
              <a:rPr lang="fr-FR" altLang="fr-FR" dirty="0" err="1"/>
              <a:t>getSession</a:t>
            </a:r>
            <a:r>
              <a:rPr lang="fr-FR" altLang="fr-FR" dirty="0"/>
              <a:t>() pour récupérer une </a:t>
            </a:r>
            <a:r>
              <a:rPr lang="fr-FR" altLang="fr-FR" dirty="0" err="1"/>
              <a:t>HttpSession</a:t>
            </a:r>
            <a:endParaRPr lang="fr-FR" altLang="fr-FR" dirty="0"/>
          </a:p>
          <a:p>
            <a:pPr lvl="1"/>
            <a:endParaRPr lang="fr-FR" altLang="fr-FR" dirty="0"/>
          </a:p>
          <a:p>
            <a:pPr lvl="1"/>
            <a:endParaRPr lang="fr-FR" altLang="fr-FR" dirty="0"/>
          </a:p>
        </p:txBody>
      </p:sp>
      <p:sp>
        <p:nvSpPr>
          <p:cNvPr id="3" name="Espace réservé du pied de page 2">
            <a:extLst>
              <a:ext uri="{FF2B5EF4-FFF2-40B4-BE49-F238E27FC236}">
                <a16:creationId xmlns:a16="http://schemas.microsoft.com/office/drawing/2014/main" id="{B565426C-846C-4F3B-A412-4DC7DBA6978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391495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475</a:t>
            </a:fld>
            <a:endParaRPr lang="fr-FR" dirty="0"/>
          </a:p>
        </p:txBody>
      </p:sp>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15" name="Espace réservé du contenu 14"/>
          <p:cNvSpPr>
            <a:spLocks noGrp="1"/>
          </p:cNvSpPr>
          <p:nvPr>
            <p:ph idx="1"/>
          </p:nvPr>
        </p:nvSpPr>
        <p:spPr/>
        <p:txBody>
          <a:bodyPr>
            <a:normAutofit/>
          </a:bodyPr>
          <a:lstStyle/>
          <a:p>
            <a:r>
              <a:rPr lang="fr-FR" altLang="fr-FR" sz="2400" dirty="0"/>
              <a:t>Dans le cas où vous avez fait usage de l’objet </a:t>
            </a:r>
            <a:r>
              <a:rPr lang="fr-FR" altLang="fr-FR" sz="2400" dirty="0" err="1"/>
              <a:t>HttpSession</a:t>
            </a:r>
            <a:r>
              <a:rPr lang="fr-FR" altLang="fr-FR" sz="2400" dirty="0"/>
              <a:t>, le code devient un peut plus complexe</a:t>
            </a:r>
          </a:p>
          <a:p>
            <a:r>
              <a:rPr lang="fr-FR" altLang="fr-FR" sz="2400" dirty="0"/>
              <a:t>Méthode </a:t>
            </a:r>
            <a:r>
              <a:rPr lang="fr-FR" altLang="fr-FR" sz="2400" dirty="0" err="1"/>
              <a:t>andReturn</a:t>
            </a:r>
            <a:r>
              <a:rPr lang="fr-FR" altLang="fr-FR" sz="2400" dirty="0"/>
              <a:t>().</a:t>
            </a:r>
            <a:r>
              <a:rPr lang="fr-FR" altLang="fr-FR" sz="2400" dirty="0" err="1"/>
              <a:t>getRequest</a:t>
            </a:r>
            <a:r>
              <a:rPr lang="fr-FR" altLang="fr-FR" sz="2400" dirty="0"/>
              <a:t>().</a:t>
            </a:r>
            <a:r>
              <a:rPr lang="fr-FR" altLang="fr-FR" sz="2400" dirty="0" err="1"/>
              <a:t>getSession</a:t>
            </a:r>
            <a:r>
              <a:rPr lang="fr-FR" altLang="fr-FR" sz="2400" dirty="0"/>
              <a:t>() sur notre objet </a:t>
            </a:r>
            <a:r>
              <a:rPr lang="fr-FR" altLang="fr-FR" sz="2400" dirty="0" err="1"/>
              <a:t>ResultActions</a:t>
            </a:r>
            <a:endParaRPr lang="fr-FR" altLang="fr-FR" sz="2400" dirty="0"/>
          </a:p>
          <a:p>
            <a:r>
              <a:rPr lang="fr-FR" altLang="fr-FR" sz="2400" dirty="0"/>
              <a:t>1er appel REST</a:t>
            </a:r>
          </a:p>
          <a:p>
            <a:endParaRPr lang="fr-FR" altLang="fr-FR" sz="2400" dirty="0"/>
          </a:p>
          <a:p>
            <a:endParaRPr lang="fr-FR" altLang="fr-FR" sz="2400" dirty="0"/>
          </a:p>
          <a:p>
            <a:r>
              <a:rPr lang="fr-FR" altLang="fr-FR" sz="2400" dirty="0"/>
              <a:t>Récupération de la session</a:t>
            </a:r>
          </a:p>
          <a:p>
            <a:endParaRPr lang="fr-FR" altLang="fr-FR" sz="2400" dirty="0"/>
          </a:p>
          <a:p>
            <a:r>
              <a:rPr lang="fr-FR" altLang="fr-FR" sz="2400" dirty="0"/>
              <a:t>2eme appel avec la session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3704" y="2798074"/>
            <a:ext cx="6543675" cy="866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279" y="4543384"/>
            <a:ext cx="4610100" cy="51435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2">
            <a:schemeClr val="dk1"/>
          </a:lnRef>
          <a:fillRef idx="1">
            <a:schemeClr val="lt1"/>
          </a:fillRef>
          <a:effectRef idx="0">
            <a:schemeClr val="dk1"/>
          </a:effectRef>
          <a:fontRef idx="minor">
            <a:schemeClr val="dk1"/>
          </a:fontRef>
        </p:style>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6329" y="5981215"/>
            <a:ext cx="8401050" cy="6191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Espace réservé du pied de page 2">
            <a:extLst>
              <a:ext uri="{FF2B5EF4-FFF2-40B4-BE49-F238E27FC236}">
                <a16:creationId xmlns:a16="http://schemas.microsoft.com/office/drawing/2014/main" id="{895FA777-4E7C-4998-9AA8-F20165AA1E9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8068585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Spring MVC : </a:t>
            </a:r>
            <a:r>
              <a:rPr lang="fr-FR" sz="3200" dirty="0" err="1"/>
              <a:t>Junit</a:t>
            </a:r>
            <a:r>
              <a:rPr lang="fr-FR" sz="3200" dirty="0"/>
              <a:t> – Avec MOCK</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476</a:t>
            </a:fld>
            <a:endParaRPr lang="fr-FR" dirty="0"/>
          </a:p>
        </p:txBody>
      </p:sp>
      <p:pic>
        <p:nvPicPr>
          <p:cNvPr id="3" name="Image 2"/>
          <p:cNvPicPr>
            <a:picLocks noChangeAspect="1"/>
          </p:cNvPicPr>
          <p:nvPr/>
        </p:nvPicPr>
        <p:blipFill>
          <a:blip r:embed="rId3"/>
          <a:stretch>
            <a:fillRect/>
          </a:stretch>
        </p:blipFill>
        <p:spPr>
          <a:xfrm>
            <a:off x="2497883" y="787782"/>
            <a:ext cx="7953063" cy="5909428"/>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3FF57B4A-456B-4F37-81F5-8FC47EBAB62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7456837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MOCK</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477</a:t>
            </a:fld>
            <a:endParaRPr lang="fr-FR" dirty="0"/>
          </a:p>
        </p:txBody>
      </p:sp>
      <p:pic>
        <p:nvPicPr>
          <p:cNvPr id="6" name="Image 5"/>
          <p:cNvPicPr>
            <a:picLocks noChangeAspect="1"/>
          </p:cNvPicPr>
          <p:nvPr/>
        </p:nvPicPr>
        <p:blipFill>
          <a:blip r:embed="rId3"/>
          <a:stretch>
            <a:fillRect/>
          </a:stretch>
        </p:blipFill>
        <p:spPr>
          <a:xfrm>
            <a:off x="1579671" y="1826006"/>
            <a:ext cx="10095005" cy="4587493"/>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0EB29037-CE1A-4F4A-9568-05D235EFCEF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9491646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478</a:t>
            </a:fld>
            <a:endParaRPr lang="fr-FR" dirty="0"/>
          </a:p>
        </p:txBody>
      </p:sp>
      <p:sp>
        <p:nvSpPr>
          <p:cNvPr id="2" name="Titre 1"/>
          <p:cNvSpPr>
            <a:spLocks noGrp="1"/>
          </p:cNvSpPr>
          <p:nvPr>
            <p:ph type="title"/>
          </p:nvPr>
        </p:nvSpPr>
        <p:spPr/>
        <p:txBody>
          <a:bodyPr>
            <a:normAutofit fontScale="90000"/>
          </a:bodyPr>
          <a:lstStyle/>
          <a:p>
            <a:r>
              <a:rPr lang="fr-FR"/>
              <a:t>Spring MVC : Junit – Avec RestTemplate</a:t>
            </a:r>
            <a:endParaRPr lang="fr-FR" dirty="0"/>
          </a:p>
        </p:txBody>
      </p:sp>
      <p:sp>
        <p:nvSpPr>
          <p:cNvPr id="15" name="Espace réservé du contenu 14"/>
          <p:cNvSpPr>
            <a:spLocks noGrp="1"/>
          </p:cNvSpPr>
          <p:nvPr>
            <p:ph idx="1"/>
          </p:nvPr>
        </p:nvSpPr>
        <p:spPr/>
        <p:txBody>
          <a:bodyPr>
            <a:normAutofit fontScale="70000" lnSpcReduction="20000"/>
          </a:bodyPr>
          <a:lstStyle/>
          <a:p>
            <a:r>
              <a:rPr lang="fr-FR" altLang="fr-FR" dirty="0"/>
              <a:t>Pour tester vos contrôleurs WS il vous faut simuler/créer des requêtes HTTP</a:t>
            </a:r>
          </a:p>
          <a:p>
            <a:endParaRPr lang="fr-FR" altLang="fr-FR" dirty="0"/>
          </a:p>
          <a:p>
            <a:r>
              <a:rPr lang="fr-FR" altLang="fr-FR" dirty="0"/>
              <a:t>En Spring, l’objet </a:t>
            </a:r>
            <a:r>
              <a:rPr lang="fr-FR" dirty="0" err="1"/>
              <a:t>org.springframework.web.client.</a:t>
            </a:r>
            <a:r>
              <a:rPr lang="fr-FR" b="1" dirty="0" err="1"/>
              <a:t>RestTemplate</a:t>
            </a:r>
            <a:r>
              <a:rPr lang="fr-FR" dirty="0"/>
              <a:t> vous permettra de le faire très simplement</a:t>
            </a:r>
          </a:p>
          <a:p>
            <a:endParaRPr lang="fr-FR" altLang="fr-FR" dirty="0"/>
          </a:p>
          <a:p>
            <a:r>
              <a:rPr lang="fr-FR" altLang="fr-FR" dirty="0"/>
              <a:t>Il suffit d’instancier un </a:t>
            </a:r>
            <a:r>
              <a:rPr lang="fr-FR" dirty="0" err="1"/>
              <a:t>RestTemplate</a:t>
            </a:r>
            <a:r>
              <a:rPr lang="fr-FR" dirty="0"/>
              <a:t> au moment où vous souhaitez envoyer votre requête </a:t>
            </a:r>
          </a:p>
          <a:p>
            <a:endParaRPr lang="fr-FR" altLang="fr-FR" dirty="0"/>
          </a:p>
          <a:p>
            <a:r>
              <a:rPr lang="fr-FR" altLang="fr-FR" dirty="0"/>
              <a:t>En fonction des méthodes du </a:t>
            </a:r>
            <a:r>
              <a:rPr lang="fr-FR" dirty="0" err="1"/>
              <a:t>RestTemplate</a:t>
            </a:r>
            <a:r>
              <a:rPr lang="fr-FR" dirty="0"/>
              <a:t> que vous utiliserez cela enverra </a:t>
            </a:r>
          </a:p>
          <a:p>
            <a:pPr lvl="1"/>
            <a:r>
              <a:rPr lang="fr-FR" dirty="0"/>
              <a:t>un GET, PUT, POST, … </a:t>
            </a:r>
          </a:p>
          <a:p>
            <a:pPr lvl="1"/>
            <a:r>
              <a:rPr lang="fr-FR" altLang="fr-FR" dirty="0"/>
              <a:t>avec des paramètres</a:t>
            </a:r>
          </a:p>
          <a:p>
            <a:pPr lvl="1"/>
            <a:r>
              <a:rPr lang="fr-FR" altLang="fr-FR" dirty="0"/>
              <a:t>avec du JSON / XML</a:t>
            </a:r>
          </a:p>
          <a:p>
            <a:pPr lvl="1"/>
            <a:r>
              <a:rPr lang="fr-FR" altLang="fr-FR" dirty="0"/>
              <a:t>…</a:t>
            </a:r>
          </a:p>
        </p:txBody>
      </p:sp>
      <p:sp>
        <p:nvSpPr>
          <p:cNvPr id="3" name="Espace réservé du pied de page 2">
            <a:extLst>
              <a:ext uri="{FF2B5EF4-FFF2-40B4-BE49-F238E27FC236}">
                <a16:creationId xmlns:a16="http://schemas.microsoft.com/office/drawing/2014/main" id="{8C1FF633-BDF3-4C3A-AE80-8536B913CF2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4684624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a:t>
            </a:r>
            <a:r>
              <a:rPr lang="fr-FR" dirty="0" err="1"/>
              <a:t>RestTemplate</a:t>
            </a:r>
            <a:endParaRPr lang="fr-FR" dirty="0"/>
          </a:p>
        </p:txBody>
      </p:sp>
      <p:sp>
        <p:nvSpPr>
          <p:cNvPr id="15" name="Espace réservé du contenu 14"/>
          <p:cNvSpPr>
            <a:spLocks noGrp="1"/>
          </p:cNvSpPr>
          <p:nvPr>
            <p:ph idx="1"/>
          </p:nvPr>
        </p:nvSpPr>
        <p:spPr>
          <a:xfrm>
            <a:off x="921695" y="1475509"/>
            <a:ext cx="9758939" cy="4978399"/>
          </a:xfrm>
        </p:spPr>
        <p:txBody>
          <a:bodyPr>
            <a:noAutofit/>
          </a:bodyPr>
          <a:lstStyle/>
          <a:p>
            <a:pPr marL="457189" indent="-457189"/>
            <a:r>
              <a:rPr lang="fr-FR" altLang="fr-FR" sz="2800" dirty="0">
                <a:cs typeface="Arial" panose="020B0604020202020204" pitchFamily="34" charset="0"/>
              </a:rPr>
              <a:t>Point important : pour fonctionner l’objet </a:t>
            </a:r>
            <a:r>
              <a:rPr lang="fr-FR" altLang="fr-FR" sz="2800" dirty="0" err="1">
                <a:cs typeface="Arial" panose="020B0604020202020204" pitchFamily="34" charset="0"/>
              </a:rPr>
              <a:t>RestTemplate</a:t>
            </a:r>
            <a:r>
              <a:rPr lang="fr-FR" altLang="fr-FR" sz="2800" dirty="0">
                <a:cs typeface="Arial" panose="020B0604020202020204" pitchFamily="34" charset="0"/>
              </a:rPr>
              <a:t> a besoin que votre web service </a:t>
            </a:r>
            <a:r>
              <a:rPr lang="fr-FR" altLang="fr-FR" sz="2800" b="1" u="sng" dirty="0">
                <a:cs typeface="Arial" panose="020B0604020202020204" pitchFamily="34" charset="0"/>
              </a:rPr>
              <a:t>soit déployé </a:t>
            </a:r>
            <a:r>
              <a:rPr lang="fr-FR" altLang="fr-FR" sz="2800" dirty="0">
                <a:cs typeface="Arial" panose="020B0604020202020204" pitchFamily="34" charset="0"/>
              </a:rPr>
              <a:t>sur un serveur</a:t>
            </a:r>
          </a:p>
          <a:p>
            <a:pPr marL="457189" indent="-457189"/>
            <a:endParaRPr lang="fr-FR" altLang="fr-FR" sz="2800" dirty="0">
              <a:cs typeface="Arial" panose="020B0604020202020204" pitchFamily="34" charset="0"/>
            </a:endParaRPr>
          </a:p>
          <a:p>
            <a:pPr marL="457189" indent="-457189"/>
            <a:r>
              <a:rPr lang="fr-FR" altLang="fr-FR" sz="2800" dirty="0">
                <a:cs typeface="Arial" panose="020B0604020202020204" pitchFamily="34" charset="0"/>
              </a:rPr>
              <a:t>Méthodes du </a:t>
            </a:r>
            <a:r>
              <a:rPr lang="fr-FR" sz="2800" dirty="0" err="1"/>
              <a:t>RestTemplate</a:t>
            </a:r>
            <a:endParaRPr lang="fr-FR" sz="2800" dirty="0"/>
          </a:p>
          <a:p>
            <a:pPr marL="857239" lvl="1" indent="-457189"/>
            <a:r>
              <a:rPr lang="fr-FR" altLang="fr-FR" sz="2400" dirty="0">
                <a:cs typeface="Arial" panose="020B0604020202020204" pitchFamily="34" charset="0"/>
              </a:rPr>
              <a:t>Premier paramètre : URL</a:t>
            </a:r>
          </a:p>
          <a:p>
            <a:pPr marL="857239" lvl="1" indent="-457189"/>
            <a:r>
              <a:rPr lang="fr-FR" altLang="fr-FR" sz="2400" dirty="0">
                <a:cs typeface="Arial" panose="020B0604020202020204" pitchFamily="34" charset="0"/>
              </a:rPr>
              <a:t>Second paramètre de type Class : le type de retour</a:t>
            </a:r>
          </a:p>
          <a:p>
            <a:pPr marL="857239" lvl="1" indent="-457189"/>
            <a:r>
              <a:rPr lang="fr-FR" altLang="fr-FR" sz="2400" dirty="0">
                <a:cs typeface="Arial" panose="020B0604020202020204" pitchFamily="34" charset="0"/>
              </a:rPr>
              <a:t>Second paramètre de type Objet : l’élément à envoyer</a:t>
            </a:r>
          </a:p>
          <a:p>
            <a:pPr marL="857239" lvl="1" indent="-457189"/>
            <a:r>
              <a:rPr lang="fr-FR" altLang="fr-FR" sz="2400" dirty="0">
                <a:cs typeface="Arial" panose="020B0604020202020204" pitchFamily="34" charset="0"/>
              </a:rPr>
              <a:t>Dernier paramètre … : Pour boucher les trous dans l’URL </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479</a:t>
            </a:fld>
            <a:endParaRPr lang="fr-FR" dirty="0"/>
          </a:p>
        </p:txBody>
      </p:sp>
      <p:pic>
        <p:nvPicPr>
          <p:cNvPr id="3" name="Image 2"/>
          <p:cNvPicPr>
            <a:picLocks noChangeAspect="1"/>
          </p:cNvPicPr>
          <p:nvPr/>
        </p:nvPicPr>
        <p:blipFill>
          <a:blip r:embed="rId3"/>
          <a:stretch>
            <a:fillRect/>
          </a:stretch>
        </p:blipFill>
        <p:spPr>
          <a:xfrm>
            <a:off x="7428644" y="2421734"/>
            <a:ext cx="3959793" cy="2089456"/>
          </a:xfrm>
          <a:prstGeom prst="rect">
            <a:avLst/>
          </a:prstGeom>
        </p:spPr>
      </p:pic>
      <p:sp>
        <p:nvSpPr>
          <p:cNvPr id="5" name="Espace réservé du pied de page 4">
            <a:extLst>
              <a:ext uri="{FF2B5EF4-FFF2-40B4-BE49-F238E27FC236}">
                <a16:creationId xmlns:a16="http://schemas.microsoft.com/office/drawing/2014/main" id="{CA6B2624-F924-431A-9E67-6378FC155D9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1017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Prise en main de Spring</a:t>
            </a:r>
            <a:br>
              <a:rPr lang="fr-FR"/>
            </a:br>
            <a:r>
              <a:rPr lang="fr-FR"/>
              <a:t>Conclusion</a:t>
            </a:r>
            <a:endParaRPr lang="fr-FR" dirty="0"/>
          </a:p>
        </p:txBody>
      </p:sp>
      <p:sp>
        <p:nvSpPr>
          <p:cNvPr id="3" name="Espace réservé du contenu 2"/>
          <p:cNvSpPr>
            <a:spLocks noGrp="1"/>
          </p:cNvSpPr>
          <p:nvPr>
            <p:ph idx="1"/>
          </p:nvPr>
        </p:nvSpPr>
        <p:spPr>
          <a:xfrm>
            <a:off x="1427755" y="1677880"/>
            <a:ext cx="10559198" cy="4922459"/>
          </a:xfrm>
        </p:spPr>
        <p:txBody>
          <a:bodyPr>
            <a:normAutofit fontScale="47500" lnSpcReduction="20000"/>
          </a:bodyPr>
          <a:lstStyle/>
          <a:p>
            <a:r>
              <a:rPr lang="fr-FR" dirty="0"/>
              <a:t>Spring instancie les </a:t>
            </a:r>
            <a:r>
              <a:rPr lang="fr-FR" dirty="0" err="1"/>
              <a:t>beans</a:t>
            </a:r>
            <a:r>
              <a:rPr lang="fr-FR" dirty="0"/>
              <a:t> dans l’ordre dicté par les dépendances entre </a:t>
            </a:r>
            <a:r>
              <a:rPr lang="fr-FR" dirty="0" err="1"/>
              <a:t>beans</a:t>
            </a:r>
            <a:endParaRPr lang="fr-FR" dirty="0"/>
          </a:p>
          <a:p>
            <a:endParaRPr lang="fr-FR" dirty="0"/>
          </a:p>
          <a:p>
            <a:r>
              <a:rPr lang="fr-FR" dirty="0"/>
              <a:t>Les </a:t>
            </a:r>
            <a:r>
              <a:rPr lang="fr-FR" dirty="0" err="1"/>
              <a:t>beans</a:t>
            </a:r>
            <a:r>
              <a:rPr lang="fr-FR" dirty="0"/>
              <a:t> peuvent être déclarés suivant un ordre quelconque</a:t>
            </a:r>
          </a:p>
          <a:p>
            <a:pPr lvl="1"/>
            <a:r>
              <a:rPr lang="fr-FR" dirty="0"/>
              <a:t>Spring se charge automatiquement de l’ordonnancement.</a:t>
            </a:r>
          </a:p>
          <a:p>
            <a:endParaRPr lang="fr-FR" dirty="0"/>
          </a:p>
          <a:p>
            <a:r>
              <a:rPr lang="fr-FR" dirty="0"/>
              <a:t>Chaque </a:t>
            </a:r>
            <a:r>
              <a:rPr lang="fr-FR" dirty="0" err="1"/>
              <a:t>bean</a:t>
            </a:r>
            <a:r>
              <a:rPr lang="fr-FR" dirty="0"/>
              <a:t> se voit affecté un identifiant unique par contexte</a:t>
            </a:r>
          </a:p>
          <a:p>
            <a:endParaRPr lang="fr-FR" dirty="0"/>
          </a:p>
          <a:p>
            <a:r>
              <a:rPr lang="fr-FR" dirty="0"/>
              <a:t>Spring centralise la gestion du cycle de vie des instances d’objets</a:t>
            </a:r>
          </a:p>
          <a:p>
            <a:endParaRPr lang="fr-FR" dirty="0"/>
          </a:p>
          <a:p>
            <a:r>
              <a:rPr lang="fr-FR" dirty="0"/>
              <a:t>Spring favorise l’utilisation des interfaces</a:t>
            </a:r>
          </a:p>
          <a:p>
            <a:pPr lvl="1"/>
            <a:r>
              <a:rPr lang="fr-FR" dirty="0"/>
              <a:t>Ajoute un niveau d’abstraction vis-à-vis des implémentations.</a:t>
            </a:r>
          </a:p>
          <a:p>
            <a:pPr lvl="1"/>
            <a:r>
              <a:rPr lang="fr-FR" dirty="0"/>
              <a:t>Une approche de la modularité.</a:t>
            </a:r>
          </a:p>
          <a:p>
            <a:endParaRPr lang="fr-FR" dirty="0"/>
          </a:p>
          <a:p>
            <a:r>
              <a:rPr lang="fr-FR" dirty="0"/>
              <a:t>Facilite le test unitaires automatisés</a:t>
            </a:r>
          </a:p>
          <a:p>
            <a:pPr lvl="1"/>
            <a:r>
              <a:rPr lang="fr-FR" dirty="0"/>
              <a:t>Les implémentations sont facilement substituables.</a:t>
            </a:r>
          </a:p>
          <a:p>
            <a:endParaRPr lang="fr-FR"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48</a:t>
            </a:fld>
            <a:endParaRPr lang="fr-FR"/>
          </a:p>
        </p:txBody>
      </p:sp>
      <p:sp>
        <p:nvSpPr>
          <p:cNvPr id="5" name="Espace réservé du pied de page 4">
            <a:extLst>
              <a:ext uri="{FF2B5EF4-FFF2-40B4-BE49-F238E27FC236}">
                <a16:creationId xmlns:a16="http://schemas.microsoft.com/office/drawing/2014/main" id="{AB70CDBE-FE46-469F-944A-7F15EA1F2EC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4227249"/>
      </p:ext>
    </p:extLst>
  </p:cSld>
  <p:clrMapOvr>
    <a:masterClrMapping/>
  </p:clrMapOvr>
  <p:transition spd="slow"/>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a:t>
            </a:r>
            <a:r>
              <a:rPr lang="fr-FR" dirty="0" err="1"/>
              <a:t>RestTemplate</a:t>
            </a:r>
            <a:endParaRPr lang="fr-FR" dirty="0"/>
          </a:p>
        </p:txBody>
      </p:sp>
      <p:sp>
        <p:nvSpPr>
          <p:cNvPr id="15" name="Espace réservé du contenu 14"/>
          <p:cNvSpPr>
            <a:spLocks noGrp="1"/>
          </p:cNvSpPr>
          <p:nvPr>
            <p:ph idx="1"/>
          </p:nvPr>
        </p:nvSpPr>
        <p:spPr>
          <a:xfrm>
            <a:off x="1749737" y="1348509"/>
            <a:ext cx="9758939" cy="4978399"/>
          </a:xfrm>
        </p:spPr>
        <p:txBody>
          <a:bodyPr>
            <a:noAutofit/>
          </a:bodyPr>
          <a:lstStyle/>
          <a:p>
            <a:pPr marL="457189" indent="-457189"/>
            <a:r>
              <a:rPr lang="fr-FR" altLang="fr-FR" dirty="0">
                <a:cs typeface="Arial" panose="020B0604020202020204" pitchFamily="34" charset="0"/>
              </a:rPr>
              <a:t>Exemple d’utilisation (GET) : envoyer des paramètres =&gt; récupérer un flux JSON sous forme de String</a:t>
            </a:r>
            <a:endParaRPr lang="fr-FR" altLang="fr-FR" sz="1800" dirty="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480</a:t>
            </a:fld>
            <a:endParaRPr lang="fr-FR" dirty="0"/>
          </a:p>
        </p:txBody>
      </p:sp>
      <p:pic>
        <p:nvPicPr>
          <p:cNvPr id="3" name="Image 2"/>
          <p:cNvPicPr>
            <a:picLocks noChangeAspect="1"/>
          </p:cNvPicPr>
          <p:nvPr/>
        </p:nvPicPr>
        <p:blipFill>
          <a:blip r:embed="rId3"/>
          <a:stretch>
            <a:fillRect/>
          </a:stretch>
        </p:blipFill>
        <p:spPr>
          <a:xfrm>
            <a:off x="1427755" y="2973617"/>
            <a:ext cx="10043964" cy="3557772"/>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5F722DFC-C723-44E9-8787-878352A9F5B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4669972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a:t>
            </a:r>
            <a:r>
              <a:rPr lang="fr-FR" dirty="0" err="1"/>
              <a:t>RestTemplate</a:t>
            </a:r>
            <a:endParaRPr lang="fr-FR" dirty="0"/>
          </a:p>
        </p:txBody>
      </p:sp>
      <p:sp>
        <p:nvSpPr>
          <p:cNvPr id="15" name="Espace réservé du contenu 14"/>
          <p:cNvSpPr>
            <a:spLocks noGrp="1"/>
          </p:cNvSpPr>
          <p:nvPr>
            <p:ph idx="1"/>
          </p:nvPr>
        </p:nvSpPr>
        <p:spPr>
          <a:xfrm>
            <a:off x="1749737" y="1348509"/>
            <a:ext cx="9758939" cy="4978399"/>
          </a:xfrm>
        </p:spPr>
        <p:txBody>
          <a:bodyPr>
            <a:noAutofit/>
          </a:bodyPr>
          <a:lstStyle/>
          <a:p>
            <a:pPr marL="457189" indent="-457189"/>
            <a:r>
              <a:rPr lang="fr-FR" altLang="fr-FR" dirty="0">
                <a:cs typeface="Arial" panose="020B0604020202020204" pitchFamily="34" charset="0"/>
              </a:rPr>
              <a:t>Exemple d’utilisation (POST) :  envoyer un flux JSON =&gt; Récupérer un flux</a:t>
            </a:r>
          </a:p>
          <a:p>
            <a:pPr marL="857239" lvl="1" indent="-457189"/>
            <a:r>
              <a:rPr lang="fr-FR" altLang="fr-FR" dirty="0">
                <a:cs typeface="Arial" panose="020B0604020202020204" pitchFamily="34" charset="0"/>
              </a:rPr>
              <a:t>Dans cet exemple, le </a:t>
            </a:r>
            <a:r>
              <a:rPr lang="fr-FR" altLang="fr-FR" dirty="0" err="1">
                <a:cs typeface="Arial" panose="020B0604020202020204" pitchFamily="34" charset="0"/>
              </a:rPr>
              <a:t>framework</a:t>
            </a:r>
            <a:r>
              <a:rPr lang="fr-FR" altLang="fr-FR" dirty="0">
                <a:cs typeface="Arial" panose="020B0604020202020204" pitchFamily="34" charset="0"/>
              </a:rPr>
              <a:t> Jackson est une dépendance du projet</a:t>
            </a: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481</a:t>
            </a:fld>
            <a:endParaRPr lang="fr-FR" dirty="0"/>
          </a:p>
        </p:txBody>
      </p:sp>
      <p:pic>
        <p:nvPicPr>
          <p:cNvPr id="8" name="Image 7"/>
          <p:cNvPicPr>
            <a:picLocks noChangeAspect="1"/>
          </p:cNvPicPr>
          <p:nvPr/>
        </p:nvPicPr>
        <p:blipFill>
          <a:blip r:embed="rId3"/>
          <a:stretch>
            <a:fillRect/>
          </a:stretch>
        </p:blipFill>
        <p:spPr>
          <a:xfrm>
            <a:off x="1653930" y="3493409"/>
            <a:ext cx="9950552" cy="3278339"/>
          </a:xfrm>
          <a:prstGeom prst="rect">
            <a:avLst/>
          </a:prstGeom>
          <a:ln>
            <a:solidFill>
              <a:schemeClr val="tx1"/>
            </a:solidFill>
          </a:ln>
        </p:spPr>
      </p:pic>
      <p:sp>
        <p:nvSpPr>
          <p:cNvPr id="3" name="Espace réservé du pied de page 2">
            <a:extLst>
              <a:ext uri="{FF2B5EF4-FFF2-40B4-BE49-F238E27FC236}">
                <a16:creationId xmlns:a16="http://schemas.microsoft.com/office/drawing/2014/main" id="{22490D98-A167-4F35-BBB6-DAFD955CF92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24742728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Spring MVC : </a:t>
            </a:r>
            <a:r>
              <a:rPr lang="fr-FR" dirty="0" err="1"/>
              <a:t>Junit</a:t>
            </a:r>
            <a:r>
              <a:rPr lang="fr-FR" dirty="0"/>
              <a:t> – Avec </a:t>
            </a:r>
            <a:r>
              <a:rPr lang="fr-FR" dirty="0" err="1"/>
              <a:t>RestTemplate</a:t>
            </a:r>
            <a:endParaRPr lang="fr-FR" dirty="0"/>
          </a:p>
        </p:txBody>
      </p:sp>
      <p:sp>
        <p:nvSpPr>
          <p:cNvPr id="15" name="Espace réservé du contenu 14"/>
          <p:cNvSpPr>
            <a:spLocks noGrp="1"/>
          </p:cNvSpPr>
          <p:nvPr>
            <p:ph idx="1"/>
          </p:nvPr>
        </p:nvSpPr>
        <p:spPr>
          <a:xfrm>
            <a:off x="1749737" y="1348509"/>
            <a:ext cx="9758939" cy="4978399"/>
          </a:xfrm>
        </p:spPr>
        <p:txBody>
          <a:bodyPr>
            <a:noAutofit/>
          </a:bodyPr>
          <a:lstStyle/>
          <a:p>
            <a:pPr marL="457189" indent="-457189"/>
            <a:r>
              <a:rPr lang="fr-FR" altLang="fr-FR" sz="2400" dirty="0">
                <a:cs typeface="Arial" panose="020B0604020202020204" pitchFamily="34" charset="0"/>
              </a:rPr>
              <a:t>Vous pouvez récupérez la réponse dans son intégralité en passant par la méthode </a:t>
            </a:r>
            <a:r>
              <a:rPr lang="fr-FR" altLang="fr-FR" sz="2400" i="1" dirty="0">
                <a:cs typeface="Arial" panose="020B0604020202020204" pitchFamily="34" charset="0"/>
              </a:rPr>
              <a:t>exchange</a:t>
            </a:r>
          </a:p>
          <a:p>
            <a:pPr marL="457189" indent="-457189"/>
            <a:endParaRPr lang="fr-FR" altLang="fr-FR" sz="2400" dirty="0">
              <a:cs typeface="Arial" panose="020B0604020202020204" pitchFamily="34" charset="0"/>
            </a:endParaRPr>
          </a:p>
          <a:p>
            <a:pPr marL="457189" indent="-457189"/>
            <a:r>
              <a:rPr lang="fr-FR" altLang="fr-FR" sz="2400" dirty="0">
                <a:cs typeface="Arial" panose="020B0604020202020204" pitchFamily="34" charset="0"/>
              </a:rPr>
              <a:t>Dans l’exemple qui suit :</a:t>
            </a:r>
          </a:p>
          <a:p>
            <a:pPr marL="857239" lvl="1" indent="-457189"/>
            <a:r>
              <a:rPr lang="fr-FR" altLang="fr-FR" sz="2000" dirty="0">
                <a:cs typeface="Arial" panose="020B0604020202020204" pitchFamily="34" charset="0"/>
              </a:rPr>
              <a:t>On envoie une première requête HTTP en POST avec un objet JSON </a:t>
            </a:r>
          </a:p>
          <a:p>
            <a:pPr marL="857239" lvl="1" indent="-457189"/>
            <a:r>
              <a:rPr lang="fr-FR" altLang="fr-FR" sz="2000" dirty="0">
                <a:cs typeface="Arial" panose="020B0604020202020204" pitchFamily="34" charset="0"/>
              </a:rPr>
              <a:t>A travers la réponse, on récupère un JSESSIONID</a:t>
            </a:r>
          </a:p>
          <a:p>
            <a:pPr marL="1257289" lvl="2" indent="-457189"/>
            <a:r>
              <a:rPr lang="fr-FR" altLang="fr-FR" sz="1800" dirty="0">
                <a:cs typeface="Arial" panose="020B0604020202020204" pitchFamily="34" charset="0"/>
              </a:rPr>
              <a:t>On fait cela car côté serveur dans cet exemple, le WS fait usage de l’objet </a:t>
            </a:r>
            <a:r>
              <a:rPr lang="fr-FR" altLang="fr-FR" sz="1800" dirty="0" err="1">
                <a:cs typeface="Arial" panose="020B0604020202020204" pitchFamily="34" charset="0"/>
              </a:rPr>
              <a:t>HttpSession</a:t>
            </a:r>
            <a:r>
              <a:rPr lang="fr-FR" altLang="fr-FR" sz="1800" dirty="0">
                <a:cs typeface="Arial" panose="020B0604020202020204" pitchFamily="34" charset="0"/>
              </a:rPr>
              <a:t> et on en a besoin pour faire les autres appels (problématique de l’authentification)</a:t>
            </a:r>
          </a:p>
          <a:p>
            <a:pPr marL="857239" lvl="1" indent="-457189"/>
            <a:r>
              <a:rPr lang="fr-FR" altLang="fr-FR" sz="2000" dirty="0">
                <a:cs typeface="Arial" panose="020B0604020202020204" pitchFamily="34" charset="0"/>
              </a:rPr>
              <a:t>Dans la seconde requête on demande en GET la liste des comptes de l’utilisateur connecté</a:t>
            </a:r>
          </a:p>
          <a:p>
            <a:pPr marL="857239" lvl="1" indent="-457189"/>
            <a:r>
              <a:rPr lang="fr-FR" altLang="fr-FR" sz="2000" dirty="0">
                <a:cs typeface="Arial" panose="020B0604020202020204" pitchFamily="34" charset="0"/>
              </a:rPr>
              <a:t>Dans les deux cas, on obtient un flux JSON</a:t>
            </a:r>
            <a:endParaRPr lang="fr-FR" altLang="fr-FR" sz="2000" i="1" dirty="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482</a:t>
            </a:fld>
            <a:endParaRPr lang="fr-FR" dirty="0"/>
          </a:p>
        </p:txBody>
      </p:sp>
      <p:sp>
        <p:nvSpPr>
          <p:cNvPr id="3" name="Espace réservé du pied de page 2">
            <a:extLst>
              <a:ext uri="{FF2B5EF4-FFF2-40B4-BE49-F238E27FC236}">
                <a16:creationId xmlns:a16="http://schemas.microsoft.com/office/drawing/2014/main" id="{BA273782-DA88-459F-B42A-A8396824599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8500782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a:t>Spring MVC : </a:t>
            </a:r>
            <a:r>
              <a:rPr lang="fr-FR" sz="2800" dirty="0" err="1"/>
              <a:t>Junit</a:t>
            </a:r>
            <a:r>
              <a:rPr lang="fr-FR" sz="2800" dirty="0"/>
              <a:t> – Avec </a:t>
            </a:r>
            <a:r>
              <a:rPr lang="fr-FR" sz="2800" dirty="0" err="1"/>
              <a:t>RestTemplate</a:t>
            </a:r>
            <a:endParaRPr lang="fr-FR" sz="2800" dirty="0"/>
          </a:p>
        </p:txBody>
      </p:sp>
      <p:sp>
        <p:nvSpPr>
          <p:cNvPr id="15" name="Espace réservé du contenu 14"/>
          <p:cNvSpPr>
            <a:spLocks noGrp="1"/>
          </p:cNvSpPr>
          <p:nvPr>
            <p:ph idx="1"/>
          </p:nvPr>
        </p:nvSpPr>
        <p:spPr>
          <a:xfrm>
            <a:off x="1749737" y="1348509"/>
            <a:ext cx="9758939" cy="4978399"/>
          </a:xfrm>
        </p:spPr>
        <p:txBody>
          <a:bodyPr>
            <a:noAutofit/>
          </a:bodyPr>
          <a:lstStyle/>
          <a:p>
            <a:pPr marL="457189" indent="-457189"/>
            <a:r>
              <a:rPr lang="fr-FR" altLang="fr-FR" dirty="0">
                <a:cs typeface="Arial" panose="020B0604020202020204" pitchFamily="34" charset="0"/>
              </a:rPr>
              <a:t>Vous pouvez récupérez la réponse dans son intégralité en passant par la méthode </a:t>
            </a:r>
            <a:r>
              <a:rPr lang="fr-FR" altLang="fr-FR" i="1" dirty="0">
                <a:cs typeface="Arial" panose="020B0604020202020204" pitchFamily="34" charset="0"/>
              </a:rPr>
              <a:t>exchange</a:t>
            </a:r>
          </a:p>
          <a:p>
            <a:pPr marL="857239" lvl="1" indent="-457189"/>
            <a:r>
              <a:rPr lang="fr-FR" altLang="fr-FR" dirty="0">
                <a:cs typeface="Arial" panose="020B0604020202020204" pitchFamily="34" charset="0"/>
              </a:rPr>
              <a:t>Ici on envoie en POST un objet JSON et on récupère un JSESSIONID</a:t>
            </a:r>
          </a:p>
          <a:p>
            <a:pPr marL="1257289" lvl="2" indent="-457189"/>
            <a:r>
              <a:rPr lang="fr-FR" altLang="fr-FR" dirty="0">
                <a:cs typeface="Arial" panose="020B0604020202020204" pitchFamily="34" charset="0"/>
              </a:rPr>
              <a:t>On fait cela car dans cet exemple, le WS fait usage de l’objet </a:t>
            </a:r>
            <a:r>
              <a:rPr lang="fr-FR" altLang="fr-FR" dirty="0" err="1">
                <a:cs typeface="Arial" panose="020B0604020202020204" pitchFamily="34" charset="0"/>
              </a:rPr>
              <a:t>HttpSession</a:t>
            </a:r>
            <a:r>
              <a:rPr lang="fr-FR" altLang="fr-FR" dirty="0">
                <a:cs typeface="Arial" panose="020B0604020202020204" pitchFamily="34" charset="0"/>
              </a:rPr>
              <a:t> et on en a besoin pour faire les autres appels (problématique de l’authentification)</a:t>
            </a:r>
          </a:p>
          <a:p>
            <a:pPr marL="857239" lvl="1" indent="-457189"/>
            <a:endParaRPr lang="fr-FR" altLang="fr-FR" i="1" dirty="0">
              <a:cs typeface="Arial" panose="020B0604020202020204" pitchFamily="34" charset="0"/>
            </a:endParaRPr>
          </a:p>
        </p:txBody>
      </p:sp>
      <p:sp>
        <p:nvSpPr>
          <p:cNvPr id="4" name="Espace réservé du numéro de diapositive 3"/>
          <p:cNvSpPr>
            <a:spLocks noGrp="1"/>
          </p:cNvSpPr>
          <p:nvPr>
            <p:ph type="sldNum" sz="quarter" idx="12"/>
          </p:nvPr>
        </p:nvSpPr>
        <p:spPr/>
        <p:txBody>
          <a:bodyPr/>
          <a:lstStyle/>
          <a:p>
            <a:fld id="{F1F5C55A-AAC4-4FAB-A004-0267178C4D8A}" type="slidenum">
              <a:rPr lang="fr-FR" smtClean="0"/>
              <a:pPr/>
              <a:t>483</a:t>
            </a:fld>
            <a:endParaRPr lang="fr-FR" dirty="0"/>
          </a:p>
        </p:txBody>
      </p:sp>
      <p:pic>
        <p:nvPicPr>
          <p:cNvPr id="3" name="Image 2"/>
          <p:cNvPicPr>
            <a:picLocks noChangeAspect="1"/>
          </p:cNvPicPr>
          <p:nvPr/>
        </p:nvPicPr>
        <p:blipFill>
          <a:blip r:embed="rId3"/>
          <a:stretch>
            <a:fillRect/>
          </a:stretch>
        </p:blipFill>
        <p:spPr>
          <a:xfrm>
            <a:off x="1611104" y="683827"/>
            <a:ext cx="10306266" cy="5996373"/>
          </a:xfrm>
          <a:prstGeom prst="rect">
            <a:avLst/>
          </a:prstGeom>
          <a:ln>
            <a:solidFill>
              <a:schemeClr val="tx1"/>
            </a:solidFill>
          </a:ln>
        </p:spPr>
      </p:pic>
      <p:sp>
        <p:nvSpPr>
          <p:cNvPr id="5" name="Espace réservé du pied de page 4">
            <a:extLst>
              <a:ext uri="{FF2B5EF4-FFF2-40B4-BE49-F238E27FC236}">
                <a16:creationId xmlns:a16="http://schemas.microsoft.com/office/drawing/2014/main" id="{1AED33EE-8DB1-4914-B5B3-F3B8AD23201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5289038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1F5C55A-AAC4-4FAB-A004-0267178C4D8A}" type="slidenum">
              <a:rPr lang="fr-FR" smtClean="0"/>
              <a:pPr/>
              <a:t>484</a:t>
            </a:fld>
            <a:endParaRPr lang="fr-FR" dirty="0"/>
          </a:p>
        </p:txBody>
      </p:sp>
      <p:sp>
        <p:nvSpPr>
          <p:cNvPr id="2" name="Titre 1"/>
          <p:cNvSpPr>
            <a:spLocks noGrp="1"/>
          </p:cNvSpPr>
          <p:nvPr>
            <p:ph type="title"/>
          </p:nvPr>
        </p:nvSpPr>
        <p:spPr/>
        <p:txBody>
          <a:bodyPr>
            <a:normAutofit fontScale="90000"/>
          </a:bodyPr>
          <a:lstStyle/>
          <a:p>
            <a:r>
              <a:rPr lang="fr-FR"/>
              <a:t>Spring et Ajax</a:t>
            </a:r>
            <a:endParaRPr lang="fr-FR" dirty="0"/>
          </a:p>
        </p:txBody>
      </p:sp>
      <p:sp>
        <p:nvSpPr>
          <p:cNvPr id="15" name="Espace réservé du contenu 14"/>
          <p:cNvSpPr>
            <a:spLocks noGrp="1"/>
          </p:cNvSpPr>
          <p:nvPr>
            <p:ph idx="1"/>
          </p:nvPr>
        </p:nvSpPr>
        <p:spPr/>
        <p:txBody>
          <a:bodyPr>
            <a:normAutofit lnSpcReduction="10000"/>
          </a:bodyPr>
          <a:lstStyle/>
          <a:p>
            <a:r>
              <a:rPr lang="fr-FR" altLang="fr-FR" dirty="0"/>
              <a:t>Rien de particulier sur ce point, le Spring ne vous aidera pas à faire de l’Ajax, vous utiliserez vos librairies Java Script habituelles :</a:t>
            </a:r>
          </a:p>
          <a:p>
            <a:pPr lvl="1"/>
            <a:r>
              <a:rPr lang="fr-FR" altLang="fr-FR" dirty="0" err="1"/>
              <a:t>JQuerry</a:t>
            </a:r>
            <a:endParaRPr lang="fr-FR" altLang="fr-FR" dirty="0"/>
          </a:p>
          <a:p>
            <a:pPr lvl="1"/>
            <a:r>
              <a:rPr lang="fr-FR" altLang="fr-FR" dirty="0" err="1"/>
              <a:t>Angular</a:t>
            </a:r>
            <a:endParaRPr lang="fr-FR" altLang="fr-FR" dirty="0"/>
          </a:p>
          <a:p>
            <a:pPr lvl="1"/>
            <a:r>
              <a:rPr lang="fr-FR" altLang="fr-FR" dirty="0"/>
              <a:t>…</a:t>
            </a:r>
          </a:p>
          <a:p>
            <a:pPr lvl="1"/>
            <a:endParaRPr lang="fr-FR" altLang="fr-FR" dirty="0"/>
          </a:p>
          <a:p>
            <a:r>
              <a:rPr lang="fr-FR" altLang="fr-FR" dirty="0"/>
              <a:t>Vous ferez par contre fortement usage du </a:t>
            </a:r>
            <a:r>
              <a:rPr lang="fr-FR" altLang="fr-FR" dirty="0" err="1"/>
              <a:t>Json</a:t>
            </a:r>
            <a:r>
              <a:rPr lang="fr-FR" altLang="fr-FR" dirty="0"/>
              <a:t> et donc du @</a:t>
            </a:r>
            <a:r>
              <a:rPr lang="fr-FR" altLang="fr-FR" dirty="0" err="1"/>
              <a:t>ResponseBody</a:t>
            </a:r>
            <a:r>
              <a:rPr lang="fr-FR" altLang="fr-FR" dirty="0"/>
              <a:t> et @</a:t>
            </a:r>
            <a:r>
              <a:rPr lang="fr-FR" altLang="fr-FR" dirty="0" err="1"/>
              <a:t>RequestBody</a:t>
            </a:r>
            <a:endParaRPr lang="fr-FR" altLang="fr-FR" dirty="0"/>
          </a:p>
          <a:p>
            <a:pPr lvl="1"/>
            <a:r>
              <a:rPr lang="fr-FR" altLang="fr-FR" dirty="0"/>
              <a:t>Et certainement du </a:t>
            </a:r>
            <a:r>
              <a:rPr lang="fr-FR" altLang="fr-FR" dirty="0" err="1"/>
              <a:t>framework</a:t>
            </a:r>
            <a:r>
              <a:rPr lang="fr-FR" altLang="fr-FR" dirty="0"/>
              <a:t> Jackson</a:t>
            </a:r>
          </a:p>
        </p:txBody>
      </p:sp>
      <p:sp>
        <p:nvSpPr>
          <p:cNvPr id="3" name="Espace réservé du pied de page 2">
            <a:extLst>
              <a:ext uri="{FF2B5EF4-FFF2-40B4-BE49-F238E27FC236}">
                <a16:creationId xmlns:a16="http://schemas.microsoft.com/office/drawing/2014/main" id="{37E3C52F-A1DC-47EE-9C2C-54F033A550F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71887735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485</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Modifions le site web afin de le compléter avec des </a:t>
            </a:r>
            <a:r>
              <a:rPr lang="fr-FR" dirty="0" err="1"/>
              <a:t>webs</a:t>
            </a:r>
            <a:r>
              <a:rPr lang="fr-FR" dirty="0"/>
              <a:t> services REST</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CA418BA0-108E-4305-A067-538D16414A0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2C92A5DC-67C9-493C-A33D-3161E3FEE7BF}"/>
              </a:ext>
            </a:extLst>
          </p:cNvPr>
          <p:cNvPicPr>
            <a:picLocks noChangeAspect="1"/>
          </p:cNvPicPr>
          <p:nvPr/>
        </p:nvPicPr>
        <p:blipFill>
          <a:blip r:embed="rId3"/>
          <a:stretch>
            <a:fillRect/>
          </a:stretch>
        </p:blipFill>
        <p:spPr>
          <a:xfrm>
            <a:off x="179387" y="4406308"/>
            <a:ext cx="2248214" cy="2038635"/>
          </a:xfrm>
          <a:prstGeom prst="rect">
            <a:avLst/>
          </a:prstGeom>
        </p:spPr>
      </p:pic>
    </p:spTree>
    <p:extLst>
      <p:ext uri="{BB962C8B-B14F-4D97-AF65-F5344CB8AC3E}">
        <p14:creationId xmlns:p14="http://schemas.microsoft.com/office/powerpoint/2010/main" val="236844295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Security</a:t>
            </a:r>
            <a:endParaRPr lang="fr-FR" dirty="0"/>
          </a:p>
        </p:txBody>
      </p:sp>
      <p:sp>
        <p:nvSpPr>
          <p:cNvPr id="27650" name="Rectangle 1032"/>
          <p:cNvSpPr>
            <a:spLocks noGrp="1" noChangeArrowheads="1"/>
          </p:cNvSpPr>
          <p:nvPr>
            <p:ph type="body" idx="1"/>
          </p:nvPr>
        </p:nvSpPr>
        <p:spPr>
          <a:xfrm>
            <a:off x="3682436" y="1995055"/>
            <a:ext cx="5785658" cy="4657898"/>
          </a:xfrm>
        </p:spPr>
        <p:txBody>
          <a:bodyPr>
            <a:normAutofit/>
          </a:bodyPr>
          <a:lstStyle/>
          <a:p>
            <a:pPr marL="285750" indent="-285750" algn="l">
              <a:buFont typeface="Wingdings" panose="05000000000000000000" pitchFamily="2" charset="2"/>
              <a:buChar char="ü"/>
            </a:pPr>
            <a:r>
              <a:rPr lang="fr-FR" altLang="en-US" dirty="0"/>
              <a:t>Introduction</a:t>
            </a:r>
          </a:p>
          <a:p>
            <a:pPr marL="285750" indent="-285750" algn="l">
              <a:buFont typeface="Wingdings" panose="05000000000000000000" pitchFamily="2" charset="2"/>
              <a:buChar char="ü"/>
            </a:pPr>
            <a:r>
              <a:rPr lang="fr-FR" altLang="en-US" dirty="0"/>
              <a:t>Mise en place </a:t>
            </a:r>
          </a:p>
          <a:p>
            <a:pPr marL="285750" indent="-285750" algn="l">
              <a:buFont typeface="Wingdings" panose="05000000000000000000" pitchFamily="2" charset="2"/>
              <a:buChar char="ü"/>
            </a:pPr>
            <a:r>
              <a:rPr lang="fr-FR" altLang="en-US" dirty="0"/>
              <a:t>Filtrage par URL</a:t>
            </a:r>
          </a:p>
          <a:p>
            <a:pPr marL="285750" indent="-285750" algn="l">
              <a:buFont typeface="Wingdings" panose="05000000000000000000" pitchFamily="2" charset="2"/>
              <a:buChar char="ü"/>
            </a:pPr>
            <a:r>
              <a:rPr lang="fr-FR" altLang="en-US" dirty="0" err="1"/>
              <a:t>Roles</a:t>
            </a:r>
            <a:endParaRPr lang="fr-FR" altLang="en-US" dirty="0"/>
          </a:p>
          <a:p>
            <a:pPr marL="285750" indent="-285750" algn="l">
              <a:buFont typeface="Wingdings" panose="05000000000000000000" pitchFamily="2" charset="2"/>
              <a:buChar char="ü"/>
            </a:pPr>
            <a:r>
              <a:rPr lang="fr-FR" altLang="en-US" dirty="0"/>
              <a:t>Login / </a:t>
            </a:r>
            <a:r>
              <a:rPr lang="fr-FR" altLang="en-US" dirty="0" err="1"/>
              <a:t>Logout</a:t>
            </a:r>
            <a:endParaRPr lang="fr-FR" altLang="en-US" dirty="0"/>
          </a:p>
          <a:p>
            <a:pPr marL="285750" indent="-285750" algn="l">
              <a:buFont typeface="Wingdings" panose="05000000000000000000" pitchFamily="2" charset="2"/>
              <a:buChar char="ü"/>
            </a:pPr>
            <a:r>
              <a:rPr lang="fr-FR" altLang="en-US" dirty="0"/>
              <a:t>Tag lib JSP</a:t>
            </a:r>
          </a:p>
          <a:p>
            <a:pPr marL="285750" indent="-285750" algn="l">
              <a:buFont typeface="Wingdings" panose="05000000000000000000" pitchFamily="2" charset="2"/>
              <a:buChar char="ü"/>
            </a:pPr>
            <a:r>
              <a:rPr lang="fr-FR" altLang="en-US" dirty="0"/>
              <a:t>Annotations pour le code Java</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486</a:t>
            </a:fld>
            <a:endParaRPr lang="fr-FR"/>
          </a:p>
        </p:txBody>
      </p:sp>
      <p:sp>
        <p:nvSpPr>
          <p:cNvPr id="3" name="Espace réservé du pied de page 2">
            <a:extLst>
              <a:ext uri="{FF2B5EF4-FFF2-40B4-BE49-F238E27FC236}">
                <a16:creationId xmlns:a16="http://schemas.microsoft.com/office/drawing/2014/main" id="{42BC1CB0-AC8F-4312-B893-81467ED1B19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63057828"/>
      </p:ext>
    </p:extLst>
  </p:cSld>
  <p:clrMapOvr>
    <a:masterClrMapping/>
  </p:clrMapOvr>
  <p:transition spd="slow"/>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6"/>
          <p:cNvSpPr>
            <a:spLocks noGrp="1" noChangeArrowheads="1"/>
          </p:cNvSpPr>
          <p:nvPr>
            <p:ph type="title"/>
          </p:nvPr>
        </p:nvSpPr>
        <p:spPr/>
        <p:txBody>
          <a:bodyPr>
            <a:normAutofit fontScale="90000"/>
          </a:bodyPr>
          <a:lstStyle/>
          <a:p>
            <a:r>
              <a:rPr lang="fr-FR" dirty="0"/>
              <a:t>Spring Security</a:t>
            </a:r>
          </a:p>
        </p:txBody>
      </p:sp>
      <p:sp>
        <p:nvSpPr>
          <p:cNvPr id="303108" name="Rectangle 1027"/>
          <p:cNvSpPr>
            <a:spLocks noGrp="1" noChangeArrowheads="1"/>
          </p:cNvSpPr>
          <p:nvPr>
            <p:ph idx="1"/>
          </p:nvPr>
        </p:nvSpPr>
        <p:spPr/>
        <p:txBody>
          <a:bodyPr>
            <a:normAutofit fontScale="92500" lnSpcReduction="10000"/>
          </a:bodyPr>
          <a:lstStyle/>
          <a:p>
            <a:r>
              <a:rPr lang="fr-FR" altLang="en-US" dirty="0"/>
              <a:t>Spring Security propose un ensemble de solutions pour les problématiques de sécurité</a:t>
            </a:r>
          </a:p>
          <a:p>
            <a:pPr lvl="1"/>
            <a:endParaRPr lang="fr-FR" altLang="en-US" dirty="0"/>
          </a:p>
          <a:p>
            <a:r>
              <a:rPr lang="fr-FR" altLang="en-US" dirty="0"/>
              <a:t>Spring Security est la version 2 de </a:t>
            </a:r>
            <a:r>
              <a:rPr lang="fr-FR" altLang="en-US" dirty="0" err="1"/>
              <a:t>Acegi</a:t>
            </a:r>
            <a:r>
              <a:rPr lang="fr-FR" altLang="en-US" dirty="0"/>
              <a:t> Security</a:t>
            </a:r>
          </a:p>
          <a:p>
            <a:endParaRPr lang="fr-FR" altLang="en-US" dirty="0"/>
          </a:p>
          <a:p>
            <a:r>
              <a:rPr lang="fr-FR" altLang="en-US" dirty="0"/>
              <a:t>Spring </a:t>
            </a:r>
            <a:r>
              <a:rPr lang="fr-FR" altLang="en-US" dirty="0" err="1"/>
              <a:t>Acegi</a:t>
            </a:r>
            <a:endParaRPr lang="fr-FR" altLang="en-US" dirty="0"/>
          </a:p>
          <a:p>
            <a:pPr lvl="1"/>
            <a:r>
              <a:rPr lang="fr-FR" altLang="en-US" dirty="0"/>
              <a:t>propose des utilitaires pour s’interfacer avec des solutions de sécurité</a:t>
            </a:r>
          </a:p>
          <a:p>
            <a:pPr lvl="2"/>
            <a:r>
              <a:rPr lang="fr-FR" altLang="en-US" dirty="0"/>
              <a:t>LDAP, SSO CAS…</a:t>
            </a:r>
          </a:p>
          <a:p>
            <a:pPr lvl="1"/>
            <a:r>
              <a:rPr lang="fr-FR" altLang="en-US" dirty="0"/>
              <a:t>Préconise une approche déclarative</a:t>
            </a:r>
          </a:p>
          <a:p>
            <a:pPr lvl="2"/>
            <a:r>
              <a:rPr lang="fr-FR" altLang="en-US" dirty="0"/>
              <a:t>La sécurité devient transverse, gérée via de l’AOP</a:t>
            </a:r>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487</a:t>
            </a:fld>
            <a:endParaRPr lang="fr-FR"/>
          </a:p>
        </p:txBody>
      </p:sp>
      <p:sp>
        <p:nvSpPr>
          <p:cNvPr id="3" name="Espace réservé du pied de page 2">
            <a:extLst>
              <a:ext uri="{FF2B5EF4-FFF2-40B4-BE49-F238E27FC236}">
                <a16:creationId xmlns:a16="http://schemas.microsoft.com/office/drawing/2014/main" id="{064E38DF-77AD-449F-9BA4-B1C95F228B6D}"/>
              </a:ext>
            </a:extLst>
          </p:cNvPr>
          <p:cNvSpPr>
            <a:spLocks noGrp="1"/>
          </p:cNvSpPr>
          <p:nvPr>
            <p:ph type="ftr" sz="quarter" idx="3"/>
          </p:nvPr>
        </p:nvSpPr>
        <p:spPr>
          <a:xfrm>
            <a:off x="1" y="6600341"/>
            <a:ext cx="2725946" cy="257660"/>
          </a:xfrm>
        </p:spPr>
        <p:txBody>
          <a:bodyPr/>
          <a:lstStyle/>
          <a:p>
            <a:r>
              <a:rPr lang="en-US" dirty="0"/>
              <a:t>@ Ferret Renaud</a:t>
            </a:r>
          </a:p>
        </p:txBody>
      </p:sp>
    </p:spTree>
    <p:extLst>
      <p:ext uri="{BB962C8B-B14F-4D97-AF65-F5344CB8AC3E}">
        <p14:creationId xmlns:p14="http://schemas.microsoft.com/office/powerpoint/2010/main" val="322586234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fontScale="90000"/>
          </a:bodyPr>
          <a:lstStyle/>
          <a:p>
            <a:r>
              <a:rPr lang="fr-FR"/>
              <a:t>Spring Security</a:t>
            </a:r>
          </a:p>
        </p:txBody>
      </p:sp>
      <p:sp>
        <p:nvSpPr>
          <p:cNvPr id="304132" name="Rectangle 3"/>
          <p:cNvSpPr>
            <a:spLocks noGrp="1" noChangeArrowheads="1"/>
          </p:cNvSpPr>
          <p:nvPr>
            <p:ph idx="1"/>
          </p:nvPr>
        </p:nvSpPr>
        <p:spPr/>
        <p:txBody>
          <a:bodyPr>
            <a:normAutofit/>
          </a:bodyPr>
          <a:lstStyle/>
          <a:p>
            <a:r>
              <a:rPr lang="fr-FR" altLang="en-US" dirty="0"/>
              <a:t>L’approche déclarative de Spring Security est très puissante</a:t>
            </a:r>
          </a:p>
          <a:p>
            <a:pPr lvl="1"/>
            <a:r>
              <a:rPr lang="fr-FR" altLang="en-US" dirty="0"/>
              <a:t>Oblige à gérer la sécurité de façon transverse</a:t>
            </a:r>
          </a:p>
          <a:p>
            <a:pPr lvl="2"/>
            <a:r>
              <a:rPr lang="fr-FR" altLang="en-US" dirty="0"/>
              <a:t>Le code n’est plus pollué par les préoccupations de sécurité</a:t>
            </a:r>
          </a:p>
          <a:p>
            <a:pPr lvl="1"/>
            <a:r>
              <a:rPr lang="fr-FR" altLang="en-US" dirty="0"/>
              <a:t>Permet de changer « facilement » de système de sécurité</a:t>
            </a:r>
          </a:p>
          <a:p>
            <a:pPr lvl="1"/>
            <a:endParaRPr lang="fr-FR" altLang="en-US" dirty="0"/>
          </a:p>
          <a:p>
            <a:r>
              <a:rPr lang="fr-FR" altLang="en-US" dirty="0"/>
              <a:t>Spring Security nécessite une phase d’apprentissage importante</a:t>
            </a:r>
          </a:p>
          <a:p>
            <a:pPr lvl="1"/>
            <a:r>
              <a:rPr lang="fr-FR" altLang="en-US" dirty="0"/>
              <a:t>PDF de référence fait ~500 pages</a:t>
            </a:r>
          </a:p>
          <a:p>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488</a:t>
            </a:fld>
            <a:endParaRPr lang="fr-FR"/>
          </a:p>
        </p:txBody>
      </p:sp>
      <p:sp>
        <p:nvSpPr>
          <p:cNvPr id="3" name="Espace réservé du pied de page 2">
            <a:extLst>
              <a:ext uri="{FF2B5EF4-FFF2-40B4-BE49-F238E27FC236}">
                <a16:creationId xmlns:a16="http://schemas.microsoft.com/office/drawing/2014/main" id="{B0EFDB3C-2080-4650-9102-97E753E4B7E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850860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A6FF627-46A2-4933-8FD4-8BEE4F8A1AA7}"/>
              </a:ext>
            </a:extLst>
          </p:cNvPr>
          <p:cNvSpPr>
            <a:spLocks noGrp="1"/>
          </p:cNvSpPr>
          <p:nvPr>
            <p:ph type="sldNum" sz="quarter" idx="12"/>
          </p:nvPr>
        </p:nvSpPr>
        <p:spPr/>
        <p:txBody>
          <a:bodyPr/>
          <a:lstStyle/>
          <a:p>
            <a:fld id="{27DD2850-4166-4114-B1C5-40990753D8A0}" type="slidenum">
              <a:rPr lang="fr-FR" smtClean="0"/>
              <a:pPr/>
              <a:t>489</a:t>
            </a:fld>
            <a:endParaRPr lang="fr-FR"/>
          </a:p>
        </p:txBody>
      </p:sp>
      <p:sp>
        <p:nvSpPr>
          <p:cNvPr id="2" name="Titre 1"/>
          <p:cNvSpPr>
            <a:spLocks noGrp="1"/>
          </p:cNvSpPr>
          <p:nvPr>
            <p:ph type="title"/>
          </p:nvPr>
        </p:nvSpPr>
        <p:spPr/>
        <p:txBody>
          <a:bodyPr>
            <a:normAutofit fontScale="90000"/>
          </a:bodyPr>
          <a:lstStyle/>
          <a:p>
            <a:r>
              <a:rPr lang="fr-FR" dirty="0"/>
              <a:t>Spring Security</a:t>
            </a:r>
          </a:p>
        </p:txBody>
      </p:sp>
      <p:sp>
        <p:nvSpPr>
          <p:cNvPr id="3" name="Espace réservé du contenu 2"/>
          <p:cNvSpPr>
            <a:spLocks noGrp="1"/>
          </p:cNvSpPr>
          <p:nvPr>
            <p:ph idx="1"/>
          </p:nvPr>
        </p:nvSpPr>
        <p:spPr/>
        <p:txBody>
          <a:bodyPr>
            <a:normAutofit fontScale="92500" lnSpcReduction="20000"/>
          </a:bodyPr>
          <a:lstStyle/>
          <a:p>
            <a:r>
              <a:rPr lang="fr-FR" dirty="0"/>
              <a:t>Les requêtes HTTP sont interceptées par un filtre de servlet qui délègue à un </a:t>
            </a:r>
            <a:r>
              <a:rPr lang="fr-FR" dirty="0" err="1"/>
              <a:t>bean</a:t>
            </a:r>
            <a:r>
              <a:rPr lang="fr-FR" dirty="0"/>
              <a:t> Spring les traitements de vérification d'accès aux pages web.</a:t>
            </a:r>
          </a:p>
          <a:p>
            <a:endParaRPr lang="fr-FR" dirty="0"/>
          </a:p>
          <a:p>
            <a:r>
              <a:rPr lang="fr-FR" dirty="0"/>
              <a:t>Ce </a:t>
            </a:r>
            <a:r>
              <a:rPr lang="fr-FR" dirty="0" err="1"/>
              <a:t>bean</a:t>
            </a:r>
            <a:r>
              <a:rPr lang="fr-FR" dirty="0"/>
              <a:t> met en œuvre une chaîne de filtres. Chacun des filtres est un </a:t>
            </a:r>
            <a:r>
              <a:rPr lang="fr-FR" dirty="0" err="1"/>
              <a:t>bean</a:t>
            </a:r>
            <a:r>
              <a:rPr lang="fr-FR" dirty="0"/>
              <a:t> auquel est attribué une tâche précise :</a:t>
            </a:r>
          </a:p>
          <a:p>
            <a:pPr lvl="1"/>
            <a:r>
              <a:rPr lang="fr-FR" dirty="0"/>
              <a:t>Intégration dans la session HTTP des informations de sécurité contenues dans la requête</a:t>
            </a:r>
          </a:p>
          <a:p>
            <a:pPr lvl="1"/>
            <a:r>
              <a:rPr lang="fr-FR" dirty="0"/>
              <a:t>Vérification de l'identité de l'appelant et affichage d'une invite de connexion si nécessaire</a:t>
            </a:r>
          </a:p>
          <a:p>
            <a:pPr lvl="1"/>
            <a:r>
              <a:rPr lang="fr-FR" dirty="0"/>
              <a:t>Vérification des droits d'accès à la ressource sollicitée</a:t>
            </a:r>
          </a:p>
          <a:p>
            <a:pPr lvl="1"/>
            <a:r>
              <a:rPr lang="fr-FR" dirty="0"/>
              <a:t>...</a:t>
            </a:r>
          </a:p>
        </p:txBody>
      </p:sp>
      <p:sp>
        <p:nvSpPr>
          <p:cNvPr id="5" name="Espace réservé du pied de page 4">
            <a:extLst>
              <a:ext uri="{FF2B5EF4-FFF2-40B4-BE49-F238E27FC236}">
                <a16:creationId xmlns:a16="http://schemas.microsoft.com/office/drawing/2014/main" id="{E4AD1C90-F597-4D60-8118-76B124219807}"/>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3496485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Bonnes pratiques de configuration de </a:t>
            </a:r>
            <a:r>
              <a:rPr lang="fr-FR" altLang="en-US" dirty="0" err="1"/>
              <a:t>beans</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err="1"/>
              <a:t>Beans</a:t>
            </a:r>
            <a:r>
              <a:rPr lang="fr-FR" altLang="en-US" dirty="0"/>
              <a:t> </a:t>
            </a:r>
            <a:r>
              <a:rPr lang="fr-FR" altLang="en-US" dirty="0" err="1"/>
              <a:t>factory</a:t>
            </a:r>
            <a:endParaRPr lang="fr-FR" altLang="en-US" dirty="0"/>
          </a:p>
          <a:p>
            <a:pPr marL="285750" indent="-285750" algn="l">
              <a:buFont typeface="Wingdings" panose="05000000000000000000" pitchFamily="2" charset="2"/>
              <a:buChar char="ü"/>
            </a:pPr>
            <a:r>
              <a:rPr lang="fr-FR" altLang="en-US" dirty="0"/>
              <a:t>Héritage entre </a:t>
            </a:r>
            <a:r>
              <a:rPr lang="fr-FR" altLang="en-US" dirty="0" err="1"/>
              <a:t>bean</a:t>
            </a:r>
            <a:endParaRPr lang="fr-FR" altLang="en-US" dirty="0"/>
          </a:p>
          <a:p>
            <a:pPr marL="285750" indent="-285750" algn="l">
              <a:buFont typeface="Wingdings" panose="05000000000000000000" pitchFamily="2" charset="2"/>
              <a:buChar char="ü"/>
            </a:pPr>
            <a:r>
              <a:rPr lang="fr-FR" altLang="en-US" dirty="0"/>
              <a:t>Collection / </a:t>
            </a:r>
            <a:r>
              <a:rPr lang="fr-FR" altLang="en-US" dirty="0" err="1"/>
              <a:t>Map</a:t>
            </a:r>
            <a:endParaRPr lang="fr-FR" altLang="en-US" dirty="0"/>
          </a:p>
          <a:p>
            <a:pPr marL="285750" indent="-285750" algn="l">
              <a:buFont typeface="Wingdings" panose="05000000000000000000" pitchFamily="2" charset="2"/>
              <a:buChar char="ü"/>
            </a:pPr>
            <a:r>
              <a:rPr lang="fr-FR" altLang="en-US" dirty="0" err="1"/>
              <a:t>Autowire</a:t>
            </a:r>
            <a:r>
              <a:rPr lang="fr-FR" altLang="en-US" dirty="0"/>
              <a:t> XML</a:t>
            </a:r>
          </a:p>
          <a:p>
            <a:pPr marL="285750" indent="-285750" algn="l">
              <a:buFont typeface="Wingdings" panose="05000000000000000000" pitchFamily="2" charset="2"/>
              <a:buChar char="ü"/>
            </a:pPr>
            <a:r>
              <a:rPr lang="fr-FR" altLang="en-US" dirty="0" err="1"/>
              <a:t>PropertyEditor</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49</a:t>
            </a:fld>
            <a:endParaRPr lang="fr-FR"/>
          </a:p>
        </p:txBody>
      </p:sp>
      <p:sp>
        <p:nvSpPr>
          <p:cNvPr id="3" name="Espace réservé du pied de page 2">
            <a:extLst>
              <a:ext uri="{FF2B5EF4-FFF2-40B4-BE49-F238E27FC236}">
                <a16:creationId xmlns:a16="http://schemas.microsoft.com/office/drawing/2014/main" id="{9D7385F9-BA81-4255-9917-C936B71DFDA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65227045"/>
      </p:ext>
    </p:extLst>
  </p:cSld>
  <p:clrMapOvr>
    <a:masterClrMapping/>
  </p:clrMapOvr>
  <p:transition spd="slow"/>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A6FF627-46A2-4933-8FD4-8BEE4F8A1AA7}"/>
              </a:ext>
            </a:extLst>
          </p:cNvPr>
          <p:cNvSpPr>
            <a:spLocks noGrp="1"/>
          </p:cNvSpPr>
          <p:nvPr>
            <p:ph type="sldNum" sz="quarter" idx="12"/>
          </p:nvPr>
        </p:nvSpPr>
        <p:spPr/>
        <p:txBody>
          <a:bodyPr/>
          <a:lstStyle/>
          <a:p>
            <a:fld id="{27DD2850-4166-4114-B1C5-40990753D8A0}" type="slidenum">
              <a:rPr lang="fr-FR" smtClean="0"/>
              <a:pPr/>
              <a:t>490</a:t>
            </a:fld>
            <a:endParaRPr lang="fr-FR"/>
          </a:p>
        </p:txBody>
      </p:sp>
      <p:sp>
        <p:nvSpPr>
          <p:cNvPr id="2" name="Titre 1"/>
          <p:cNvSpPr>
            <a:spLocks noGrp="1"/>
          </p:cNvSpPr>
          <p:nvPr>
            <p:ph type="title"/>
          </p:nvPr>
        </p:nvSpPr>
        <p:spPr/>
        <p:txBody>
          <a:bodyPr>
            <a:normAutofit fontScale="90000"/>
          </a:bodyPr>
          <a:lstStyle/>
          <a:p>
            <a:r>
              <a:rPr lang="fr-FR" dirty="0"/>
              <a:t>Spring Security – Architecture</a:t>
            </a:r>
          </a:p>
        </p:txBody>
      </p:sp>
      <p:sp>
        <p:nvSpPr>
          <p:cNvPr id="5" name="Espace réservé du pied de page 4">
            <a:extLst>
              <a:ext uri="{FF2B5EF4-FFF2-40B4-BE49-F238E27FC236}">
                <a16:creationId xmlns:a16="http://schemas.microsoft.com/office/drawing/2014/main" id="{E4AD1C90-F597-4D60-8118-76B124219807}"/>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2050" name="Picture 2" descr="Fichier:SpringSecurity2.png">
            <a:extLst>
              <a:ext uri="{FF2B5EF4-FFF2-40B4-BE49-F238E27FC236}">
                <a16:creationId xmlns:a16="http://schemas.microsoft.com/office/drawing/2014/main" id="{6B5EBC05-862D-42B0-9A19-5162D60A04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6500" y="1681161"/>
            <a:ext cx="10128417" cy="40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96647"/>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fontScale="90000"/>
          </a:bodyPr>
          <a:lstStyle/>
          <a:p>
            <a:r>
              <a:rPr lang="fr-FR"/>
              <a:t>Spring Security</a:t>
            </a:r>
          </a:p>
        </p:txBody>
      </p:sp>
      <p:sp>
        <p:nvSpPr>
          <p:cNvPr id="304132" name="Rectangle 3"/>
          <p:cNvSpPr>
            <a:spLocks noGrp="1" noChangeArrowheads="1"/>
          </p:cNvSpPr>
          <p:nvPr>
            <p:ph idx="1"/>
          </p:nvPr>
        </p:nvSpPr>
        <p:spPr/>
        <p:txBody>
          <a:bodyPr>
            <a:normAutofit fontScale="62500" lnSpcReduction="20000"/>
          </a:bodyPr>
          <a:lstStyle/>
          <a:p>
            <a:r>
              <a:rPr lang="fr-FR" altLang="en-US" dirty="0"/>
              <a:t>Certains filtres sont obligatoires, d'autres optionnels.</a:t>
            </a:r>
          </a:p>
          <a:p>
            <a:endParaRPr lang="fr-FR" altLang="en-US" dirty="0"/>
          </a:p>
          <a:p>
            <a:r>
              <a:rPr lang="fr-FR" altLang="en-US" dirty="0"/>
              <a:t>La chaîne de filtres est largement configurable, ce qui permet de personnaliser au mieux la gestion de la sécurité dans les applications web. </a:t>
            </a:r>
          </a:p>
          <a:p>
            <a:endParaRPr lang="fr-FR" altLang="en-US" dirty="0"/>
          </a:p>
          <a:p>
            <a:r>
              <a:rPr lang="fr-FR" altLang="en-US" dirty="0"/>
              <a:t>Spring Security offre ainsi les fonctionnalités suivantes (en fonction des versions) :</a:t>
            </a:r>
          </a:p>
          <a:p>
            <a:pPr lvl="1"/>
            <a:r>
              <a:rPr lang="fr-FR" altLang="en-US" dirty="0"/>
              <a:t>Authentification anonyme</a:t>
            </a:r>
          </a:p>
          <a:p>
            <a:pPr lvl="1"/>
            <a:r>
              <a:rPr lang="fr-FR" altLang="en-US" dirty="0"/>
              <a:t>Fonction </a:t>
            </a:r>
            <a:r>
              <a:rPr lang="fr-FR" altLang="en-US" dirty="0" err="1"/>
              <a:t>Remember</a:t>
            </a:r>
            <a:r>
              <a:rPr lang="fr-FR" altLang="en-US" dirty="0"/>
              <a:t> Me</a:t>
            </a:r>
          </a:p>
          <a:p>
            <a:pPr lvl="1"/>
            <a:r>
              <a:rPr lang="fr-FR" altLang="en-US" dirty="0"/>
              <a:t>Gestion NTLM</a:t>
            </a:r>
          </a:p>
          <a:p>
            <a:pPr lvl="1"/>
            <a:r>
              <a:rPr lang="fr-FR" altLang="en-US" dirty="0"/>
              <a:t>Intégration avec un serveur LDAP ou un serveur CAS</a:t>
            </a:r>
          </a:p>
          <a:p>
            <a:pPr lvl="1"/>
            <a:r>
              <a:rPr lang="fr-FR" altLang="en-US" dirty="0"/>
              <a:t>Gestion des certificats X509</a:t>
            </a:r>
          </a:p>
          <a:p>
            <a:pPr lvl="1"/>
            <a:r>
              <a:rPr lang="fr-FR" altLang="en-US" dirty="0"/>
              <a:t>Multi session / mono session</a:t>
            </a:r>
          </a:p>
          <a:p>
            <a:pPr lvl="1"/>
            <a:r>
              <a:rPr lang="fr-FR" altLang="en-US" dirty="0"/>
              <a:t>Cross-Site </a:t>
            </a:r>
            <a:r>
              <a:rPr lang="fr-FR" altLang="en-US" dirty="0" err="1"/>
              <a:t>Request</a:t>
            </a:r>
            <a:r>
              <a:rPr lang="fr-FR" altLang="en-US" dirty="0"/>
              <a:t> </a:t>
            </a:r>
            <a:r>
              <a:rPr lang="fr-FR" altLang="en-US" dirty="0" err="1"/>
              <a:t>Forgery</a:t>
            </a:r>
            <a:endParaRPr lang="fr-FR" altLang="en-US" dirty="0"/>
          </a:p>
          <a:p>
            <a:pPr lvl="1"/>
            <a:r>
              <a:rPr lang="fr-FR" altLang="en-US" dirty="0"/>
              <a: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491</a:t>
            </a:fld>
            <a:endParaRPr lang="fr-FR"/>
          </a:p>
        </p:txBody>
      </p:sp>
      <p:sp>
        <p:nvSpPr>
          <p:cNvPr id="3" name="Espace réservé du pied de page 2">
            <a:extLst>
              <a:ext uri="{FF2B5EF4-FFF2-40B4-BE49-F238E27FC236}">
                <a16:creationId xmlns:a16="http://schemas.microsoft.com/office/drawing/2014/main" id="{B0EFDB3C-2080-4650-9102-97E753E4B7E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3038590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492</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Mise en place</a:t>
            </a:r>
          </a:p>
        </p:txBody>
      </p:sp>
      <p:sp>
        <p:nvSpPr>
          <p:cNvPr id="107525" name="Rectangle 5"/>
          <p:cNvSpPr>
            <a:spLocks noGrp="1" noChangeArrowheads="1"/>
          </p:cNvSpPr>
          <p:nvPr>
            <p:ph idx="1"/>
          </p:nvPr>
        </p:nvSpPr>
        <p:spPr/>
        <p:txBody>
          <a:bodyPr>
            <a:normAutofit lnSpcReduction="10000"/>
          </a:bodyPr>
          <a:lstStyle/>
          <a:p>
            <a:r>
              <a:rPr lang="fr-FR" dirty="0">
                <a:solidFill>
                  <a:schemeClr val="tx1"/>
                </a:solidFill>
              </a:rPr>
              <a:t>Nous allons nous poser dans un contexte J2EE</a:t>
            </a:r>
          </a:p>
          <a:p>
            <a:endParaRPr lang="fr-FR" dirty="0"/>
          </a:p>
          <a:p>
            <a:r>
              <a:rPr lang="fr-FR" dirty="0">
                <a:solidFill>
                  <a:schemeClr val="tx1"/>
                </a:solidFill>
              </a:rPr>
              <a:t>A minima, deux choses à faire pour mettre en place Spring Security</a:t>
            </a:r>
          </a:p>
          <a:p>
            <a:pPr lvl="1"/>
            <a:r>
              <a:rPr lang="fr-FR" dirty="0"/>
              <a:t>Ajouter un </a:t>
            </a:r>
            <a:r>
              <a:rPr lang="fr-FR" dirty="0" err="1"/>
              <a:t>listener</a:t>
            </a:r>
            <a:r>
              <a:rPr lang="fr-FR" dirty="0"/>
              <a:t> dans son fichier web.xml</a:t>
            </a:r>
          </a:p>
          <a:p>
            <a:pPr lvl="1"/>
            <a:r>
              <a:rPr lang="fr-FR" dirty="0"/>
              <a:t>Réaliser le fichier de configuration Spring dédié à Spring </a:t>
            </a:r>
            <a:r>
              <a:rPr lang="fr-FR" dirty="0" err="1"/>
              <a:t>security</a:t>
            </a:r>
            <a:endParaRPr lang="fr-FR" dirty="0"/>
          </a:p>
          <a:p>
            <a:endParaRPr lang="fr-FR" dirty="0">
              <a:solidFill>
                <a:schemeClr val="tx1"/>
              </a:solidFill>
            </a:endParaRPr>
          </a:p>
          <a:p>
            <a:r>
              <a:rPr lang="fr-FR" dirty="0">
                <a:solidFill>
                  <a:schemeClr val="tx1"/>
                </a:solidFill>
              </a:rPr>
              <a:t>Remarque : Spring </a:t>
            </a:r>
            <a:r>
              <a:rPr lang="fr-FR" dirty="0" err="1">
                <a:solidFill>
                  <a:schemeClr val="tx1"/>
                </a:solidFill>
              </a:rPr>
              <a:t>security</a:t>
            </a:r>
            <a:r>
              <a:rPr lang="fr-FR" dirty="0">
                <a:solidFill>
                  <a:schemeClr val="tx1"/>
                </a:solidFill>
              </a:rPr>
              <a:t> </a:t>
            </a:r>
            <a:r>
              <a:rPr lang="fr-FR" dirty="0"/>
              <a:t>n’a aucun rapport avec Spring MVC</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8405541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493</a:t>
            </a:fld>
            <a:endParaRPr lang="fr-FR"/>
          </a:p>
        </p:txBody>
      </p:sp>
      <p:sp>
        <p:nvSpPr>
          <p:cNvPr id="107524" name="Rectangle 4"/>
          <p:cNvSpPr>
            <a:spLocks noGrp="1" noChangeArrowheads="1"/>
          </p:cNvSpPr>
          <p:nvPr>
            <p:ph type="title"/>
          </p:nvPr>
        </p:nvSpPr>
        <p:spPr/>
        <p:txBody>
          <a:bodyPr>
            <a:normAutofit fontScale="90000"/>
          </a:bodyPr>
          <a:lstStyle/>
          <a:p>
            <a:r>
              <a:rPr lang="fr-FR"/>
              <a:t>Spring Security – Mise en place</a:t>
            </a:r>
            <a:endParaRPr lang="fr-FR" dirty="0"/>
          </a:p>
        </p:txBody>
      </p:sp>
      <p:sp>
        <p:nvSpPr>
          <p:cNvPr id="107525" name="Rectangle 5"/>
          <p:cNvSpPr>
            <a:spLocks noGrp="1" noChangeArrowheads="1"/>
          </p:cNvSpPr>
          <p:nvPr>
            <p:ph idx="1"/>
          </p:nvPr>
        </p:nvSpPr>
        <p:spPr/>
        <p:txBody>
          <a:bodyPr>
            <a:normAutofit fontScale="85000" lnSpcReduction="20000"/>
          </a:bodyPr>
          <a:lstStyle/>
          <a:p>
            <a:r>
              <a:rPr lang="fr-FR" dirty="0" err="1"/>
              <a:t>Listener</a:t>
            </a:r>
            <a:r>
              <a:rPr lang="fr-FR" dirty="0"/>
              <a:t> à déclarer dans le fichier WEB-INF/web.xml</a:t>
            </a:r>
          </a:p>
          <a:p>
            <a:endParaRPr lang="fr-FR" dirty="0"/>
          </a:p>
          <a:p>
            <a:endParaRPr lang="fr-FR" dirty="0"/>
          </a:p>
          <a:p>
            <a:endParaRPr lang="fr-FR" dirty="0"/>
          </a:p>
          <a:p>
            <a:pPr lvl="1"/>
            <a:endParaRPr lang="fr-FR" dirty="0"/>
          </a:p>
          <a:p>
            <a:pPr lvl="1"/>
            <a:r>
              <a:rPr lang="fr-FR" dirty="0"/>
              <a:t>Il vous appartient de cibler les URLs</a:t>
            </a:r>
          </a:p>
          <a:p>
            <a:pPr lvl="2"/>
            <a:r>
              <a:rPr lang="fr-FR" dirty="0"/>
              <a:t>Ici /* </a:t>
            </a:r>
            <a:r>
              <a:rPr lang="fr-FR" dirty="0">
                <a:sym typeface="Wingdings" panose="05000000000000000000" pitchFamily="2" charset="2"/>
              </a:rPr>
              <a:t>tous les URLs y compris les ressources statiques</a:t>
            </a:r>
          </a:p>
          <a:p>
            <a:endParaRPr lang="fr-FR" dirty="0">
              <a:sym typeface="Wingdings" panose="05000000000000000000" pitchFamily="2" charset="2"/>
            </a:endParaRPr>
          </a:p>
          <a:p>
            <a:r>
              <a:rPr lang="fr-FR" dirty="0">
                <a:sym typeface="Wingdings" panose="05000000000000000000" pitchFamily="2" charset="2"/>
              </a:rPr>
              <a:t>Attention : n’oubliez pas d’ajouter le </a:t>
            </a:r>
            <a:r>
              <a:rPr lang="fr-FR" dirty="0" err="1">
                <a:sym typeface="Wingdings" panose="05000000000000000000" pitchFamily="2" charset="2"/>
              </a:rPr>
              <a:t>ContextLoaderListener</a:t>
            </a:r>
            <a:r>
              <a:rPr lang="fr-FR" dirty="0">
                <a:sym typeface="Wingdings" panose="05000000000000000000" pitchFamily="2" charset="2"/>
              </a:rPr>
              <a:t> et le </a:t>
            </a:r>
            <a:r>
              <a:rPr lang="fr-FR" dirty="0" err="1">
                <a:sym typeface="Wingdings" panose="05000000000000000000" pitchFamily="2" charset="2"/>
              </a:rPr>
              <a:t>context-param</a:t>
            </a:r>
            <a:r>
              <a:rPr lang="fr-FR" dirty="0">
                <a:sym typeface="Wingdings" panose="05000000000000000000" pitchFamily="2" charset="2"/>
              </a:rPr>
              <a:t> afin que vos fichiers Spring soient chargés dans le contexte J2EE</a:t>
            </a:r>
          </a:p>
          <a:p>
            <a:pPr lvl="1"/>
            <a:r>
              <a:rPr lang="fr-FR" dirty="0">
                <a:sym typeface="Wingdings" panose="05000000000000000000" pitchFamily="2" charset="2"/>
              </a:rPr>
              <a:t>Vue dans la partie Spring MVC</a:t>
            </a: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3" name="Image 2">
            <a:extLst>
              <a:ext uri="{FF2B5EF4-FFF2-40B4-BE49-F238E27FC236}">
                <a16:creationId xmlns:a16="http://schemas.microsoft.com/office/drawing/2014/main" id="{49599583-2A09-4B58-9AFB-C35CC869CB87}"/>
              </a:ext>
            </a:extLst>
          </p:cNvPr>
          <p:cNvPicPr>
            <a:picLocks noChangeAspect="1"/>
          </p:cNvPicPr>
          <p:nvPr/>
        </p:nvPicPr>
        <p:blipFill>
          <a:blip r:embed="rId3"/>
          <a:stretch>
            <a:fillRect/>
          </a:stretch>
        </p:blipFill>
        <p:spPr>
          <a:xfrm>
            <a:off x="2085558" y="1714400"/>
            <a:ext cx="7353718" cy="175646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9697429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494</a:t>
            </a:fld>
            <a:endParaRPr lang="fr-FR"/>
          </a:p>
        </p:txBody>
      </p:sp>
      <p:sp>
        <p:nvSpPr>
          <p:cNvPr id="107524" name="Rectangle 4"/>
          <p:cNvSpPr>
            <a:spLocks noGrp="1" noChangeArrowheads="1"/>
          </p:cNvSpPr>
          <p:nvPr>
            <p:ph type="title"/>
          </p:nvPr>
        </p:nvSpPr>
        <p:spPr/>
        <p:txBody>
          <a:bodyPr>
            <a:normAutofit fontScale="90000"/>
          </a:bodyPr>
          <a:lstStyle/>
          <a:p>
            <a:r>
              <a:rPr lang="fr-FR"/>
              <a:t>Spring Security – Mise en place</a:t>
            </a:r>
            <a:endParaRPr lang="fr-FR" dirty="0"/>
          </a:p>
        </p:txBody>
      </p:sp>
      <p:sp>
        <p:nvSpPr>
          <p:cNvPr id="107525" name="Rectangle 5"/>
          <p:cNvSpPr>
            <a:spLocks noGrp="1" noChangeArrowheads="1"/>
          </p:cNvSpPr>
          <p:nvPr>
            <p:ph idx="1"/>
          </p:nvPr>
        </p:nvSpPr>
        <p:spPr/>
        <p:txBody>
          <a:bodyPr>
            <a:normAutofit/>
          </a:bodyPr>
          <a:lstStyle/>
          <a:p>
            <a:r>
              <a:rPr lang="fr-FR" dirty="0"/>
              <a:t>Fichier de configuration Spring </a:t>
            </a:r>
            <a:r>
              <a:rPr lang="fr-FR" dirty="0" err="1"/>
              <a:t>security</a:t>
            </a:r>
            <a:r>
              <a:rPr lang="fr-FR" dirty="0"/>
              <a:t> </a:t>
            </a:r>
            <a:r>
              <a:rPr lang="fr-FR" i="1" dirty="0"/>
              <a:t>basique</a:t>
            </a: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5" name="Image 4">
            <a:extLst>
              <a:ext uri="{FF2B5EF4-FFF2-40B4-BE49-F238E27FC236}">
                <a16:creationId xmlns:a16="http://schemas.microsoft.com/office/drawing/2014/main" id="{A7D745F0-8B56-4195-A8B2-B2144BF4A679}"/>
              </a:ext>
            </a:extLst>
          </p:cNvPr>
          <p:cNvPicPr>
            <a:picLocks noChangeAspect="1"/>
          </p:cNvPicPr>
          <p:nvPr/>
        </p:nvPicPr>
        <p:blipFill>
          <a:blip r:embed="rId3"/>
          <a:stretch>
            <a:fillRect/>
          </a:stretch>
        </p:blipFill>
        <p:spPr>
          <a:xfrm>
            <a:off x="1138190" y="1972548"/>
            <a:ext cx="10397318" cy="39908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3099563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495</a:t>
            </a:fld>
            <a:endParaRPr lang="fr-FR"/>
          </a:p>
        </p:txBody>
      </p:sp>
      <p:sp>
        <p:nvSpPr>
          <p:cNvPr id="107524" name="Rectangle 4"/>
          <p:cNvSpPr>
            <a:spLocks noGrp="1" noChangeArrowheads="1"/>
          </p:cNvSpPr>
          <p:nvPr>
            <p:ph type="title"/>
          </p:nvPr>
        </p:nvSpPr>
        <p:spPr/>
        <p:txBody>
          <a:bodyPr>
            <a:normAutofit fontScale="90000"/>
          </a:bodyPr>
          <a:lstStyle/>
          <a:p>
            <a:r>
              <a:rPr lang="fr-FR"/>
              <a:t>Spring Security – Mise en place</a:t>
            </a:r>
            <a:endParaRPr lang="fr-FR" dirty="0"/>
          </a:p>
        </p:txBody>
      </p:sp>
      <p:sp>
        <p:nvSpPr>
          <p:cNvPr id="107525" name="Rectangle 5"/>
          <p:cNvSpPr>
            <a:spLocks noGrp="1" noChangeArrowheads="1"/>
          </p:cNvSpPr>
          <p:nvPr>
            <p:ph idx="1"/>
          </p:nvPr>
        </p:nvSpPr>
        <p:spPr/>
        <p:txBody>
          <a:bodyPr>
            <a:normAutofit/>
          </a:bodyPr>
          <a:lstStyle/>
          <a:p>
            <a:r>
              <a:rPr lang="fr-FR" b="1" dirty="0"/>
              <a:t>&lt;</a:t>
            </a:r>
            <a:r>
              <a:rPr lang="fr-FR" b="1" dirty="0" err="1"/>
              <a:t>authentication</a:t>
            </a:r>
            <a:r>
              <a:rPr lang="fr-FR" b="1" dirty="0"/>
              <a:t>-manager&gt;</a:t>
            </a:r>
          </a:p>
          <a:p>
            <a:pPr lvl="1"/>
            <a:r>
              <a:rPr lang="fr-FR" dirty="0"/>
              <a:t>Vous permet de déclarer des &lt;</a:t>
            </a:r>
            <a:r>
              <a:rPr lang="fr-FR" dirty="0" err="1"/>
              <a:t>authentication</a:t>
            </a:r>
            <a:r>
              <a:rPr lang="fr-FR" dirty="0"/>
              <a:t>-provider&gt;</a:t>
            </a:r>
          </a:p>
          <a:p>
            <a:r>
              <a:rPr lang="fr-FR" b="1" dirty="0"/>
              <a:t>&lt;</a:t>
            </a:r>
            <a:r>
              <a:rPr lang="fr-FR" b="1" dirty="0" err="1"/>
              <a:t>authentication</a:t>
            </a:r>
            <a:r>
              <a:rPr lang="fr-FR" b="1" dirty="0"/>
              <a:t>-provider&gt;</a:t>
            </a:r>
            <a:r>
              <a:rPr lang="fr-FR" dirty="0"/>
              <a:t> définit les objets qui vont fournir les informations d’authentifications</a:t>
            </a:r>
          </a:p>
          <a:p>
            <a:pPr lvl="1"/>
            <a:r>
              <a:rPr lang="fr-FR" dirty="0"/>
              <a:t>Dans notre exemple on fait usage d’une liste écrite en dur dans le fichier XML : </a:t>
            </a:r>
            <a:r>
              <a:rPr lang="fr-FR" b="1" dirty="0"/>
              <a:t>&lt;user-service&gt;</a:t>
            </a:r>
          </a:p>
          <a:p>
            <a:pPr lvl="1"/>
            <a:r>
              <a:rPr lang="fr-FR" dirty="0"/>
              <a:t>On peut aussi</a:t>
            </a:r>
          </a:p>
          <a:p>
            <a:pPr lvl="2"/>
            <a:r>
              <a:rPr lang="fr-FR" dirty="0"/>
              <a:t>Se brancher sur un LDAP ou une base de données</a:t>
            </a:r>
          </a:p>
          <a:p>
            <a:pPr lvl="2"/>
            <a:r>
              <a:rPr lang="fr-FR" dirty="0"/>
              <a:t>Créer sa propre classe</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209981790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496</a:t>
            </a:fld>
            <a:endParaRPr lang="fr-FR"/>
          </a:p>
        </p:txBody>
      </p:sp>
      <p:sp>
        <p:nvSpPr>
          <p:cNvPr id="107524" name="Rectangle 4"/>
          <p:cNvSpPr>
            <a:spLocks noGrp="1" noChangeArrowheads="1"/>
          </p:cNvSpPr>
          <p:nvPr>
            <p:ph type="title"/>
          </p:nvPr>
        </p:nvSpPr>
        <p:spPr/>
        <p:txBody>
          <a:bodyPr>
            <a:normAutofit fontScale="90000"/>
          </a:bodyPr>
          <a:lstStyle/>
          <a:p>
            <a:r>
              <a:rPr lang="fr-FR"/>
              <a:t>Spring Security – Mise en place</a:t>
            </a:r>
            <a:endParaRPr lang="fr-FR" dirty="0"/>
          </a:p>
        </p:txBody>
      </p:sp>
      <p:sp>
        <p:nvSpPr>
          <p:cNvPr id="107525" name="Rectangle 5"/>
          <p:cNvSpPr>
            <a:spLocks noGrp="1" noChangeArrowheads="1"/>
          </p:cNvSpPr>
          <p:nvPr>
            <p:ph idx="1"/>
          </p:nvPr>
        </p:nvSpPr>
        <p:spPr/>
        <p:txBody>
          <a:bodyPr>
            <a:normAutofit/>
          </a:bodyPr>
          <a:lstStyle/>
          <a:p>
            <a:r>
              <a:rPr lang="fr-FR" dirty="0"/>
              <a:t>&lt;http&gt;</a:t>
            </a:r>
          </a:p>
          <a:p>
            <a:pPr lvl="1"/>
            <a:r>
              <a:rPr lang="fr-FR" dirty="0"/>
              <a:t>intercept-url : Permet de dire le/les ressources à sécuriser en fonction d’un ou plusieurs rôles</a:t>
            </a:r>
          </a:p>
          <a:p>
            <a:pPr lvl="1"/>
            <a:r>
              <a:rPr lang="fr-FR" dirty="0"/>
              <a:t>&lt;http-basic /&gt; : indique le moyen mit en place pour l’authentification web</a:t>
            </a:r>
          </a:p>
          <a:p>
            <a:pPr lvl="2"/>
            <a:r>
              <a:rPr lang="fr-FR" dirty="0"/>
              <a:t>Ici la page spécifique du navigateur (ici Firefox)</a:t>
            </a:r>
          </a:p>
          <a:p>
            <a:pPr lvl="1"/>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3" name="Image 2">
            <a:extLst>
              <a:ext uri="{FF2B5EF4-FFF2-40B4-BE49-F238E27FC236}">
                <a16:creationId xmlns:a16="http://schemas.microsoft.com/office/drawing/2014/main" id="{25E2EE78-6EC9-4C0D-AEA4-BCE857032510}"/>
              </a:ext>
            </a:extLst>
          </p:cNvPr>
          <p:cNvPicPr>
            <a:picLocks noChangeAspect="1"/>
          </p:cNvPicPr>
          <p:nvPr/>
        </p:nvPicPr>
        <p:blipFill>
          <a:blip r:embed="rId3"/>
          <a:stretch>
            <a:fillRect/>
          </a:stretch>
        </p:blipFill>
        <p:spPr>
          <a:xfrm>
            <a:off x="2652712" y="4395787"/>
            <a:ext cx="6162675" cy="1685925"/>
          </a:xfrm>
          <a:prstGeom prst="rect">
            <a:avLst/>
          </a:prstGeom>
        </p:spPr>
      </p:pic>
    </p:spTree>
    <p:extLst>
      <p:ext uri="{BB962C8B-B14F-4D97-AF65-F5344CB8AC3E}">
        <p14:creationId xmlns:p14="http://schemas.microsoft.com/office/powerpoint/2010/main" val="414531162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497</a:t>
            </a:fld>
            <a:endParaRPr lang="fr-FR"/>
          </a:p>
        </p:txBody>
      </p:sp>
      <p:sp>
        <p:nvSpPr>
          <p:cNvPr id="107524" name="Rectangle 4"/>
          <p:cNvSpPr>
            <a:spLocks noGrp="1" noChangeArrowheads="1"/>
          </p:cNvSpPr>
          <p:nvPr>
            <p:ph type="title"/>
          </p:nvPr>
        </p:nvSpPr>
        <p:spPr/>
        <p:txBody>
          <a:bodyPr>
            <a:normAutofit fontScale="90000"/>
          </a:bodyPr>
          <a:lstStyle/>
          <a:p>
            <a:r>
              <a:rPr lang="fr-FR"/>
              <a:t>Spring Security – Mise en place</a:t>
            </a:r>
            <a:endParaRPr lang="fr-FR" dirty="0"/>
          </a:p>
        </p:txBody>
      </p:sp>
      <p:sp>
        <p:nvSpPr>
          <p:cNvPr id="107525" name="Rectangle 5"/>
          <p:cNvSpPr>
            <a:spLocks noGrp="1" noChangeArrowheads="1"/>
          </p:cNvSpPr>
          <p:nvPr>
            <p:ph idx="1"/>
          </p:nvPr>
        </p:nvSpPr>
        <p:spPr/>
        <p:txBody>
          <a:bodyPr>
            <a:normAutofit/>
          </a:bodyPr>
          <a:lstStyle/>
          <a:p>
            <a:r>
              <a:rPr lang="fr-FR" dirty="0"/>
              <a:t>Par défaut, vous aurez les pages du serveur J2EE</a:t>
            </a:r>
          </a:p>
          <a:p>
            <a:pPr lvl="1"/>
            <a:r>
              <a:rPr lang="fr-FR" dirty="0"/>
              <a:t>Si l’utilisateur n’a pas le bon rôle : 403</a:t>
            </a:r>
          </a:p>
          <a:p>
            <a:pPr lvl="1"/>
            <a:r>
              <a:rPr lang="fr-FR" dirty="0"/>
              <a:t>Si l’utilisateur se trompe lors de l’authentification : 401</a:t>
            </a:r>
          </a:p>
          <a:p>
            <a:endParaRPr lang="fr-FR" dirty="0"/>
          </a:p>
          <a:p>
            <a:r>
              <a:rPr lang="fr-FR" dirty="0"/>
              <a:t>Vous pouvez changer ce comportement et même les codes d’erreurs si vous le souhaitez</a:t>
            </a:r>
          </a:p>
          <a:p>
            <a:pPr lvl="1"/>
            <a:r>
              <a:rPr lang="fr-FR" dirty="0"/>
              <a:t>Via votre serveur (apache ou J2ee)</a:t>
            </a:r>
          </a:p>
          <a:p>
            <a:pPr lvl="1"/>
            <a:r>
              <a:rPr lang="fr-FR" dirty="0"/>
              <a:t>Via le </a:t>
            </a:r>
            <a:r>
              <a:rPr lang="fr-FR" dirty="0" err="1"/>
              <a:t>framework</a:t>
            </a:r>
            <a:r>
              <a:rPr lang="fr-FR" dirty="0"/>
              <a:t> Spring</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126238644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498</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a:bodyPr>
          <a:lstStyle/>
          <a:p>
            <a:r>
              <a:rPr lang="fr-FR" altLang="fr-FR" dirty="0"/>
              <a:t>Mettez en place Spring </a:t>
            </a:r>
            <a:r>
              <a:rPr lang="fr-FR" altLang="fr-FR" dirty="0" err="1"/>
              <a:t>security</a:t>
            </a:r>
            <a:r>
              <a:rPr lang="fr-FR" altLang="fr-FR" dirty="0"/>
              <a:t> dans un projet ultra basique</a:t>
            </a:r>
          </a:p>
          <a:p>
            <a:endParaRPr lang="fr-FR" altLang="en-US" dirty="0"/>
          </a:p>
          <a:p>
            <a:r>
              <a:rPr lang="fr-FR" altLang="en-US" dirty="0"/>
              <a:t>Importez le premier exercice puis mettez en place la gestion des droits sur les </a:t>
            </a:r>
            <a:r>
              <a:rPr lang="fr-FR" altLang="en-US" dirty="0" err="1"/>
              <a:t>pageA</a:t>
            </a:r>
            <a:r>
              <a:rPr lang="fr-FR" altLang="en-US" dirty="0"/>
              <a:t> et </a:t>
            </a:r>
            <a:r>
              <a:rPr lang="fr-FR" altLang="en-US" dirty="0" err="1"/>
              <a:t>pageB</a:t>
            </a:r>
            <a:endParaRPr lang="fr-FR" altLang="en-US" dirty="0"/>
          </a:p>
          <a:p>
            <a:pPr lvl="1"/>
            <a:r>
              <a:rPr lang="fr-FR" altLang="en-US" dirty="0" err="1"/>
              <a:t>pageA</a:t>
            </a:r>
            <a:r>
              <a:rPr lang="fr-FR" altLang="en-US" dirty="0"/>
              <a:t> : il faut au moins le ROLE_USER</a:t>
            </a:r>
          </a:p>
          <a:p>
            <a:pPr lvl="1"/>
            <a:r>
              <a:rPr lang="fr-FR" altLang="en-US" dirty="0" err="1"/>
              <a:t>pageA</a:t>
            </a:r>
            <a:r>
              <a:rPr lang="fr-FR" altLang="en-US" dirty="0"/>
              <a:t> : il faut au moins le ROLE_ADMIN</a:t>
            </a:r>
          </a:p>
          <a:p>
            <a:pPr lvl="1"/>
            <a:r>
              <a:rPr lang="fr-FR" altLang="en-US" dirty="0"/>
              <a:t>index : il faut être identifié et avoir au moins le ROLE_ USER</a:t>
            </a:r>
          </a:p>
        </p:txBody>
      </p:sp>
      <p:pic>
        <p:nvPicPr>
          <p:cNvPr id="5" name="Image 4">
            <a:extLst>
              <a:ext uri="{FF2B5EF4-FFF2-40B4-BE49-F238E27FC236}">
                <a16:creationId xmlns:a16="http://schemas.microsoft.com/office/drawing/2014/main" id="{869CE8E1-CAAC-4CB6-A5F6-A65E490E2BFE}"/>
              </a:ext>
            </a:extLst>
          </p:cNvPr>
          <p:cNvPicPr>
            <a:picLocks noChangeAspect="1"/>
          </p:cNvPicPr>
          <p:nvPr/>
        </p:nvPicPr>
        <p:blipFill>
          <a:blip r:embed="rId3"/>
          <a:stretch>
            <a:fillRect/>
          </a:stretch>
        </p:blipFill>
        <p:spPr>
          <a:xfrm>
            <a:off x="179387" y="5156105"/>
            <a:ext cx="1592708" cy="1444235"/>
          </a:xfrm>
          <a:prstGeom prst="rect">
            <a:avLst/>
          </a:prstGeom>
        </p:spPr>
      </p:pic>
      <p:sp>
        <p:nvSpPr>
          <p:cNvPr id="3" name="Espace réservé du pied de page 2">
            <a:extLst>
              <a:ext uri="{FF2B5EF4-FFF2-40B4-BE49-F238E27FC236}">
                <a16:creationId xmlns:a16="http://schemas.microsoft.com/office/drawing/2014/main" id="{25B4E46A-FF87-465D-A2DE-E565AAB79BBA}"/>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207060946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499</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&lt;</a:t>
            </a:r>
            <a:r>
              <a:rPr lang="fr-FR" dirty="0" err="1"/>
              <a:t>form</a:t>
            </a:r>
            <a:r>
              <a:rPr lang="fr-FR" dirty="0"/>
              <a:t>-login&gt;</a:t>
            </a:r>
          </a:p>
        </p:txBody>
      </p:sp>
      <p:sp>
        <p:nvSpPr>
          <p:cNvPr id="107525" name="Rectangle 5"/>
          <p:cNvSpPr>
            <a:spLocks noGrp="1" noChangeArrowheads="1"/>
          </p:cNvSpPr>
          <p:nvPr>
            <p:ph idx="1"/>
          </p:nvPr>
        </p:nvSpPr>
        <p:spPr/>
        <p:txBody>
          <a:bodyPr>
            <a:normAutofit/>
          </a:bodyPr>
          <a:lstStyle/>
          <a:p>
            <a:r>
              <a:rPr lang="fr-FR" dirty="0"/>
              <a:t>A la place de &lt;http-basic/&gt; vous pouvez mettre &lt;</a:t>
            </a:r>
            <a:r>
              <a:rPr lang="fr-FR" dirty="0" err="1"/>
              <a:t>form</a:t>
            </a:r>
            <a:r>
              <a:rPr lang="fr-FR" dirty="0"/>
              <a:t>-login/&gt;</a:t>
            </a:r>
          </a:p>
          <a:p>
            <a:pPr lvl="1"/>
            <a:r>
              <a:rPr lang="fr-FR" dirty="0"/>
              <a:t>Sans plus d’information, c’est Spring Security qui vous fabriquera une page web pour l’authentification</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3" name="Image 2">
            <a:extLst>
              <a:ext uri="{FF2B5EF4-FFF2-40B4-BE49-F238E27FC236}">
                <a16:creationId xmlns:a16="http://schemas.microsoft.com/office/drawing/2014/main" id="{1770ACD0-1136-42CF-B03B-5847E51E30FF}"/>
              </a:ext>
            </a:extLst>
          </p:cNvPr>
          <p:cNvPicPr>
            <a:picLocks noChangeAspect="1"/>
          </p:cNvPicPr>
          <p:nvPr/>
        </p:nvPicPr>
        <p:blipFill>
          <a:blip r:embed="rId3"/>
          <a:stretch>
            <a:fillRect/>
          </a:stretch>
        </p:blipFill>
        <p:spPr>
          <a:xfrm>
            <a:off x="4224138" y="3733475"/>
            <a:ext cx="3612855" cy="14862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0306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Objectifs du framework Spring</a:t>
            </a:r>
          </a:p>
        </p:txBody>
      </p:sp>
      <p:sp>
        <p:nvSpPr>
          <p:cNvPr id="37891" name="Rectangle 1029"/>
          <p:cNvSpPr>
            <a:spLocks noGrp="1" noChangeArrowheads="1"/>
          </p:cNvSpPr>
          <p:nvPr>
            <p:ph idx="1"/>
          </p:nvPr>
        </p:nvSpPr>
        <p:spPr/>
        <p:txBody>
          <a:bodyPr>
            <a:normAutofit fontScale="85000" lnSpcReduction="10000"/>
          </a:bodyPr>
          <a:lstStyle/>
          <a:p>
            <a:r>
              <a:rPr lang="fr-FR" altLang="en-US"/>
              <a:t>Toute application d’entreprise met en œuvre un ensemble d’objets collaborant entre eux pour répondre à des requêtes métier</a:t>
            </a:r>
          </a:p>
          <a:p>
            <a:endParaRPr lang="fr-FR" altLang="en-US"/>
          </a:p>
          <a:p>
            <a:r>
              <a:rPr lang="fr-FR" altLang="en-US"/>
              <a:t>Les associations entre objets peuvent se faire :</a:t>
            </a:r>
          </a:p>
          <a:p>
            <a:pPr lvl="1"/>
            <a:r>
              <a:rPr lang="fr-FR" altLang="en-US"/>
              <a:t>par construction</a:t>
            </a:r>
          </a:p>
          <a:p>
            <a:pPr lvl="1"/>
            <a:r>
              <a:rPr lang="fr-FR" altLang="en-US"/>
              <a:t>par un système de "lookup" (JNDI, Service Locator)</a:t>
            </a:r>
          </a:p>
          <a:p>
            <a:pPr lvl="2"/>
            <a:endParaRPr lang="fr-FR" altLang="en-US"/>
          </a:p>
          <a:p>
            <a:r>
              <a:rPr lang="fr-FR" altLang="en-US"/>
              <a:t>Avec Spring les composants ne sont plus responsables d’établir leurs associations avec les autres composants de l’application</a:t>
            </a:r>
          </a:p>
          <a:p>
            <a:pPr lvl="1"/>
            <a:r>
              <a:rPr lang="fr-FR" altLang="en-US"/>
              <a:t>La création de ces associations est prise en charge par un conteneur</a:t>
            </a:r>
          </a:p>
          <a:p>
            <a:endParaRPr lang="fr-FR" altLang="en-US"/>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a:t>
            </a:fld>
            <a:endParaRPr lang="fr-FR"/>
          </a:p>
        </p:txBody>
      </p:sp>
      <p:sp>
        <p:nvSpPr>
          <p:cNvPr id="3" name="Espace réservé du pied de page 2">
            <a:extLst>
              <a:ext uri="{FF2B5EF4-FFF2-40B4-BE49-F238E27FC236}">
                <a16:creationId xmlns:a16="http://schemas.microsoft.com/office/drawing/2014/main" id="{5E5C95BB-13A0-4DCD-A5F6-37F366BAED2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71724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Définition de beans Spring en XML</a:t>
            </a:r>
            <a:br>
              <a:rPr lang="fr-FR"/>
            </a:br>
            <a:r>
              <a:rPr lang="fr-FR"/>
              <a:t>L’interface « FactoryBean » (1/3)</a:t>
            </a:r>
            <a:endParaRPr lang="fr-FR" dirty="0"/>
          </a:p>
        </p:txBody>
      </p:sp>
      <p:sp>
        <p:nvSpPr>
          <p:cNvPr id="73731" name="Espace réservé du contenu 2"/>
          <p:cNvSpPr>
            <a:spLocks noGrp="1"/>
          </p:cNvSpPr>
          <p:nvPr>
            <p:ph idx="1"/>
          </p:nvPr>
        </p:nvSpPr>
        <p:spPr>
          <a:xfrm>
            <a:off x="1427755" y="1713390"/>
            <a:ext cx="10559198" cy="4886950"/>
          </a:xfrm>
        </p:spPr>
        <p:txBody>
          <a:bodyPr>
            <a:normAutofit/>
          </a:bodyPr>
          <a:lstStyle/>
          <a:p>
            <a:r>
              <a:rPr lang="fr-FR" altLang="en-US" sz="2400" dirty="0"/>
              <a:t>L’interface «  </a:t>
            </a:r>
            <a:r>
              <a:rPr lang="fr-FR" altLang="en-US" sz="2400" dirty="0" err="1"/>
              <a:t>org.springframework.beans.factory.FactoryBean</a:t>
            </a:r>
            <a:r>
              <a:rPr lang="fr-FR" altLang="en-US" sz="2400" dirty="0"/>
              <a:t>  » permet d’instancier et d’injecter des objets de façon transparente.</a:t>
            </a:r>
          </a:p>
          <a:p>
            <a:pPr lvl="1"/>
            <a:r>
              <a:rPr lang="fr-FR" altLang="en-US" sz="2000" dirty="0"/>
              <a:t>Le </a:t>
            </a:r>
            <a:r>
              <a:rPr lang="fr-FR" altLang="en-US" sz="2000" dirty="0" err="1"/>
              <a:t>bean</a:t>
            </a:r>
            <a:r>
              <a:rPr lang="fr-FR" altLang="en-US" sz="2000" dirty="0"/>
              <a:t> à instancier par la fabrique</a:t>
            </a:r>
          </a:p>
          <a:p>
            <a:pPr lvl="1"/>
            <a:endParaRPr lang="fr-FR" altLang="en-US" sz="2000" dirty="0"/>
          </a:p>
          <a:p>
            <a:pPr lvl="1"/>
            <a:endParaRPr lang="fr-FR" altLang="en-US" sz="2000" dirty="0"/>
          </a:p>
          <a:p>
            <a:pPr lvl="1"/>
            <a:r>
              <a:rPr lang="fr-FR" altLang="en-US" sz="2000" dirty="0"/>
              <a:t>La fabrique</a:t>
            </a:r>
          </a:p>
          <a:p>
            <a:endParaRPr lang="fr-FR" altLang="en-US" sz="2400" dirty="0"/>
          </a:p>
        </p:txBody>
      </p:sp>
      <p:sp>
        <p:nvSpPr>
          <p:cNvPr id="6" name="ZoneTexte 5"/>
          <p:cNvSpPr txBox="1"/>
          <p:nvPr/>
        </p:nvSpPr>
        <p:spPr>
          <a:xfrm>
            <a:off x="2133600" y="2998522"/>
            <a:ext cx="7391400" cy="738664"/>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en-US" altLang="fr-FR" sz="1400">
                <a:latin typeface="Courier New" pitchFamily="49" charset="0"/>
              </a:rPr>
              <a:t>public class SimpleBean {</a:t>
            </a:r>
            <a:endParaRPr lang="fr-FR" altLang="fr-FR" sz="1400">
              <a:latin typeface="Courier New" pitchFamily="49" charset="0"/>
            </a:endParaRPr>
          </a:p>
          <a:p>
            <a:pPr>
              <a:defRPr/>
            </a:pPr>
            <a:r>
              <a:rPr lang="fr-FR" altLang="fr-FR" sz="1400">
                <a:latin typeface="Courier New" pitchFamily="49" charset="0"/>
              </a:rPr>
              <a:t> public SimpleBean() { super(); }</a:t>
            </a:r>
          </a:p>
          <a:p>
            <a:pPr>
              <a:defRPr/>
            </a:pPr>
            <a:r>
              <a:rPr lang="fr-FR" altLang="fr-FR" sz="1400">
                <a:latin typeface="Courier New" pitchFamily="49" charset="0"/>
              </a:rPr>
              <a:t>}</a:t>
            </a:r>
          </a:p>
        </p:txBody>
      </p:sp>
      <p:sp>
        <p:nvSpPr>
          <p:cNvPr id="7" name="ZoneTexte 6"/>
          <p:cNvSpPr txBox="1"/>
          <p:nvPr/>
        </p:nvSpPr>
        <p:spPr>
          <a:xfrm>
            <a:off x="2133599" y="4292115"/>
            <a:ext cx="7791635"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200" dirty="0">
                <a:solidFill>
                  <a:schemeClr val="tx1"/>
                </a:solidFill>
                <a:latin typeface="Courier New"/>
              </a:rPr>
              <a:t>public class </a:t>
            </a:r>
            <a:r>
              <a:rPr lang="en-US" sz="1200" dirty="0" err="1">
                <a:solidFill>
                  <a:schemeClr val="tx1"/>
                </a:solidFill>
                <a:latin typeface="Courier New"/>
              </a:rPr>
              <a:t>SimpleBeanFactory</a:t>
            </a:r>
            <a:r>
              <a:rPr lang="en-US" sz="1200" dirty="0">
                <a:solidFill>
                  <a:schemeClr val="tx1"/>
                </a:solidFill>
                <a:latin typeface="Courier New"/>
              </a:rPr>
              <a:t> implements </a:t>
            </a:r>
            <a:r>
              <a:rPr lang="en-US" sz="1200" dirty="0" err="1">
                <a:solidFill>
                  <a:schemeClr val="tx1"/>
                </a:solidFill>
                <a:latin typeface="Courier New"/>
              </a:rPr>
              <a:t>FactoryBean</a:t>
            </a:r>
            <a:r>
              <a:rPr lang="en-US" sz="1200" dirty="0">
                <a:solidFill>
                  <a:schemeClr val="tx1"/>
                </a:solidFill>
                <a:latin typeface="Courier New"/>
              </a:rPr>
              <a:t>&lt;</a:t>
            </a:r>
            <a:r>
              <a:rPr lang="en-US" sz="1200" dirty="0" err="1">
                <a:solidFill>
                  <a:schemeClr val="tx1"/>
                </a:solidFill>
                <a:latin typeface="Courier New"/>
              </a:rPr>
              <a:t>SimpleBean</a:t>
            </a:r>
            <a:r>
              <a:rPr lang="en-US" sz="1200" dirty="0">
                <a:solidFill>
                  <a:schemeClr val="tx1"/>
                </a:solidFill>
                <a:latin typeface="Courier New"/>
              </a:rPr>
              <a:t>&gt; {</a:t>
            </a:r>
            <a:endParaRPr lang="fr-FR" sz="1200" dirty="0">
              <a:solidFill>
                <a:schemeClr val="tx1"/>
              </a:solidFill>
              <a:latin typeface="Courier New"/>
            </a:endParaRPr>
          </a:p>
          <a:p>
            <a:pPr>
              <a:defRPr/>
            </a:pPr>
            <a:r>
              <a:rPr lang="fr-FR" sz="1200" dirty="0">
                <a:solidFill>
                  <a:schemeClr val="tx1"/>
                </a:solidFill>
                <a:latin typeface="Courier New"/>
              </a:rPr>
              <a:t> public </a:t>
            </a:r>
            <a:r>
              <a:rPr lang="fr-FR" sz="1200" dirty="0" err="1">
                <a:solidFill>
                  <a:schemeClr val="tx1"/>
                </a:solidFill>
                <a:latin typeface="Courier New"/>
              </a:rPr>
              <a:t>SimpleBeanFactory</a:t>
            </a:r>
            <a:r>
              <a:rPr lang="fr-FR" sz="1200" dirty="0">
                <a:solidFill>
                  <a:schemeClr val="tx1"/>
                </a:solidFill>
                <a:latin typeface="Courier New"/>
              </a:rPr>
              <a:t>() { super(); }</a:t>
            </a:r>
          </a:p>
          <a:p>
            <a:pPr>
              <a:defRPr/>
            </a:pPr>
            <a:r>
              <a:rPr lang="en-US" sz="1200" b="1" dirty="0">
                <a:solidFill>
                  <a:schemeClr val="tx1"/>
                </a:solidFill>
                <a:latin typeface="Courier New"/>
              </a:rPr>
              <a:t> public </a:t>
            </a:r>
            <a:r>
              <a:rPr lang="en-US" sz="1200" b="1" dirty="0" err="1">
                <a:solidFill>
                  <a:schemeClr val="tx1"/>
                </a:solidFill>
                <a:latin typeface="Courier New"/>
              </a:rPr>
              <a:t>SimpleBean</a:t>
            </a:r>
            <a:r>
              <a:rPr lang="en-US" sz="1200" b="1" dirty="0">
                <a:solidFill>
                  <a:schemeClr val="tx1"/>
                </a:solidFill>
                <a:latin typeface="Courier New"/>
              </a:rPr>
              <a:t> </a:t>
            </a:r>
            <a:r>
              <a:rPr lang="en-US" sz="1200" b="1" dirty="0" err="1">
                <a:solidFill>
                  <a:schemeClr val="tx1"/>
                </a:solidFill>
                <a:latin typeface="Courier New"/>
              </a:rPr>
              <a:t>getObject</a:t>
            </a:r>
            <a:r>
              <a:rPr lang="en-US" sz="1200" b="1" dirty="0">
                <a:solidFill>
                  <a:schemeClr val="tx1"/>
                </a:solidFill>
                <a:latin typeface="Courier New"/>
              </a:rPr>
              <a:t>() throws Exception {</a:t>
            </a:r>
          </a:p>
          <a:p>
            <a:pPr>
              <a:defRPr/>
            </a:pPr>
            <a:r>
              <a:rPr lang="fr-FR" sz="1200" b="1" dirty="0">
                <a:solidFill>
                  <a:schemeClr val="tx1"/>
                </a:solidFill>
                <a:latin typeface="Courier New"/>
              </a:rPr>
              <a:t>  return new </a:t>
            </a:r>
            <a:r>
              <a:rPr lang="fr-FR" sz="1200" b="1" dirty="0" err="1">
                <a:solidFill>
                  <a:schemeClr val="tx1"/>
                </a:solidFill>
                <a:latin typeface="Courier New"/>
              </a:rPr>
              <a:t>SimpleBean</a:t>
            </a:r>
            <a:r>
              <a:rPr lang="fr-FR" sz="1200" b="1" dirty="0">
                <a:solidFill>
                  <a:schemeClr val="tx1"/>
                </a:solidFill>
                <a:latin typeface="Courier New"/>
              </a:rPr>
              <a:t>();</a:t>
            </a:r>
          </a:p>
          <a:p>
            <a:pPr>
              <a:defRPr/>
            </a:pPr>
            <a:r>
              <a:rPr lang="fr-FR" sz="1200" b="1" dirty="0">
                <a:solidFill>
                  <a:schemeClr val="tx1"/>
                </a:solidFill>
                <a:latin typeface="Courier New"/>
              </a:rPr>
              <a:t> }</a:t>
            </a:r>
          </a:p>
          <a:p>
            <a:pPr>
              <a:defRPr/>
            </a:pPr>
            <a:r>
              <a:rPr lang="fr-FR" sz="1200" dirty="0">
                <a:solidFill>
                  <a:schemeClr val="tx1"/>
                </a:solidFill>
                <a:latin typeface="Courier New"/>
              </a:rPr>
              <a:t> public Class&lt;?&gt; </a:t>
            </a:r>
            <a:r>
              <a:rPr lang="fr-FR" sz="1200" dirty="0" err="1">
                <a:solidFill>
                  <a:schemeClr val="tx1"/>
                </a:solidFill>
                <a:latin typeface="Courier New"/>
              </a:rPr>
              <a:t>getObjectType</a:t>
            </a:r>
            <a:r>
              <a:rPr lang="fr-FR" sz="1200" dirty="0">
                <a:solidFill>
                  <a:schemeClr val="tx1"/>
                </a:solidFill>
                <a:latin typeface="Courier New"/>
              </a:rPr>
              <a:t>() {</a:t>
            </a:r>
          </a:p>
          <a:p>
            <a:pPr>
              <a:defRPr/>
            </a:pPr>
            <a:r>
              <a:rPr lang="fr-FR" sz="1200" dirty="0">
                <a:solidFill>
                  <a:schemeClr val="tx1"/>
                </a:solidFill>
                <a:latin typeface="Courier New"/>
              </a:rPr>
              <a:t>  return </a:t>
            </a:r>
            <a:r>
              <a:rPr lang="fr-FR" sz="1200" dirty="0" err="1">
                <a:solidFill>
                  <a:schemeClr val="tx1"/>
                </a:solidFill>
                <a:latin typeface="Courier New"/>
              </a:rPr>
              <a:t>SimpleBean.class</a:t>
            </a:r>
            <a:r>
              <a:rPr lang="fr-FR" sz="1200" dirty="0">
                <a:solidFill>
                  <a:schemeClr val="tx1"/>
                </a:solidFill>
                <a:latin typeface="Courier New"/>
              </a:rPr>
              <a:t>;</a:t>
            </a:r>
          </a:p>
          <a:p>
            <a:pPr>
              <a:defRPr/>
            </a:pPr>
            <a:r>
              <a:rPr lang="fr-FR" sz="1200" dirty="0">
                <a:solidFill>
                  <a:schemeClr val="tx1"/>
                </a:solidFill>
                <a:latin typeface="Courier New"/>
              </a:rPr>
              <a:t> }</a:t>
            </a:r>
          </a:p>
          <a:p>
            <a:pPr>
              <a:defRPr/>
            </a:pPr>
            <a:r>
              <a:rPr lang="fr-FR" sz="1200" dirty="0">
                <a:solidFill>
                  <a:schemeClr val="tx1"/>
                </a:solidFill>
                <a:latin typeface="Courier New"/>
              </a:rPr>
              <a:t> public </a:t>
            </a:r>
            <a:r>
              <a:rPr lang="fr-FR" sz="1200" dirty="0" err="1">
                <a:solidFill>
                  <a:schemeClr val="tx1"/>
                </a:solidFill>
                <a:latin typeface="Courier New"/>
              </a:rPr>
              <a:t>boolean</a:t>
            </a:r>
            <a:r>
              <a:rPr lang="fr-FR" sz="1200" dirty="0">
                <a:solidFill>
                  <a:schemeClr val="tx1"/>
                </a:solidFill>
                <a:latin typeface="Courier New"/>
              </a:rPr>
              <a:t> </a:t>
            </a:r>
            <a:r>
              <a:rPr lang="fr-FR" sz="1200" dirty="0" err="1">
                <a:solidFill>
                  <a:schemeClr val="tx1"/>
                </a:solidFill>
                <a:latin typeface="Courier New"/>
              </a:rPr>
              <a:t>isSingleton</a:t>
            </a:r>
            <a:r>
              <a:rPr lang="fr-FR" sz="1200" dirty="0">
                <a:solidFill>
                  <a:schemeClr val="tx1"/>
                </a:solidFill>
                <a:latin typeface="Courier New"/>
              </a:rPr>
              <a:t>() {</a:t>
            </a:r>
          </a:p>
          <a:p>
            <a:pPr>
              <a:defRPr/>
            </a:pPr>
            <a:r>
              <a:rPr lang="fr-FR" sz="1200" dirty="0">
                <a:solidFill>
                  <a:schemeClr val="tx1"/>
                </a:solidFill>
                <a:latin typeface="Courier New"/>
              </a:rPr>
              <a:t>  return false;</a:t>
            </a:r>
          </a:p>
          <a:p>
            <a:pPr>
              <a:defRPr/>
            </a:pPr>
            <a:r>
              <a:rPr lang="fr-FR" sz="1200" dirty="0">
                <a:solidFill>
                  <a:schemeClr val="tx1"/>
                </a:solidFill>
                <a:latin typeface="Courier New"/>
              </a:rPr>
              <a:t> }</a:t>
            </a:r>
          </a:p>
          <a:p>
            <a:pPr>
              <a:defRPr/>
            </a:pPr>
            <a:r>
              <a:rPr lang="fr-FR" sz="1200" dirty="0">
                <a:solidFill>
                  <a:schemeClr val="tx1"/>
                </a:solidFill>
                <a:latin typeface="Courier New"/>
              </a:rPr>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50</a:t>
            </a:fld>
            <a:endParaRPr lang="fr-FR"/>
          </a:p>
        </p:txBody>
      </p:sp>
      <p:sp>
        <p:nvSpPr>
          <p:cNvPr id="4" name="Espace réservé du pied de page 3">
            <a:extLst>
              <a:ext uri="{FF2B5EF4-FFF2-40B4-BE49-F238E27FC236}">
                <a16:creationId xmlns:a16="http://schemas.microsoft.com/office/drawing/2014/main" id="{B129E156-8183-420C-BC8B-F7E65582AF6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03230102"/>
      </p:ext>
    </p:extLst>
  </p:cSld>
  <p:clrMapOvr>
    <a:masterClrMapping/>
  </p:clrMapOvr>
  <p:transition spd="slow"/>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500</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&lt;</a:t>
            </a:r>
            <a:r>
              <a:rPr lang="fr-FR" dirty="0" err="1"/>
              <a:t>form</a:t>
            </a:r>
            <a:r>
              <a:rPr lang="fr-FR" dirty="0"/>
              <a:t>-login&gt;</a:t>
            </a:r>
          </a:p>
        </p:txBody>
      </p:sp>
      <p:sp>
        <p:nvSpPr>
          <p:cNvPr id="107525" name="Rectangle 5"/>
          <p:cNvSpPr>
            <a:spLocks noGrp="1" noChangeArrowheads="1"/>
          </p:cNvSpPr>
          <p:nvPr>
            <p:ph idx="1"/>
          </p:nvPr>
        </p:nvSpPr>
        <p:spPr/>
        <p:txBody>
          <a:bodyPr>
            <a:normAutofit/>
          </a:bodyPr>
          <a:lstStyle/>
          <a:p>
            <a:r>
              <a:rPr lang="fr-FR" dirty="0"/>
              <a:t>Il est conseillé de réaliser sa propre page de login</a:t>
            </a:r>
          </a:p>
          <a:p>
            <a:pPr lvl="1"/>
            <a:r>
              <a:rPr lang="fr-FR" dirty="0"/>
              <a:t>Entre autre, afin de gérer l’</a:t>
            </a:r>
            <a:r>
              <a:rPr lang="fr-FR" dirty="0" err="1"/>
              <a:t>internationnalisation</a:t>
            </a:r>
            <a:endParaRPr lang="fr-FR" dirty="0"/>
          </a:p>
          <a:p>
            <a:pPr lvl="1"/>
            <a:endParaRPr lang="fr-FR" dirty="0"/>
          </a:p>
          <a:p>
            <a:r>
              <a:rPr lang="fr-FR" dirty="0"/>
              <a:t>Il suffit de paramétrer &lt;</a:t>
            </a:r>
            <a:r>
              <a:rPr lang="fr-FR" dirty="0" err="1"/>
              <a:t>form</a:t>
            </a:r>
            <a:r>
              <a:rPr lang="fr-FR" dirty="0"/>
              <a:t>-login&gt; via ses nombreux attributs</a:t>
            </a:r>
          </a:p>
          <a:p>
            <a:pPr lvl="1"/>
            <a:r>
              <a:rPr lang="fr-FR" i="1" dirty="0"/>
              <a:t>login-page</a:t>
            </a:r>
            <a:r>
              <a:rPr lang="fr-FR" dirty="0"/>
              <a:t> : URL de votre page de login</a:t>
            </a:r>
          </a:p>
          <a:p>
            <a:pPr lvl="1"/>
            <a:r>
              <a:rPr lang="fr-FR" i="1" dirty="0"/>
              <a:t>default-</a:t>
            </a:r>
            <a:r>
              <a:rPr lang="fr-FR" i="1" dirty="0" err="1"/>
              <a:t>target</a:t>
            </a:r>
            <a:r>
              <a:rPr lang="fr-FR" i="1" dirty="0"/>
              <a:t>-url</a:t>
            </a:r>
            <a:r>
              <a:rPr lang="fr-FR" dirty="0"/>
              <a:t> : URL si authentification ok</a:t>
            </a:r>
          </a:p>
          <a:p>
            <a:pPr lvl="1"/>
            <a:r>
              <a:rPr lang="fr-FR" i="1" dirty="0" err="1"/>
              <a:t>authentication</a:t>
            </a:r>
            <a:r>
              <a:rPr lang="fr-FR" i="1" dirty="0"/>
              <a:t>-</a:t>
            </a:r>
            <a:r>
              <a:rPr lang="fr-FR" i="1" dirty="0" err="1"/>
              <a:t>failure</a:t>
            </a:r>
            <a:r>
              <a:rPr lang="fr-FR" i="1" dirty="0"/>
              <a:t>-url</a:t>
            </a:r>
            <a:r>
              <a:rPr lang="fr-FR" dirty="0"/>
              <a:t> : URL si authentification ko</a:t>
            </a:r>
          </a:p>
          <a:p>
            <a:pPr lvl="1"/>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157179013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501</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Security3 – &lt;</a:t>
            </a:r>
            <a:r>
              <a:rPr lang="fr-FR" dirty="0" err="1"/>
              <a:t>form</a:t>
            </a:r>
            <a:r>
              <a:rPr lang="fr-FR" dirty="0"/>
              <a:t>-login&gt;</a:t>
            </a:r>
          </a:p>
        </p:txBody>
      </p:sp>
      <p:sp>
        <p:nvSpPr>
          <p:cNvPr id="107525" name="Rectangle 5"/>
          <p:cNvSpPr>
            <a:spLocks noGrp="1" noChangeArrowheads="1"/>
          </p:cNvSpPr>
          <p:nvPr>
            <p:ph idx="1"/>
          </p:nvPr>
        </p:nvSpPr>
        <p:spPr/>
        <p:txBody>
          <a:bodyPr>
            <a:normAutofit fontScale="92500" lnSpcReduction="20000"/>
          </a:bodyPr>
          <a:lstStyle/>
          <a:p>
            <a:r>
              <a:rPr lang="fr-FR" dirty="0"/>
              <a:t>Par défaut, les attributs de votre page login devront porter les valeurs / noms suivants :</a:t>
            </a:r>
          </a:p>
          <a:p>
            <a:pPr lvl="1"/>
            <a:r>
              <a:rPr lang="fr-FR" i="1" dirty="0"/>
              <a:t>action</a:t>
            </a:r>
            <a:r>
              <a:rPr lang="fr-FR" dirty="0"/>
              <a:t> : de votre formulaire devra être </a:t>
            </a:r>
            <a:r>
              <a:rPr lang="fr-FR" b="1" dirty="0"/>
              <a:t>/</a:t>
            </a:r>
            <a:r>
              <a:rPr lang="fr-FR" b="1" dirty="0" err="1"/>
              <a:t>j_spring_security_check</a:t>
            </a:r>
            <a:endParaRPr lang="fr-FR" b="1" dirty="0"/>
          </a:p>
          <a:p>
            <a:pPr lvl="2"/>
            <a:r>
              <a:rPr lang="fr-FR" dirty="0"/>
              <a:t>Paramétrable via l’attribut </a:t>
            </a:r>
            <a:r>
              <a:rPr lang="fr-FR" i="1" dirty="0"/>
              <a:t>login-</a:t>
            </a:r>
            <a:r>
              <a:rPr lang="fr-FR" i="1" dirty="0" err="1"/>
              <a:t>processing</a:t>
            </a:r>
            <a:r>
              <a:rPr lang="fr-FR" i="1" dirty="0"/>
              <a:t>-url </a:t>
            </a:r>
            <a:r>
              <a:rPr lang="fr-FR" dirty="0"/>
              <a:t>de &lt;</a:t>
            </a:r>
            <a:r>
              <a:rPr lang="fr-FR" dirty="0" err="1"/>
              <a:t>form</a:t>
            </a:r>
            <a:r>
              <a:rPr lang="fr-FR" dirty="0"/>
              <a:t>-login&gt; </a:t>
            </a:r>
            <a:endParaRPr lang="fr-FR" b="1" dirty="0"/>
          </a:p>
          <a:p>
            <a:pPr lvl="1"/>
            <a:r>
              <a:rPr lang="fr-FR" i="1" dirty="0" err="1"/>
              <a:t>name</a:t>
            </a:r>
            <a:r>
              <a:rPr lang="fr-FR" dirty="0"/>
              <a:t> : de l’input login devra être </a:t>
            </a:r>
            <a:r>
              <a:rPr lang="fr-FR" b="1" dirty="0" err="1"/>
              <a:t>j_username</a:t>
            </a:r>
            <a:endParaRPr lang="fr-FR" b="1" dirty="0"/>
          </a:p>
          <a:p>
            <a:pPr lvl="2"/>
            <a:r>
              <a:rPr lang="fr-FR" dirty="0"/>
              <a:t>Vous pouvez le changer via l’attribut </a:t>
            </a:r>
            <a:r>
              <a:rPr lang="fr-FR" i="1" dirty="0" err="1"/>
              <a:t>username-parameter</a:t>
            </a:r>
            <a:r>
              <a:rPr lang="fr-FR" dirty="0"/>
              <a:t> de &lt;</a:t>
            </a:r>
            <a:r>
              <a:rPr lang="fr-FR" dirty="0" err="1"/>
              <a:t>form</a:t>
            </a:r>
            <a:r>
              <a:rPr lang="fr-FR" dirty="0"/>
              <a:t>-login&gt; (qui ne marche pas toujours)</a:t>
            </a:r>
            <a:endParaRPr lang="fr-FR" i="1" dirty="0"/>
          </a:p>
          <a:p>
            <a:pPr lvl="1"/>
            <a:r>
              <a:rPr lang="fr-FR" i="1" dirty="0" err="1"/>
              <a:t>name</a:t>
            </a:r>
            <a:r>
              <a:rPr lang="fr-FR" dirty="0"/>
              <a:t> : de l’input </a:t>
            </a:r>
            <a:r>
              <a:rPr lang="fr-FR" dirty="0" err="1"/>
              <a:t>password</a:t>
            </a:r>
            <a:r>
              <a:rPr lang="fr-FR" dirty="0"/>
              <a:t> devra être </a:t>
            </a:r>
            <a:r>
              <a:rPr lang="fr-FR" b="1" dirty="0" err="1"/>
              <a:t>j_password</a:t>
            </a:r>
            <a:endParaRPr lang="fr-FR" b="1" dirty="0"/>
          </a:p>
          <a:p>
            <a:pPr lvl="2"/>
            <a:r>
              <a:rPr lang="fr-FR" dirty="0"/>
              <a:t>Vous pouvez le changer via l’attribut </a:t>
            </a:r>
            <a:r>
              <a:rPr lang="fr-FR" i="1" dirty="0" err="1"/>
              <a:t>password-parameter</a:t>
            </a:r>
            <a:r>
              <a:rPr lang="fr-FR" dirty="0"/>
              <a:t> de &lt;</a:t>
            </a:r>
            <a:r>
              <a:rPr lang="fr-FR" dirty="0" err="1"/>
              <a:t>form</a:t>
            </a:r>
            <a:r>
              <a:rPr lang="fr-FR" dirty="0"/>
              <a:t>-login&gt; (qui ne marche pas toujours)</a:t>
            </a:r>
            <a:endParaRPr lang="fr-FR" i="1" dirty="0"/>
          </a:p>
          <a:p>
            <a:pPr lvl="2"/>
            <a:endParaRPr lang="fr-FR" i="1" dirty="0"/>
          </a:p>
          <a:p>
            <a:r>
              <a:rPr lang="fr-FR" dirty="0"/>
              <a:t>Remarque : les informations dans l’aide XML du </a:t>
            </a:r>
            <a:r>
              <a:rPr lang="fr-FR" dirty="0" err="1"/>
              <a:t>name</a:t>
            </a:r>
            <a:r>
              <a:rPr lang="fr-FR" dirty="0"/>
              <a:t> </a:t>
            </a:r>
            <a:r>
              <a:rPr lang="fr-FR" dirty="0" err="1"/>
              <a:t>space</a:t>
            </a:r>
            <a:r>
              <a:rPr lang="fr-FR" dirty="0"/>
              <a:t> </a:t>
            </a:r>
            <a:r>
              <a:rPr lang="fr-FR" dirty="0" err="1"/>
              <a:t>spring</a:t>
            </a:r>
            <a:r>
              <a:rPr lang="fr-FR" dirty="0"/>
              <a:t> </a:t>
            </a:r>
            <a:r>
              <a:rPr lang="fr-FR" dirty="0" err="1"/>
              <a:t>security</a:t>
            </a:r>
            <a:r>
              <a:rPr lang="fr-FR" dirty="0"/>
              <a:t> </a:t>
            </a:r>
            <a:r>
              <a:rPr lang="fr-FR" b="1" u="sng" dirty="0"/>
              <a:t>ne sont pas justes</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234802984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502</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Security4 – &lt;</a:t>
            </a:r>
            <a:r>
              <a:rPr lang="fr-FR" dirty="0" err="1"/>
              <a:t>form</a:t>
            </a:r>
            <a:r>
              <a:rPr lang="fr-FR" dirty="0"/>
              <a:t>-login&gt;</a:t>
            </a:r>
          </a:p>
        </p:txBody>
      </p:sp>
      <p:sp>
        <p:nvSpPr>
          <p:cNvPr id="107525" name="Rectangle 5"/>
          <p:cNvSpPr>
            <a:spLocks noGrp="1" noChangeArrowheads="1"/>
          </p:cNvSpPr>
          <p:nvPr>
            <p:ph idx="1"/>
          </p:nvPr>
        </p:nvSpPr>
        <p:spPr/>
        <p:txBody>
          <a:bodyPr>
            <a:normAutofit/>
          </a:bodyPr>
          <a:lstStyle/>
          <a:p>
            <a:r>
              <a:rPr lang="fr-FR" dirty="0"/>
              <a:t>Par défaut, les attributs de votre page login devront porter les valeurs / noms suivants :</a:t>
            </a:r>
          </a:p>
          <a:p>
            <a:pPr lvl="1"/>
            <a:r>
              <a:rPr lang="fr-FR" i="1" dirty="0"/>
              <a:t>action</a:t>
            </a:r>
            <a:r>
              <a:rPr lang="fr-FR" dirty="0"/>
              <a:t> : de votre formulaire devra être </a:t>
            </a:r>
            <a:r>
              <a:rPr lang="fr-FR" b="1" dirty="0"/>
              <a:t>/login</a:t>
            </a:r>
          </a:p>
          <a:p>
            <a:pPr lvl="2"/>
            <a:r>
              <a:rPr lang="fr-FR" dirty="0"/>
              <a:t>Paramétrable via l’attribut </a:t>
            </a:r>
            <a:r>
              <a:rPr lang="fr-FR" i="1" dirty="0"/>
              <a:t>login-</a:t>
            </a:r>
            <a:r>
              <a:rPr lang="fr-FR" i="1" dirty="0" err="1"/>
              <a:t>processing</a:t>
            </a:r>
            <a:r>
              <a:rPr lang="fr-FR" i="1" dirty="0"/>
              <a:t>-url</a:t>
            </a:r>
            <a:r>
              <a:rPr lang="fr-FR" dirty="0"/>
              <a:t> de &lt;</a:t>
            </a:r>
            <a:r>
              <a:rPr lang="fr-FR" dirty="0" err="1"/>
              <a:t>form</a:t>
            </a:r>
            <a:r>
              <a:rPr lang="fr-FR" dirty="0"/>
              <a:t>-login&gt; </a:t>
            </a:r>
            <a:endParaRPr lang="fr-FR" b="1" dirty="0"/>
          </a:p>
          <a:p>
            <a:pPr lvl="1"/>
            <a:r>
              <a:rPr lang="fr-FR" i="1" dirty="0" err="1"/>
              <a:t>name</a:t>
            </a:r>
            <a:r>
              <a:rPr lang="fr-FR" dirty="0"/>
              <a:t> : de l’input login devra être </a:t>
            </a:r>
            <a:r>
              <a:rPr lang="fr-FR" b="1" dirty="0" err="1"/>
              <a:t>username</a:t>
            </a:r>
            <a:endParaRPr lang="fr-FR" b="1" dirty="0"/>
          </a:p>
          <a:p>
            <a:pPr lvl="2"/>
            <a:r>
              <a:rPr lang="fr-FR" dirty="0"/>
              <a:t>Vous pouvez le changer via l’attribut </a:t>
            </a:r>
            <a:r>
              <a:rPr lang="fr-FR" i="1" dirty="0" err="1"/>
              <a:t>username-parameter</a:t>
            </a:r>
            <a:r>
              <a:rPr lang="fr-FR" dirty="0"/>
              <a:t> de &lt;</a:t>
            </a:r>
            <a:r>
              <a:rPr lang="fr-FR" dirty="0" err="1"/>
              <a:t>form</a:t>
            </a:r>
            <a:r>
              <a:rPr lang="fr-FR" dirty="0"/>
              <a:t>-login&gt; </a:t>
            </a:r>
            <a:endParaRPr lang="fr-FR" i="1" dirty="0"/>
          </a:p>
          <a:p>
            <a:pPr lvl="1"/>
            <a:r>
              <a:rPr lang="fr-FR" i="1" dirty="0" err="1"/>
              <a:t>name</a:t>
            </a:r>
            <a:r>
              <a:rPr lang="fr-FR" dirty="0"/>
              <a:t> : de l’input </a:t>
            </a:r>
            <a:r>
              <a:rPr lang="fr-FR" dirty="0" err="1"/>
              <a:t>password</a:t>
            </a:r>
            <a:r>
              <a:rPr lang="fr-FR" dirty="0"/>
              <a:t> devra être </a:t>
            </a:r>
            <a:r>
              <a:rPr lang="fr-FR" b="1" dirty="0" err="1"/>
              <a:t>password</a:t>
            </a:r>
            <a:endParaRPr lang="fr-FR" b="1" dirty="0"/>
          </a:p>
          <a:p>
            <a:pPr lvl="2"/>
            <a:r>
              <a:rPr lang="fr-FR" dirty="0"/>
              <a:t>Vous pouvez le changer via l’attribut </a:t>
            </a:r>
            <a:r>
              <a:rPr lang="fr-FR" i="1" dirty="0" err="1"/>
              <a:t>password-parameter</a:t>
            </a:r>
            <a:r>
              <a:rPr lang="fr-FR" dirty="0"/>
              <a:t> de &lt;</a:t>
            </a:r>
            <a:r>
              <a:rPr lang="fr-FR" dirty="0" err="1"/>
              <a:t>form</a:t>
            </a:r>
            <a:r>
              <a:rPr lang="fr-FR" dirty="0"/>
              <a:t>-login&gt; </a:t>
            </a:r>
            <a:endParaRPr lang="fr-FR" i="1"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399848172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503</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&lt;</a:t>
            </a:r>
            <a:r>
              <a:rPr lang="fr-FR" dirty="0" err="1"/>
              <a:t>form</a:t>
            </a:r>
            <a:r>
              <a:rPr lang="fr-FR" dirty="0"/>
              <a:t>-login&gt;</a:t>
            </a:r>
          </a:p>
        </p:txBody>
      </p:sp>
      <p:sp>
        <p:nvSpPr>
          <p:cNvPr id="107525" name="Rectangle 5"/>
          <p:cNvSpPr>
            <a:spLocks noGrp="1" noChangeArrowheads="1"/>
          </p:cNvSpPr>
          <p:nvPr>
            <p:ph idx="1"/>
          </p:nvPr>
        </p:nvSpPr>
        <p:spPr/>
        <p:txBody>
          <a:bodyPr>
            <a:normAutofit/>
          </a:bodyPr>
          <a:lstStyle/>
          <a:p>
            <a:r>
              <a:rPr lang="fr-FR" sz="2800" dirty="0"/>
              <a:t>En Spring Security 4, pensez à ajouter la balise &lt;</a:t>
            </a:r>
            <a:r>
              <a:rPr lang="fr-FR" sz="2800" dirty="0" err="1"/>
              <a:t>csrf</a:t>
            </a:r>
            <a:r>
              <a:rPr lang="fr-FR" sz="2800" dirty="0"/>
              <a:t> </a:t>
            </a:r>
            <a:r>
              <a:rPr lang="fr-FR" sz="2800" dirty="0" err="1"/>
              <a:t>disabled</a:t>
            </a:r>
            <a:r>
              <a:rPr lang="fr-FR" sz="2800" dirty="0"/>
              <a:t>=</a:t>
            </a:r>
            <a:r>
              <a:rPr lang="fr-FR" sz="2800" i="1" dirty="0"/>
              <a:t>"</a:t>
            </a:r>
            <a:r>
              <a:rPr lang="fr-FR" sz="2800" i="1" dirty="0" err="1"/>
              <a:t>true</a:t>
            </a:r>
            <a:r>
              <a:rPr lang="fr-FR" sz="2800" i="1" dirty="0"/>
              <a:t>"/&gt;</a:t>
            </a:r>
            <a:r>
              <a:rPr lang="fr-FR" sz="2800" dirty="0"/>
              <a:t> dans votre &lt;http&gt;</a:t>
            </a:r>
          </a:p>
          <a:p>
            <a:pPr lvl="1"/>
            <a:r>
              <a:rPr lang="fr-FR" sz="2400" dirty="0"/>
              <a:t>Ce n’est pas indispensable en Spring Security 3</a:t>
            </a:r>
          </a:p>
          <a:p>
            <a:endParaRPr lang="fr-FR" sz="2800" dirty="0"/>
          </a:p>
          <a:p>
            <a:r>
              <a:rPr lang="fr-FR" sz="2800" dirty="0"/>
              <a:t>Attention : n’oubliez pas de rendre votre page login accessible à tous</a:t>
            </a:r>
          </a:p>
          <a:p>
            <a:pPr lvl="1"/>
            <a:r>
              <a:rPr lang="fr-FR" sz="2400" dirty="0"/>
              <a:t>Votre page login </a:t>
            </a:r>
            <a:r>
              <a:rPr lang="fr-FR" sz="2400" dirty="0" err="1"/>
              <a:t>faillure</a:t>
            </a:r>
            <a:r>
              <a:rPr lang="fr-FR" sz="2400" dirty="0"/>
              <a:t> aussi si vous en avez une</a:t>
            </a:r>
          </a:p>
          <a:p>
            <a:pPr lvl="1"/>
            <a:r>
              <a:rPr lang="fr-FR" sz="2400" dirty="0"/>
              <a:t>Pour ce faire il faudra déclarer un </a:t>
            </a:r>
            <a:br>
              <a:rPr lang="fr-FR" sz="2400" dirty="0"/>
            </a:br>
            <a:r>
              <a:rPr lang="fr-FR" sz="2400" dirty="0"/>
              <a:t>autre &lt;http&gt; en lui indiquant </a:t>
            </a:r>
            <a:br>
              <a:rPr lang="fr-FR" sz="2400" dirty="0"/>
            </a:br>
            <a:r>
              <a:rPr lang="fr-FR" sz="2400" b="1" dirty="0" err="1"/>
              <a:t>security</a:t>
            </a:r>
            <a:r>
              <a:rPr lang="fr-FR" sz="2400" b="1" dirty="0"/>
              <a:t>="none"</a:t>
            </a:r>
          </a:p>
          <a:p>
            <a:endParaRPr lang="fr-FR" sz="2800" dirty="0"/>
          </a:p>
          <a:p>
            <a:endParaRPr lang="fr-FR" sz="2800"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4" name="Image 3">
            <a:extLst>
              <a:ext uri="{FF2B5EF4-FFF2-40B4-BE49-F238E27FC236}">
                <a16:creationId xmlns:a16="http://schemas.microsoft.com/office/drawing/2014/main" id="{185AFF67-6581-454A-8C8A-600FEE7FB063}"/>
              </a:ext>
            </a:extLst>
          </p:cNvPr>
          <p:cNvPicPr>
            <a:picLocks noChangeAspect="1"/>
          </p:cNvPicPr>
          <p:nvPr/>
        </p:nvPicPr>
        <p:blipFill>
          <a:blip r:embed="rId3"/>
          <a:stretch>
            <a:fillRect/>
          </a:stretch>
        </p:blipFill>
        <p:spPr>
          <a:xfrm>
            <a:off x="6994556" y="4857293"/>
            <a:ext cx="4324562" cy="16727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1510584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504</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&lt;</a:t>
            </a:r>
            <a:r>
              <a:rPr lang="fr-FR" dirty="0" err="1"/>
              <a:t>form</a:t>
            </a:r>
            <a:r>
              <a:rPr lang="fr-FR" dirty="0"/>
              <a:t>-login&gt;</a:t>
            </a:r>
          </a:p>
        </p:txBody>
      </p:sp>
      <p:sp>
        <p:nvSpPr>
          <p:cNvPr id="107525" name="Rectangle 5"/>
          <p:cNvSpPr>
            <a:spLocks noGrp="1" noChangeArrowheads="1"/>
          </p:cNvSpPr>
          <p:nvPr>
            <p:ph idx="1"/>
          </p:nvPr>
        </p:nvSpPr>
        <p:spPr/>
        <p:txBody>
          <a:bodyPr>
            <a:normAutofit/>
          </a:bodyPr>
          <a:lstStyle/>
          <a:p>
            <a:r>
              <a:rPr lang="fr-FR" dirty="0"/>
              <a:t>Le </a:t>
            </a:r>
            <a:r>
              <a:rPr lang="fr-FR" dirty="0" err="1"/>
              <a:t>security</a:t>
            </a:r>
            <a:r>
              <a:rPr lang="fr-FR" dirty="0"/>
              <a:t>="none" est souvent placé sur :</a:t>
            </a:r>
          </a:p>
          <a:p>
            <a:pPr lvl="1"/>
            <a:r>
              <a:rPr lang="fr-FR" dirty="0"/>
              <a:t>Page login</a:t>
            </a:r>
          </a:p>
          <a:p>
            <a:pPr lvl="1"/>
            <a:r>
              <a:rPr lang="fr-FR" dirty="0"/>
              <a:t>Page </a:t>
            </a:r>
            <a:r>
              <a:rPr lang="fr-FR" dirty="0" err="1"/>
              <a:t>logout</a:t>
            </a:r>
            <a:endParaRPr lang="fr-FR" dirty="0"/>
          </a:p>
          <a:p>
            <a:pPr lvl="1"/>
            <a:r>
              <a:rPr lang="fr-FR" dirty="0"/>
              <a:t>Pages d’erreurs</a:t>
            </a:r>
          </a:p>
          <a:p>
            <a:pPr lvl="1"/>
            <a:r>
              <a:rPr lang="fr-FR" dirty="0"/>
              <a:t>Ressources statiques (JS, Images, …)</a:t>
            </a:r>
          </a:p>
          <a:p>
            <a:endParaRPr lang="fr-FR" dirty="0"/>
          </a:p>
          <a:p>
            <a:r>
              <a:rPr lang="fr-FR" dirty="0"/>
              <a:t>Vous pouvez récupérer dans vos JSP la dernière erreur de Spring </a:t>
            </a:r>
            <a:r>
              <a:rPr lang="fr-FR" dirty="0" err="1"/>
              <a:t>security</a:t>
            </a:r>
            <a:r>
              <a:rPr lang="fr-FR" dirty="0"/>
              <a:t> à travers l’attribut SPRING_SECURITY_LAST_EXCEPTION</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3088115988"/>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505</a:t>
            </a:fld>
            <a:endParaRPr lang="fr-FR"/>
          </a:p>
        </p:txBody>
      </p:sp>
      <p:sp>
        <p:nvSpPr>
          <p:cNvPr id="107524" name="Rectangle 4"/>
          <p:cNvSpPr>
            <a:spLocks noGrp="1" noChangeArrowheads="1"/>
          </p:cNvSpPr>
          <p:nvPr>
            <p:ph type="title"/>
          </p:nvPr>
        </p:nvSpPr>
        <p:spPr/>
        <p:txBody>
          <a:bodyPr>
            <a:noAutofit/>
          </a:bodyPr>
          <a:lstStyle/>
          <a:p>
            <a:r>
              <a:rPr lang="fr-FR" sz="4000" dirty="0"/>
              <a:t>Spring Security – &lt;</a:t>
            </a:r>
            <a:r>
              <a:rPr lang="fr-FR" sz="4000" dirty="0" err="1"/>
              <a:t>access</a:t>
            </a:r>
            <a:r>
              <a:rPr lang="fr-FR" sz="4000" dirty="0"/>
              <a:t>-</a:t>
            </a:r>
            <a:r>
              <a:rPr lang="fr-FR" sz="4000" dirty="0" err="1"/>
              <a:t>denied</a:t>
            </a:r>
            <a:r>
              <a:rPr lang="fr-FR" sz="4000" dirty="0"/>
              <a:t>-handler&gt;</a:t>
            </a:r>
          </a:p>
        </p:txBody>
      </p:sp>
      <p:sp>
        <p:nvSpPr>
          <p:cNvPr id="107525" name="Rectangle 5"/>
          <p:cNvSpPr>
            <a:spLocks noGrp="1" noChangeArrowheads="1"/>
          </p:cNvSpPr>
          <p:nvPr>
            <p:ph idx="1"/>
          </p:nvPr>
        </p:nvSpPr>
        <p:spPr/>
        <p:txBody>
          <a:bodyPr>
            <a:normAutofit/>
          </a:bodyPr>
          <a:lstStyle/>
          <a:p>
            <a:r>
              <a:rPr lang="fr-FR" dirty="0"/>
              <a:t>La balise &lt;</a:t>
            </a:r>
            <a:r>
              <a:rPr lang="fr-FR" dirty="0" err="1"/>
              <a:t>access</a:t>
            </a:r>
            <a:r>
              <a:rPr lang="fr-FR" dirty="0"/>
              <a:t>-</a:t>
            </a:r>
            <a:r>
              <a:rPr lang="fr-FR" dirty="0" err="1"/>
              <a:t>denied</a:t>
            </a:r>
            <a:r>
              <a:rPr lang="fr-FR" dirty="0"/>
              <a:t>-handler&gt; se déclare dans &lt;http&gt; et permet de rediriger vers un objet (attribut </a:t>
            </a:r>
            <a:r>
              <a:rPr lang="fr-FR" i="1" dirty="0" err="1"/>
              <a:t>ref</a:t>
            </a:r>
            <a:r>
              <a:rPr lang="fr-FR" dirty="0"/>
              <a:t>) ou un URL (attribut </a:t>
            </a:r>
            <a:r>
              <a:rPr lang="fr-FR" i="1" dirty="0" err="1"/>
              <a:t>error</a:t>
            </a:r>
            <a:r>
              <a:rPr lang="fr-FR" i="1" dirty="0"/>
              <a:t>-page</a:t>
            </a:r>
            <a:r>
              <a:rPr lang="fr-FR" dirty="0"/>
              <a:t>) en cas de problème </a:t>
            </a:r>
            <a:r>
              <a:rPr lang="fr-FR" b="1" u="sng" dirty="0"/>
              <a:t>de rôle</a:t>
            </a:r>
          </a:p>
          <a:p>
            <a:endParaRPr lang="fr-FR" dirty="0"/>
          </a:p>
          <a:p>
            <a:r>
              <a:rPr lang="fr-FR" dirty="0"/>
              <a:t>Ne pas oublier de donner des droits d’accès à la page qui servira d’erreur</a:t>
            </a:r>
          </a:p>
          <a:p>
            <a:pPr lvl="1"/>
            <a:r>
              <a:rPr lang="fr-FR" dirty="0"/>
              <a:t>none ou autre selon vos contraintes</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405226971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506</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fontScale="92500" lnSpcReduction="20000"/>
          </a:bodyPr>
          <a:lstStyle/>
          <a:p>
            <a:r>
              <a:rPr lang="fr-FR" altLang="en-US" dirty="0"/>
              <a:t>Importez le second exercice, ou réalisez vos propres pages</a:t>
            </a:r>
          </a:p>
          <a:p>
            <a:pPr lvl="1"/>
            <a:r>
              <a:rPr lang="fr-FR" altLang="en-US" dirty="0"/>
              <a:t>index se transforme en menu</a:t>
            </a:r>
          </a:p>
          <a:p>
            <a:pPr lvl="1"/>
            <a:r>
              <a:rPr lang="fr-FR" altLang="en-US" dirty="0"/>
              <a:t>La gestion des droits reste la même que précédemment</a:t>
            </a:r>
          </a:p>
          <a:p>
            <a:pPr lvl="1"/>
            <a:r>
              <a:rPr lang="fr-FR" altLang="en-US" dirty="0"/>
              <a:t>Une page login : accessible à tous</a:t>
            </a:r>
          </a:p>
          <a:p>
            <a:pPr lvl="2"/>
            <a:r>
              <a:rPr lang="fr-FR" altLang="en-US" dirty="0"/>
              <a:t>Si ok on part vers la page menu, si ko on repart vers la page login et on affiche un message</a:t>
            </a:r>
          </a:p>
          <a:p>
            <a:pPr lvl="1"/>
            <a:r>
              <a:rPr lang="fr-FR" altLang="en-US" dirty="0"/>
              <a:t>Réalisez une autre page qui s’affichera si l’utilisateur connecté n’a pas le bon rôle. Utilisez &lt;</a:t>
            </a:r>
            <a:r>
              <a:rPr lang="fr-FR" dirty="0" err="1"/>
              <a:t>access</a:t>
            </a:r>
            <a:r>
              <a:rPr lang="fr-FR" dirty="0"/>
              <a:t>-</a:t>
            </a:r>
            <a:r>
              <a:rPr lang="fr-FR" dirty="0" err="1"/>
              <a:t>denied</a:t>
            </a:r>
            <a:r>
              <a:rPr lang="fr-FR" dirty="0"/>
              <a:t>-handler&gt;</a:t>
            </a:r>
            <a:endParaRPr lang="fr-FR" altLang="en-US" dirty="0"/>
          </a:p>
          <a:p>
            <a:endParaRPr lang="fr-FR" altLang="en-US" dirty="0"/>
          </a:p>
          <a:p>
            <a:r>
              <a:rPr lang="fr-FR" altLang="en-US" dirty="0"/>
              <a:t>Remarque : Testez dans un vrai navigateur, le navigateur interne d’Eclipse pouvant mal gérer le &lt;</a:t>
            </a:r>
            <a:r>
              <a:rPr lang="fr-FR" dirty="0" err="1"/>
              <a:t>access</a:t>
            </a:r>
            <a:r>
              <a:rPr lang="fr-FR" dirty="0"/>
              <a:t>-</a:t>
            </a:r>
            <a:r>
              <a:rPr lang="fr-FR" dirty="0" err="1"/>
              <a:t>denied</a:t>
            </a:r>
            <a:r>
              <a:rPr lang="fr-FR" dirty="0"/>
              <a:t>-handler&gt;</a:t>
            </a:r>
            <a:endParaRPr lang="fr-FR" altLang="en-US" dirty="0"/>
          </a:p>
        </p:txBody>
      </p:sp>
      <p:pic>
        <p:nvPicPr>
          <p:cNvPr id="5" name="Image 4">
            <a:extLst>
              <a:ext uri="{FF2B5EF4-FFF2-40B4-BE49-F238E27FC236}">
                <a16:creationId xmlns:a16="http://schemas.microsoft.com/office/drawing/2014/main" id="{2517B23B-29B8-43AB-A1CC-E6AB964B62B5}"/>
              </a:ext>
            </a:extLst>
          </p:cNvPr>
          <p:cNvPicPr>
            <a:picLocks noChangeAspect="1"/>
          </p:cNvPicPr>
          <p:nvPr/>
        </p:nvPicPr>
        <p:blipFill>
          <a:blip r:embed="rId3"/>
          <a:stretch>
            <a:fillRect/>
          </a:stretch>
        </p:blipFill>
        <p:spPr>
          <a:xfrm>
            <a:off x="179387" y="5156105"/>
            <a:ext cx="1592708" cy="1444235"/>
          </a:xfrm>
          <a:prstGeom prst="rect">
            <a:avLst/>
          </a:prstGeom>
        </p:spPr>
      </p:pic>
      <p:sp>
        <p:nvSpPr>
          <p:cNvPr id="3" name="Espace réservé du pied de page 2">
            <a:extLst>
              <a:ext uri="{FF2B5EF4-FFF2-40B4-BE49-F238E27FC236}">
                <a16:creationId xmlns:a16="http://schemas.microsoft.com/office/drawing/2014/main" id="{22E5F4CD-7D94-47FE-AA77-CC283D747B95}"/>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413185723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507</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Logout</a:t>
            </a:r>
            <a:endParaRPr lang="fr-FR" dirty="0"/>
          </a:p>
        </p:txBody>
      </p:sp>
      <p:sp>
        <p:nvSpPr>
          <p:cNvPr id="107525" name="Rectangle 5"/>
          <p:cNvSpPr>
            <a:spLocks noGrp="1" noChangeArrowheads="1"/>
          </p:cNvSpPr>
          <p:nvPr>
            <p:ph idx="1"/>
          </p:nvPr>
        </p:nvSpPr>
        <p:spPr/>
        <p:txBody>
          <a:bodyPr>
            <a:normAutofit fontScale="92500" lnSpcReduction="10000"/>
          </a:bodyPr>
          <a:lstStyle/>
          <a:p>
            <a:r>
              <a:rPr lang="fr-FR" dirty="0"/>
              <a:t>Par défaut, on peut dire à </a:t>
            </a:r>
            <a:r>
              <a:rPr lang="fr-FR" dirty="0" err="1"/>
              <a:t>spring</a:t>
            </a:r>
            <a:r>
              <a:rPr lang="fr-FR" dirty="0"/>
              <a:t> </a:t>
            </a:r>
            <a:r>
              <a:rPr lang="fr-FR" dirty="0" err="1"/>
              <a:t>security</a:t>
            </a:r>
            <a:r>
              <a:rPr lang="fr-FR" dirty="0"/>
              <a:t> que l’on ne veut plus de la session en appelant le lien </a:t>
            </a:r>
          </a:p>
          <a:p>
            <a:pPr lvl="1"/>
            <a:r>
              <a:rPr lang="fr-FR" dirty="0"/>
              <a:t>En Spring Security 3 : </a:t>
            </a:r>
            <a:r>
              <a:rPr lang="fr-FR" b="1" dirty="0"/>
              <a:t>/</a:t>
            </a:r>
            <a:r>
              <a:rPr lang="fr-FR" b="1" dirty="0" err="1"/>
              <a:t>j_spring_security_logout</a:t>
            </a:r>
            <a:endParaRPr lang="fr-FR" b="1" dirty="0"/>
          </a:p>
          <a:p>
            <a:pPr lvl="1"/>
            <a:r>
              <a:rPr lang="fr-FR" dirty="0"/>
              <a:t>En Spring Security 4 : </a:t>
            </a:r>
            <a:r>
              <a:rPr lang="fr-FR" b="1" dirty="0"/>
              <a:t>/</a:t>
            </a:r>
            <a:r>
              <a:rPr lang="fr-FR" b="1" dirty="0" err="1"/>
              <a:t>logout</a:t>
            </a:r>
            <a:endParaRPr lang="fr-FR" b="1" dirty="0"/>
          </a:p>
          <a:p>
            <a:pPr lvl="1"/>
            <a:r>
              <a:rPr lang="fr-FR" dirty="0"/>
              <a:t>Cet URL est paramétrable via l’attribut </a:t>
            </a:r>
            <a:r>
              <a:rPr lang="fr-FR" b="1" dirty="0" err="1"/>
              <a:t>logout</a:t>
            </a:r>
            <a:r>
              <a:rPr lang="fr-FR" b="1" dirty="0"/>
              <a:t>-url</a:t>
            </a:r>
            <a:r>
              <a:rPr lang="fr-FR" dirty="0"/>
              <a:t> de &lt;</a:t>
            </a:r>
            <a:r>
              <a:rPr lang="fr-FR" dirty="0" err="1"/>
              <a:t>logout</a:t>
            </a:r>
            <a:r>
              <a:rPr lang="fr-FR" dirty="0"/>
              <a:t>/&gt;</a:t>
            </a:r>
          </a:p>
          <a:p>
            <a:endParaRPr lang="fr-FR" dirty="0"/>
          </a:p>
          <a:p>
            <a:r>
              <a:rPr lang="fr-FR" dirty="0"/>
              <a:t>Il fera un </a:t>
            </a:r>
            <a:r>
              <a:rPr lang="fr-FR" i="1" dirty="0" err="1"/>
              <a:t>invalidate</a:t>
            </a:r>
            <a:r>
              <a:rPr lang="fr-FR" dirty="0"/>
              <a:t> de session</a:t>
            </a:r>
          </a:p>
          <a:p>
            <a:endParaRPr lang="fr-FR" dirty="0"/>
          </a:p>
          <a:p>
            <a:r>
              <a:rPr lang="fr-FR" dirty="0"/>
              <a:t>Mais, </a:t>
            </a:r>
            <a:r>
              <a:rPr lang="fr-FR" u="sng" dirty="0"/>
              <a:t>avant d’en faire</a:t>
            </a:r>
            <a:r>
              <a:rPr lang="fr-FR" dirty="0"/>
              <a:t> usage vous devez l’activer via la balise &lt;</a:t>
            </a:r>
            <a:r>
              <a:rPr lang="fr-FR" dirty="0" err="1"/>
              <a:t>logout</a:t>
            </a:r>
            <a:r>
              <a:rPr lang="fr-FR" dirty="0"/>
              <a:t>/&gt; qui se placera dans une balise &lt;http&gt;</a:t>
            </a:r>
          </a:p>
          <a:p>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126357624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508</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Logout</a:t>
            </a:r>
            <a:endParaRPr lang="fr-FR" dirty="0"/>
          </a:p>
        </p:txBody>
      </p:sp>
      <p:sp>
        <p:nvSpPr>
          <p:cNvPr id="107525" name="Rectangle 5"/>
          <p:cNvSpPr>
            <a:spLocks noGrp="1" noChangeArrowheads="1"/>
          </p:cNvSpPr>
          <p:nvPr>
            <p:ph idx="1"/>
          </p:nvPr>
        </p:nvSpPr>
        <p:spPr/>
        <p:txBody>
          <a:bodyPr>
            <a:normAutofit/>
          </a:bodyPr>
          <a:lstStyle/>
          <a:p>
            <a:r>
              <a:rPr lang="fr-FR" dirty="0"/>
              <a:t>Tout comme &lt;</a:t>
            </a:r>
            <a:r>
              <a:rPr lang="fr-FR" dirty="0" err="1"/>
              <a:t>form</a:t>
            </a:r>
            <a:r>
              <a:rPr lang="fr-FR" dirty="0"/>
              <a:t>-login&gt; vous pouvez paramétrer le </a:t>
            </a:r>
            <a:r>
              <a:rPr lang="fr-FR" dirty="0" err="1"/>
              <a:t>logout</a:t>
            </a:r>
            <a:endParaRPr lang="fr-FR" dirty="0"/>
          </a:p>
          <a:p>
            <a:pPr lvl="1"/>
            <a:r>
              <a:rPr lang="fr-FR" dirty="0"/>
              <a:t>Pour renvoyer vers une page spécifique par exemple via son attribut </a:t>
            </a:r>
            <a:r>
              <a:rPr lang="fr-FR" i="1" dirty="0" err="1"/>
              <a:t>logout</a:t>
            </a:r>
            <a:r>
              <a:rPr lang="fr-FR" i="1" dirty="0"/>
              <a:t>-</a:t>
            </a:r>
            <a:r>
              <a:rPr lang="fr-FR" i="1" dirty="0" err="1"/>
              <a:t>success</a:t>
            </a:r>
            <a:r>
              <a:rPr lang="fr-FR" i="1" dirty="0"/>
              <a:t>-url</a:t>
            </a:r>
          </a:p>
          <a:p>
            <a:pPr lvl="1"/>
            <a:r>
              <a:rPr lang="fr-FR" dirty="0"/>
              <a:t>Si vous ne souhaitez pas invalider la session, vous pouvez aussi faire usage de l’attribut </a:t>
            </a:r>
            <a:r>
              <a:rPr lang="fr-FR" i="1" dirty="0" err="1"/>
              <a:t>invalidate</a:t>
            </a:r>
            <a:r>
              <a:rPr lang="fr-FR" i="1" dirty="0"/>
              <a:t>-session</a:t>
            </a:r>
            <a:endParaRPr lang="fr-FR" dirty="0"/>
          </a:p>
          <a:p>
            <a:pPr lvl="2"/>
            <a:r>
              <a:rPr lang="fr-FR" dirty="0"/>
              <a:t>Il est à </a:t>
            </a:r>
            <a:r>
              <a:rPr lang="fr-FR" dirty="0" err="1"/>
              <a:t>true</a:t>
            </a:r>
            <a:r>
              <a:rPr lang="fr-FR" dirty="0"/>
              <a:t> par défaut</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22589208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509</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a:bodyPr>
          <a:lstStyle/>
          <a:p>
            <a:r>
              <a:rPr lang="fr-FR" altLang="en-US" dirty="0"/>
              <a:t>Ajoutez un lien dans la page menu afin de pouvoir se déconnecter</a:t>
            </a:r>
          </a:p>
          <a:p>
            <a:endParaRPr lang="fr-FR" altLang="en-US" dirty="0"/>
          </a:p>
          <a:p>
            <a:r>
              <a:rPr lang="fr-FR" altLang="en-US" dirty="0"/>
              <a:t>Renvoyez l’utilisateur vers la page </a:t>
            </a:r>
            <a:r>
              <a:rPr lang="fr-FR" altLang="en-US" dirty="0" err="1"/>
              <a:t>logoutok.jsp</a:t>
            </a:r>
            <a:r>
              <a:rPr lang="fr-FR" altLang="en-US" dirty="0"/>
              <a:t>.</a:t>
            </a:r>
          </a:p>
        </p:txBody>
      </p:sp>
      <p:pic>
        <p:nvPicPr>
          <p:cNvPr id="5" name="Image 4">
            <a:extLst>
              <a:ext uri="{FF2B5EF4-FFF2-40B4-BE49-F238E27FC236}">
                <a16:creationId xmlns:a16="http://schemas.microsoft.com/office/drawing/2014/main" id="{57C3D79C-B64D-48D9-8600-FB1FD4014326}"/>
              </a:ext>
            </a:extLst>
          </p:cNvPr>
          <p:cNvPicPr>
            <a:picLocks noChangeAspect="1"/>
          </p:cNvPicPr>
          <p:nvPr/>
        </p:nvPicPr>
        <p:blipFill>
          <a:blip r:embed="rId3"/>
          <a:stretch>
            <a:fillRect/>
          </a:stretch>
        </p:blipFill>
        <p:spPr>
          <a:xfrm>
            <a:off x="179387" y="5156105"/>
            <a:ext cx="1592708" cy="1444235"/>
          </a:xfrm>
          <a:prstGeom prst="rect">
            <a:avLst/>
          </a:prstGeom>
        </p:spPr>
      </p:pic>
      <p:sp>
        <p:nvSpPr>
          <p:cNvPr id="3" name="Espace réservé du pied de page 2">
            <a:extLst>
              <a:ext uri="{FF2B5EF4-FFF2-40B4-BE49-F238E27FC236}">
                <a16:creationId xmlns:a16="http://schemas.microsoft.com/office/drawing/2014/main" id="{65920554-35EF-465D-A637-BCF99AF6E4E6}"/>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1046133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Définition de beans Spring en XML</a:t>
            </a:r>
            <a:br>
              <a:rPr lang="fr-FR"/>
            </a:br>
            <a:r>
              <a:rPr lang="fr-FR"/>
              <a:t>L’interface « FactoryBean » (2/3)</a:t>
            </a:r>
            <a:endParaRPr lang="fr-FR" dirty="0"/>
          </a:p>
        </p:txBody>
      </p:sp>
      <p:sp>
        <p:nvSpPr>
          <p:cNvPr id="74755" name="Espace réservé du contenu 2"/>
          <p:cNvSpPr>
            <a:spLocks noGrp="1"/>
          </p:cNvSpPr>
          <p:nvPr>
            <p:ph idx="1"/>
          </p:nvPr>
        </p:nvSpPr>
        <p:spPr>
          <a:xfrm>
            <a:off x="1427755" y="1695634"/>
            <a:ext cx="10559198" cy="4904705"/>
          </a:xfrm>
        </p:spPr>
        <p:txBody>
          <a:bodyPr>
            <a:normAutofit fontScale="92500" lnSpcReduction="20000"/>
          </a:bodyPr>
          <a:lstStyle/>
          <a:p>
            <a:pPr lvl="1"/>
            <a:r>
              <a:rPr lang="fr-FR" altLang="en-US" dirty="0"/>
              <a:t>Le </a:t>
            </a:r>
            <a:r>
              <a:rPr lang="fr-FR" altLang="en-US" dirty="0" err="1"/>
              <a:t>bean</a:t>
            </a:r>
            <a:r>
              <a:rPr lang="fr-FR" altLang="en-US" dirty="0"/>
              <a:t> client</a:t>
            </a:r>
          </a:p>
          <a:p>
            <a:endParaRPr lang="fr-FR" altLang="en-US" dirty="0"/>
          </a:p>
          <a:p>
            <a:endParaRPr lang="fr-FR" altLang="en-US" dirty="0"/>
          </a:p>
          <a:p>
            <a:pPr lvl="1"/>
            <a:endParaRPr lang="fr-FR" altLang="en-US" dirty="0"/>
          </a:p>
          <a:p>
            <a:pPr lvl="1"/>
            <a:r>
              <a:rPr lang="fr-FR" altLang="en-US" dirty="0"/>
              <a:t>Configuration Spring résultante</a:t>
            </a:r>
          </a:p>
          <a:p>
            <a:pPr lvl="1"/>
            <a:endParaRPr lang="fr-FR" altLang="en-US" dirty="0"/>
          </a:p>
          <a:p>
            <a:pPr lvl="1"/>
            <a:endParaRPr lang="fr-FR" altLang="en-US" dirty="0"/>
          </a:p>
          <a:p>
            <a:pPr lvl="1"/>
            <a:endParaRPr lang="fr-FR" altLang="en-US" dirty="0"/>
          </a:p>
          <a:p>
            <a:pPr lvl="2"/>
            <a:r>
              <a:rPr lang="fr-FR" altLang="en-US" b="1" dirty="0" err="1"/>
              <a:t>ref</a:t>
            </a:r>
            <a:r>
              <a:rPr lang="fr-FR" altLang="en-US" dirty="0"/>
              <a:t> : fait référence à un </a:t>
            </a:r>
            <a:r>
              <a:rPr lang="fr-FR" altLang="en-US" dirty="0" err="1"/>
              <a:t>bean</a:t>
            </a:r>
            <a:r>
              <a:rPr lang="fr-FR" altLang="en-US" dirty="0"/>
              <a:t> qui est une </a:t>
            </a:r>
            <a:r>
              <a:rPr lang="fr-FR" altLang="en-US" i="1" dirty="0" err="1"/>
              <a:t>factory</a:t>
            </a:r>
            <a:r>
              <a:rPr lang="fr-FR" altLang="en-US" i="1" dirty="0"/>
              <a:t>.</a:t>
            </a:r>
            <a:r>
              <a:rPr lang="fr-FR" altLang="en-US" dirty="0"/>
              <a:t> Dans ce cas le Spring appellera </a:t>
            </a:r>
            <a:r>
              <a:rPr lang="fr-FR" altLang="en-US" u="sng" dirty="0"/>
              <a:t>automatiquement</a:t>
            </a:r>
            <a:r>
              <a:rPr lang="fr-FR" altLang="en-US" dirty="0"/>
              <a:t> la méthode </a:t>
            </a:r>
            <a:r>
              <a:rPr lang="fr-FR" altLang="en-US" i="1" dirty="0" err="1"/>
              <a:t>getObject</a:t>
            </a:r>
            <a:r>
              <a:rPr lang="fr-FR" altLang="en-US" dirty="0"/>
              <a:t> afin de faire le lien avec une instance des objets produits par la </a:t>
            </a:r>
            <a:r>
              <a:rPr lang="fr-FR" altLang="en-US" i="1" dirty="0" err="1"/>
              <a:t>factory</a:t>
            </a:r>
            <a:r>
              <a:rPr lang="fr-FR" altLang="en-US" dirty="0"/>
              <a:t> et non pas la </a:t>
            </a:r>
            <a:r>
              <a:rPr lang="fr-FR" altLang="en-US" i="1" dirty="0" err="1"/>
              <a:t>factory</a:t>
            </a:r>
            <a:r>
              <a:rPr lang="fr-FR" altLang="en-US" dirty="0"/>
              <a:t> elle même</a:t>
            </a:r>
          </a:p>
        </p:txBody>
      </p:sp>
      <p:sp>
        <p:nvSpPr>
          <p:cNvPr id="6" name="ZoneTexte 5"/>
          <p:cNvSpPr txBox="1"/>
          <p:nvPr/>
        </p:nvSpPr>
        <p:spPr>
          <a:xfrm>
            <a:off x="2103268" y="2076035"/>
            <a:ext cx="7391400" cy="1384995"/>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a:latin typeface="Courier New" pitchFamily="49" charset="0"/>
              </a:rPr>
              <a:t>public class MonBean {</a:t>
            </a:r>
          </a:p>
          <a:p>
            <a:pPr>
              <a:defRPr/>
            </a:pPr>
            <a:r>
              <a:rPr lang="fr-FR" altLang="fr-FR" sz="1400">
                <a:latin typeface="Courier New" pitchFamily="49" charset="0"/>
              </a:rPr>
              <a:t> private SimpleBean simpleBean;</a:t>
            </a:r>
          </a:p>
          <a:p>
            <a:pPr>
              <a:defRPr/>
            </a:pPr>
            <a:r>
              <a:rPr lang="fr-FR" altLang="fr-FR" sz="1400">
                <a:latin typeface="Courier New" pitchFamily="49" charset="0"/>
              </a:rPr>
              <a:t> public MonBean(SimpleBean simpleBean) {</a:t>
            </a:r>
          </a:p>
          <a:p>
            <a:pPr>
              <a:defRPr/>
            </a:pPr>
            <a:r>
              <a:rPr lang="fr-FR" altLang="fr-FR" sz="1400">
                <a:latin typeface="Courier New" pitchFamily="49" charset="0"/>
              </a:rPr>
              <a:t>  this.simpleBean = simpleBean;</a:t>
            </a:r>
          </a:p>
          <a:p>
            <a:pPr>
              <a:defRPr/>
            </a:pPr>
            <a:r>
              <a:rPr lang="fr-FR" altLang="fr-FR" sz="1400">
                <a:latin typeface="Courier New" pitchFamily="49" charset="0"/>
              </a:rPr>
              <a:t> }</a:t>
            </a:r>
          </a:p>
          <a:p>
            <a:pPr>
              <a:defRPr/>
            </a:pPr>
            <a:r>
              <a:rPr lang="fr-FR" altLang="fr-FR" sz="1400">
                <a:latin typeface="Courier New" pitchFamily="49" charset="0"/>
              </a:rPr>
              <a:t>}</a:t>
            </a:r>
          </a:p>
        </p:txBody>
      </p:sp>
      <p:sp>
        <p:nvSpPr>
          <p:cNvPr id="7" name="ZoneTexte 6"/>
          <p:cNvSpPr txBox="1"/>
          <p:nvPr/>
        </p:nvSpPr>
        <p:spPr>
          <a:xfrm>
            <a:off x="2103268" y="4007614"/>
            <a:ext cx="7391400" cy="116955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simpleBean</a:t>
            </a:r>
            <a:r>
              <a:rPr lang="fr-FR" sz="1400" dirty="0">
                <a:solidFill>
                  <a:schemeClr val="tx1"/>
                </a:solidFill>
                <a:latin typeface="Courier New"/>
              </a:rPr>
              <a:t>" class="</a:t>
            </a:r>
            <a:r>
              <a:rPr lang="fr-FR" sz="1400" dirty="0" err="1">
                <a:solidFill>
                  <a:schemeClr val="tx1"/>
                </a:solidFill>
                <a:latin typeface="Courier New"/>
              </a:rPr>
              <a:t>exemple.SimpleBeanFactory</a:t>
            </a:r>
            <a:r>
              <a:rPr lang="fr-FR" sz="1400" dirty="0">
                <a:solidFill>
                  <a:schemeClr val="tx1"/>
                </a:solidFill>
                <a:latin typeface="Courier New"/>
              </a:rPr>
              <a:t>"/&gt;</a:t>
            </a:r>
          </a:p>
          <a:p>
            <a:pPr>
              <a:defRPr/>
            </a:pPr>
            <a:endParaRPr lang="fr-FR" sz="1400" dirty="0">
              <a:solidFill>
                <a:schemeClr val="tx1"/>
              </a:solidFill>
              <a:latin typeface="Courier New"/>
            </a:endParaRP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monBean</a:t>
            </a:r>
            <a:r>
              <a:rPr lang="fr-FR" sz="1400" dirty="0">
                <a:solidFill>
                  <a:schemeClr val="tx1"/>
                </a:solidFill>
                <a:latin typeface="Courier New"/>
              </a:rPr>
              <a:t>" class="</a:t>
            </a:r>
            <a:r>
              <a:rPr lang="fr-FR" sz="1400" dirty="0" err="1">
                <a:solidFill>
                  <a:schemeClr val="tx1"/>
                </a:solidFill>
                <a:latin typeface="Courier New"/>
              </a:rPr>
              <a:t>exemple.MonBean</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constructor-arg</a:t>
            </a:r>
            <a:r>
              <a:rPr lang="fr-FR" sz="1400" dirty="0">
                <a:solidFill>
                  <a:schemeClr val="tx1"/>
                </a:solidFill>
                <a:latin typeface="Courier New"/>
              </a:rPr>
              <a:t> </a:t>
            </a:r>
            <a:r>
              <a:rPr lang="fr-FR" sz="1400" dirty="0" err="1">
                <a:solidFill>
                  <a:schemeClr val="tx1"/>
                </a:solidFill>
                <a:latin typeface="Courier New"/>
              </a:rPr>
              <a:t>ref</a:t>
            </a:r>
            <a:r>
              <a:rPr lang="fr-FR" sz="1400" dirty="0">
                <a:solidFill>
                  <a:schemeClr val="tx1"/>
                </a:solidFill>
                <a:latin typeface="Courier New"/>
              </a:rPr>
              <a:t>="</a:t>
            </a:r>
            <a:r>
              <a:rPr lang="fr-FR" sz="1400" dirty="0" err="1">
                <a:solidFill>
                  <a:schemeClr val="tx1"/>
                </a:solidFill>
                <a:latin typeface="Courier New"/>
              </a:rPr>
              <a:t>simpleBean</a:t>
            </a:r>
            <a:r>
              <a:rPr lang="fr-FR" sz="1400"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51</a:t>
            </a:fld>
            <a:endParaRPr lang="fr-FR"/>
          </a:p>
        </p:txBody>
      </p:sp>
      <p:sp>
        <p:nvSpPr>
          <p:cNvPr id="4" name="Espace réservé du pied de page 3">
            <a:extLst>
              <a:ext uri="{FF2B5EF4-FFF2-40B4-BE49-F238E27FC236}">
                <a16:creationId xmlns:a16="http://schemas.microsoft.com/office/drawing/2014/main" id="{2804E653-3E18-4AA2-BA11-FF348534527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91831888"/>
      </p:ext>
    </p:extLst>
  </p:cSld>
  <p:clrMapOvr>
    <a:masterClrMapping/>
  </p:clrMapOvr>
  <p:transition spd="slow"/>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510</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Remember</a:t>
            </a:r>
            <a:r>
              <a:rPr lang="fr-FR" dirty="0"/>
              <a:t>-Me</a:t>
            </a:r>
          </a:p>
        </p:txBody>
      </p:sp>
      <p:sp>
        <p:nvSpPr>
          <p:cNvPr id="107525" name="Rectangle 5"/>
          <p:cNvSpPr>
            <a:spLocks noGrp="1" noChangeArrowheads="1"/>
          </p:cNvSpPr>
          <p:nvPr>
            <p:ph idx="1"/>
          </p:nvPr>
        </p:nvSpPr>
        <p:spPr/>
        <p:txBody>
          <a:bodyPr>
            <a:normAutofit/>
          </a:bodyPr>
          <a:lstStyle/>
          <a:p>
            <a:r>
              <a:rPr lang="fr-FR" dirty="0"/>
              <a:t>L’option </a:t>
            </a:r>
            <a:r>
              <a:rPr lang="fr-FR" dirty="0" err="1"/>
              <a:t>remember</a:t>
            </a:r>
            <a:r>
              <a:rPr lang="fr-FR" dirty="0"/>
              <a:t>-me permet au </a:t>
            </a:r>
            <a:r>
              <a:rPr lang="fr-FR" dirty="0" err="1"/>
              <a:t>spring</a:t>
            </a:r>
            <a:r>
              <a:rPr lang="fr-FR" dirty="0"/>
              <a:t> de reconnaitre l’utilisateur</a:t>
            </a:r>
          </a:p>
          <a:p>
            <a:endParaRPr lang="fr-FR" dirty="0"/>
          </a:p>
          <a:p>
            <a:r>
              <a:rPr lang="fr-FR" dirty="0"/>
              <a:t>On retrouve généralement cette </a:t>
            </a:r>
            <a:br>
              <a:rPr lang="fr-FR" dirty="0"/>
            </a:br>
            <a:r>
              <a:rPr lang="fr-FR" dirty="0"/>
              <a:t>option sous la forme d’une </a:t>
            </a:r>
            <a:br>
              <a:rPr lang="fr-FR" dirty="0"/>
            </a:br>
            <a:r>
              <a:rPr lang="fr-FR" dirty="0" err="1"/>
              <a:t>checkbox</a:t>
            </a:r>
            <a:r>
              <a:rPr lang="fr-FR" dirty="0"/>
              <a:t> sur les sites </a:t>
            </a:r>
            <a:r>
              <a:rPr lang="fr-FR" dirty="0" err="1"/>
              <a:t>webs</a:t>
            </a: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4" name="Image 3">
            <a:extLst>
              <a:ext uri="{FF2B5EF4-FFF2-40B4-BE49-F238E27FC236}">
                <a16:creationId xmlns:a16="http://schemas.microsoft.com/office/drawing/2014/main" id="{97D80421-B91F-4133-97FE-31F800707C64}"/>
              </a:ext>
            </a:extLst>
          </p:cNvPr>
          <p:cNvPicPr>
            <a:picLocks noChangeAspect="1"/>
          </p:cNvPicPr>
          <p:nvPr/>
        </p:nvPicPr>
        <p:blipFill>
          <a:blip r:embed="rId3"/>
          <a:stretch>
            <a:fillRect/>
          </a:stretch>
        </p:blipFill>
        <p:spPr>
          <a:xfrm>
            <a:off x="8554814" y="2302630"/>
            <a:ext cx="3141886" cy="4297952"/>
          </a:xfrm>
          <a:prstGeom prst="rect">
            <a:avLst/>
          </a:prstGeom>
        </p:spPr>
      </p:pic>
      <p:sp>
        <p:nvSpPr>
          <p:cNvPr id="5" name="Ellipse 4">
            <a:extLst>
              <a:ext uri="{FF2B5EF4-FFF2-40B4-BE49-F238E27FC236}">
                <a16:creationId xmlns:a16="http://schemas.microsoft.com/office/drawing/2014/main" id="{2C96B3B7-6802-428F-84FC-11644E3E7E91}"/>
              </a:ext>
            </a:extLst>
          </p:cNvPr>
          <p:cNvSpPr/>
          <p:nvPr/>
        </p:nvSpPr>
        <p:spPr>
          <a:xfrm>
            <a:off x="8554814" y="3725620"/>
            <a:ext cx="2125886" cy="444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2763939"/>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511</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Remember</a:t>
            </a:r>
            <a:r>
              <a:rPr lang="fr-FR" dirty="0"/>
              <a:t>-Me</a:t>
            </a:r>
          </a:p>
        </p:txBody>
      </p:sp>
      <p:sp>
        <p:nvSpPr>
          <p:cNvPr id="107525" name="Rectangle 5"/>
          <p:cNvSpPr>
            <a:spLocks noGrp="1" noChangeArrowheads="1"/>
          </p:cNvSpPr>
          <p:nvPr>
            <p:ph idx="1"/>
          </p:nvPr>
        </p:nvSpPr>
        <p:spPr/>
        <p:txBody>
          <a:bodyPr>
            <a:normAutofit fontScale="77500" lnSpcReduction="20000"/>
          </a:bodyPr>
          <a:lstStyle/>
          <a:p>
            <a:r>
              <a:rPr lang="fr-FR" dirty="0"/>
              <a:t>Spring </a:t>
            </a:r>
            <a:r>
              <a:rPr lang="fr-FR" dirty="0" err="1"/>
              <a:t>security</a:t>
            </a:r>
            <a:r>
              <a:rPr lang="fr-FR" dirty="0"/>
              <a:t> sait gérer cette problématique</a:t>
            </a:r>
          </a:p>
          <a:p>
            <a:pPr lvl="1"/>
            <a:r>
              <a:rPr lang="fr-FR" dirty="0"/>
              <a:t>Il suffit d’ajouter une balise &lt;</a:t>
            </a:r>
            <a:r>
              <a:rPr lang="fr-FR" dirty="0" err="1"/>
              <a:t>remember</a:t>
            </a:r>
            <a:r>
              <a:rPr lang="fr-FR" dirty="0"/>
              <a:t>-me&gt; dans votre balise &lt;http&gt;</a:t>
            </a:r>
          </a:p>
          <a:p>
            <a:pPr lvl="1"/>
            <a:r>
              <a:rPr lang="fr-FR" dirty="0"/>
              <a:t>Dans votre formulaire de login, ajoutez une </a:t>
            </a:r>
            <a:r>
              <a:rPr lang="fr-FR" dirty="0" err="1"/>
              <a:t>checkbox</a:t>
            </a:r>
            <a:r>
              <a:rPr lang="fr-FR" dirty="0"/>
              <a:t> qui doit porter le </a:t>
            </a:r>
            <a:r>
              <a:rPr lang="fr-FR" i="1" dirty="0" err="1"/>
              <a:t>name</a:t>
            </a:r>
            <a:r>
              <a:rPr lang="fr-FR" dirty="0"/>
              <a:t> </a:t>
            </a:r>
          </a:p>
          <a:p>
            <a:pPr lvl="2"/>
            <a:r>
              <a:rPr lang="fr-FR" dirty="0"/>
              <a:t>En Spring Security 3 : </a:t>
            </a:r>
            <a:r>
              <a:rPr lang="fr-FR" b="1" dirty="0"/>
              <a:t>_</a:t>
            </a:r>
            <a:r>
              <a:rPr lang="fr-FR" b="1" dirty="0" err="1"/>
              <a:t>spring_security_remember_me</a:t>
            </a:r>
            <a:endParaRPr lang="fr-FR" b="1" dirty="0"/>
          </a:p>
          <a:p>
            <a:pPr lvl="2"/>
            <a:r>
              <a:rPr lang="fr-FR" dirty="0"/>
              <a:t>En Spring Security 4 : </a:t>
            </a:r>
            <a:r>
              <a:rPr lang="fr-FR" b="1" dirty="0" err="1"/>
              <a:t>remember_me</a:t>
            </a:r>
            <a:endParaRPr lang="fr-FR" b="1" dirty="0"/>
          </a:p>
          <a:p>
            <a:pPr lvl="2"/>
            <a:r>
              <a:rPr lang="fr-FR" dirty="0"/>
              <a:t>Vous pouvez modifier cette option via l’attribut </a:t>
            </a:r>
            <a:r>
              <a:rPr lang="fr-FR" i="1" dirty="0" err="1"/>
              <a:t>remember</a:t>
            </a:r>
            <a:r>
              <a:rPr lang="fr-FR" i="1" dirty="0"/>
              <a:t>-me-</a:t>
            </a:r>
            <a:r>
              <a:rPr lang="fr-FR" i="1" dirty="0" err="1"/>
              <a:t>parameter</a:t>
            </a:r>
            <a:endParaRPr lang="fr-FR" i="1" dirty="0"/>
          </a:p>
          <a:p>
            <a:pPr lvl="1"/>
            <a:endParaRPr lang="fr-FR" dirty="0"/>
          </a:p>
          <a:p>
            <a:r>
              <a:rPr lang="fr-FR" dirty="0"/>
              <a:t>Cette option ne va pas réafficher le login/</a:t>
            </a:r>
            <a:r>
              <a:rPr lang="fr-FR" dirty="0" err="1"/>
              <a:t>password</a:t>
            </a:r>
            <a:r>
              <a:rPr lang="fr-FR" dirty="0"/>
              <a:t>, par défaut elle va conserver les informations de session dans un cookie sur le navigateur</a:t>
            </a:r>
          </a:p>
          <a:p>
            <a:pPr lvl="1"/>
            <a:r>
              <a:rPr lang="fr-FR" dirty="0"/>
              <a:t>Ainsi, </a:t>
            </a:r>
            <a:r>
              <a:rPr lang="fr-FR" b="1" u="sng" dirty="0"/>
              <a:t>SI</a:t>
            </a:r>
            <a:r>
              <a:rPr lang="fr-FR" dirty="0"/>
              <a:t> l’utilisateur ne se </a:t>
            </a:r>
            <a:r>
              <a:rPr lang="fr-FR" dirty="0" err="1"/>
              <a:t>délogue</a:t>
            </a:r>
            <a:r>
              <a:rPr lang="fr-FR" dirty="0"/>
              <a:t> pas, il pourra accéder directement à une ressource </a:t>
            </a:r>
            <a:r>
              <a:rPr lang="fr-FR" b="1" u="sng" dirty="0"/>
              <a:t>sans passer</a:t>
            </a:r>
            <a:r>
              <a:rPr lang="fr-FR" dirty="0"/>
              <a:t> par la page login</a:t>
            </a:r>
          </a:p>
          <a:p>
            <a:pPr lvl="1"/>
            <a:r>
              <a:rPr lang="fr-FR" dirty="0"/>
              <a:t>Le comportement peut varier en fonction des navigateurs </a:t>
            </a:r>
            <a:r>
              <a:rPr lang="fr-FR" dirty="0">
                <a:sym typeface="Wingdings" panose="05000000000000000000" pitchFamily="2" charset="2"/>
              </a:rPr>
              <a:t></a:t>
            </a:r>
            <a:r>
              <a:rPr lang="fr-FR" dirty="0"/>
              <a:t> testez</a:t>
            </a:r>
          </a:p>
          <a:p>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307434117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512</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Remember</a:t>
            </a:r>
            <a:r>
              <a:rPr lang="fr-FR" dirty="0"/>
              <a:t>-Me</a:t>
            </a:r>
          </a:p>
        </p:txBody>
      </p:sp>
      <p:sp>
        <p:nvSpPr>
          <p:cNvPr id="107525" name="Rectangle 5"/>
          <p:cNvSpPr>
            <a:spLocks noGrp="1" noChangeArrowheads="1"/>
          </p:cNvSpPr>
          <p:nvPr>
            <p:ph idx="1"/>
          </p:nvPr>
        </p:nvSpPr>
        <p:spPr/>
        <p:txBody>
          <a:bodyPr>
            <a:normAutofit lnSpcReduction="10000"/>
          </a:bodyPr>
          <a:lstStyle/>
          <a:p>
            <a:r>
              <a:rPr lang="fr-FR" dirty="0"/>
              <a:t>Attention : comme par défaut, tout est placé dans un cookies (login, </a:t>
            </a:r>
            <a:r>
              <a:rPr lang="fr-FR" dirty="0" err="1"/>
              <a:t>pwd</a:t>
            </a:r>
            <a:r>
              <a:rPr lang="fr-FR" dirty="0"/>
              <a:t>, expiration, …), même crypté cela peut poser un problème de sécurité</a:t>
            </a:r>
          </a:p>
          <a:p>
            <a:pPr lvl="1"/>
            <a:r>
              <a:rPr lang="fr-FR" dirty="0"/>
              <a:t>Tout est </a:t>
            </a:r>
            <a:r>
              <a:rPr lang="fr-FR" b="1" u="sng" dirty="0"/>
              <a:t>côté client</a:t>
            </a:r>
          </a:p>
          <a:p>
            <a:endParaRPr lang="fr-FR" dirty="0"/>
          </a:p>
          <a:p>
            <a:r>
              <a:rPr lang="fr-FR" dirty="0"/>
              <a:t>Vous pouvez compléter la configuration de </a:t>
            </a:r>
            <a:r>
              <a:rPr lang="fr-FR" dirty="0" err="1"/>
              <a:t>remember</a:t>
            </a:r>
            <a:r>
              <a:rPr lang="fr-FR" dirty="0"/>
              <a:t>-me via ses attributs et entre autre lui proposer de stoker les informations en base de données </a:t>
            </a:r>
            <a:r>
              <a:rPr lang="fr-FR" b="1" u="sng" dirty="0"/>
              <a:t>côté serveur</a:t>
            </a:r>
          </a:p>
          <a:p>
            <a:pPr lvl="1"/>
            <a:r>
              <a:rPr lang="fr-FR" dirty="0"/>
              <a:t>Attribut </a:t>
            </a:r>
            <a:r>
              <a:rPr lang="fr-FR" i="1" dirty="0"/>
              <a:t>data-source-</a:t>
            </a:r>
            <a:r>
              <a:rPr lang="fr-FR" i="1" dirty="0" err="1"/>
              <a:t>ref</a:t>
            </a:r>
            <a:r>
              <a:rPr lang="fr-FR" dirty="0"/>
              <a:t> de la balise </a:t>
            </a:r>
            <a:r>
              <a:rPr lang="fr-FR" dirty="0" err="1"/>
              <a:t>remember</a:t>
            </a:r>
            <a:r>
              <a:rPr lang="fr-FR" dirty="0"/>
              <a:t>-me</a:t>
            </a:r>
          </a:p>
          <a:p>
            <a:pPr lvl="2"/>
            <a:r>
              <a:rPr lang="fr-FR" dirty="0"/>
              <a:t>Pointera vers un </a:t>
            </a:r>
            <a:r>
              <a:rPr lang="fr-FR" dirty="0" err="1"/>
              <a:t>bean</a:t>
            </a:r>
            <a:r>
              <a:rPr lang="fr-FR" dirty="0"/>
              <a:t> de type </a:t>
            </a:r>
            <a:r>
              <a:rPr lang="fr-FR" dirty="0" err="1"/>
              <a:t>dataSource</a:t>
            </a: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24029600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513</a:t>
            </a:fld>
            <a:endParaRPr lang="fr-FR"/>
          </a:p>
        </p:txBody>
      </p:sp>
      <p:sp>
        <p:nvSpPr>
          <p:cNvPr id="107524" name="Rectangle 4"/>
          <p:cNvSpPr>
            <a:spLocks noGrp="1" noChangeArrowheads="1"/>
          </p:cNvSpPr>
          <p:nvPr>
            <p:ph type="title"/>
          </p:nvPr>
        </p:nvSpPr>
        <p:spPr>
          <a:xfrm>
            <a:off x="1427756" y="175028"/>
            <a:ext cx="10559197" cy="814647"/>
          </a:xfrm>
        </p:spPr>
        <p:txBody>
          <a:bodyPr>
            <a:normAutofit fontScale="90000"/>
          </a:bodyPr>
          <a:lstStyle/>
          <a:p>
            <a:r>
              <a:rPr lang="fr-FR" dirty="0"/>
              <a:t>Spring Security – </a:t>
            </a:r>
            <a:r>
              <a:rPr lang="fr-FR" dirty="0" err="1"/>
              <a:t>Remember</a:t>
            </a:r>
            <a:r>
              <a:rPr lang="fr-FR" dirty="0"/>
              <a:t>-Me</a:t>
            </a:r>
          </a:p>
        </p:txBody>
      </p:sp>
      <p:sp>
        <p:nvSpPr>
          <p:cNvPr id="107525" name="Rectangle 5"/>
          <p:cNvSpPr>
            <a:spLocks noGrp="1" noChangeArrowheads="1"/>
          </p:cNvSpPr>
          <p:nvPr>
            <p:ph idx="1"/>
          </p:nvPr>
        </p:nvSpPr>
        <p:spPr/>
        <p:txBody>
          <a:bodyPr>
            <a:normAutofit/>
          </a:bodyPr>
          <a:lstStyle/>
          <a:p>
            <a:r>
              <a:rPr lang="fr-FR" dirty="0"/>
              <a:t>Comme indiqué dans la documentation, cette data source devra pointer vers une base qui contient une table respectant les contraintes suivantes :</a:t>
            </a:r>
          </a:p>
          <a:p>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3" name="ZoneTexte 2">
            <a:extLst>
              <a:ext uri="{FF2B5EF4-FFF2-40B4-BE49-F238E27FC236}">
                <a16:creationId xmlns:a16="http://schemas.microsoft.com/office/drawing/2014/main" id="{E5801B8D-088D-400B-B9E5-9043BA5AA2B1}"/>
              </a:ext>
            </a:extLst>
          </p:cNvPr>
          <p:cNvSpPr txBox="1"/>
          <p:nvPr/>
        </p:nvSpPr>
        <p:spPr>
          <a:xfrm>
            <a:off x="1282701" y="3209206"/>
            <a:ext cx="5118100"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latin typeface="Arial" panose="020B0604020202020204" pitchFamily="34" charset="0"/>
                <a:cs typeface="Arial" panose="020B0604020202020204" pitchFamily="34" charset="0"/>
              </a:rPr>
              <a:t>create table </a:t>
            </a:r>
            <a:r>
              <a:rPr lang="en-US" sz="2400" dirty="0" err="1">
                <a:latin typeface="Arial" panose="020B0604020202020204" pitchFamily="34" charset="0"/>
                <a:cs typeface="Arial" panose="020B0604020202020204" pitchFamily="34" charset="0"/>
              </a:rPr>
              <a:t>persistent_logins</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username varchar(64) not null,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series varchar(64) primary key,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token varchar(64) not null,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last_used</a:t>
            </a:r>
            <a:r>
              <a:rPr lang="en-US" sz="2400" dirty="0">
                <a:latin typeface="Arial" panose="020B0604020202020204" pitchFamily="34" charset="0"/>
                <a:cs typeface="Arial" panose="020B0604020202020204" pitchFamily="34" charset="0"/>
              </a:rPr>
              <a:t> timestamp not null)</a:t>
            </a:r>
            <a:endParaRPr lang="fr-FR" sz="2400" dirty="0">
              <a:latin typeface="Arial" panose="020B0604020202020204" pitchFamily="34" charset="0"/>
              <a:cs typeface="Arial" panose="020B0604020202020204" pitchFamily="34" charset="0"/>
            </a:endParaRPr>
          </a:p>
        </p:txBody>
      </p:sp>
      <p:pic>
        <p:nvPicPr>
          <p:cNvPr id="5" name="Image 4">
            <a:extLst>
              <a:ext uri="{FF2B5EF4-FFF2-40B4-BE49-F238E27FC236}">
                <a16:creationId xmlns:a16="http://schemas.microsoft.com/office/drawing/2014/main" id="{E514411B-85FF-4089-A72B-B755479E062E}"/>
              </a:ext>
            </a:extLst>
          </p:cNvPr>
          <p:cNvPicPr>
            <a:picLocks noChangeAspect="1"/>
          </p:cNvPicPr>
          <p:nvPr/>
        </p:nvPicPr>
        <p:blipFill>
          <a:blip r:embed="rId3"/>
          <a:stretch>
            <a:fillRect/>
          </a:stretch>
        </p:blipFill>
        <p:spPr>
          <a:xfrm>
            <a:off x="7097609" y="3209206"/>
            <a:ext cx="2452791" cy="2800929"/>
          </a:xfrm>
          <a:prstGeom prst="rect">
            <a:avLst/>
          </a:prstGeom>
        </p:spPr>
      </p:pic>
    </p:spTree>
    <p:extLst>
      <p:ext uri="{BB962C8B-B14F-4D97-AF65-F5344CB8AC3E}">
        <p14:creationId xmlns:p14="http://schemas.microsoft.com/office/powerpoint/2010/main" val="172220081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514</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fontScale="70000" lnSpcReduction="20000"/>
          </a:bodyPr>
          <a:lstStyle/>
          <a:p>
            <a:r>
              <a:rPr lang="fr-FR" altLang="en-US" dirty="0"/>
              <a:t>Importer le troisième exercice </a:t>
            </a:r>
            <a:r>
              <a:rPr lang="fr-FR" altLang="en-US" dirty="0" err="1"/>
              <a:t>spring</a:t>
            </a:r>
            <a:r>
              <a:rPr lang="fr-FR" altLang="en-US" dirty="0"/>
              <a:t> </a:t>
            </a:r>
            <a:r>
              <a:rPr lang="fr-FR" altLang="en-US" dirty="0" err="1"/>
              <a:t>security</a:t>
            </a:r>
            <a:r>
              <a:rPr lang="fr-FR" altLang="en-US" dirty="0"/>
              <a:t> </a:t>
            </a:r>
          </a:p>
          <a:p>
            <a:pPr lvl="1"/>
            <a:r>
              <a:rPr lang="fr-FR" altLang="en-US" dirty="0"/>
              <a:t>Il reprend les éléments que l’on a codé</a:t>
            </a:r>
          </a:p>
          <a:p>
            <a:pPr lvl="1"/>
            <a:r>
              <a:rPr lang="fr-FR" altLang="en-US" dirty="0"/>
              <a:t>Il ajoute les dépendances vers le driver MySQL et </a:t>
            </a:r>
            <a:r>
              <a:rPr lang="fr-FR" altLang="en-US" dirty="0" err="1"/>
              <a:t>comons-dbcp</a:t>
            </a:r>
            <a:r>
              <a:rPr lang="fr-FR" altLang="en-US" dirty="0"/>
              <a:t> (ou comons-dbcp2)</a:t>
            </a:r>
          </a:p>
          <a:p>
            <a:pPr lvl="1"/>
            <a:endParaRPr lang="fr-FR" altLang="en-US" dirty="0"/>
          </a:p>
          <a:p>
            <a:r>
              <a:rPr lang="fr-FR" altLang="en-US" dirty="0"/>
              <a:t>En utilisant le script qui est dans le dossier </a:t>
            </a:r>
            <a:r>
              <a:rPr lang="fr-FR" altLang="en-US" dirty="0" err="1"/>
              <a:t>db</a:t>
            </a:r>
            <a:r>
              <a:rPr lang="fr-FR" altLang="en-US" dirty="0"/>
              <a:t>, créez la table demandée par le </a:t>
            </a:r>
            <a:r>
              <a:rPr lang="fr-FR" altLang="en-US" dirty="0" err="1"/>
              <a:t>spring</a:t>
            </a:r>
            <a:r>
              <a:rPr lang="fr-FR" altLang="en-US" dirty="0"/>
              <a:t> </a:t>
            </a:r>
            <a:r>
              <a:rPr lang="fr-FR" altLang="en-US" dirty="0" err="1"/>
              <a:t>security</a:t>
            </a:r>
            <a:endParaRPr lang="fr-FR" altLang="en-US" dirty="0"/>
          </a:p>
          <a:p>
            <a:endParaRPr lang="fr-FR" altLang="en-US" dirty="0"/>
          </a:p>
          <a:p>
            <a:r>
              <a:rPr lang="fr-FR" altLang="en-US" dirty="0"/>
              <a:t>Déclarez une data source (faites exactement comme dans les exercices d’accès aux données)</a:t>
            </a:r>
          </a:p>
          <a:p>
            <a:endParaRPr lang="fr-FR" altLang="en-US" dirty="0"/>
          </a:p>
          <a:p>
            <a:r>
              <a:rPr lang="fr-FR" altLang="en-US" dirty="0"/>
              <a:t>Banchez votre </a:t>
            </a:r>
            <a:r>
              <a:rPr lang="fr-FR" altLang="en-US" dirty="0" err="1"/>
              <a:t>remember</a:t>
            </a:r>
            <a:r>
              <a:rPr lang="fr-FR" altLang="en-US" dirty="0"/>
              <a:t>-me avec votre data source et allez sur votre site</a:t>
            </a:r>
          </a:p>
          <a:p>
            <a:pPr lvl="1"/>
            <a:r>
              <a:rPr lang="fr-FR" altLang="en-US" dirty="0"/>
              <a:t>Vérifiez dans la base de données que la table se remplie</a:t>
            </a:r>
          </a:p>
        </p:txBody>
      </p:sp>
      <p:pic>
        <p:nvPicPr>
          <p:cNvPr id="5" name="Image 4">
            <a:extLst>
              <a:ext uri="{FF2B5EF4-FFF2-40B4-BE49-F238E27FC236}">
                <a16:creationId xmlns:a16="http://schemas.microsoft.com/office/drawing/2014/main" id="{098970BF-A385-4C44-9EEF-0D4885F36E78}"/>
              </a:ext>
            </a:extLst>
          </p:cNvPr>
          <p:cNvPicPr>
            <a:picLocks noChangeAspect="1"/>
          </p:cNvPicPr>
          <p:nvPr/>
        </p:nvPicPr>
        <p:blipFill>
          <a:blip r:embed="rId3"/>
          <a:stretch>
            <a:fillRect/>
          </a:stretch>
        </p:blipFill>
        <p:spPr>
          <a:xfrm>
            <a:off x="168157" y="5324056"/>
            <a:ext cx="1592708" cy="1444235"/>
          </a:xfrm>
          <a:prstGeom prst="rect">
            <a:avLst/>
          </a:prstGeom>
        </p:spPr>
      </p:pic>
      <p:sp>
        <p:nvSpPr>
          <p:cNvPr id="3" name="Espace réservé du pied de page 2">
            <a:extLst>
              <a:ext uri="{FF2B5EF4-FFF2-40B4-BE49-F238E27FC236}">
                <a16:creationId xmlns:a16="http://schemas.microsoft.com/office/drawing/2014/main" id="{4E79A0F8-77F6-4DDF-A56C-EB608C538239}"/>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277294601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515</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URL	</a:t>
            </a:r>
          </a:p>
        </p:txBody>
      </p:sp>
      <p:sp>
        <p:nvSpPr>
          <p:cNvPr id="107525" name="Rectangle 5"/>
          <p:cNvSpPr>
            <a:spLocks noGrp="1" noChangeArrowheads="1"/>
          </p:cNvSpPr>
          <p:nvPr>
            <p:ph idx="1"/>
          </p:nvPr>
        </p:nvSpPr>
        <p:spPr/>
        <p:txBody>
          <a:bodyPr>
            <a:normAutofit fontScale="77500" lnSpcReduction="20000"/>
          </a:bodyPr>
          <a:lstStyle/>
          <a:p>
            <a:r>
              <a:rPr lang="fr-FR" dirty="0"/>
              <a:t>Lors de vos déclarations vous avez filtré des URLs simples, vous pouvez faire usage des expressions suivantes :</a:t>
            </a:r>
          </a:p>
          <a:p>
            <a:pPr lvl="1"/>
            <a:r>
              <a:rPr lang="fr-FR" dirty="0"/>
              <a:t>/* : tous les URLs à la racine du site</a:t>
            </a:r>
          </a:p>
          <a:p>
            <a:pPr lvl="2">
              <a:tabLst>
                <a:tab pos="3314700" algn="l"/>
              </a:tabLst>
            </a:pPr>
            <a:r>
              <a:rPr lang="fr-FR" dirty="0"/>
              <a:t>/toto.html 	OK</a:t>
            </a:r>
          </a:p>
          <a:p>
            <a:pPr lvl="2">
              <a:tabLst>
                <a:tab pos="3314700" algn="l"/>
              </a:tabLst>
            </a:pPr>
            <a:r>
              <a:rPr lang="fr-FR" dirty="0"/>
              <a:t>/titi/toto.html 	KO</a:t>
            </a:r>
          </a:p>
          <a:p>
            <a:pPr lvl="1">
              <a:tabLst>
                <a:tab pos="3314700" algn="l"/>
              </a:tabLst>
            </a:pPr>
            <a:r>
              <a:rPr lang="fr-FR" dirty="0"/>
              <a:t>/** : tous les URLs à la racine du site et ses sous dossiers</a:t>
            </a:r>
          </a:p>
          <a:p>
            <a:pPr lvl="2">
              <a:tabLst>
                <a:tab pos="3314700" algn="l"/>
              </a:tabLst>
            </a:pPr>
            <a:r>
              <a:rPr lang="fr-FR" dirty="0"/>
              <a:t>/toto.html 	OK</a:t>
            </a:r>
          </a:p>
          <a:p>
            <a:pPr lvl="2">
              <a:tabLst>
                <a:tab pos="3314700" algn="l"/>
              </a:tabLst>
            </a:pPr>
            <a:r>
              <a:rPr lang="fr-FR" dirty="0"/>
              <a:t>/titi/toto.html 	OK</a:t>
            </a:r>
          </a:p>
          <a:p>
            <a:pPr lvl="1">
              <a:tabLst>
                <a:tab pos="3314700" algn="l"/>
              </a:tabLst>
            </a:pPr>
            <a:r>
              <a:rPr lang="fr-FR" dirty="0"/>
              <a:t>/comptes/** : tous les URLs qui commence par /comptes/</a:t>
            </a:r>
          </a:p>
          <a:p>
            <a:pPr lvl="2">
              <a:tabLst>
                <a:tab pos="3314700" algn="l"/>
              </a:tabLst>
            </a:pPr>
            <a:r>
              <a:rPr lang="fr-FR" dirty="0"/>
              <a:t>/toto.html 	KO</a:t>
            </a:r>
          </a:p>
          <a:p>
            <a:pPr lvl="2">
              <a:tabLst>
                <a:tab pos="3314700" algn="l"/>
              </a:tabLst>
            </a:pPr>
            <a:r>
              <a:rPr lang="fr-FR" dirty="0"/>
              <a:t>/comptes/toto.html 	OK</a:t>
            </a:r>
          </a:p>
          <a:p>
            <a:pPr lvl="1">
              <a:tabLst>
                <a:tab pos="3314700" algn="l"/>
              </a:tabLst>
            </a:pPr>
            <a:r>
              <a:rPr lang="fr-FR" dirty="0"/>
              <a:t>/*.</a:t>
            </a:r>
            <a:r>
              <a:rPr lang="fr-FR" dirty="0" err="1"/>
              <a:t>smvc</a:t>
            </a:r>
            <a:r>
              <a:rPr lang="fr-FR" dirty="0"/>
              <a:t> : tous les URLs qui sont à la racine et se terminent par .</a:t>
            </a:r>
            <a:r>
              <a:rPr lang="fr-FR" dirty="0" err="1"/>
              <a:t>smvc</a:t>
            </a:r>
            <a:endParaRPr lang="fr-FR" dirty="0"/>
          </a:p>
          <a:p>
            <a:pPr lvl="2">
              <a:tabLst>
                <a:tab pos="3314700" algn="l"/>
              </a:tabLst>
            </a:pPr>
            <a:r>
              <a:rPr lang="fr-FR" dirty="0"/>
              <a:t>/</a:t>
            </a:r>
            <a:r>
              <a:rPr lang="fr-FR" dirty="0" err="1"/>
              <a:t>toto.smvc</a:t>
            </a:r>
            <a:r>
              <a:rPr lang="fr-FR" dirty="0"/>
              <a:t> 	OK</a:t>
            </a:r>
          </a:p>
          <a:p>
            <a:pPr lvl="2">
              <a:tabLst>
                <a:tab pos="3314700" algn="l"/>
              </a:tabLst>
            </a:pPr>
            <a:r>
              <a:rPr lang="fr-FR" dirty="0"/>
              <a:t>/comptes/</a:t>
            </a:r>
            <a:r>
              <a:rPr lang="fr-FR" dirty="0" err="1"/>
              <a:t>toto.smvc</a:t>
            </a:r>
            <a:r>
              <a:rPr lang="fr-FR" dirty="0"/>
              <a:t> 	KO</a:t>
            </a:r>
          </a:p>
          <a:p>
            <a:pPr lvl="1">
              <a:tabLst>
                <a:tab pos="3314700" algn="l"/>
              </a:tabLst>
            </a:pPr>
            <a:endParaRPr lang="fr-FR" dirty="0"/>
          </a:p>
          <a:p>
            <a:pPr lvl="1">
              <a:tabLst>
                <a:tab pos="3314700" algn="l"/>
              </a:tabLst>
            </a:pPr>
            <a:endParaRPr lang="fr-FR" dirty="0"/>
          </a:p>
          <a:p>
            <a:pPr lvl="1">
              <a:tabLst>
                <a:tab pos="3314700" algn="l"/>
              </a:tabLst>
            </a:pPr>
            <a:endParaRPr lang="fr-FR" dirty="0"/>
          </a:p>
          <a:p>
            <a:pPr lvl="2">
              <a:tabLst>
                <a:tab pos="3314700" algn="l"/>
              </a:tabLst>
            </a:pP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66008415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516</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URL	</a:t>
            </a:r>
          </a:p>
        </p:txBody>
      </p:sp>
      <p:sp>
        <p:nvSpPr>
          <p:cNvPr id="107525" name="Rectangle 5"/>
          <p:cNvSpPr>
            <a:spLocks noGrp="1" noChangeArrowheads="1"/>
          </p:cNvSpPr>
          <p:nvPr>
            <p:ph idx="1"/>
          </p:nvPr>
        </p:nvSpPr>
        <p:spPr/>
        <p:txBody>
          <a:bodyPr>
            <a:normAutofit/>
          </a:bodyPr>
          <a:lstStyle/>
          <a:p>
            <a:r>
              <a:rPr lang="fr-FR" dirty="0"/>
              <a:t>Vous pouvez ajoutez à vos balise &lt;intercept-url&gt; des contraintes sur le protocole</a:t>
            </a:r>
          </a:p>
          <a:p>
            <a:pPr lvl="1"/>
            <a:r>
              <a:rPr lang="fr-FR" dirty="0"/>
              <a:t>C’est l’attribut </a:t>
            </a:r>
            <a:r>
              <a:rPr lang="fr-FR" i="1" dirty="0" err="1"/>
              <a:t>requires-channel</a:t>
            </a:r>
            <a:r>
              <a:rPr lang="fr-FR" dirty="0"/>
              <a:t> qui permet d’obtenir le filtrage désiré</a:t>
            </a:r>
            <a:endParaRPr lang="fr-FR" i="1" dirty="0"/>
          </a:p>
          <a:p>
            <a:pPr lvl="1"/>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3" name="Image 2">
            <a:extLst>
              <a:ext uri="{FF2B5EF4-FFF2-40B4-BE49-F238E27FC236}">
                <a16:creationId xmlns:a16="http://schemas.microsoft.com/office/drawing/2014/main" id="{F3306801-0209-4CD1-926A-1EEE407FF4EA}"/>
              </a:ext>
            </a:extLst>
          </p:cNvPr>
          <p:cNvPicPr>
            <a:picLocks noChangeAspect="1"/>
          </p:cNvPicPr>
          <p:nvPr/>
        </p:nvPicPr>
        <p:blipFill>
          <a:blip r:embed="rId3"/>
          <a:stretch>
            <a:fillRect/>
          </a:stretch>
        </p:blipFill>
        <p:spPr>
          <a:xfrm>
            <a:off x="1729985" y="3468425"/>
            <a:ext cx="9365155" cy="95889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5973126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517</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t>Roles</a:t>
            </a:r>
            <a:r>
              <a:rPr lang="fr-FR" dirty="0"/>
              <a:t>	</a:t>
            </a:r>
          </a:p>
        </p:txBody>
      </p:sp>
      <p:sp>
        <p:nvSpPr>
          <p:cNvPr id="107525" name="Rectangle 5"/>
          <p:cNvSpPr>
            <a:spLocks noGrp="1" noChangeArrowheads="1"/>
          </p:cNvSpPr>
          <p:nvPr>
            <p:ph idx="1"/>
          </p:nvPr>
        </p:nvSpPr>
        <p:spPr/>
        <p:txBody>
          <a:bodyPr>
            <a:normAutofit lnSpcReduction="10000"/>
          </a:bodyPr>
          <a:lstStyle/>
          <a:p>
            <a:r>
              <a:rPr lang="fr-FR" dirty="0"/>
              <a:t>Les rôles commencent par </a:t>
            </a:r>
            <a:r>
              <a:rPr lang="fr-FR" b="1" dirty="0"/>
              <a:t>ROLE_</a:t>
            </a:r>
            <a:r>
              <a:rPr lang="fr-FR" dirty="0"/>
              <a:t> en majuscule</a:t>
            </a:r>
          </a:p>
          <a:p>
            <a:pPr lvl="1"/>
            <a:r>
              <a:rPr lang="fr-FR" dirty="0"/>
              <a:t>Ce n’est pas obligatoire, mais fortement conseillé</a:t>
            </a:r>
          </a:p>
          <a:p>
            <a:endParaRPr lang="fr-FR" dirty="0"/>
          </a:p>
          <a:p>
            <a:r>
              <a:rPr lang="fr-FR" dirty="0"/>
              <a:t>C’est une simple chaine de caractères</a:t>
            </a:r>
          </a:p>
          <a:p>
            <a:endParaRPr lang="fr-FR" dirty="0"/>
          </a:p>
          <a:p>
            <a:r>
              <a:rPr lang="fr-FR" dirty="0"/>
              <a:t>Le rôle ROLE_ANONYMOUS existe, vous devez cependant l’activer en ajoutant la balise &lt;</a:t>
            </a:r>
            <a:r>
              <a:rPr lang="fr-FR" dirty="0" err="1"/>
              <a:t>anonymous</a:t>
            </a:r>
            <a:r>
              <a:rPr lang="fr-FR" dirty="0"/>
              <a:t>/&gt; dans votre &lt;http&gt;</a:t>
            </a:r>
          </a:p>
          <a:p>
            <a:pPr lvl="1"/>
            <a:r>
              <a:rPr lang="fr-FR" dirty="0"/>
              <a:t>Il peut être utilisé, par exemple, sur les URLs de ressources statiques</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34356603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518</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effectLst/>
              </a:rPr>
              <a:t>Authentication</a:t>
            </a:r>
            <a:r>
              <a:rPr lang="fr-FR" dirty="0">
                <a:effectLst/>
              </a:rPr>
              <a:t> provider</a:t>
            </a:r>
            <a:r>
              <a:rPr lang="fr-FR" dirty="0"/>
              <a:t>	</a:t>
            </a:r>
          </a:p>
        </p:txBody>
      </p:sp>
      <p:sp>
        <p:nvSpPr>
          <p:cNvPr id="107525" name="Rectangle 5"/>
          <p:cNvSpPr>
            <a:spLocks noGrp="1" noChangeArrowheads="1"/>
          </p:cNvSpPr>
          <p:nvPr>
            <p:ph idx="1"/>
          </p:nvPr>
        </p:nvSpPr>
        <p:spPr/>
        <p:txBody>
          <a:bodyPr>
            <a:normAutofit fontScale="62500" lnSpcReduction="20000"/>
          </a:bodyPr>
          <a:lstStyle/>
          <a:p>
            <a:r>
              <a:rPr lang="fr-FR" dirty="0" err="1"/>
              <a:t>Authentication</a:t>
            </a:r>
            <a:r>
              <a:rPr lang="fr-FR" dirty="0"/>
              <a:t> provider : a pour objectif de fournir des mécaniques d’authentifications</a:t>
            </a:r>
          </a:p>
          <a:p>
            <a:endParaRPr lang="fr-FR" dirty="0"/>
          </a:p>
          <a:p>
            <a:r>
              <a:rPr lang="fr-FR" dirty="0"/>
              <a:t>Nous avons utilisé une liste en dur avec login/</a:t>
            </a:r>
            <a:r>
              <a:rPr lang="fr-FR" dirty="0" err="1"/>
              <a:t>pwd</a:t>
            </a:r>
            <a:r>
              <a:rPr lang="fr-FR" dirty="0"/>
              <a:t>/rôles</a:t>
            </a:r>
          </a:p>
          <a:p>
            <a:endParaRPr lang="fr-FR" dirty="0"/>
          </a:p>
          <a:p>
            <a:r>
              <a:rPr lang="fr-FR" dirty="0"/>
              <a:t>Vous pouvez faire usage de mot de passes cryptés si vous le souhaitez, </a:t>
            </a:r>
            <a:r>
              <a:rPr lang="fr-FR" dirty="0" err="1"/>
              <a:t>spring</a:t>
            </a:r>
            <a:r>
              <a:rPr lang="fr-FR" dirty="0"/>
              <a:t> </a:t>
            </a:r>
            <a:r>
              <a:rPr lang="fr-FR" dirty="0" err="1"/>
              <a:t>security</a:t>
            </a:r>
            <a:r>
              <a:rPr lang="fr-FR" dirty="0"/>
              <a:t> sait gérer :</a:t>
            </a:r>
          </a:p>
          <a:p>
            <a:pPr lvl="1"/>
            <a:r>
              <a:rPr lang="fr-FR" dirty="0" err="1"/>
              <a:t>plaintext</a:t>
            </a:r>
            <a:endParaRPr lang="fr-FR" dirty="0"/>
          </a:p>
          <a:p>
            <a:pPr lvl="1"/>
            <a:r>
              <a:rPr lang="fr-FR" dirty="0" err="1"/>
              <a:t>sha</a:t>
            </a:r>
            <a:endParaRPr lang="fr-FR" dirty="0"/>
          </a:p>
          <a:p>
            <a:pPr lvl="1"/>
            <a:r>
              <a:rPr lang="fr-FR" dirty="0"/>
              <a:t>md5</a:t>
            </a:r>
          </a:p>
          <a:p>
            <a:pPr lvl="1"/>
            <a:r>
              <a:rPr lang="fr-FR" dirty="0"/>
              <a:t>md4</a:t>
            </a:r>
          </a:p>
          <a:p>
            <a:pPr lvl="1"/>
            <a:r>
              <a:rPr lang="fr-FR" dirty="0"/>
              <a:t>...</a:t>
            </a:r>
          </a:p>
          <a:p>
            <a:endParaRPr lang="fr-FR" dirty="0"/>
          </a:p>
          <a:p>
            <a:r>
              <a:rPr lang="fr-FR" dirty="0"/>
              <a:t>Les cryptages nécessitant un </a:t>
            </a:r>
            <a:r>
              <a:rPr lang="fr-FR" i="1" dirty="0" err="1"/>
              <a:t>salt</a:t>
            </a:r>
            <a:r>
              <a:rPr lang="fr-FR" dirty="0"/>
              <a:t> ou </a:t>
            </a:r>
            <a:r>
              <a:rPr lang="fr-FR" i="1" dirty="0"/>
              <a:t>hash</a:t>
            </a:r>
            <a:r>
              <a:rPr lang="fr-FR" dirty="0"/>
              <a:t> devront se paramétrer dans le </a:t>
            </a:r>
            <a:r>
              <a:rPr lang="fr-FR" dirty="0" err="1"/>
              <a:t>spring</a:t>
            </a:r>
            <a:r>
              <a:rPr lang="fr-FR" dirty="0"/>
              <a:t> via la balise &lt;</a:t>
            </a:r>
            <a:r>
              <a:rPr lang="fr-FR" dirty="0" err="1"/>
              <a:t>password</a:t>
            </a:r>
            <a:r>
              <a:rPr lang="fr-FR" dirty="0"/>
              <a:t>-encoder&gt; dans &lt;</a:t>
            </a:r>
            <a:r>
              <a:rPr lang="fr-FR" dirty="0" err="1"/>
              <a:t>authentication</a:t>
            </a:r>
            <a:r>
              <a:rPr lang="fr-FR" dirty="0"/>
              <a:t>-provider&gt;</a:t>
            </a:r>
            <a:endParaRPr lang="fr-FR" i="1"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4" name="Image 3">
            <a:extLst>
              <a:ext uri="{FF2B5EF4-FFF2-40B4-BE49-F238E27FC236}">
                <a16:creationId xmlns:a16="http://schemas.microsoft.com/office/drawing/2014/main" id="{4F042B21-076C-4E8B-902B-8797442D46F9}"/>
              </a:ext>
            </a:extLst>
          </p:cNvPr>
          <p:cNvPicPr>
            <a:picLocks noChangeAspect="1"/>
          </p:cNvPicPr>
          <p:nvPr/>
        </p:nvPicPr>
        <p:blipFill>
          <a:blip r:embed="rId3"/>
          <a:stretch>
            <a:fillRect/>
          </a:stretch>
        </p:blipFill>
        <p:spPr>
          <a:xfrm>
            <a:off x="4211306" y="3468384"/>
            <a:ext cx="7426917" cy="13449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2884763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519</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effectLst/>
              </a:rPr>
              <a:t>Authentication</a:t>
            </a:r>
            <a:r>
              <a:rPr lang="fr-FR" dirty="0">
                <a:effectLst/>
              </a:rPr>
              <a:t> provider</a:t>
            </a:r>
            <a:r>
              <a:rPr lang="fr-FR" dirty="0"/>
              <a:t>	</a:t>
            </a:r>
          </a:p>
        </p:txBody>
      </p:sp>
      <p:sp>
        <p:nvSpPr>
          <p:cNvPr id="107525" name="Rectangle 5"/>
          <p:cNvSpPr>
            <a:spLocks noGrp="1" noChangeArrowheads="1"/>
          </p:cNvSpPr>
          <p:nvPr>
            <p:ph idx="1"/>
          </p:nvPr>
        </p:nvSpPr>
        <p:spPr/>
        <p:txBody>
          <a:bodyPr>
            <a:normAutofit/>
          </a:bodyPr>
          <a:lstStyle/>
          <a:p>
            <a:r>
              <a:rPr lang="fr-FR" dirty="0"/>
              <a:t>Nous pouvons aussi utiliser une base de données </a:t>
            </a:r>
          </a:p>
          <a:p>
            <a:endParaRPr lang="fr-FR" dirty="0"/>
          </a:p>
          <a:p>
            <a:endParaRPr lang="fr-FR" dirty="0"/>
          </a:p>
          <a:p>
            <a:r>
              <a:rPr lang="fr-FR" dirty="0"/>
              <a:t>Par défaut, cette base devra contenir deux tables</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pic>
        <p:nvPicPr>
          <p:cNvPr id="5" name="Image 4">
            <a:extLst>
              <a:ext uri="{FF2B5EF4-FFF2-40B4-BE49-F238E27FC236}">
                <a16:creationId xmlns:a16="http://schemas.microsoft.com/office/drawing/2014/main" id="{F482954C-2307-4C79-AFEA-8AC895BC6CD7}"/>
              </a:ext>
            </a:extLst>
          </p:cNvPr>
          <p:cNvPicPr>
            <a:picLocks noChangeAspect="1"/>
          </p:cNvPicPr>
          <p:nvPr/>
        </p:nvPicPr>
        <p:blipFill>
          <a:blip r:embed="rId3"/>
          <a:stretch>
            <a:fillRect/>
          </a:stretch>
        </p:blipFill>
        <p:spPr>
          <a:xfrm>
            <a:off x="2144397" y="1941473"/>
            <a:ext cx="7886028" cy="979527"/>
          </a:xfrm>
          <a:prstGeom prst="rect">
            <a:avLst/>
          </a:prstGeom>
        </p:spPr>
        <p:style>
          <a:lnRef idx="2">
            <a:schemeClr val="dk1"/>
          </a:lnRef>
          <a:fillRef idx="1">
            <a:schemeClr val="lt1"/>
          </a:fillRef>
          <a:effectRef idx="0">
            <a:schemeClr val="dk1"/>
          </a:effectRef>
          <a:fontRef idx="minor">
            <a:schemeClr val="dk1"/>
          </a:fontRef>
        </p:style>
      </p:pic>
      <p:sp>
        <p:nvSpPr>
          <p:cNvPr id="6" name="Rectangle 5">
            <a:extLst>
              <a:ext uri="{FF2B5EF4-FFF2-40B4-BE49-F238E27FC236}">
                <a16:creationId xmlns:a16="http://schemas.microsoft.com/office/drawing/2014/main" id="{C4D293C0-ACBB-4F4D-AD8C-022E09F1C61D}"/>
              </a:ext>
            </a:extLst>
          </p:cNvPr>
          <p:cNvSpPr/>
          <p:nvPr/>
        </p:nvSpPr>
        <p:spPr>
          <a:xfrm>
            <a:off x="5130800" y="3696145"/>
            <a:ext cx="6616700" cy="30332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fr-FR" sz="1400" dirty="0">
                <a:latin typeface="Arial" panose="020B0604020202020204" pitchFamily="34" charset="0"/>
                <a:cs typeface="Arial" panose="020B0604020202020204" pitchFamily="34" charset="0"/>
              </a:rPr>
              <a:t>CREATE TABLE </a:t>
            </a:r>
            <a:r>
              <a:rPr lang="fr-FR" sz="1400" b="1" dirty="0" err="1">
                <a:latin typeface="Arial" panose="020B0604020202020204" pitchFamily="34" charset="0"/>
                <a:cs typeface="Arial" panose="020B0604020202020204" pitchFamily="34" charset="0"/>
              </a:rPr>
              <a:t>users</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username</a:t>
            </a:r>
            <a:r>
              <a:rPr lang="fr-FR" sz="1400" dirty="0">
                <a:latin typeface="Arial" panose="020B0604020202020204" pitchFamily="34" charset="0"/>
                <a:cs typeface="Arial" panose="020B0604020202020204" pitchFamily="34" charset="0"/>
              </a:rPr>
              <a:t> VARCHAR(50) NOT NULL PRIMARY KEY,</a:t>
            </a:r>
          </a:p>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password</a:t>
            </a:r>
            <a:r>
              <a:rPr lang="fr-FR" sz="1400" dirty="0">
                <a:latin typeface="Arial" panose="020B0604020202020204" pitchFamily="34" charset="0"/>
                <a:cs typeface="Arial" panose="020B0604020202020204" pitchFamily="34" charset="0"/>
              </a:rPr>
              <a:t> VARCHAR(50) NOT NULL,</a:t>
            </a:r>
          </a:p>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enabled</a:t>
            </a:r>
            <a:r>
              <a:rPr lang="fr-FR" sz="1400" dirty="0">
                <a:latin typeface="Arial" panose="020B0604020202020204" pitchFamily="34" charset="0"/>
                <a:cs typeface="Arial" panose="020B0604020202020204" pitchFamily="34" charset="0"/>
              </a:rPr>
              <a:t> BIT NOT NULL</a:t>
            </a:r>
          </a:p>
          <a:p>
            <a:r>
              <a:rPr lang="fr-FR" sz="1400" dirty="0">
                <a:latin typeface="Arial" panose="020B0604020202020204" pitchFamily="34" charset="0"/>
                <a:cs typeface="Arial" panose="020B0604020202020204" pitchFamily="34" charset="0"/>
              </a:rPr>
              <a:t>);</a:t>
            </a:r>
          </a:p>
          <a:p>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CREATE TABLE </a:t>
            </a:r>
            <a:r>
              <a:rPr lang="fr-FR" sz="1400" b="1" dirty="0" err="1">
                <a:latin typeface="Arial" panose="020B0604020202020204" pitchFamily="34" charset="0"/>
                <a:cs typeface="Arial" panose="020B0604020202020204" pitchFamily="34" charset="0"/>
              </a:rPr>
              <a:t>authorities</a:t>
            </a:r>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username</a:t>
            </a:r>
            <a:r>
              <a:rPr lang="fr-FR" sz="1400" dirty="0">
                <a:latin typeface="Arial" panose="020B0604020202020204" pitchFamily="34" charset="0"/>
                <a:cs typeface="Arial" panose="020B0604020202020204" pitchFamily="34" charset="0"/>
              </a:rPr>
              <a:t> VARCHAR(50) NOT NULL,</a:t>
            </a:r>
          </a:p>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authority</a:t>
            </a:r>
            <a:r>
              <a:rPr lang="fr-FR" sz="1400" dirty="0">
                <a:latin typeface="Arial" panose="020B0604020202020204" pitchFamily="34" charset="0"/>
                <a:cs typeface="Arial" panose="020B0604020202020204" pitchFamily="34" charset="0"/>
              </a:rPr>
              <a:t> VARCHAR(50) NOT NULL</a:t>
            </a:r>
          </a:p>
          <a:p>
            <a:r>
              <a:rPr lang="fr-FR" sz="1400" dirty="0">
                <a:latin typeface="Arial" panose="020B0604020202020204" pitchFamily="34" charset="0"/>
                <a:cs typeface="Arial" panose="020B0604020202020204" pitchFamily="34" charset="0"/>
              </a:rPr>
              <a:t>);</a:t>
            </a:r>
          </a:p>
          <a:p>
            <a:r>
              <a:rPr lang="fr-FR" sz="1400" dirty="0">
                <a:latin typeface="Arial" panose="020B0604020202020204" pitchFamily="34" charset="0"/>
                <a:cs typeface="Arial" panose="020B0604020202020204" pitchFamily="34" charset="0"/>
              </a:rPr>
              <a:t> </a:t>
            </a:r>
          </a:p>
          <a:p>
            <a:r>
              <a:rPr lang="fr-FR" sz="1400" dirty="0">
                <a:latin typeface="Arial" panose="020B0604020202020204" pitchFamily="34" charset="0"/>
                <a:cs typeface="Arial" panose="020B0604020202020204" pitchFamily="34" charset="0"/>
              </a:rPr>
              <a:t>ALTER TABLE </a:t>
            </a:r>
            <a:r>
              <a:rPr lang="fr-FR" sz="1400" dirty="0" err="1">
                <a:latin typeface="Arial" panose="020B0604020202020204" pitchFamily="34" charset="0"/>
                <a:cs typeface="Arial" panose="020B0604020202020204" pitchFamily="34" charset="0"/>
              </a:rPr>
              <a:t>authorities</a:t>
            </a:r>
            <a:r>
              <a:rPr lang="fr-FR" sz="1400" dirty="0">
                <a:latin typeface="Arial" panose="020B0604020202020204" pitchFamily="34" charset="0"/>
                <a:cs typeface="Arial" panose="020B0604020202020204" pitchFamily="34" charset="0"/>
              </a:rPr>
              <a:t> ADD CONSTRAINT </a:t>
            </a:r>
            <a:r>
              <a:rPr lang="fr-FR" sz="1400" dirty="0" err="1">
                <a:latin typeface="Arial" panose="020B0604020202020204" pitchFamily="34" charset="0"/>
                <a:cs typeface="Arial" panose="020B0604020202020204" pitchFamily="34" charset="0"/>
              </a:rPr>
              <a:t>fk_authorities_users</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foreign</a:t>
            </a:r>
            <a:r>
              <a:rPr lang="fr-FR" sz="1400" dirty="0">
                <a:latin typeface="Arial" panose="020B0604020202020204" pitchFamily="34" charset="0"/>
                <a:cs typeface="Arial" panose="020B0604020202020204" pitchFamily="34" charset="0"/>
              </a:rPr>
              <a:t> key (</a:t>
            </a:r>
            <a:r>
              <a:rPr lang="fr-FR" sz="1400" dirty="0" err="1">
                <a:latin typeface="Arial" panose="020B0604020202020204" pitchFamily="34" charset="0"/>
                <a:cs typeface="Arial" panose="020B0604020202020204" pitchFamily="34" charset="0"/>
              </a:rPr>
              <a:t>username</a:t>
            </a:r>
            <a:r>
              <a:rPr lang="fr-FR" sz="1400" dirty="0">
                <a:latin typeface="Arial" panose="020B0604020202020204" pitchFamily="34" charset="0"/>
                <a:cs typeface="Arial" panose="020B0604020202020204" pitchFamily="34" charset="0"/>
              </a:rPr>
              <a:t>) REFERENCES </a:t>
            </a:r>
            <a:r>
              <a:rPr lang="fr-FR" sz="1400" dirty="0" err="1">
                <a:latin typeface="Arial" panose="020B0604020202020204" pitchFamily="34" charset="0"/>
                <a:cs typeface="Arial" panose="020B0604020202020204" pitchFamily="34" charset="0"/>
              </a:rPr>
              <a:t>users</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username</a:t>
            </a:r>
            <a:r>
              <a:rPr lang="fr-FR" sz="1400" dirty="0">
                <a:latin typeface="Arial" panose="020B0604020202020204" pitchFamily="34" charset="0"/>
                <a:cs typeface="Arial" panose="020B0604020202020204" pitchFamily="34" charset="0"/>
              </a:rPr>
              <a:t>);</a:t>
            </a:r>
          </a:p>
        </p:txBody>
      </p:sp>
      <p:pic>
        <p:nvPicPr>
          <p:cNvPr id="8" name="Image 7">
            <a:extLst>
              <a:ext uri="{FF2B5EF4-FFF2-40B4-BE49-F238E27FC236}">
                <a16:creationId xmlns:a16="http://schemas.microsoft.com/office/drawing/2014/main" id="{4E1E8A96-CC46-48B6-A241-D9337C6DBFA9}"/>
              </a:ext>
            </a:extLst>
          </p:cNvPr>
          <p:cNvPicPr>
            <a:picLocks noChangeAspect="1"/>
          </p:cNvPicPr>
          <p:nvPr/>
        </p:nvPicPr>
        <p:blipFill>
          <a:blip r:embed="rId4"/>
          <a:stretch>
            <a:fillRect/>
          </a:stretch>
        </p:blipFill>
        <p:spPr>
          <a:xfrm>
            <a:off x="402170" y="4214570"/>
            <a:ext cx="4489177" cy="1449630"/>
          </a:xfrm>
          <a:prstGeom prst="rect">
            <a:avLst/>
          </a:prstGeom>
        </p:spPr>
      </p:pic>
    </p:spTree>
    <p:extLst>
      <p:ext uri="{BB962C8B-B14F-4D97-AF65-F5344CB8AC3E}">
        <p14:creationId xmlns:p14="http://schemas.microsoft.com/office/powerpoint/2010/main" val="3290581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Définition de beans Spring en XML</a:t>
            </a:r>
            <a:br>
              <a:rPr lang="fr-FR"/>
            </a:br>
            <a:r>
              <a:rPr lang="fr-FR"/>
              <a:t>L’interface « FactoryBean » (3/3)</a:t>
            </a:r>
            <a:endParaRPr lang="fr-FR" dirty="0"/>
          </a:p>
        </p:txBody>
      </p:sp>
      <p:sp>
        <p:nvSpPr>
          <p:cNvPr id="3" name="Espace réservé du contenu 2"/>
          <p:cNvSpPr>
            <a:spLocks noGrp="1"/>
          </p:cNvSpPr>
          <p:nvPr>
            <p:ph idx="1"/>
          </p:nvPr>
        </p:nvSpPr>
        <p:spPr>
          <a:xfrm>
            <a:off x="1427755" y="1606858"/>
            <a:ext cx="10559198" cy="4993482"/>
          </a:xfrm>
        </p:spPr>
        <p:txBody>
          <a:bodyPr>
            <a:normAutofit fontScale="62500" lnSpcReduction="20000"/>
          </a:bodyPr>
          <a:lstStyle/>
          <a:p>
            <a:r>
              <a:rPr lang="fr-FR" dirty="0"/>
              <a:t>Les faits marquants :</a:t>
            </a:r>
          </a:p>
          <a:p>
            <a:pPr lvl="1"/>
            <a:r>
              <a:rPr lang="fr-FR" dirty="0"/>
              <a:t>Les </a:t>
            </a:r>
            <a:r>
              <a:rPr lang="fr-FR" dirty="0" err="1"/>
              <a:t>beans</a:t>
            </a:r>
            <a:r>
              <a:rPr lang="fr-FR" dirty="0"/>
              <a:t> implémentant « </a:t>
            </a:r>
            <a:r>
              <a:rPr lang="fr-FR" dirty="0" err="1"/>
              <a:t>FactoryBean</a:t>
            </a:r>
            <a:r>
              <a:rPr lang="fr-FR" dirty="0"/>
              <a:t> » sont automatiquement détectés.</a:t>
            </a:r>
          </a:p>
          <a:p>
            <a:pPr lvl="1"/>
            <a:r>
              <a:rPr lang="fr-FR" dirty="0"/>
              <a:t>L’injection de dépendance utilisant la référence à la fabrique provoque l’appel automatique à la méthode « </a:t>
            </a:r>
            <a:r>
              <a:rPr lang="fr-FR" dirty="0" err="1"/>
              <a:t>getObject</a:t>
            </a:r>
            <a:r>
              <a:rPr lang="fr-FR" dirty="0"/>
              <a:t> ».</a:t>
            </a:r>
          </a:p>
          <a:p>
            <a:pPr lvl="1"/>
            <a:r>
              <a:rPr lang="fr-FR" dirty="0"/>
              <a:t>L’appel de la méthode « </a:t>
            </a:r>
            <a:r>
              <a:rPr lang="fr-FR" dirty="0" err="1"/>
              <a:t>getBean</a:t>
            </a:r>
            <a:r>
              <a:rPr lang="fr-FR" dirty="0"/>
              <a:t>(«</a:t>
            </a:r>
            <a:r>
              <a:rPr lang="fr-FR" dirty="0" err="1"/>
              <a:t>simpleBean</a:t>
            </a:r>
            <a:r>
              <a:rPr lang="fr-FR" dirty="0"/>
              <a:t>») » renvoie l’instance de la fabrique et non le </a:t>
            </a:r>
            <a:r>
              <a:rPr lang="fr-FR" dirty="0" err="1"/>
              <a:t>bean</a:t>
            </a:r>
            <a:r>
              <a:rPr lang="fr-FR" dirty="0"/>
              <a:t> cible.</a:t>
            </a:r>
          </a:p>
          <a:p>
            <a:pPr lvl="1"/>
            <a:r>
              <a:rPr lang="fr-FR" dirty="0"/>
              <a:t>Utilisé par beaucoup de classes au sein de Spring (ressources JNDI, accès aux bases de données via JPA, Hibernate, etc...).</a:t>
            </a:r>
          </a:p>
          <a:p>
            <a:pPr lvl="1"/>
            <a:r>
              <a:rPr lang="fr-FR" dirty="0"/>
              <a:t>Inconvénient : applique une adhérence du code au </a:t>
            </a:r>
            <a:r>
              <a:rPr lang="fr-FR" dirty="0" err="1"/>
              <a:t>framework</a:t>
            </a:r>
            <a:r>
              <a:rPr lang="fr-FR" dirty="0"/>
              <a:t> Spring.</a:t>
            </a:r>
          </a:p>
          <a:p>
            <a:endParaRPr lang="fr-FR" dirty="0"/>
          </a:p>
          <a:p>
            <a:r>
              <a:rPr lang="fr-FR" dirty="0"/>
              <a:t>A quoi sert « </a:t>
            </a:r>
            <a:r>
              <a:rPr lang="fr-FR" dirty="0" err="1"/>
              <a:t>FactoryBean</a:t>
            </a:r>
            <a:r>
              <a:rPr lang="fr-FR" dirty="0"/>
              <a:t> » ?</a:t>
            </a:r>
          </a:p>
          <a:p>
            <a:pPr lvl="1"/>
            <a:r>
              <a:rPr lang="fr-FR" dirty="0"/>
              <a:t>Utile pour instancier des </a:t>
            </a:r>
            <a:r>
              <a:rPr lang="fr-FR" dirty="0" err="1"/>
              <a:t>beans</a:t>
            </a:r>
            <a:r>
              <a:rPr lang="fr-FR" dirty="0"/>
              <a:t> dont la configuration est trop complexe à effectuer XML.</a:t>
            </a:r>
          </a:p>
          <a:p>
            <a:pPr lvl="1"/>
            <a:r>
              <a:rPr lang="fr-FR" dirty="0"/>
              <a:t>Intégration de code existant.</a:t>
            </a:r>
          </a:p>
          <a:p>
            <a:pPr lvl="1"/>
            <a:r>
              <a:rPr lang="fr-FR" dirty="0"/>
              <a:t>L’injection s’effectue comme avec n’importe quel </a:t>
            </a:r>
            <a:r>
              <a:rPr lang="fr-FR" dirty="0" err="1"/>
              <a:t>bean</a:t>
            </a:r>
            <a:r>
              <a:rPr lang="fr-FR" dirty="0"/>
              <a:t>.	</a:t>
            </a:r>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52</a:t>
            </a:fld>
            <a:endParaRPr lang="fr-FR"/>
          </a:p>
        </p:txBody>
      </p:sp>
      <p:sp>
        <p:nvSpPr>
          <p:cNvPr id="5" name="Espace réservé du pied de page 4">
            <a:extLst>
              <a:ext uri="{FF2B5EF4-FFF2-40B4-BE49-F238E27FC236}">
                <a16:creationId xmlns:a16="http://schemas.microsoft.com/office/drawing/2014/main" id="{CA75502F-09D0-4FB6-B4A6-A8B38156A57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29143129"/>
      </p:ext>
    </p:extLst>
  </p:cSld>
  <p:clrMapOvr>
    <a:masterClrMapping/>
  </p:clrMapOvr>
  <p:transition spd="slow"/>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520</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err="1">
                <a:effectLst/>
              </a:rPr>
              <a:t>Authentication</a:t>
            </a:r>
            <a:r>
              <a:rPr lang="fr-FR" dirty="0">
                <a:effectLst/>
              </a:rPr>
              <a:t> provider</a:t>
            </a:r>
            <a:r>
              <a:rPr lang="fr-FR" dirty="0"/>
              <a:t>	</a:t>
            </a:r>
          </a:p>
        </p:txBody>
      </p:sp>
      <p:sp>
        <p:nvSpPr>
          <p:cNvPr id="107525" name="Rectangle 5"/>
          <p:cNvSpPr>
            <a:spLocks noGrp="1" noChangeArrowheads="1"/>
          </p:cNvSpPr>
          <p:nvPr>
            <p:ph idx="1"/>
          </p:nvPr>
        </p:nvSpPr>
        <p:spPr/>
        <p:txBody>
          <a:bodyPr>
            <a:normAutofit fontScale="92500" lnSpcReduction="10000"/>
          </a:bodyPr>
          <a:lstStyle/>
          <a:p>
            <a:r>
              <a:rPr lang="fr-FR" dirty="0"/>
              <a:t>Si vous avez déjà une base de données contenant une table utilisateur et une table rôle vous pouvez paramétrer votre &lt;</a:t>
            </a:r>
            <a:r>
              <a:rPr lang="fr-FR" dirty="0" err="1"/>
              <a:t>jdbc</a:t>
            </a:r>
            <a:r>
              <a:rPr lang="fr-FR" dirty="0"/>
              <a:t>-user-service&gt; afin d’en tenir compte</a:t>
            </a:r>
          </a:p>
          <a:p>
            <a:endParaRPr lang="fr-FR" dirty="0"/>
          </a:p>
          <a:p>
            <a:r>
              <a:rPr lang="fr-FR" dirty="0"/>
              <a:t>Dans le cas d’un LDAP, la configuration ne se fera pas via l’</a:t>
            </a:r>
            <a:r>
              <a:rPr lang="fr-FR" dirty="0" err="1"/>
              <a:t>authentication</a:t>
            </a:r>
            <a:r>
              <a:rPr lang="fr-FR" dirty="0"/>
              <a:t>-provider</a:t>
            </a:r>
          </a:p>
          <a:p>
            <a:pPr lvl="1"/>
            <a:r>
              <a:rPr lang="fr-FR" dirty="0"/>
              <a:t>https://docs.spring.io/spring-security/site/docs/current/reference/html/ldap.html</a:t>
            </a:r>
          </a:p>
          <a:p>
            <a:endParaRPr lang="fr-FR" dirty="0"/>
          </a:p>
          <a:p>
            <a:r>
              <a:rPr lang="fr-FR" dirty="0"/>
              <a:t>Dans les cas plus complexes, vous devrez réaliser votre propre provider</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20369621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521</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Dans ses pages JSP</a:t>
            </a:r>
            <a:endParaRPr lang="fr-FR" dirty="0"/>
          </a:p>
        </p:txBody>
      </p:sp>
      <p:sp>
        <p:nvSpPr>
          <p:cNvPr id="107525" name="Rectangle 5"/>
          <p:cNvSpPr>
            <a:spLocks noGrp="1" noChangeArrowheads="1"/>
          </p:cNvSpPr>
          <p:nvPr>
            <p:ph idx="1"/>
          </p:nvPr>
        </p:nvSpPr>
        <p:spPr/>
        <p:txBody>
          <a:bodyPr>
            <a:normAutofit/>
          </a:bodyPr>
          <a:lstStyle/>
          <a:p>
            <a:r>
              <a:rPr lang="fr-FR" dirty="0"/>
              <a:t>Vous pouvez faire usage d’une tag lib de </a:t>
            </a:r>
            <a:r>
              <a:rPr lang="fr-FR" dirty="0" err="1"/>
              <a:t>spring</a:t>
            </a:r>
            <a:r>
              <a:rPr lang="fr-FR" dirty="0"/>
              <a:t> </a:t>
            </a:r>
            <a:r>
              <a:rPr lang="fr-FR" dirty="0" err="1"/>
              <a:t>security</a:t>
            </a:r>
            <a:r>
              <a:rPr lang="fr-FR" dirty="0"/>
              <a:t> dans vos page JSP</a:t>
            </a:r>
          </a:p>
          <a:p>
            <a:pPr lvl="1"/>
            <a:r>
              <a:rPr lang="fr-FR" dirty="0"/>
              <a:t>N’oubliez pas la dépendance Maven </a:t>
            </a:r>
            <a:r>
              <a:rPr lang="fr-FR" dirty="0" err="1"/>
              <a:t>spring-security-taglibs</a:t>
            </a:r>
            <a:endParaRPr lang="fr-FR" dirty="0"/>
          </a:p>
          <a:p>
            <a:pPr lvl="1"/>
            <a:endParaRPr lang="fr-FR" dirty="0"/>
          </a:p>
          <a:p>
            <a:r>
              <a:rPr lang="fr-FR" dirty="0"/>
              <a:t>Son URI est : </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3" name="Rectangle 2">
            <a:extLst>
              <a:ext uri="{FF2B5EF4-FFF2-40B4-BE49-F238E27FC236}">
                <a16:creationId xmlns:a16="http://schemas.microsoft.com/office/drawing/2014/main" id="{8A1069B9-61CC-4475-9210-7FF37C65DCEA}"/>
              </a:ext>
            </a:extLst>
          </p:cNvPr>
          <p:cNvSpPr/>
          <p:nvPr/>
        </p:nvSpPr>
        <p:spPr>
          <a:xfrm>
            <a:off x="1427755" y="4214446"/>
            <a:ext cx="9302768" cy="495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t-IT" sz="2000" dirty="0">
                <a:latin typeface="Arial" panose="020B0604020202020204" pitchFamily="34" charset="0"/>
                <a:cs typeface="Arial" panose="020B0604020202020204" pitchFamily="34" charset="0"/>
              </a:rPr>
              <a:t>&lt;%@ taglib uri="http://www.springframework.org/security/tags" prefix="sec" %&gt;</a:t>
            </a:r>
            <a:endParaRPr 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63821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522</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Dans ses pages JSP</a:t>
            </a:r>
            <a:endParaRPr lang="fr-FR" dirty="0"/>
          </a:p>
        </p:txBody>
      </p:sp>
      <p:sp>
        <p:nvSpPr>
          <p:cNvPr id="107525" name="Rectangle 5"/>
          <p:cNvSpPr>
            <a:spLocks noGrp="1" noChangeArrowheads="1"/>
          </p:cNvSpPr>
          <p:nvPr>
            <p:ph idx="1"/>
          </p:nvPr>
        </p:nvSpPr>
        <p:spPr/>
        <p:txBody>
          <a:bodyPr>
            <a:normAutofit/>
          </a:bodyPr>
          <a:lstStyle/>
          <a:p>
            <a:r>
              <a:rPr lang="fr-FR" dirty="0"/>
              <a:t>Elle vous permettra par exemple </a:t>
            </a:r>
          </a:p>
          <a:p>
            <a:pPr lvl="1"/>
            <a:r>
              <a:rPr lang="fr-FR" dirty="0"/>
              <a:t>De récupérer un attribut de la classe </a:t>
            </a:r>
            <a:r>
              <a:rPr lang="fr-FR" dirty="0" err="1"/>
              <a:t>Authentication</a:t>
            </a:r>
            <a:r>
              <a:rPr lang="fr-FR" dirty="0"/>
              <a:t> du Spring </a:t>
            </a:r>
            <a:r>
              <a:rPr lang="fr-FR" dirty="0" err="1"/>
              <a:t>security</a:t>
            </a:r>
            <a:endParaRPr lang="fr-FR" dirty="0"/>
          </a:p>
          <a:p>
            <a:pPr lvl="1"/>
            <a:endParaRPr lang="fr-FR" dirty="0"/>
          </a:p>
          <a:p>
            <a:pPr lvl="1"/>
            <a:endParaRPr lang="fr-FR" dirty="0"/>
          </a:p>
          <a:p>
            <a:pPr lvl="1"/>
            <a:r>
              <a:rPr lang="fr-FR" dirty="0"/>
              <a:t>De tester si un utilisateur a le/les bons rôles</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8" name="Rectangle 7">
            <a:extLst>
              <a:ext uri="{FF2B5EF4-FFF2-40B4-BE49-F238E27FC236}">
                <a16:creationId xmlns:a16="http://schemas.microsoft.com/office/drawing/2014/main" id="{6EF9906E-1B38-434A-93C5-751288F89FF9}"/>
              </a:ext>
            </a:extLst>
          </p:cNvPr>
          <p:cNvSpPr/>
          <p:nvPr/>
        </p:nvSpPr>
        <p:spPr>
          <a:xfrm>
            <a:off x="2305354" y="3039600"/>
            <a:ext cx="6152846" cy="495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sec:authentication</a:t>
            </a:r>
            <a:r>
              <a:rPr lang="en-US" sz="2000" dirty="0">
                <a:latin typeface="Arial" panose="020B0604020202020204" pitchFamily="34" charset="0"/>
                <a:cs typeface="Arial" panose="020B0604020202020204" pitchFamily="34" charset="0"/>
              </a:rPr>
              <a:t> property="</a:t>
            </a:r>
            <a:r>
              <a:rPr lang="en-US" sz="2000" dirty="0" err="1">
                <a:latin typeface="Arial" panose="020B0604020202020204" pitchFamily="34" charset="0"/>
                <a:cs typeface="Arial" panose="020B0604020202020204" pitchFamily="34" charset="0"/>
              </a:rPr>
              <a:t>principal.username</a:t>
            </a:r>
            <a:r>
              <a:rPr lang="en-US" sz="2000" dirty="0">
                <a:latin typeface="Arial" panose="020B0604020202020204" pitchFamily="34" charset="0"/>
                <a:cs typeface="Arial" panose="020B0604020202020204" pitchFamily="34" charset="0"/>
              </a:rPr>
              <a:t>"/&gt;</a:t>
            </a:r>
            <a:endParaRPr lang="fr-FR"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F89DAAD-28DC-42D7-B065-0D091352A715}"/>
              </a:ext>
            </a:extLst>
          </p:cNvPr>
          <p:cNvSpPr/>
          <p:nvPr/>
        </p:nvSpPr>
        <p:spPr>
          <a:xfrm>
            <a:off x="342900" y="4635500"/>
            <a:ext cx="11644052" cy="1558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 access="</a:t>
            </a:r>
            <a:r>
              <a:rPr lang="en-US" sz="2000" dirty="0" err="1">
                <a:latin typeface="Arial" panose="020B0604020202020204" pitchFamily="34" charset="0"/>
                <a:cs typeface="Arial" panose="020B0604020202020204" pitchFamily="34" charset="0"/>
              </a:rPr>
              <a:t>hasRole</a:t>
            </a:r>
            <a:r>
              <a:rPr lang="en-US" sz="2000" dirty="0">
                <a:latin typeface="Arial" panose="020B0604020202020204" pitchFamily="34" charset="0"/>
                <a:cs typeface="Arial" panose="020B0604020202020204" pitchFamily="34" charset="0"/>
              </a:rPr>
              <a:t>('ROLE_USER')"&gt;...&lt;/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&gt;</a:t>
            </a:r>
          </a:p>
          <a:p>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 access="</a:t>
            </a:r>
            <a:r>
              <a:rPr lang="en-US" sz="2000" dirty="0" err="1">
                <a:latin typeface="Arial" panose="020B0604020202020204" pitchFamily="34" charset="0"/>
                <a:cs typeface="Arial" panose="020B0604020202020204" pitchFamily="34" charset="0"/>
              </a:rPr>
              <a:t>hasRole</a:t>
            </a:r>
            <a:r>
              <a:rPr lang="en-US" sz="2000" dirty="0">
                <a:latin typeface="Arial" panose="020B0604020202020204" pitchFamily="34" charset="0"/>
                <a:cs typeface="Arial" panose="020B0604020202020204" pitchFamily="34" charset="0"/>
              </a:rPr>
              <a:t>('ROLE_ADMIN')"&gt;...&lt;/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&gt;</a:t>
            </a:r>
          </a:p>
          <a:p>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 access="</a:t>
            </a:r>
            <a:r>
              <a:rPr lang="en-US" sz="2000" dirty="0" err="1">
                <a:latin typeface="Arial" panose="020B0604020202020204" pitchFamily="34" charset="0"/>
                <a:cs typeface="Arial" panose="020B0604020202020204" pitchFamily="34" charset="0"/>
              </a:rPr>
              <a:t>isFullyAuthenticated</a:t>
            </a:r>
            <a:r>
              <a:rPr lang="en-US" sz="2000" dirty="0">
                <a:latin typeface="Arial" panose="020B0604020202020204" pitchFamily="34" charset="0"/>
                <a:cs typeface="Arial" panose="020B0604020202020204" pitchFamily="34" charset="0"/>
              </a:rPr>
              <a:t>()"&gt;...&lt;/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&gt;</a:t>
            </a:r>
          </a:p>
          <a:p>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 access="</a:t>
            </a:r>
            <a:r>
              <a:rPr lang="en-US" sz="2000" dirty="0" err="1">
                <a:latin typeface="Arial" panose="020B0604020202020204" pitchFamily="34" charset="0"/>
                <a:cs typeface="Arial" panose="020B0604020202020204" pitchFamily="34" charset="0"/>
              </a:rPr>
              <a:t>hasRole</a:t>
            </a:r>
            <a:r>
              <a:rPr lang="en-US" sz="2000" dirty="0">
                <a:latin typeface="Arial" panose="020B0604020202020204" pitchFamily="34" charset="0"/>
                <a:cs typeface="Arial" panose="020B0604020202020204" pitchFamily="34" charset="0"/>
              </a:rPr>
              <a:t>('ROLE_ADMIN') and !</a:t>
            </a:r>
            <a:r>
              <a:rPr lang="en-US" sz="2000" dirty="0" err="1">
                <a:latin typeface="Arial" panose="020B0604020202020204" pitchFamily="34" charset="0"/>
                <a:cs typeface="Arial" panose="020B0604020202020204" pitchFamily="34" charset="0"/>
              </a:rPr>
              <a:t>hasRole</a:t>
            </a:r>
            <a:r>
              <a:rPr lang="en-US" sz="2000" dirty="0">
                <a:latin typeface="Arial" panose="020B0604020202020204" pitchFamily="34" charset="0"/>
                <a:cs typeface="Arial" panose="020B0604020202020204" pitchFamily="34" charset="0"/>
              </a:rPr>
              <a:t>('ROLE_USER')"&gt;...&lt;/</a:t>
            </a:r>
            <a:r>
              <a:rPr lang="en-US" sz="2000" dirty="0" err="1">
                <a:latin typeface="Arial" panose="020B0604020202020204" pitchFamily="34" charset="0"/>
                <a:cs typeface="Arial" panose="020B0604020202020204" pitchFamily="34" charset="0"/>
              </a:rPr>
              <a:t>sec:authorize</a:t>
            </a:r>
            <a:r>
              <a:rPr lang="en-US" sz="2000" dirty="0">
                <a:latin typeface="Arial" panose="020B0604020202020204" pitchFamily="34" charset="0"/>
                <a:cs typeface="Arial" panose="020B0604020202020204" pitchFamily="34" charset="0"/>
              </a:rPr>
              <a:t>&gt;</a:t>
            </a:r>
          </a:p>
        </p:txBody>
      </p:sp>
    </p:spTree>
    <p:extLst>
      <p:ext uri="{BB962C8B-B14F-4D97-AF65-F5344CB8AC3E}">
        <p14:creationId xmlns:p14="http://schemas.microsoft.com/office/powerpoint/2010/main" val="280195101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523</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Dans ses pages JSP</a:t>
            </a:r>
            <a:endParaRPr lang="fr-FR" dirty="0"/>
          </a:p>
        </p:txBody>
      </p:sp>
      <p:sp>
        <p:nvSpPr>
          <p:cNvPr id="107525" name="Rectangle 5"/>
          <p:cNvSpPr>
            <a:spLocks noGrp="1" noChangeArrowheads="1"/>
          </p:cNvSpPr>
          <p:nvPr>
            <p:ph idx="1"/>
          </p:nvPr>
        </p:nvSpPr>
        <p:spPr/>
        <p:txBody>
          <a:bodyPr>
            <a:normAutofit/>
          </a:bodyPr>
          <a:lstStyle/>
          <a:p>
            <a:r>
              <a:rPr lang="fr-FR" dirty="0"/>
              <a:t>Attention : pour que &lt;</a:t>
            </a:r>
            <a:r>
              <a:rPr lang="fr-FR" dirty="0" err="1"/>
              <a:t>sec:authorize</a:t>
            </a:r>
            <a:r>
              <a:rPr lang="fr-FR" dirty="0"/>
              <a:t> </a:t>
            </a:r>
            <a:r>
              <a:rPr lang="fr-FR" dirty="0" err="1"/>
              <a:t>access</a:t>
            </a:r>
            <a:r>
              <a:rPr lang="fr-FR" dirty="0"/>
              <a:t>="xxx"&gt; fonctionne, vous devez </a:t>
            </a:r>
            <a:r>
              <a:rPr lang="fr-FR" b="1" u="sng" dirty="0"/>
              <a:t>impérativement</a:t>
            </a:r>
          </a:p>
          <a:p>
            <a:pPr lvl="1"/>
            <a:r>
              <a:rPr lang="fr-FR" dirty="0"/>
              <a:t>Ajouter dans votre balise &lt;http&gt; l’option </a:t>
            </a:r>
            <a:r>
              <a:rPr lang="fr-FR" b="1" dirty="0"/>
              <a:t>use-expressions=</a:t>
            </a:r>
            <a:r>
              <a:rPr lang="fr-FR" b="1" i="1" dirty="0"/>
              <a:t>"</a:t>
            </a:r>
            <a:r>
              <a:rPr lang="fr-FR" b="1" i="1" dirty="0" err="1"/>
              <a:t>true</a:t>
            </a:r>
            <a:r>
              <a:rPr lang="fr-FR" b="1" i="1" dirty="0"/>
              <a:t>"</a:t>
            </a:r>
          </a:p>
          <a:p>
            <a:pPr lvl="1"/>
            <a:r>
              <a:rPr lang="fr-FR" dirty="0"/>
              <a:t>Et définir vos rôles en faisant usage des expressions :</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10" name="Rectangle 9">
            <a:extLst>
              <a:ext uri="{FF2B5EF4-FFF2-40B4-BE49-F238E27FC236}">
                <a16:creationId xmlns:a16="http://schemas.microsoft.com/office/drawing/2014/main" id="{B54B5026-D430-4D7E-8AE1-B9D0D58DDA0B}"/>
              </a:ext>
            </a:extLst>
          </p:cNvPr>
          <p:cNvSpPr/>
          <p:nvPr/>
        </p:nvSpPr>
        <p:spPr>
          <a:xfrm>
            <a:off x="1721154" y="3947870"/>
            <a:ext cx="9391346" cy="4953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tx1"/>
                </a:solidFill>
                <a:latin typeface="Arial" panose="020B0604020202020204" pitchFamily="34" charset="0"/>
                <a:cs typeface="Arial" panose="020B0604020202020204" pitchFamily="34" charset="0"/>
              </a:rPr>
              <a:t> &lt;intercept-url pattern="/adm/</a:t>
            </a:r>
            <a:r>
              <a:rPr lang="fr-FR" sz="2000" dirty="0" err="1">
                <a:solidFill>
                  <a:schemeClr val="tx1"/>
                </a:solidFill>
                <a:latin typeface="Arial" panose="020B0604020202020204" pitchFamily="34" charset="0"/>
                <a:cs typeface="Arial" panose="020B0604020202020204" pitchFamily="34" charset="0"/>
              </a:rPr>
              <a:t>pageB.jsp</a:t>
            </a:r>
            <a:r>
              <a:rPr lang="fr-FR" sz="2000" dirty="0">
                <a:solidFill>
                  <a:schemeClr val="tx1"/>
                </a:solidFill>
                <a:latin typeface="Arial" panose="020B0604020202020204" pitchFamily="34" charset="0"/>
                <a:cs typeface="Arial" panose="020B0604020202020204" pitchFamily="34" charset="0"/>
              </a:rPr>
              <a:t>" </a:t>
            </a:r>
            <a:r>
              <a:rPr lang="fr-FR" sz="2000" dirty="0" err="1">
                <a:solidFill>
                  <a:schemeClr val="tx1"/>
                </a:solidFill>
                <a:latin typeface="Arial" panose="020B0604020202020204" pitchFamily="34" charset="0"/>
                <a:cs typeface="Arial" panose="020B0604020202020204" pitchFamily="34" charset="0"/>
              </a:rPr>
              <a:t>access</a:t>
            </a:r>
            <a:r>
              <a:rPr lang="fr-FR" sz="2000" dirty="0">
                <a:solidFill>
                  <a:schemeClr val="tx1"/>
                </a:solidFill>
                <a:latin typeface="Arial" panose="020B0604020202020204" pitchFamily="34" charset="0"/>
                <a:cs typeface="Arial" panose="020B0604020202020204" pitchFamily="34" charset="0"/>
              </a:rPr>
              <a:t>="</a:t>
            </a:r>
            <a:r>
              <a:rPr lang="fr-FR" sz="2000" b="1" dirty="0" err="1">
                <a:solidFill>
                  <a:schemeClr val="tx1"/>
                </a:solidFill>
                <a:latin typeface="Arial" panose="020B0604020202020204" pitchFamily="34" charset="0"/>
                <a:cs typeface="Arial" panose="020B0604020202020204" pitchFamily="34" charset="0"/>
              </a:rPr>
              <a:t>hasRole</a:t>
            </a:r>
            <a:r>
              <a:rPr lang="fr-FR" sz="2000" b="1" dirty="0">
                <a:solidFill>
                  <a:schemeClr val="tx1"/>
                </a:solidFill>
                <a:latin typeface="Arial" panose="020B0604020202020204" pitchFamily="34" charset="0"/>
                <a:cs typeface="Arial" panose="020B0604020202020204" pitchFamily="34" charset="0"/>
              </a:rPr>
              <a:t>('ROLE_ADMIN')</a:t>
            </a:r>
            <a:r>
              <a:rPr lang="fr-FR" sz="2000" dirty="0">
                <a:solidFill>
                  <a:schemeClr val="tx1"/>
                </a:solidFill>
                <a:latin typeface="Arial" panose="020B0604020202020204" pitchFamily="34" charset="0"/>
                <a:cs typeface="Arial" panose="020B0604020202020204" pitchFamily="34" charset="0"/>
              </a:rPr>
              <a:t>" /&gt;</a:t>
            </a:r>
            <a:endParaRPr lang="fr-F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747230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524</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Expression</a:t>
            </a:r>
            <a:endParaRPr lang="fr-FR" dirty="0"/>
          </a:p>
        </p:txBody>
      </p:sp>
      <p:sp>
        <p:nvSpPr>
          <p:cNvPr id="107525" name="Rectangle 5"/>
          <p:cNvSpPr>
            <a:spLocks noGrp="1" noChangeArrowheads="1"/>
          </p:cNvSpPr>
          <p:nvPr>
            <p:ph idx="1"/>
          </p:nvPr>
        </p:nvSpPr>
        <p:spPr/>
        <p:txBody>
          <a:bodyPr>
            <a:normAutofit fontScale="62500" lnSpcReduction="20000"/>
          </a:bodyPr>
          <a:lstStyle/>
          <a:p>
            <a:r>
              <a:rPr lang="fr-FR" dirty="0"/>
              <a:t>Voici les expressions utilisables :</a:t>
            </a:r>
          </a:p>
          <a:p>
            <a:pPr lvl="1">
              <a:tabLst>
                <a:tab pos="3771900" algn="l"/>
              </a:tabLst>
            </a:pPr>
            <a:r>
              <a:rPr lang="en-US" dirty="0" err="1"/>
              <a:t>hasRole</a:t>
            </a:r>
            <a:r>
              <a:rPr lang="en-US" dirty="0"/>
              <a:t>([role])	Returns true if the current principal has the specified role.</a:t>
            </a:r>
          </a:p>
          <a:p>
            <a:pPr lvl="1">
              <a:tabLst>
                <a:tab pos="3771900" algn="l"/>
              </a:tabLst>
            </a:pPr>
            <a:r>
              <a:rPr lang="en-US" dirty="0" err="1"/>
              <a:t>hasAnyRole</a:t>
            </a:r>
            <a:r>
              <a:rPr lang="en-US" dirty="0"/>
              <a:t>([role1,role2])	Returns true if the current principal has any of the supplied 	roles (given as a comma-separated list of strings)</a:t>
            </a:r>
          </a:p>
          <a:p>
            <a:pPr lvl="1">
              <a:tabLst>
                <a:tab pos="3771900" algn="l"/>
              </a:tabLst>
            </a:pPr>
            <a:r>
              <a:rPr lang="en-US" dirty="0"/>
              <a:t>principal	Allows direct access to the principal object representing 	the current user</a:t>
            </a:r>
          </a:p>
          <a:p>
            <a:pPr lvl="1">
              <a:tabLst>
                <a:tab pos="3771900" algn="l"/>
              </a:tabLst>
            </a:pPr>
            <a:r>
              <a:rPr lang="en-US" dirty="0"/>
              <a:t>authentication	Allows direct access to the current Authentication object 	obtained from the </a:t>
            </a:r>
            <a:r>
              <a:rPr lang="en-US" dirty="0" err="1"/>
              <a:t>SecurityContext</a:t>
            </a:r>
            <a:endParaRPr lang="en-US" dirty="0"/>
          </a:p>
          <a:p>
            <a:pPr lvl="1">
              <a:tabLst>
                <a:tab pos="3771900" algn="l"/>
              </a:tabLst>
            </a:pPr>
            <a:r>
              <a:rPr lang="en-US" dirty="0" err="1"/>
              <a:t>permitAll</a:t>
            </a:r>
            <a:r>
              <a:rPr lang="en-US" dirty="0"/>
              <a:t>	Always evaluates to true</a:t>
            </a:r>
          </a:p>
          <a:p>
            <a:pPr lvl="1">
              <a:tabLst>
                <a:tab pos="3771900" algn="l"/>
              </a:tabLst>
            </a:pPr>
            <a:r>
              <a:rPr lang="en-US" dirty="0" err="1"/>
              <a:t>denyAll</a:t>
            </a:r>
            <a:r>
              <a:rPr lang="en-US" dirty="0"/>
              <a:t>	Always evaluates to false</a:t>
            </a:r>
          </a:p>
          <a:p>
            <a:pPr lvl="1">
              <a:tabLst>
                <a:tab pos="3771900" algn="l"/>
              </a:tabLst>
            </a:pPr>
            <a:r>
              <a:rPr lang="en-US" dirty="0" err="1"/>
              <a:t>isAnonymous</a:t>
            </a:r>
            <a:r>
              <a:rPr lang="en-US" dirty="0"/>
              <a:t>()	Returns true if the current principal is an anonymous user</a:t>
            </a:r>
          </a:p>
          <a:p>
            <a:pPr lvl="1">
              <a:tabLst>
                <a:tab pos="3771900" algn="l"/>
              </a:tabLst>
            </a:pPr>
            <a:r>
              <a:rPr lang="en-US" dirty="0" err="1"/>
              <a:t>isRememberMe</a:t>
            </a:r>
            <a:r>
              <a:rPr lang="en-US" dirty="0"/>
              <a:t>()	Returns true if the current principal is a remember-me user</a:t>
            </a:r>
          </a:p>
          <a:p>
            <a:pPr lvl="1">
              <a:tabLst>
                <a:tab pos="3771900" algn="l"/>
              </a:tabLst>
            </a:pPr>
            <a:r>
              <a:rPr lang="en-US" dirty="0" err="1"/>
              <a:t>isAuthenticated</a:t>
            </a:r>
            <a:r>
              <a:rPr lang="en-US" dirty="0"/>
              <a:t>()	Returns true if the user is not anonymous</a:t>
            </a:r>
          </a:p>
          <a:p>
            <a:pPr lvl="1">
              <a:tabLst>
                <a:tab pos="3771900" algn="l"/>
              </a:tabLst>
            </a:pPr>
            <a:r>
              <a:rPr lang="en-US" dirty="0" err="1"/>
              <a:t>isFullyAuthenticated</a:t>
            </a:r>
            <a:r>
              <a:rPr lang="en-US" dirty="0"/>
              <a:t>()	Returns true if the user is not an anonymous or a 	remember-me user</a:t>
            </a:r>
          </a:p>
          <a:p>
            <a:pPr lvl="1">
              <a:tabLst>
                <a:tab pos="3771900" algn="l"/>
              </a:tabLst>
            </a:pPr>
            <a:r>
              <a:rPr lang="fr-FR" dirty="0" err="1"/>
              <a:t>hasIpAddress</a:t>
            </a:r>
            <a:r>
              <a:rPr lang="fr-FR" dirty="0"/>
              <a:t>('192.168.2.1')	</a:t>
            </a:r>
            <a:r>
              <a:rPr lang="fr-FR" dirty="0" err="1"/>
              <a:t>Ip</a:t>
            </a:r>
            <a:r>
              <a:rPr lang="fr-FR" dirty="0"/>
              <a:t> </a:t>
            </a:r>
            <a:r>
              <a:rPr lang="fr-FR" dirty="0" err="1"/>
              <a:t>filtering</a:t>
            </a:r>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Tree>
    <p:extLst>
      <p:ext uri="{BB962C8B-B14F-4D97-AF65-F5344CB8AC3E}">
        <p14:creationId xmlns:p14="http://schemas.microsoft.com/office/powerpoint/2010/main" val="109414345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525</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lnSpcReduction="10000"/>
          </a:bodyPr>
          <a:lstStyle/>
          <a:p>
            <a:r>
              <a:rPr lang="fr-FR" altLang="en-US" dirty="0"/>
              <a:t>Ajoutez la dépendance nécessaire pour faire usage de la tag lib </a:t>
            </a:r>
            <a:r>
              <a:rPr lang="fr-FR" altLang="en-US" dirty="0" err="1"/>
              <a:t>spring</a:t>
            </a:r>
            <a:r>
              <a:rPr lang="fr-FR" altLang="en-US" dirty="0"/>
              <a:t> </a:t>
            </a:r>
            <a:r>
              <a:rPr lang="fr-FR" altLang="en-US" dirty="0" err="1"/>
              <a:t>security</a:t>
            </a:r>
            <a:endParaRPr lang="fr-FR" altLang="en-US" dirty="0"/>
          </a:p>
          <a:p>
            <a:endParaRPr lang="fr-FR" altLang="en-US" dirty="0"/>
          </a:p>
          <a:p>
            <a:r>
              <a:rPr lang="fr-FR" altLang="en-US" dirty="0"/>
              <a:t>Modifiez votre fichier </a:t>
            </a:r>
            <a:r>
              <a:rPr lang="fr-FR" altLang="en-US" dirty="0" err="1"/>
              <a:t>spring</a:t>
            </a:r>
            <a:r>
              <a:rPr lang="fr-FR" altLang="en-US" dirty="0"/>
              <a:t> </a:t>
            </a:r>
            <a:r>
              <a:rPr lang="fr-FR" altLang="en-US" dirty="0" err="1"/>
              <a:t>security</a:t>
            </a:r>
            <a:r>
              <a:rPr lang="fr-FR" altLang="en-US" dirty="0"/>
              <a:t> afin de faire usage des expressions</a:t>
            </a:r>
          </a:p>
          <a:p>
            <a:endParaRPr lang="fr-FR" altLang="en-US" dirty="0"/>
          </a:p>
          <a:p>
            <a:r>
              <a:rPr lang="fr-FR" altLang="en-US" dirty="0"/>
              <a:t>Modifiez la page menu afin </a:t>
            </a:r>
          </a:p>
          <a:p>
            <a:pPr lvl="1"/>
            <a:r>
              <a:rPr lang="fr-FR" altLang="en-US" dirty="0"/>
              <a:t>de cacher les URLs en fonction des rôles</a:t>
            </a:r>
          </a:p>
          <a:p>
            <a:pPr lvl="1"/>
            <a:r>
              <a:rPr lang="fr-FR" altLang="en-US" dirty="0"/>
              <a:t>De dire bonjour à la personne qui s’est connectée sur la page menu</a:t>
            </a:r>
          </a:p>
        </p:txBody>
      </p:sp>
      <p:pic>
        <p:nvPicPr>
          <p:cNvPr id="5" name="Image 4">
            <a:extLst>
              <a:ext uri="{FF2B5EF4-FFF2-40B4-BE49-F238E27FC236}">
                <a16:creationId xmlns:a16="http://schemas.microsoft.com/office/drawing/2014/main" id="{266DD556-6F38-4D6D-8B4F-FC8900D6A655}"/>
              </a:ext>
            </a:extLst>
          </p:cNvPr>
          <p:cNvPicPr>
            <a:picLocks noChangeAspect="1"/>
          </p:cNvPicPr>
          <p:nvPr/>
        </p:nvPicPr>
        <p:blipFill>
          <a:blip r:embed="rId3"/>
          <a:stretch>
            <a:fillRect/>
          </a:stretch>
        </p:blipFill>
        <p:spPr>
          <a:xfrm>
            <a:off x="162800" y="5311694"/>
            <a:ext cx="1592708" cy="1444235"/>
          </a:xfrm>
          <a:prstGeom prst="rect">
            <a:avLst/>
          </a:prstGeom>
        </p:spPr>
      </p:pic>
      <p:sp>
        <p:nvSpPr>
          <p:cNvPr id="3" name="Espace réservé du pied de page 2">
            <a:extLst>
              <a:ext uri="{FF2B5EF4-FFF2-40B4-BE49-F238E27FC236}">
                <a16:creationId xmlns:a16="http://schemas.microsoft.com/office/drawing/2014/main" id="{7A35E6E7-0F9D-4C0E-B846-ED5E97F096DA}"/>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314594353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526</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Dans le code Java</a:t>
            </a:r>
            <a:endParaRPr lang="fr-FR" dirty="0"/>
          </a:p>
        </p:txBody>
      </p:sp>
      <p:sp>
        <p:nvSpPr>
          <p:cNvPr id="107525" name="Rectangle 5"/>
          <p:cNvSpPr>
            <a:spLocks noGrp="1" noChangeArrowheads="1"/>
          </p:cNvSpPr>
          <p:nvPr>
            <p:ph idx="1"/>
          </p:nvPr>
        </p:nvSpPr>
        <p:spPr/>
        <p:txBody>
          <a:bodyPr>
            <a:normAutofit fontScale="92500" lnSpcReduction="10000"/>
          </a:bodyPr>
          <a:lstStyle/>
          <a:p>
            <a:r>
              <a:rPr lang="fr-FR" dirty="0"/>
              <a:t>Côté @Controller, @Service, @Repository … vous pouvez ajouter une annotation </a:t>
            </a:r>
            <a:r>
              <a:rPr lang="fr-FR" dirty="0" err="1"/>
              <a:t>spring</a:t>
            </a:r>
            <a:r>
              <a:rPr lang="fr-FR" dirty="0"/>
              <a:t> </a:t>
            </a:r>
            <a:r>
              <a:rPr lang="fr-FR" dirty="0" err="1"/>
              <a:t>security</a:t>
            </a:r>
            <a:r>
              <a:rPr lang="fr-FR" dirty="0"/>
              <a:t> qui se chargera de vérifier que la personne qui veux appeler votre code a le/les bons rôles.</a:t>
            </a:r>
          </a:p>
          <a:p>
            <a:pPr lvl="1"/>
            <a:r>
              <a:rPr lang="fr-FR" dirty="0"/>
              <a:t>@</a:t>
            </a:r>
            <a:r>
              <a:rPr lang="fr-FR" b="1" dirty="0" err="1"/>
              <a:t>Secured</a:t>
            </a:r>
            <a:r>
              <a:rPr lang="fr-FR" dirty="0"/>
              <a:t> : ne sait pas utiliser les expressions</a:t>
            </a:r>
          </a:p>
          <a:p>
            <a:pPr lvl="1"/>
            <a:r>
              <a:rPr lang="fr-FR" dirty="0"/>
              <a:t>@</a:t>
            </a:r>
            <a:r>
              <a:rPr lang="fr-FR" b="1" dirty="0" err="1"/>
              <a:t>PreAuthorize</a:t>
            </a:r>
            <a:r>
              <a:rPr lang="fr-FR" dirty="0"/>
              <a:t> : sait utiliser les expressions et se fait </a:t>
            </a:r>
            <a:r>
              <a:rPr lang="fr-FR" b="1" u="sng" dirty="0"/>
              <a:t>avant</a:t>
            </a:r>
            <a:r>
              <a:rPr lang="fr-FR" dirty="0"/>
              <a:t> l’appel à la méthode</a:t>
            </a:r>
          </a:p>
          <a:p>
            <a:pPr lvl="1"/>
            <a:r>
              <a:rPr lang="fr-FR" i="1" dirty="0"/>
              <a:t>@</a:t>
            </a:r>
            <a:r>
              <a:rPr lang="fr-FR" b="1" dirty="0" err="1"/>
              <a:t>PostAuthorize</a:t>
            </a:r>
            <a:r>
              <a:rPr lang="fr-FR" dirty="0"/>
              <a:t> : sait utiliser les expressions et se fait </a:t>
            </a:r>
            <a:r>
              <a:rPr lang="fr-FR" b="1" u="sng" dirty="0"/>
              <a:t>après</a:t>
            </a:r>
            <a:r>
              <a:rPr lang="fr-FR" dirty="0"/>
              <a:t> l’appel à la méthode</a:t>
            </a:r>
          </a:p>
          <a:p>
            <a:pPr lvl="1"/>
            <a:endParaRPr lang="fr-FR" dirty="0"/>
          </a:p>
          <a:p>
            <a:r>
              <a:rPr lang="fr-FR" dirty="0"/>
              <a:t>Toutes ses annotations se placent sur les </a:t>
            </a:r>
            <a:r>
              <a:rPr lang="fr-FR" b="1" u="sng" dirty="0"/>
              <a:t>méthodes</a:t>
            </a:r>
          </a:p>
          <a:p>
            <a:endParaRPr lang="fr-FR" dirty="0"/>
          </a:p>
          <a:p>
            <a:endParaRPr lang="fr-FR" dirty="0"/>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3" name="Bulle narrative : rectangle 2">
            <a:extLst>
              <a:ext uri="{FF2B5EF4-FFF2-40B4-BE49-F238E27FC236}">
                <a16:creationId xmlns:a16="http://schemas.microsoft.com/office/drawing/2014/main" id="{B719C341-2504-4771-95D9-A0E66071B7C1}"/>
              </a:ext>
            </a:extLst>
          </p:cNvPr>
          <p:cNvSpPr/>
          <p:nvPr/>
        </p:nvSpPr>
        <p:spPr>
          <a:xfrm>
            <a:off x="179387" y="3314700"/>
            <a:ext cx="1433513" cy="1041400"/>
          </a:xfrm>
          <a:prstGeom prst="wedgeRectCallout">
            <a:avLst>
              <a:gd name="adj1" fmla="val 75000"/>
              <a:gd name="adj2" fmla="val -10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Préférez son usage à @</a:t>
            </a:r>
            <a:r>
              <a:rPr lang="fr-FR" dirty="0" err="1">
                <a:latin typeface="Arial" panose="020B0604020202020204" pitchFamily="34" charset="0"/>
                <a:cs typeface="Arial" panose="020B0604020202020204" pitchFamily="34" charset="0"/>
              </a:rPr>
              <a:t>Secured</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78980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pPr/>
              <a:t>527</a:t>
            </a:fld>
            <a:endParaRPr lang="fr-FR"/>
          </a:p>
        </p:txBody>
      </p:sp>
      <p:sp>
        <p:nvSpPr>
          <p:cNvPr id="107524" name="Rectangle 4"/>
          <p:cNvSpPr>
            <a:spLocks noGrp="1" noChangeArrowheads="1"/>
          </p:cNvSpPr>
          <p:nvPr>
            <p:ph type="title"/>
          </p:nvPr>
        </p:nvSpPr>
        <p:spPr/>
        <p:txBody>
          <a:bodyPr>
            <a:normAutofit fontScale="90000"/>
          </a:bodyPr>
          <a:lstStyle/>
          <a:p>
            <a:r>
              <a:rPr lang="fr-FR" dirty="0"/>
              <a:t>Spring Security – </a:t>
            </a:r>
            <a:r>
              <a:rPr lang="fr-FR" dirty="0">
                <a:effectLst/>
              </a:rPr>
              <a:t>Dans le code Java</a:t>
            </a:r>
            <a:endParaRPr lang="fr-FR" dirty="0"/>
          </a:p>
        </p:txBody>
      </p:sp>
      <p:sp>
        <p:nvSpPr>
          <p:cNvPr id="107525" name="Rectangle 5"/>
          <p:cNvSpPr>
            <a:spLocks noGrp="1" noChangeArrowheads="1"/>
          </p:cNvSpPr>
          <p:nvPr>
            <p:ph idx="1"/>
          </p:nvPr>
        </p:nvSpPr>
        <p:spPr/>
        <p:txBody>
          <a:bodyPr>
            <a:normAutofit/>
          </a:bodyPr>
          <a:lstStyle/>
          <a:p>
            <a:r>
              <a:rPr lang="fr-FR" dirty="0"/>
              <a:t>Pour en faire usage, vous devez l’indiquer dans votre fichier </a:t>
            </a:r>
            <a:r>
              <a:rPr lang="fr-FR" dirty="0" err="1"/>
              <a:t>spring</a:t>
            </a:r>
            <a:r>
              <a:rPr lang="fr-FR" dirty="0"/>
              <a:t> </a:t>
            </a:r>
            <a:r>
              <a:rPr lang="fr-FR" dirty="0" err="1"/>
              <a:t>security</a:t>
            </a:r>
            <a:endParaRPr lang="fr-FR" dirty="0"/>
          </a:p>
          <a:p>
            <a:endParaRPr lang="fr-FR" dirty="0"/>
          </a:p>
          <a:p>
            <a:endParaRPr lang="fr-FR" dirty="0"/>
          </a:p>
          <a:p>
            <a:endParaRPr lang="fr-FR" dirty="0"/>
          </a:p>
          <a:p>
            <a:r>
              <a:rPr lang="fr-FR" dirty="0"/>
              <a:t>Remarque : La gestion de la sécurité au niveau du code se gère de préférence sur les </a:t>
            </a:r>
            <a:r>
              <a:rPr lang="fr-FR" b="1" u="sng" dirty="0"/>
              <a:t>@Service</a:t>
            </a:r>
          </a:p>
          <a:p>
            <a:pPr lvl="1"/>
            <a:r>
              <a:rPr lang="fr-FR" dirty="0"/>
              <a:t>Pas dans les @Controller ou @Repository</a:t>
            </a:r>
          </a:p>
        </p:txBody>
      </p:sp>
      <p:sp>
        <p:nvSpPr>
          <p:cNvPr id="2" name="Espace réservé du pied de page 1">
            <a:extLst>
              <a:ext uri="{FF2B5EF4-FFF2-40B4-BE49-F238E27FC236}">
                <a16:creationId xmlns:a16="http://schemas.microsoft.com/office/drawing/2014/main" id="{8908FC45-267C-40E8-AF83-86B4BBAC55B0}"/>
              </a:ext>
            </a:extLst>
          </p:cNvPr>
          <p:cNvSpPr>
            <a:spLocks noGrp="1"/>
          </p:cNvSpPr>
          <p:nvPr>
            <p:ph type="ftr" sz="quarter" idx="3"/>
          </p:nvPr>
        </p:nvSpPr>
        <p:spPr>
          <a:xfrm>
            <a:off x="0" y="6600825"/>
            <a:ext cx="2725738" cy="257175"/>
          </a:xfrm>
        </p:spPr>
        <p:txBody>
          <a:bodyPr/>
          <a:lstStyle/>
          <a:p>
            <a:r>
              <a:rPr lang="en-US"/>
              <a:t>@ Ferret Renaud</a:t>
            </a:r>
            <a:endParaRPr lang="en-US" dirty="0"/>
          </a:p>
        </p:txBody>
      </p:sp>
      <p:sp>
        <p:nvSpPr>
          <p:cNvPr id="8" name="Rectangle 7">
            <a:extLst>
              <a:ext uri="{FF2B5EF4-FFF2-40B4-BE49-F238E27FC236}">
                <a16:creationId xmlns:a16="http://schemas.microsoft.com/office/drawing/2014/main" id="{42C63194-253A-44DE-979B-46B3D4AA09C7}"/>
              </a:ext>
            </a:extLst>
          </p:cNvPr>
          <p:cNvSpPr/>
          <p:nvPr/>
        </p:nvSpPr>
        <p:spPr>
          <a:xfrm>
            <a:off x="1427755" y="2550870"/>
            <a:ext cx="9391346" cy="11956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solidFill>
                  <a:schemeClr val="tx1"/>
                </a:solidFill>
                <a:latin typeface="Arial" panose="020B0604020202020204" pitchFamily="34" charset="0"/>
                <a:cs typeface="Arial" panose="020B0604020202020204" pitchFamily="34" charset="0"/>
              </a:rPr>
              <a:t>&lt;global-method-security </a:t>
            </a:r>
          </a:p>
          <a:p>
            <a:r>
              <a:rPr lang="en-US" sz="2400" dirty="0">
                <a:solidFill>
                  <a:schemeClr val="tx1"/>
                </a:solidFill>
                <a:latin typeface="Arial" panose="020B0604020202020204" pitchFamily="34" charset="0"/>
                <a:cs typeface="Arial" panose="020B0604020202020204" pitchFamily="34" charset="0"/>
              </a:rPr>
              <a:t>	secured-annotations="enabled" </a:t>
            </a:r>
          </a:p>
          <a:p>
            <a:r>
              <a:rPr lang="en-US" sz="2400" dirty="0">
                <a:solidFill>
                  <a:schemeClr val="tx1"/>
                </a:solidFill>
                <a:latin typeface="Arial" panose="020B0604020202020204" pitchFamily="34" charset="0"/>
                <a:cs typeface="Arial" panose="020B0604020202020204" pitchFamily="34" charset="0"/>
              </a:rPr>
              <a:t>	pre-post-annotations="enabled" /&gt;</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392604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528</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a:bodyPr>
          <a:lstStyle/>
          <a:p>
            <a:r>
              <a:rPr lang="fr-FR" altLang="en-US" dirty="0"/>
              <a:t>Importer l’exercice</a:t>
            </a:r>
          </a:p>
          <a:p>
            <a:pPr lvl="1"/>
            <a:r>
              <a:rPr lang="fr-FR" altLang="en-US" dirty="0"/>
              <a:t>On y a ajouter un service et un contrôleur </a:t>
            </a:r>
            <a:r>
              <a:rPr lang="fr-FR" altLang="en-US" dirty="0" err="1"/>
              <a:t>rest</a:t>
            </a:r>
            <a:r>
              <a:rPr lang="fr-FR" altLang="en-US" dirty="0"/>
              <a:t> en Spring MVC</a:t>
            </a:r>
          </a:p>
          <a:p>
            <a:pPr lvl="1"/>
            <a:r>
              <a:rPr lang="fr-FR" altLang="en-US" dirty="0"/>
              <a:t>On a aussi ajouté deux liens dans la page menu</a:t>
            </a:r>
          </a:p>
          <a:p>
            <a:pPr lvl="1"/>
            <a:endParaRPr lang="fr-FR" altLang="en-US" dirty="0"/>
          </a:p>
          <a:p>
            <a:r>
              <a:rPr lang="fr-FR" altLang="en-US" dirty="0"/>
              <a:t>Sans passer par le mapping URL, gérez la sécurité avec les annotations au niveau du service métier appelé par le contrôleur REST</a:t>
            </a:r>
          </a:p>
        </p:txBody>
      </p:sp>
      <p:pic>
        <p:nvPicPr>
          <p:cNvPr id="5" name="Image 4">
            <a:extLst>
              <a:ext uri="{FF2B5EF4-FFF2-40B4-BE49-F238E27FC236}">
                <a16:creationId xmlns:a16="http://schemas.microsoft.com/office/drawing/2014/main" id="{DD8D4818-31A6-4292-8315-2FCA2DE21C7E}"/>
              </a:ext>
            </a:extLst>
          </p:cNvPr>
          <p:cNvPicPr>
            <a:picLocks noChangeAspect="1"/>
          </p:cNvPicPr>
          <p:nvPr/>
        </p:nvPicPr>
        <p:blipFill>
          <a:blip r:embed="rId3"/>
          <a:stretch>
            <a:fillRect/>
          </a:stretch>
        </p:blipFill>
        <p:spPr>
          <a:xfrm>
            <a:off x="179387" y="5156105"/>
            <a:ext cx="1592708" cy="1444235"/>
          </a:xfrm>
          <a:prstGeom prst="rect">
            <a:avLst/>
          </a:prstGeom>
        </p:spPr>
      </p:pic>
      <p:sp>
        <p:nvSpPr>
          <p:cNvPr id="3" name="Espace réservé du pied de page 2">
            <a:extLst>
              <a:ext uri="{FF2B5EF4-FFF2-40B4-BE49-F238E27FC236}">
                <a16:creationId xmlns:a16="http://schemas.microsoft.com/office/drawing/2014/main" id="{45FF4281-FBD4-4535-B67B-7D3142469C14}"/>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2606225368"/>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27DD2850-4166-4114-B1C5-40990753D8A0}" type="slidenum">
              <a:rPr lang="fr-FR" smtClean="0"/>
              <a:t>529</a:t>
            </a:fld>
            <a:endParaRPr lang="fr-FR"/>
          </a:p>
        </p:txBody>
      </p:sp>
      <p:sp>
        <p:nvSpPr>
          <p:cNvPr id="24578" name="Rectangle 2"/>
          <p:cNvSpPr>
            <a:spLocks noGrp="1" noChangeArrowheads="1"/>
          </p:cNvSpPr>
          <p:nvPr>
            <p:ph type="title"/>
          </p:nvPr>
        </p:nvSpPr>
        <p:spPr/>
        <p:txBody>
          <a:bodyPr>
            <a:normAutofit fontScale="90000"/>
          </a:bodyPr>
          <a:lstStyle/>
          <a:p>
            <a:r>
              <a:rPr lang="fr-FR" dirty="0"/>
              <a:t>Travaux pratiques </a:t>
            </a:r>
          </a:p>
        </p:txBody>
      </p:sp>
      <p:sp>
        <p:nvSpPr>
          <p:cNvPr id="64515" name="Rectangle 3"/>
          <p:cNvSpPr>
            <a:spLocks noGrp="1" noChangeArrowheads="1"/>
          </p:cNvSpPr>
          <p:nvPr>
            <p:ph idx="1"/>
          </p:nvPr>
        </p:nvSpPr>
        <p:spPr/>
        <p:txBody>
          <a:bodyPr>
            <a:normAutofit/>
          </a:bodyPr>
          <a:lstStyle/>
          <a:p>
            <a:r>
              <a:rPr lang="fr-FR" altLang="en-US" dirty="0"/>
              <a:t>Pour aller plus loin </a:t>
            </a:r>
          </a:p>
          <a:p>
            <a:pPr lvl="1"/>
            <a:r>
              <a:rPr lang="fr-FR" altLang="en-US" dirty="0"/>
              <a:t>Intégrer le </a:t>
            </a:r>
            <a:r>
              <a:rPr lang="fr-FR" altLang="en-US" dirty="0" err="1"/>
              <a:t>spring</a:t>
            </a:r>
            <a:r>
              <a:rPr lang="fr-FR" altLang="en-US" dirty="0"/>
              <a:t> </a:t>
            </a:r>
            <a:r>
              <a:rPr lang="fr-FR" altLang="en-US" dirty="0" err="1"/>
              <a:t>security</a:t>
            </a:r>
            <a:r>
              <a:rPr lang="fr-FR" altLang="en-US" dirty="0"/>
              <a:t> dans l’exercice banque qui fait usage du Spring MVC en mode JSP / Servlet.</a:t>
            </a:r>
          </a:p>
          <a:p>
            <a:pPr lvl="1"/>
            <a:endParaRPr lang="fr-FR" altLang="en-US" dirty="0"/>
          </a:p>
          <a:p>
            <a:pPr lvl="1"/>
            <a:r>
              <a:rPr lang="fr-FR" altLang="en-US" dirty="0"/>
              <a:t>Afin de s’intégrer en douceur dans le projet (</a:t>
            </a:r>
            <a:r>
              <a:rPr lang="fr-FR" altLang="en-US" dirty="0" err="1"/>
              <a:t>c.a.d</a:t>
            </a:r>
            <a:r>
              <a:rPr lang="fr-FR" altLang="en-US" dirty="0"/>
              <a:t> ne pas tout recoder), on fera un usage des classes spécifiques de </a:t>
            </a:r>
            <a:r>
              <a:rPr lang="fr-FR" altLang="en-US" dirty="0" err="1"/>
              <a:t>spring</a:t>
            </a:r>
            <a:r>
              <a:rPr lang="fr-FR" altLang="en-US" dirty="0"/>
              <a:t> </a:t>
            </a:r>
            <a:r>
              <a:rPr lang="fr-FR" altLang="en-US" dirty="0" err="1"/>
              <a:t>security</a:t>
            </a:r>
            <a:endParaRPr lang="fr-FR" altLang="en-US" dirty="0"/>
          </a:p>
        </p:txBody>
      </p:sp>
      <p:pic>
        <p:nvPicPr>
          <p:cNvPr id="5" name="Image 4">
            <a:extLst>
              <a:ext uri="{FF2B5EF4-FFF2-40B4-BE49-F238E27FC236}">
                <a16:creationId xmlns:a16="http://schemas.microsoft.com/office/drawing/2014/main" id="{0AD7B5BF-CA34-41D0-81BE-C5349D32CD0C}"/>
              </a:ext>
            </a:extLst>
          </p:cNvPr>
          <p:cNvPicPr>
            <a:picLocks noChangeAspect="1"/>
          </p:cNvPicPr>
          <p:nvPr/>
        </p:nvPicPr>
        <p:blipFill>
          <a:blip r:embed="rId3"/>
          <a:stretch>
            <a:fillRect/>
          </a:stretch>
        </p:blipFill>
        <p:spPr>
          <a:xfrm>
            <a:off x="179387" y="5156105"/>
            <a:ext cx="1592708" cy="1444235"/>
          </a:xfrm>
          <a:prstGeom prst="rect">
            <a:avLst/>
          </a:prstGeom>
        </p:spPr>
      </p:pic>
      <p:sp>
        <p:nvSpPr>
          <p:cNvPr id="3" name="Espace réservé du pied de page 2">
            <a:extLst>
              <a:ext uri="{FF2B5EF4-FFF2-40B4-BE49-F238E27FC236}">
                <a16:creationId xmlns:a16="http://schemas.microsoft.com/office/drawing/2014/main" id="{57E5401C-E5BB-4E6C-969C-EC328A4F42FE}"/>
              </a:ext>
            </a:extLst>
          </p:cNvPr>
          <p:cNvSpPr>
            <a:spLocks noGrp="1"/>
          </p:cNvSpPr>
          <p:nvPr>
            <p:ph type="ftr" sz="quarter" idx="3"/>
          </p:nvPr>
        </p:nvSpPr>
        <p:spPr/>
        <p:txBody>
          <a:bodyPr/>
          <a:lstStyle/>
          <a:p>
            <a:r>
              <a:rPr lang="en-US"/>
              <a:t>@ Ferret Renaud</a:t>
            </a:r>
            <a:endParaRPr lang="en-US" dirty="0"/>
          </a:p>
        </p:txBody>
      </p:sp>
    </p:spTree>
    <p:extLst>
      <p:ext uri="{BB962C8B-B14F-4D97-AF65-F5344CB8AC3E}">
        <p14:creationId xmlns:p14="http://schemas.microsoft.com/office/powerpoint/2010/main" val="727817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Rectangle 1030"/>
          <p:cNvSpPr>
            <a:spLocks noGrp="1" noChangeArrowheads="1"/>
          </p:cNvSpPr>
          <p:nvPr>
            <p:ph type="title"/>
          </p:nvPr>
        </p:nvSpPr>
        <p:spPr/>
        <p:txBody>
          <a:bodyPr>
            <a:normAutofit fontScale="90000"/>
          </a:bodyPr>
          <a:lstStyle/>
          <a:p>
            <a:r>
              <a:rPr lang="fr-FR"/>
              <a:t>Héritage entre beans</a:t>
            </a:r>
            <a:endParaRPr lang="fr-FR" dirty="0"/>
          </a:p>
        </p:txBody>
      </p:sp>
      <p:sp>
        <p:nvSpPr>
          <p:cNvPr id="87043" name="Rectangle 1031"/>
          <p:cNvSpPr>
            <a:spLocks noGrp="1" noChangeArrowheads="1"/>
          </p:cNvSpPr>
          <p:nvPr>
            <p:ph idx="1"/>
          </p:nvPr>
        </p:nvSpPr>
        <p:spPr/>
        <p:txBody>
          <a:bodyPr>
            <a:normAutofit/>
          </a:bodyPr>
          <a:lstStyle/>
          <a:p>
            <a:r>
              <a:rPr lang="fr-FR" altLang="en-US" sz="2800" dirty="0"/>
              <a:t>Il est possible de déclarer un </a:t>
            </a:r>
            <a:r>
              <a:rPr lang="fr-FR" altLang="en-US" sz="2800" i="1" dirty="0"/>
              <a:t>héritage</a:t>
            </a:r>
            <a:r>
              <a:rPr lang="fr-FR" altLang="en-US" sz="2800" dirty="0"/>
              <a:t> au niveau </a:t>
            </a:r>
            <a:r>
              <a:rPr lang="fr-FR" altLang="en-US" sz="2800" b="1" u="sng" dirty="0"/>
              <a:t>des balises xml</a:t>
            </a:r>
            <a:r>
              <a:rPr lang="fr-FR" altLang="en-US" sz="2800" dirty="0"/>
              <a:t>, il suffit de faire usage de l’attribut </a:t>
            </a:r>
            <a:r>
              <a:rPr lang="fr-FR" altLang="en-US" sz="2800" b="1" dirty="0"/>
              <a:t>parent</a:t>
            </a:r>
            <a:r>
              <a:rPr lang="fr-FR" altLang="en-US" sz="2800" dirty="0"/>
              <a:t> de la balise </a:t>
            </a:r>
            <a:r>
              <a:rPr lang="fr-FR" altLang="en-US" sz="2800" b="1" dirty="0"/>
              <a:t>&lt;</a:t>
            </a:r>
            <a:r>
              <a:rPr lang="fr-FR" altLang="en-US" sz="2800" b="1" dirty="0" err="1"/>
              <a:t>bean</a:t>
            </a:r>
            <a:r>
              <a:rPr lang="fr-FR" altLang="en-US" sz="2800" b="1" dirty="0"/>
              <a:t>&gt;</a:t>
            </a:r>
          </a:p>
          <a:p>
            <a:pPr lvl="1"/>
            <a:r>
              <a:rPr lang="fr-FR" altLang="en-US" sz="2400" dirty="0"/>
              <a:t>Cet attribut prendra toujours un </a:t>
            </a:r>
            <a:r>
              <a:rPr lang="fr-FR" altLang="en-US" sz="2400" b="1" dirty="0"/>
              <a:t>id</a:t>
            </a:r>
            <a:r>
              <a:rPr lang="fr-FR" altLang="en-US" sz="2400" dirty="0"/>
              <a:t> de </a:t>
            </a:r>
            <a:r>
              <a:rPr lang="fr-FR" altLang="en-US" sz="2400" dirty="0" err="1"/>
              <a:t>bean</a:t>
            </a:r>
            <a:r>
              <a:rPr lang="fr-FR" altLang="en-US" sz="2400" dirty="0"/>
              <a:t> qui devra être présent dans le contexte Spring</a:t>
            </a:r>
          </a:p>
        </p:txBody>
      </p:sp>
      <p:sp>
        <p:nvSpPr>
          <p:cNvPr id="102404" name="Text Box 1028"/>
          <p:cNvSpPr txBox="1">
            <a:spLocks noChangeArrowheads="1"/>
          </p:cNvSpPr>
          <p:nvPr/>
        </p:nvSpPr>
        <p:spPr bwMode="auto">
          <a:xfrm>
            <a:off x="1717089" y="3553928"/>
            <a:ext cx="8763000" cy="3046412"/>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pitchFamily="49" charset="0"/>
              </a:rPr>
              <a:t>&lt;</a:t>
            </a:r>
            <a:r>
              <a:rPr lang="fr-FR" sz="1200" dirty="0" err="1">
                <a:solidFill>
                  <a:schemeClr val="tx1"/>
                </a:solidFill>
                <a:latin typeface="Courier New" pitchFamily="49" charset="0"/>
              </a:rPr>
              <a:t>beans</a:t>
            </a:r>
            <a:r>
              <a:rPr lang="fr-FR" sz="1200" dirty="0">
                <a:solidFill>
                  <a:schemeClr val="tx1"/>
                </a:solidFill>
                <a:latin typeface="Courier New" pitchFamily="49" charset="0"/>
              </a:rPr>
              <a:t> ...&gt;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bean</a:t>
            </a:r>
            <a:r>
              <a:rPr lang="fr-FR" sz="1200" dirty="0">
                <a:solidFill>
                  <a:schemeClr val="tx1"/>
                </a:solidFill>
                <a:latin typeface="Courier New" pitchFamily="49" charset="0"/>
              </a:rPr>
              <a:t> </a:t>
            </a:r>
            <a:r>
              <a:rPr lang="fr-FR" sz="1200" b="1" dirty="0">
                <a:solidFill>
                  <a:schemeClr val="tx1"/>
                </a:solidFill>
                <a:latin typeface="Courier New" pitchFamily="49" charset="0"/>
              </a:rPr>
              <a:t>id="</a:t>
            </a:r>
            <a:r>
              <a:rPr lang="fr-FR" sz="1200" b="1" dirty="0" err="1">
                <a:solidFill>
                  <a:schemeClr val="tx1"/>
                </a:solidFill>
                <a:latin typeface="Courier New" pitchFamily="49" charset="0"/>
              </a:rPr>
              <a:t>simpleBeanFather</a:t>
            </a:r>
            <a:r>
              <a:rPr lang="fr-FR" sz="1200" b="1" dirty="0">
                <a:solidFill>
                  <a:schemeClr val="tx1"/>
                </a:solidFill>
                <a:latin typeface="Courier New" pitchFamily="49" charset="0"/>
              </a:rPr>
              <a:t>"</a:t>
            </a:r>
            <a:r>
              <a:rPr lang="fr-FR" sz="1200" dirty="0">
                <a:solidFill>
                  <a:schemeClr val="tx1"/>
                </a:solidFill>
                <a:latin typeface="Courier New" pitchFamily="49" charset="0"/>
              </a:rPr>
              <a:t> class="</a:t>
            </a:r>
            <a:r>
              <a:rPr lang="fr-FR" sz="1200" dirty="0" err="1">
                <a:solidFill>
                  <a:schemeClr val="tx1"/>
                </a:solidFill>
                <a:latin typeface="Courier New" pitchFamily="49" charset="0"/>
              </a:rPr>
              <a:t>com.france.SimpleBean</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 </a:t>
            </a:r>
            <a:r>
              <a:rPr lang="fr-FR" sz="1200" dirty="0" err="1">
                <a:solidFill>
                  <a:schemeClr val="tx1"/>
                </a:solidFill>
                <a:latin typeface="Courier New" pitchFamily="49" charset="0"/>
              </a:rPr>
              <a:t>name</a:t>
            </a:r>
            <a:r>
              <a:rPr lang="fr-FR" sz="1200" dirty="0">
                <a:solidFill>
                  <a:schemeClr val="tx1"/>
                </a:solidFill>
                <a:latin typeface="Courier New" pitchFamily="49" charset="0"/>
              </a:rPr>
              <a:t>="nom"&gt;</a:t>
            </a:r>
          </a:p>
          <a:p>
            <a:pPr>
              <a:defRPr/>
            </a:pPr>
            <a:r>
              <a:rPr lang="fr-FR" sz="1200" dirty="0">
                <a:solidFill>
                  <a:schemeClr val="tx1"/>
                </a:solidFill>
                <a:latin typeface="Courier New" pitchFamily="49" charset="0"/>
              </a:rPr>
              <a:t>			&lt;value&gt;Jean </a:t>
            </a:r>
            <a:r>
              <a:rPr lang="fr-FR" sz="1200" dirty="0" err="1">
                <a:solidFill>
                  <a:schemeClr val="tx1"/>
                </a:solidFill>
                <a:latin typeface="Courier New" pitchFamily="49" charset="0"/>
              </a:rPr>
              <a:t>Dupret</a:t>
            </a:r>
            <a:r>
              <a:rPr lang="fr-FR" sz="1200" dirty="0">
                <a:solidFill>
                  <a:schemeClr val="tx1"/>
                </a:solidFill>
                <a:latin typeface="Courier New" pitchFamily="49" charset="0"/>
              </a:rPr>
              <a:t>&lt;/value&gt;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 </a:t>
            </a:r>
            <a:r>
              <a:rPr lang="fr-FR" sz="1200" dirty="0" err="1">
                <a:solidFill>
                  <a:schemeClr val="tx1"/>
                </a:solidFill>
                <a:latin typeface="Courier New" pitchFamily="49" charset="0"/>
              </a:rPr>
              <a:t>name</a:t>
            </a:r>
            <a:r>
              <a:rPr lang="fr-FR" sz="1200" dirty="0">
                <a:solidFill>
                  <a:schemeClr val="tx1"/>
                </a:solidFill>
                <a:latin typeface="Courier New" pitchFamily="49" charset="0"/>
              </a:rPr>
              <a:t>="</a:t>
            </a:r>
            <a:r>
              <a:rPr lang="fr-FR" sz="1200" dirty="0" err="1">
                <a:solidFill>
                  <a:schemeClr val="tx1"/>
                </a:solidFill>
                <a:latin typeface="Courier New" pitchFamily="49" charset="0"/>
              </a:rPr>
              <a:t>age</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&lt;value&gt;62&lt;/value&gt;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bean</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bean</a:t>
            </a:r>
            <a:r>
              <a:rPr lang="fr-FR" sz="1200" dirty="0">
                <a:solidFill>
                  <a:schemeClr val="tx1"/>
                </a:solidFill>
                <a:latin typeface="Courier New" pitchFamily="49" charset="0"/>
              </a:rPr>
              <a:t> id="</a:t>
            </a:r>
            <a:r>
              <a:rPr lang="fr-FR" sz="1200" dirty="0" err="1">
                <a:solidFill>
                  <a:schemeClr val="tx1"/>
                </a:solidFill>
                <a:latin typeface="Courier New" pitchFamily="49" charset="0"/>
              </a:rPr>
              <a:t>simpleBeanChild</a:t>
            </a:r>
            <a:r>
              <a:rPr lang="fr-FR" sz="1200" dirty="0">
                <a:solidFill>
                  <a:schemeClr val="tx1"/>
                </a:solidFill>
                <a:latin typeface="Courier New" pitchFamily="49" charset="0"/>
              </a:rPr>
              <a:t>" class="</a:t>
            </a:r>
            <a:r>
              <a:rPr lang="fr-FR" sz="1200" dirty="0" err="1">
                <a:solidFill>
                  <a:schemeClr val="tx1"/>
                </a:solidFill>
                <a:latin typeface="Courier New" pitchFamily="49" charset="0"/>
              </a:rPr>
              <a:t>com.france.SimpleBean</a:t>
            </a:r>
            <a:r>
              <a:rPr lang="fr-FR" sz="1200" dirty="0">
                <a:solidFill>
                  <a:schemeClr val="tx1"/>
                </a:solidFill>
                <a:latin typeface="Courier New" pitchFamily="49" charset="0"/>
              </a:rPr>
              <a:t>" </a:t>
            </a:r>
            <a:r>
              <a:rPr lang="fr-FR" sz="1200" b="1" dirty="0">
                <a:solidFill>
                  <a:schemeClr val="tx1"/>
                </a:solidFill>
                <a:latin typeface="Courier New" pitchFamily="49" charset="0"/>
              </a:rPr>
              <a:t>parent="</a:t>
            </a:r>
            <a:r>
              <a:rPr lang="fr-FR" sz="1200" b="1" dirty="0" err="1">
                <a:solidFill>
                  <a:schemeClr val="tx1"/>
                </a:solidFill>
                <a:latin typeface="Courier New" pitchFamily="49" charset="0"/>
              </a:rPr>
              <a:t>simpleBeanFather</a:t>
            </a:r>
            <a:r>
              <a:rPr lang="fr-FR" sz="1200" b="1" dirty="0">
                <a:solidFill>
                  <a:schemeClr val="tx1"/>
                </a:solidFill>
                <a:latin typeface="Courier New" pitchFamily="49" charset="0"/>
              </a:rPr>
              <a:t>"</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 </a:t>
            </a:r>
            <a:r>
              <a:rPr lang="fr-FR" sz="1200" dirty="0" err="1">
                <a:solidFill>
                  <a:schemeClr val="tx1"/>
                </a:solidFill>
                <a:latin typeface="Courier New" pitchFamily="49" charset="0"/>
              </a:rPr>
              <a:t>name</a:t>
            </a:r>
            <a:r>
              <a:rPr lang="fr-FR" sz="1200" dirty="0">
                <a:solidFill>
                  <a:schemeClr val="tx1"/>
                </a:solidFill>
                <a:latin typeface="Courier New" pitchFamily="49" charset="0"/>
              </a:rPr>
              <a:t>="</a:t>
            </a:r>
            <a:r>
              <a:rPr lang="fr-FR" sz="1200" dirty="0" err="1">
                <a:solidFill>
                  <a:schemeClr val="tx1"/>
                </a:solidFill>
                <a:latin typeface="Courier New" pitchFamily="49" charset="0"/>
              </a:rPr>
              <a:t>age</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&lt;value&gt;35&lt;/value&gt;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property</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  	&lt;/</a:t>
            </a:r>
            <a:r>
              <a:rPr lang="fr-FR" sz="1200" dirty="0" err="1">
                <a:solidFill>
                  <a:schemeClr val="tx1"/>
                </a:solidFill>
                <a:latin typeface="Courier New" pitchFamily="49" charset="0"/>
              </a:rPr>
              <a:t>bean</a:t>
            </a:r>
            <a:r>
              <a:rPr lang="fr-FR" sz="1200" dirty="0">
                <a:solidFill>
                  <a:schemeClr val="tx1"/>
                </a:solidFill>
                <a:latin typeface="Courier New" pitchFamily="49" charset="0"/>
              </a:rPr>
              <a:t>&gt;</a:t>
            </a:r>
          </a:p>
          <a:p>
            <a:pPr>
              <a:defRPr/>
            </a:pPr>
            <a:r>
              <a:rPr lang="fr-FR" sz="1200" dirty="0">
                <a:solidFill>
                  <a:schemeClr val="tx1"/>
                </a:solidFill>
                <a:latin typeface="Courier New" pitchFamily="49" charset="0"/>
              </a:rPr>
              <a:t>&lt;/</a:t>
            </a:r>
            <a:r>
              <a:rPr lang="fr-FR" sz="1200" dirty="0" err="1">
                <a:solidFill>
                  <a:schemeClr val="tx1"/>
                </a:solidFill>
                <a:latin typeface="Courier New" pitchFamily="49" charset="0"/>
              </a:rPr>
              <a:t>beans</a:t>
            </a:r>
            <a:r>
              <a:rPr lang="fr-FR" sz="1200" dirty="0">
                <a:solidFill>
                  <a:schemeClr val="tx1"/>
                </a:solidFill>
                <a:latin typeface="Courier New" pitchFamily="49" charset="0"/>
              </a:rPr>
              <a:t>&gt;</a:t>
            </a:r>
          </a:p>
        </p:txBody>
      </p:sp>
      <p:grpSp>
        <p:nvGrpSpPr>
          <p:cNvPr id="3" name="Groupe 2"/>
          <p:cNvGrpSpPr/>
          <p:nvPr/>
        </p:nvGrpSpPr>
        <p:grpSpPr>
          <a:xfrm>
            <a:off x="3220375" y="6250897"/>
            <a:ext cx="8153400" cy="478376"/>
            <a:chOff x="2021889" y="5842525"/>
            <a:chExt cx="8153400" cy="478376"/>
          </a:xfrm>
        </p:grpSpPr>
        <p:sp>
          <p:nvSpPr>
            <p:cNvPr id="87047" name="Rectangle 1032"/>
            <p:cNvSpPr>
              <a:spLocks noChangeArrowheads="1"/>
            </p:cNvSpPr>
            <p:nvPr/>
          </p:nvSpPr>
          <p:spPr bwMode="auto">
            <a:xfrm>
              <a:off x="2021889" y="5842525"/>
              <a:ext cx="8153400" cy="478376"/>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1800" dirty="0">
                  <a:cs typeface="Arial" panose="020B0604020202020204" pitchFamily="34" charset="0"/>
                </a:rPr>
                <a:t>Attention! cet héritage est totalement dissocié d'un éventuel héritage Java</a:t>
              </a:r>
            </a:p>
          </p:txBody>
        </p:sp>
        <p:graphicFrame>
          <p:nvGraphicFramePr>
            <p:cNvPr id="87048" name="Object 1033"/>
            <p:cNvGraphicFramePr>
              <a:graphicFrameLocks noChangeAspect="1"/>
            </p:cNvGraphicFramePr>
            <p:nvPr>
              <p:extLst>
                <p:ext uri="{D42A27DB-BD31-4B8C-83A1-F6EECF244321}">
                  <p14:modId xmlns:p14="http://schemas.microsoft.com/office/powerpoint/2010/main" val="1807354158"/>
                </p:ext>
              </p:extLst>
            </p:nvPr>
          </p:nvGraphicFramePr>
          <p:xfrm>
            <a:off x="2123244" y="5905500"/>
            <a:ext cx="371475" cy="352425"/>
          </p:xfrm>
          <a:graphic>
            <a:graphicData uri="http://schemas.openxmlformats.org/presentationml/2006/ole">
              <mc:AlternateContent xmlns:mc="http://schemas.openxmlformats.org/markup-compatibility/2006">
                <mc:Choice xmlns:v="urn:schemas-microsoft-com:vml" Requires="v">
                  <p:oleObj spid="_x0000_s5212" name="Image bitmap" r:id="rId4" imgW="371527" imgH="352474" progId="Paint.Picture">
                    <p:embed/>
                  </p:oleObj>
                </mc:Choice>
                <mc:Fallback>
                  <p:oleObj name="Image bitmap" r:id="rId4" imgW="371527" imgH="352474" progId="Paint.Picture">
                    <p:embed/>
                    <p:pic>
                      <p:nvPicPr>
                        <p:cNvPr id="87048" name="Object 1033"/>
                        <p:cNvPicPr>
                          <a:picLocks noChangeAspect="1" noChangeArrowheads="1"/>
                        </p:cNvPicPr>
                        <p:nvPr/>
                      </p:nvPicPr>
                      <p:blipFill>
                        <a:blip r:embed="rId5">
                          <a:clrChange>
                            <a:clrFrom>
                              <a:srgbClr val="ECE9D8"/>
                            </a:clrFrom>
                            <a:clrTo>
                              <a:srgbClr val="ECE9D8">
                                <a:alpha val="0"/>
                              </a:srgbClr>
                            </a:clrTo>
                          </a:clrChange>
                          <a:extLst>
                            <a:ext uri="{28A0092B-C50C-407E-A947-70E740481C1C}">
                              <a14:useLocalDpi xmlns:a14="http://schemas.microsoft.com/office/drawing/2010/main" val="0"/>
                            </a:ext>
                          </a:extLst>
                        </a:blip>
                        <a:srcRect/>
                        <a:stretch>
                          <a:fillRect/>
                        </a:stretch>
                      </p:blipFill>
                      <p:spPr bwMode="auto">
                        <a:xfrm>
                          <a:off x="2123244" y="5905500"/>
                          <a:ext cx="371475" cy="352425"/>
                        </a:xfrm>
                        <a:prstGeom prst="rect">
                          <a:avLst/>
                        </a:prstGeom>
                        <a:noFill/>
                        <a:ln>
                          <a:noFill/>
                        </a:ln>
                        <a:effectLst/>
                        <a:extLst>
                          <a:ext uri="{909E8E84-426E-40DD-AFC4-6F175D3DCCD1}">
                            <a14:hiddenFill xmlns:a14="http://schemas.microsoft.com/office/drawing/2010/main">
                              <a:solidFill>
                                <a:srgbClr val="EAEAEA">
                                  <a:alpha val="50195"/>
                                </a:srgbClr>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Espace réservé du numéro de diapositive 1"/>
          <p:cNvSpPr>
            <a:spLocks noGrp="1"/>
          </p:cNvSpPr>
          <p:nvPr>
            <p:ph type="sldNum" sz="quarter" idx="12"/>
          </p:nvPr>
        </p:nvSpPr>
        <p:spPr/>
        <p:txBody>
          <a:bodyPr/>
          <a:lstStyle/>
          <a:p>
            <a:fld id="{27DD2850-4166-4114-B1C5-40990753D8A0}" type="slidenum">
              <a:rPr lang="fr-FR" smtClean="0"/>
              <a:t>53</a:t>
            </a:fld>
            <a:endParaRPr lang="fr-FR"/>
          </a:p>
        </p:txBody>
      </p:sp>
      <p:sp>
        <p:nvSpPr>
          <p:cNvPr id="4" name="Espace réservé du pied de page 3">
            <a:extLst>
              <a:ext uri="{FF2B5EF4-FFF2-40B4-BE49-F238E27FC236}">
                <a16:creationId xmlns:a16="http://schemas.microsoft.com/office/drawing/2014/main" id="{0A9A0472-2C55-4EFB-A1A5-25E1F4A2E77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93499363"/>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a:t>
            </a:r>
            <a:r>
              <a:rPr lang="fr-FR" altLang="en-US" dirty="0" err="1"/>
              <a:t>Remote</a:t>
            </a:r>
            <a:endParaRPr lang="fr-FR" dirty="0"/>
          </a:p>
        </p:txBody>
      </p:sp>
      <p:sp>
        <p:nvSpPr>
          <p:cNvPr id="27650" name="Rectangle 1032"/>
          <p:cNvSpPr>
            <a:spLocks noGrp="1" noChangeArrowheads="1"/>
          </p:cNvSpPr>
          <p:nvPr>
            <p:ph type="body" idx="1"/>
          </p:nvPr>
        </p:nvSpPr>
        <p:spPr>
          <a:xfrm>
            <a:off x="3682436" y="1995055"/>
            <a:ext cx="5785658" cy="4657898"/>
          </a:xfrm>
        </p:spPr>
        <p:txBody>
          <a:bodyPr>
            <a:normAutofit/>
          </a:bodyPr>
          <a:lstStyle/>
          <a:p>
            <a:pPr marL="285750" indent="-285750" algn="l">
              <a:buFont typeface="Wingdings" panose="05000000000000000000" pitchFamily="2" charset="2"/>
              <a:buChar char="ü"/>
            </a:pPr>
            <a:r>
              <a:rPr lang="fr-FR" altLang="en-US" dirty="0"/>
              <a:t>Introduction</a:t>
            </a:r>
          </a:p>
          <a:p>
            <a:pPr marL="285750" indent="-285750" algn="l">
              <a:buFont typeface="Wingdings" panose="05000000000000000000" pitchFamily="2" charset="2"/>
              <a:buChar char="ü"/>
            </a:pPr>
            <a:r>
              <a:rPr lang="fr-FR" altLang="en-US" dirty="0"/>
              <a:t>RMI</a:t>
            </a:r>
          </a:p>
          <a:p>
            <a:pPr marL="285750" indent="-285750" algn="l">
              <a:buFont typeface="Wingdings" panose="05000000000000000000" pitchFamily="2" charset="2"/>
              <a:buChar char="ü"/>
            </a:pPr>
            <a:r>
              <a:rPr lang="fr-FR" altLang="en-US" dirty="0" err="1"/>
              <a:t>Hessian</a:t>
            </a:r>
            <a:r>
              <a:rPr lang="fr-FR" altLang="en-US" dirty="0"/>
              <a:t> / </a:t>
            </a:r>
            <a:r>
              <a:rPr lang="fr-FR" altLang="en-US" dirty="0" err="1"/>
              <a:t>Burlap</a:t>
            </a:r>
            <a:r>
              <a:rPr lang="fr-FR" altLang="en-US" dirty="0"/>
              <a:t> / HTTP </a:t>
            </a:r>
            <a:r>
              <a:rPr lang="fr-FR" altLang="en-US" dirty="0" err="1"/>
              <a:t>Invoker</a:t>
            </a:r>
            <a:endParaRPr lang="fr-FR" altLang="en-US" dirty="0"/>
          </a:p>
          <a:p>
            <a:pPr marL="285750" indent="-285750" algn="l">
              <a:buFont typeface="Wingdings" panose="05000000000000000000" pitchFamily="2" charset="2"/>
              <a:buChar char="ü"/>
            </a:pPr>
            <a:r>
              <a:rPr lang="fr-FR" altLang="en-US" dirty="0"/>
              <a:t>JAX-WS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530</a:t>
            </a:fld>
            <a:endParaRPr lang="fr-FR"/>
          </a:p>
        </p:txBody>
      </p:sp>
      <p:sp>
        <p:nvSpPr>
          <p:cNvPr id="3" name="Espace réservé du pied de page 2">
            <a:extLst>
              <a:ext uri="{FF2B5EF4-FFF2-40B4-BE49-F238E27FC236}">
                <a16:creationId xmlns:a16="http://schemas.microsoft.com/office/drawing/2014/main" id="{5230C6A9-3F27-4236-AFE5-47C6EB8C06E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35450598"/>
      </p:ext>
    </p:extLst>
  </p:cSld>
  <p:clrMapOvr>
    <a:masterClrMapping/>
  </p:clrMapOvr>
  <p:transition spd="slow"/>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endParaRPr lang="fr-FR" dirty="0"/>
          </a:p>
        </p:txBody>
      </p:sp>
      <p:sp>
        <p:nvSpPr>
          <p:cNvPr id="18435" name="Rectangle 1027"/>
          <p:cNvSpPr>
            <a:spLocks noGrp="1" noChangeArrowheads="1"/>
          </p:cNvSpPr>
          <p:nvPr>
            <p:ph idx="1"/>
          </p:nvPr>
        </p:nvSpPr>
        <p:spPr/>
        <p:txBody>
          <a:bodyPr>
            <a:normAutofit fontScale="92500" lnSpcReduction="20000"/>
          </a:bodyPr>
          <a:lstStyle/>
          <a:p>
            <a:r>
              <a:rPr lang="fr-FR" altLang="en-US" dirty="0"/>
              <a:t>Spring </a:t>
            </a:r>
            <a:r>
              <a:rPr lang="fr-FR" altLang="en-US" dirty="0" err="1"/>
              <a:t>remote</a:t>
            </a:r>
            <a:r>
              <a:rPr lang="fr-FR" altLang="en-US" dirty="0"/>
              <a:t> a pour objectif de vous permettre d’exposer et récupérer des services distants.</a:t>
            </a:r>
          </a:p>
          <a:p>
            <a:endParaRPr lang="fr-FR" altLang="en-US" dirty="0"/>
          </a:p>
          <a:p>
            <a:r>
              <a:rPr lang="fr-FR" altLang="en-US" dirty="0"/>
              <a:t>Ils peuvent être réalisés en :</a:t>
            </a:r>
          </a:p>
          <a:p>
            <a:pPr lvl="1"/>
            <a:r>
              <a:rPr lang="fr-FR" altLang="en-US" dirty="0"/>
              <a:t>JAX-WS : Web Service XML classique en SOAP</a:t>
            </a:r>
          </a:p>
          <a:p>
            <a:pPr lvl="1"/>
            <a:r>
              <a:rPr lang="fr-FR" altLang="en-US" dirty="0"/>
              <a:t>JAX-RPC : ancêtre du JAX-WS</a:t>
            </a:r>
          </a:p>
          <a:p>
            <a:pPr lvl="1"/>
            <a:r>
              <a:rPr lang="fr-FR" altLang="en-US" dirty="0" err="1"/>
              <a:t>Remote</a:t>
            </a:r>
            <a:r>
              <a:rPr lang="fr-FR" altLang="en-US" dirty="0"/>
              <a:t> Method Invocation : RMI. </a:t>
            </a:r>
          </a:p>
          <a:p>
            <a:pPr lvl="1"/>
            <a:r>
              <a:rPr lang="fr-FR" altLang="en-US" dirty="0"/>
              <a:t>Spring HTTP </a:t>
            </a:r>
            <a:r>
              <a:rPr lang="fr-FR" altLang="en-US" dirty="0" err="1"/>
              <a:t>invoker</a:t>
            </a:r>
            <a:r>
              <a:rPr lang="fr-FR" altLang="en-US" dirty="0"/>
              <a:t> : api spécifique Java/Spring</a:t>
            </a:r>
          </a:p>
          <a:p>
            <a:pPr lvl="1"/>
            <a:r>
              <a:rPr lang="fr-FR" altLang="en-US" dirty="0" err="1"/>
              <a:t>Hessian</a:t>
            </a:r>
            <a:r>
              <a:rPr lang="fr-FR" altLang="en-US" dirty="0"/>
              <a:t> ou </a:t>
            </a:r>
            <a:r>
              <a:rPr lang="fr-FR" altLang="en-US" dirty="0" err="1"/>
              <a:t>Burlap</a:t>
            </a:r>
            <a:r>
              <a:rPr lang="fr-FR" altLang="en-US" dirty="0"/>
              <a:t> : API spécifique </a:t>
            </a:r>
            <a:r>
              <a:rPr lang="fr-FR" altLang="en-US" dirty="0" err="1"/>
              <a:t>Caucho</a:t>
            </a:r>
            <a:r>
              <a:rPr lang="fr-FR" altLang="en-US" dirty="0"/>
              <a:t>.</a:t>
            </a:r>
          </a:p>
          <a:p>
            <a:pPr lvl="1"/>
            <a:r>
              <a:rPr lang="fr-FR" altLang="en-US" dirty="0"/>
              <a:t>JMS : </a:t>
            </a:r>
            <a:r>
              <a:rPr lang="fr-FR" altLang="fr-FR" dirty="0"/>
              <a:t>Java Messaging service</a:t>
            </a:r>
          </a:p>
          <a:p>
            <a:pPr lvl="1"/>
            <a:r>
              <a:rPr lang="fr-FR" dirty="0"/>
              <a:t>AMQP : Advanced Message Queuing Protocol pour Spring &gt;= 4</a:t>
            </a:r>
            <a:endParaRPr lang="fr-FR" altLang="en-US" dirty="0"/>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531</a:t>
            </a:fld>
            <a:endParaRPr lang="fr-FR"/>
          </a:p>
        </p:txBody>
      </p:sp>
      <p:sp>
        <p:nvSpPr>
          <p:cNvPr id="2" name="Espace réservé du pied de page 1">
            <a:extLst>
              <a:ext uri="{FF2B5EF4-FFF2-40B4-BE49-F238E27FC236}">
                <a16:creationId xmlns:a16="http://schemas.microsoft.com/office/drawing/2014/main" id="{B6BB4941-33A7-4465-8D61-B3B3FAAC8B1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49909671"/>
      </p:ext>
    </p:extLst>
  </p:cSld>
  <p:clrMapOvr>
    <a:masterClrMapping/>
  </p:clrMapOvr>
  <p:transition spd="slow"/>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endParaRPr lang="fr-FR" dirty="0"/>
          </a:p>
        </p:txBody>
      </p:sp>
      <p:sp>
        <p:nvSpPr>
          <p:cNvPr id="18435" name="Rectangle 1027"/>
          <p:cNvSpPr>
            <a:spLocks noGrp="1" noChangeArrowheads="1"/>
          </p:cNvSpPr>
          <p:nvPr>
            <p:ph idx="1"/>
          </p:nvPr>
        </p:nvSpPr>
        <p:spPr/>
        <p:txBody>
          <a:bodyPr>
            <a:normAutofit lnSpcReduction="10000"/>
          </a:bodyPr>
          <a:lstStyle/>
          <a:p>
            <a:r>
              <a:rPr lang="fr-FR" altLang="en-US" dirty="0"/>
              <a:t>Chaque implémentation a ses avantages et ses inconvénients</a:t>
            </a:r>
          </a:p>
          <a:p>
            <a:pPr lvl="1"/>
            <a:r>
              <a:rPr lang="fr-FR" altLang="en-US" dirty="0"/>
              <a:t>RMI : Echange en binaire par sérialisation Java. Interopérable. Le plus rapide de tous.</a:t>
            </a:r>
          </a:p>
          <a:p>
            <a:pPr lvl="1"/>
            <a:r>
              <a:rPr lang="fr-FR" altLang="en-US" dirty="0"/>
              <a:t>Spring HTTP </a:t>
            </a:r>
            <a:r>
              <a:rPr lang="fr-FR" altLang="en-US" dirty="0" err="1"/>
              <a:t>invoker</a:t>
            </a:r>
            <a:r>
              <a:rPr lang="fr-FR" altLang="en-US" dirty="0"/>
              <a:t> : Echange en binaire par sérialisation Java. Seulement Java.</a:t>
            </a:r>
          </a:p>
          <a:p>
            <a:pPr lvl="1"/>
            <a:r>
              <a:rPr lang="fr-FR" altLang="en-US" dirty="0" err="1"/>
              <a:t>Hessian</a:t>
            </a:r>
            <a:r>
              <a:rPr lang="fr-FR" altLang="en-US" dirty="0"/>
              <a:t> : Echange en binaire par sérialisation. Interopérable.</a:t>
            </a:r>
          </a:p>
          <a:p>
            <a:pPr lvl="1"/>
            <a:r>
              <a:rPr lang="fr-FR" altLang="en-US" dirty="0" err="1"/>
              <a:t>Burlap</a:t>
            </a:r>
            <a:r>
              <a:rPr lang="fr-FR" altLang="en-US" dirty="0"/>
              <a:t> : Echange en XML.</a:t>
            </a:r>
          </a:p>
          <a:p>
            <a:pPr lvl="1"/>
            <a:r>
              <a:rPr lang="fr-FR" altLang="en-US" dirty="0"/>
              <a:t>JMS : Interopérable.</a:t>
            </a:r>
            <a:endParaRPr lang="fr-FR" altLang="fr-FR" dirty="0"/>
          </a:p>
          <a:p>
            <a:pPr lvl="1"/>
            <a:r>
              <a:rPr lang="fr-FR" dirty="0"/>
              <a:t>AMQP : </a:t>
            </a:r>
            <a:r>
              <a:rPr lang="fr-FR" altLang="en-US" dirty="0"/>
              <a:t>Interopérable.</a:t>
            </a:r>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532</a:t>
            </a:fld>
            <a:endParaRPr lang="fr-FR"/>
          </a:p>
        </p:txBody>
      </p:sp>
      <p:sp>
        <p:nvSpPr>
          <p:cNvPr id="2" name="Espace réservé du pied de page 1">
            <a:extLst>
              <a:ext uri="{FF2B5EF4-FFF2-40B4-BE49-F238E27FC236}">
                <a16:creationId xmlns:a16="http://schemas.microsoft.com/office/drawing/2014/main" id="{3ED5DD46-301F-42FA-9A51-6834C3E3604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79081772"/>
      </p:ext>
    </p:extLst>
  </p:cSld>
  <p:clrMapOvr>
    <a:masterClrMapping/>
  </p:clrMapOvr>
  <p:transition spd="slow"/>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endParaRPr lang="fr-FR" dirty="0"/>
          </a:p>
        </p:txBody>
      </p:sp>
      <p:sp>
        <p:nvSpPr>
          <p:cNvPr id="18435" name="Rectangle 1027"/>
          <p:cNvSpPr>
            <a:spLocks noGrp="1" noChangeArrowheads="1"/>
          </p:cNvSpPr>
          <p:nvPr>
            <p:ph idx="1"/>
          </p:nvPr>
        </p:nvSpPr>
        <p:spPr/>
        <p:txBody>
          <a:bodyPr>
            <a:normAutofit fontScale="77500" lnSpcReduction="20000"/>
          </a:bodyPr>
          <a:lstStyle/>
          <a:p>
            <a:r>
              <a:rPr lang="fr-FR" altLang="en-US" dirty="0"/>
              <a:t>Vous noterez qu’il n’y a pas les web services REST dans cette liste</a:t>
            </a:r>
          </a:p>
          <a:p>
            <a:endParaRPr lang="fr-FR" altLang="en-US" dirty="0"/>
          </a:p>
          <a:p>
            <a:r>
              <a:rPr lang="fr-FR" altLang="en-US" dirty="0"/>
              <a:t>Spring </a:t>
            </a:r>
            <a:r>
              <a:rPr lang="fr-FR" altLang="en-US" dirty="0" err="1"/>
              <a:t>remote</a:t>
            </a:r>
            <a:r>
              <a:rPr lang="fr-FR" altLang="en-US" dirty="0"/>
              <a:t> peut servir dans le cas d’architecture en micro service </a:t>
            </a:r>
          </a:p>
          <a:p>
            <a:pPr lvl="1"/>
            <a:r>
              <a:rPr lang="fr-FR" altLang="en-US" dirty="0"/>
              <a:t>Mais sans REST ….</a:t>
            </a:r>
          </a:p>
          <a:p>
            <a:pPr lvl="1"/>
            <a:endParaRPr lang="fr-FR" altLang="en-US" dirty="0"/>
          </a:p>
          <a:p>
            <a:r>
              <a:rPr lang="fr-FR" altLang="en-US" dirty="0"/>
              <a:t>Cependant, il existe un module qui fait ‘</a:t>
            </a:r>
            <a:r>
              <a:rPr lang="fr-FR" altLang="en-US" i="1" dirty="0"/>
              <a:t>comme</a:t>
            </a:r>
            <a:r>
              <a:rPr lang="fr-FR" altLang="en-US" dirty="0"/>
              <a:t>’ </a:t>
            </a:r>
            <a:r>
              <a:rPr lang="fr-FR" altLang="en-US" dirty="0" err="1"/>
              <a:t>spring-remote</a:t>
            </a:r>
            <a:r>
              <a:rPr lang="fr-FR" altLang="en-US" dirty="0"/>
              <a:t> pour les services REST :</a:t>
            </a:r>
          </a:p>
          <a:p>
            <a:pPr lvl="1"/>
            <a:r>
              <a:rPr lang="fr-FR" altLang="en-US" dirty="0"/>
              <a:t>https://github.com/ggeorgovassilis/spring-rest-invoker</a:t>
            </a:r>
          </a:p>
          <a:p>
            <a:pPr lvl="1"/>
            <a:endParaRPr lang="fr-FR" altLang="en-US" dirty="0"/>
          </a:p>
          <a:p>
            <a:r>
              <a:rPr lang="fr-FR" altLang="en-US" dirty="0"/>
              <a:t>Attention : même si on réalise des services distants se sont des contrôleurs (</a:t>
            </a:r>
            <a:r>
              <a:rPr lang="fr-FR" altLang="en-US" dirty="0">
                <a:sym typeface="Wingdings" panose="05000000000000000000" pitchFamily="2" charset="2"/>
              </a:rPr>
              <a:t>@Controller)</a:t>
            </a:r>
            <a:endParaRPr lang="fr-FR" altLang="en-US" dirty="0"/>
          </a:p>
          <a:p>
            <a:pPr lvl="1"/>
            <a:r>
              <a:rPr lang="fr-FR" altLang="en-US" dirty="0"/>
              <a:t>Et pas des services métiers (</a:t>
            </a:r>
            <a:r>
              <a:rPr lang="fr-FR" altLang="en-US" dirty="0">
                <a:sym typeface="Wingdings" panose="05000000000000000000" pitchFamily="2" charset="2"/>
              </a:rPr>
              <a:t>@Service)</a:t>
            </a:r>
          </a:p>
          <a:p>
            <a:pPr lvl="1"/>
            <a:endParaRPr lang="fr-FR" altLang="en-US" dirty="0"/>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533</a:t>
            </a:fld>
            <a:endParaRPr lang="fr-FR"/>
          </a:p>
        </p:txBody>
      </p:sp>
      <p:sp>
        <p:nvSpPr>
          <p:cNvPr id="2" name="Espace réservé du pied de page 1">
            <a:extLst>
              <a:ext uri="{FF2B5EF4-FFF2-40B4-BE49-F238E27FC236}">
                <a16:creationId xmlns:a16="http://schemas.microsoft.com/office/drawing/2014/main" id="{7BDFE5F7-0128-472E-B2D7-4418AEA1D4C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99149276"/>
      </p:ext>
    </p:extLst>
  </p:cSld>
  <p:clrMapOvr>
    <a:masterClrMapping/>
  </p:clrMapOvr>
  <p:transition spd="slow"/>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4155" y="1636205"/>
            <a:ext cx="914438"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Modèle</a:t>
            </a:r>
          </a:p>
        </p:txBody>
      </p:sp>
      <p:sp>
        <p:nvSpPr>
          <p:cNvPr id="3" name="Rectangle 2"/>
          <p:cNvSpPr/>
          <p:nvPr/>
        </p:nvSpPr>
        <p:spPr>
          <a:xfrm>
            <a:off x="1654155" y="124430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IHM</a:t>
            </a:r>
          </a:p>
        </p:txBody>
      </p:sp>
      <p:sp>
        <p:nvSpPr>
          <p:cNvPr id="5" name="Rectangle 4"/>
          <p:cNvSpPr/>
          <p:nvPr/>
        </p:nvSpPr>
        <p:spPr>
          <a:xfrm>
            <a:off x="2666569" y="1636205"/>
            <a:ext cx="816464"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Vue</a:t>
            </a:r>
          </a:p>
        </p:txBody>
      </p:sp>
      <p:sp>
        <p:nvSpPr>
          <p:cNvPr id="6" name="Rectangle 5"/>
          <p:cNvSpPr/>
          <p:nvPr/>
        </p:nvSpPr>
        <p:spPr>
          <a:xfrm>
            <a:off x="3548349" y="1636205"/>
            <a:ext cx="3948993" cy="326585"/>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b="1">
                <a:latin typeface="Arial" pitchFamily="18"/>
                <a:ea typeface="Microsoft YaHei" pitchFamily="2"/>
                <a:cs typeface="Mangal" pitchFamily="2"/>
              </a:rPr>
              <a:t>Contrôleur</a:t>
            </a:r>
          </a:p>
        </p:txBody>
      </p:sp>
      <p:sp>
        <p:nvSpPr>
          <p:cNvPr id="7" name="Rectangle 6"/>
          <p:cNvSpPr/>
          <p:nvPr/>
        </p:nvSpPr>
        <p:spPr>
          <a:xfrm>
            <a:off x="1654155" y="2028108"/>
            <a:ext cx="914438"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Beans/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classes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qui</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servent</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à</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échanger</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entre </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V ↔ C</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 ↔ V</a:t>
            </a:r>
          </a:p>
        </p:txBody>
      </p:sp>
      <p:sp>
        <p:nvSpPr>
          <p:cNvPr id="8" name="Rectangle 7"/>
          <p:cNvSpPr/>
          <p:nvPr/>
        </p:nvSpPr>
        <p:spPr>
          <a:xfrm>
            <a:off x="2666569" y="2028108"/>
            <a:ext cx="816464" cy="2220781"/>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JSP</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HTML</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CSS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JS</a:t>
            </a:r>
            <a:br>
              <a:rPr lang="fr-FR" sz="1633">
                <a:latin typeface="Arial" pitchFamily="18"/>
                <a:ea typeface="Microsoft YaHei" pitchFamily="2"/>
                <a:cs typeface="Mangal" pitchFamily="2"/>
              </a:rPr>
            </a:br>
            <a:r>
              <a:rPr lang="fr-FR" sz="1633">
                <a:latin typeface="Arial" pitchFamily="18"/>
                <a:ea typeface="Microsoft YaHei" pitchFamily="2"/>
                <a:cs typeface="Mangal" pitchFamily="2"/>
              </a:rPr>
              <a:t>Images</a:t>
            </a:r>
          </a:p>
        </p:txBody>
      </p:sp>
      <p:sp>
        <p:nvSpPr>
          <p:cNvPr id="9" name="Rectangle 8"/>
          <p:cNvSpPr/>
          <p:nvPr/>
        </p:nvSpPr>
        <p:spPr>
          <a:xfrm>
            <a:off x="3548349" y="2028108"/>
            <a:ext cx="3948993" cy="4310928"/>
          </a:xfrm>
          <a:prstGeom prst="rect">
            <a:avLst/>
          </a:prstGeom>
          <a:solidFill>
            <a:schemeClr val="accent1">
              <a:lumMod val="20000"/>
              <a:lumOff val="80000"/>
            </a:schemeClr>
          </a:solidFill>
          <a:ln w="0">
            <a:solidFill>
              <a:srgbClr val="808080"/>
            </a:solidFill>
            <a:prstDash val="solid"/>
          </a:ln>
        </p:spPr>
        <p:txBody>
          <a:bodyPr vert="horz" wrap="none" lIns="81646" tIns="40823" rIns="81646" bIns="40823" anchor="ctr" anchorCtr="0" compatLnSpc="0"/>
          <a:lstStyle/>
          <a:p>
            <a:pPr algn="ctr" hangingPunct="0">
              <a:tabLst>
                <a:tab pos="250169" algn="l"/>
              </a:tabLst>
              <a:defRPr sz="1800"/>
            </a:pPr>
            <a:r>
              <a:rPr lang="fr-FR" sz="1600" b="1" dirty="0">
                <a:latin typeface="Arial" pitchFamily="18"/>
                <a:ea typeface="Microsoft YaHei" pitchFamily="2"/>
                <a:cs typeface="Mangal" pitchFamily="2"/>
              </a:rPr>
              <a:t>Spring </a:t>
            </a:r>
            <a:r>
              <a:rPr lang="fr-FR" sz="1600" b="1" dirty="0" err="1">
                <a:latin typeface="Arial" pitchFamily="18"/>
                <a:ea typeface="Microsoft YaHei" pitchFamily="2"/>
                <a:cs typeface="Mangal" pitchFamily="2"/>
              </a:rPr>
              <a:t>Remote</a:t>
            </a:r>
            <a:endParaRPr lang="fr-FR" sz="1600" b="1" dirty="0">
              <a:latin typeface="Arial" pitchFamily="18"/>
              <a:ea typeface="Microsoft YaHei" pitchFamily="2"/>
              <a:cs typeface="Mangal" pitchFamily="2"/>
            </a:endParaRPr>
          </a:p>
          <a:p>
            <a:pPr algn="ctr" hangingPunct="0">
              <a:tabLst>
                <a:tab pos="250169" algn="l"/>
              </a:tabLst>
              <a:defRPr sz="1800"/>
            </a:pPr>
            <a:r>
              <a:rPr lang="fr-FR" sz="1600" b="1" dirty="0">
                <a:latin typeface="Arial" pitchFamily="18"/>
                <a:ea typeface="Microsoft YaHei" pitchFamily="2"/>
                <a:cs typeface="Mangal" pitchFamily="2"/>
              </a:rPr>
              <a:t>Servlet</a:t>
            </a:r>
          </a:p>
          <a:p>
            <a:pPr algn="ctr" hangingPunct="0">
              <a:tabLst>
                <a:tab pos="250169" algn="l"/>
              </a:tabLst>
              <a:defRPr sz="1800"/>
            </a:pPr>
            <a:r>
              <a:rPr lang="fr-FR" sz="1600" b="1" dirty="0">
                <a:latin typeface="Arial" pitchFamily="18"/>
                <a:ea typeface="Microsoft YaHei" pitchFamily="2"/>
                <a:cs typeface="Mangal" pitchFamily="2"/>
              </a:rPr>
              <a:t>Web Services</a:t>
            </a:r>
          </a:p>
          <a:p>
            <a:pPr algn="ctr" hangingPunct="0">
              <a:tabLst>
                <a:tab pos="250169" algn="l"/>
              </a:tabLst>
              <a:defRPr sz="1800"/>
            </a:pPr>
            <a:endParaRPr lang="fr-FR" sz="1600" b="1" dirty="0">
              <a:latin typeface="Arial" pitchFamily="18"/>
              <a:ea typeface="Microsoft YaHei" pitchFamily="2"/>
              <a:cs typeface="Mangal" pitchFamily="2"/>
            </a:endParaRPr>
          </a:p>
          <a:p>
            <a:pPr hangingPunct="0">
              <a:tabLst>
                <a:tab pos="250169" algn="l"/>
              </a:tabLst>
              <a:defRPr sz="1800"/>
            </a:pPr>
            <a:r>
              <a:rPr lang="fr-FR" sz="1600" b="1" dirty="0">
                <a:latin typeface="Arial" pitchFamily="18"/>
                <a:ea typeface="Microsoft YaHei" pitchFamily="2"/>
                <a:cs typeface="Mangal" pitchFamily="2"/>
              </a:rPr>
              <a:t>   Attributs &lt;=&gt; 0 .. n Services métiers</a:t>
            </a:r>
            <a:br>
              <a:rPr lang="fr-FR" sz="1600" b="1" dirty="0">
                <a:latin typeface="Arial" pitchFamily="18"/>
                <a:ea typeface="Microsoft YaHei" pitchFamily="2"/>
                <a:cs typeface="Mangal" pitchFamily="2"/>
              </a:rPr>
            </a:br>
            <a:r>
              <a:rPr lang="fr-FR" sz="1600" b="1" dirty="0">
                <a:latin typeface="Arial" pitchFamily="18"/>
                <a:ea typeface="Microsoft YaHei" pitchFamily="2"/>
                <a:cs typeface="Mangal" pitchFamily="2"/>
              </a:rPr>
              <a:t>   Méthodes &lt;=&gt; en fonction des techno</a:t>
            </a:r>
          </a:p>
        </p:txBody>
      </p:sp>
      <p:sp>
        <p:nvSpPr>
          <p:cNvPr id="10" name="Rectangle 9"/>
          <p:cNvSpPr/>
          <p:nvPr/>
        </p:nvSpPr>
        <p:spPr>
          <a:xfrm>
            <a:off x="7931492" y="1636205"/>
            <a:ext cx="2090147" cy="4702831"/>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1" name="Rectangle 10"/>
          <p:cNvSpPr/>
          <p:nvPr/>
        </p:nvSpPr>
        <p:spPr>
          <a:xfrm>
            <a:off x="7931492" y="1244303"/>
            <a:ext cx="2090147" cy="326585"/>
          </a:xfrm>
          <a:prstGeom prst="rect">
            <a:avLst/>
          </a:prstGeom>
          <a:solidFill>
            <a:srgbClr val="92D05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Services Métiers</a:t>
            </a:r>
          </a:p>
        </p:txBody>
      </p:sp>
      <p:sp>
        <p:nvSpPr>
          <p:cNvPr id="12" name="Rectangle 11"/>
          <p:cNvSpPr/>
          <p:nvPr/>
        </p:nvSpPr>
        <p:spPr>
          <a:xfrm>
            <a:off x="10599906" y="1229970"/>
            <a:ext cx="1045073" cy="326585"/>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dirty="0">
                <a:latin typeface="Arial" pitchFamily="18"/>
                <a:ea typeface="Microsoft YaHei" pitchFamily="2"/>
                <a:cs typeface="Mangal" pitchFamily="2"/>
              </a:rPr>
              <a:t>Données</a:t>
            </a:r>
          </a:p>
        </p:txBody>
      </p:sp>
      <p:sp>
        <p:nvSpPr>
          <p:cNvPr id="13" name="ZoneTexte 12"/>
          <p:cNvSpPr txBox="1"/>
          <p:nvPr/>
        </p:nvSpPr>
        <p:spPr>
          <a:xfrm>
            <a:off x="8131362" y="1715239"/>
            <a:ext cx="1712554" cy="323278"/>
          </a:xfrm>
          <a:prstGeom prst="rect">
            <a:avLst/>
          </a:prstGeom>
          <a:solidFill>
            <a:srgbClr val="92D05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Services Métiers</a:t>
            </a:r>
          </a:p>
        </p:txBody>
      </p:sp>
      <p:sp>
        <p:nvSpPr>
          <p:cNvPr id="14" name="Rectangle 13"/>
          <p:cNvSpPr/>
          <p:nvPr/>
        </p:nvSpPr>
        <p:spPr>
          <a:xfrm>
            <a:off x="10599906" y="1636205"/>
            <a:ext cx="1045073" cy="4702831"/>
          </a:xfrm>
          <a:prstGeom prst="rect">
            <a:avLst/>
          </a:prstGeom>
          <a:solidFill>
            <a:srgbClr val="00B0F0"/>
          </a:solidFill>
          <a:ln w="0">
            <a:solidFill>
              <a:srgbClr val="808080"/>
            </a:solidFill>
            <a:prstDash val="solid"/>
          </a:ln>
        </p:spPr>
        <p:txBody>
          <a:bodyPr vert="horz" wrap="none" lIns="81646" tIns="40823" rIns="81646" bIns="40823" anchor="ctr" anchorCtr="0" compatLnSpc="0"/>
          <a:lstStyle/>
          <a:p>
            <a:pPr hangingPunct="0"/>
            <a:endParaRPr lang="fr-FR" sz="1633">
              <a:latin typeface="Arial" pitchFamily="18"/>
              <a:ea typeface="Microsoft YaHei" pitchFamily="2"/>
              <a:cs typeface="Mangal" pitchFamily="2"/>
            </a:endParaRPr>
          </a:p>
        </p:txBody>
      </p:sp>
      <p:sp>
        <p:nvSpPr>
          <p:cNvPr id="16" name="ZoneTexte 15"/>
          <p:cNvSpPr txBox="1"/>
          <p:nvPr/>
        </p:nvSpPr>
        <p:spPr>
          <a:xfrm>
            <a:off x="10685798" y="1701523"/>
            <a:ext cx="804998" cy="564114"/>
          </a:xfrm>
          <a:prstGeom prst="rect">
            <a:avLst/>
          </a:prstGeom>
          <a:solidFill>
            <a:srgbClr val="00B0F0"/>
          </a:solidFill>
          <a:ln>
            <a:noFill/>
          </a:ln>
        </p:spPr>
        <p:txBody>
          <a:bodyPr vert="horz" wrap="none" lIns="81646" tIns="40823" rIns="81646" bIns="40823" anchorCtr="0" compatLnSpc="0">
            <a:spAutoFit/>
          </a:bodyPr>
          <a:lstStyle/>
          <a:p>
            <a:pPr hangingPunct="0">
              <a:defRPr sz="1800" i="1"/>
            </a:pPr>
            <a:r>
              <a:rPr lang="fr-FR" sz="1633" i="1">
                <a:latin typeface="Arial" pitchFamily="18"/>
                <a:ea typeface="Microsoft YaHei" pitchFamily="2"/>
                <a:cs typeface="Mangal" pitchFamily="2"/>
              </a:rPr>
              <a:t>Entités</a:t>
            </a:r>
            <a:br>
              <a:rPr lang="fr-FR" sz="1633" i="1">
                <a:latin typeface="Arial" pitchFamily="18"/>
                <a:ea typeface="Microsoft YaHei" pitchFamily="2"/>
                <a:cs typeface="Mangal" pitchFamily="2"/>
              </a:rPr>
            </a:br>
            <a:r>
              <a:rPr lang="fr-FR" sz="1633" i="1">
                <a:latin typeface="Arial" pitchFamily="18"/>
                <a:ea typeface="Microsoft YaHei" pitchFamily="2"/>
                <a:cs typeface="Mangal" pitchFamily="2"/>
              </a:rPr>
              <a:t>DAOs</a:t>
            </a:r>
          </a:p>
        </p:txBody>
      </p:sp>
      <p:sp>
        <p:nvSpPr>
          <p:cNvPr id="18" name="Rectangle 17"/>
          <p:cNvSpPr/>
          <p:nvPr/>
        </p:nvSpPr>
        <p:spPr>
          <a:xfrm>
            <a:off x="1654155" y="6404353"/>
            <a:ext cx="5843187" cy="326585"/>
          </a:xfrm>
          <a:prstGeom prst="rect">
            <a:avLst/>
          </a:prstGeom>
          <a:solidFill>
            <a:srgbClr val="FFFF00"/>
          </a:solidFill>
          <a:ln w="0">
            <a:solidFill>
              <a:srgbClr val="808080"/>
            </a:solidFill>
            <a:prstDash val="solid"/>
          </a:ln>
        </p:spPr>
        <p:txBody>
          <a:bodyPr vert="horz" wrap="none" lIns="81646" tIns="40823" rIns="81646" bIns="40823" anchor="ctr" anchorCtr="0" compatLnSpc="0"/>
          <a:lstStyle/>
          <a:p>
            <a:pPr algn="ctr" hangingPunct="0">
              <a:defRPr sz="1800"/>
            </a:pPr>
            <a:r>
              <a:rPr lang="fr-FR" sz="1633">
                <a:latin typeface="Arial" pitchFamily="18"/>
                <a:ea typeface="Microsoft YaHei" pitchFamily="2"/>
                <a:cs typeface="Mangal" pitchFamily="2"/>
              </a:rPr>
              <a:t>Struts / JSF / Spring MVC / ...</a:t>
            </a:r>
          </a:p>
        </p:txBody>
      </p:sp>
      <p:sp>
        <p:nvSpPr>
          <p:cNvPr id="19" name="Titre 18"/>
          <p:cNvSpPr>
            <a:spLocks noGrp="1"/>
          </p:cNvSpPr>
          <p:nvPr>
            <p:ph type="title"/>
          </p:nvPr>
        </p:nvSpPr>
        <p:spPr/>
        <p:txBody>
          <a:bodyPr>
            <a:normAutofit fontScale="90000"/>
          </a:bodyPr>
          <a:lstStyle/>
          <a:p>
            <a:r>
              <a:rPr lang="fr-FR" dirty="0"/>
              <a:t>Présentation</a:t>
            </a:r>
          </a:p>
        </p:txBody>
      </p:sp>
      <p:sp>
        <p:nvSpPr>
          <p:cNvPr id="22" name="Espace réservé du numéro de diapositive 4"/>
          <p:cNvSpPr>
            <a:spLocks noGrp="1"/>
          </p:cNvSpPr>
          <p:nvPr>
            <p:ph type="sldNum" sz="quarter" idx="12"/>
          </p:nvPr>
        </p:nvSpPr>
        <p:spPr/>
        <p:txBody>
          <a:bodyPr/>
          <a:lstStyle/>
          <a:p>
            <a:fld id="{CF4668DC-857F-487D-BFFA-8C0CA5037977}" type="slidenum">
              <a:rPr lang="fr-BE" smtClean="0"/>
              <a:pPr/>
              <a:t>534</a:t>
            </a:fld>
            <a:endParaRPr lang="fr-BE" dirty="0"/>
          </a:p>
        </p:txBody>
      </p:sp>
      <p:cxnSp>
        <p:nvCxnSpPr>
          <p:cNvPr id="20" name="Connecteur : en angle 19"/>
          <p:cNvCxnSpPr/>
          <p:nvPr/>
        </p:nvCxnSpPr>
        <p:spPr>
          <a:xfrm rot="5400000" flipH="1" flipV="1">
            <a:off x="7308960" y="127127"/>
            <a:ext cx="11521" cy="2204452"/>
          </a:xfrm>
          <a:prstGeom prst="bentConnector3">
            <a:avLst>
              <a:gd name="adj1" fmla="val 1800000"/>
            </a:avLst>
          </a:prstGeom>
          <a:noFill/>
          <a:ln w="36000">
            <a:solidFill>
              <a:srgbClr val="000000"/>
            </a:solidFill>
            <a:prstDash val="solid"/>
            <a:tailEnd type="arrow"/>
          </a:ln>
        </p:spPr>
      </p:cxnSp>
      <p:cxnSp>
        <p:nvCxnSpPr>
          <p:cNvPr id="21" name="Connecteur : en angle 20"/>
          <p:cNvCxnSpPr/>
          <p:nvPr/>
        </p:nvCxnSpPr>
        <p:spPr>
          <a:xfrm rot="5400000" flipH="1" flipV="1">
            <a:off x="10025202" y="132889"/>
            <a:ext cx="11521" cy="2204452"/>
          </a:xfrm>
          <a:prstGeom prst="bentConnector3">
            <a:avLst>
              <a:gd name="adj1" fmla="val 1800000"/>
            </a:avLst>
          </a:prstGeom>
          <a:noFill/>
          <a:ln w="36000">
            <a:solidFill>
              <a:srgbClr val="000000"/>
            </a:solidFill>
            <a:prstDash val="solid"/>
            <a:tailEnd type="arrow"/>
          </a:ln>
        </p:spPr>
      </p:cxnSp>
      <p:sp>
        <p:nvSpPr>
          <p:cNvPr id="4" name="Espace réservé du pied de page 3">
            <a:extLst>
              <a:ext uri="{FF2B5EF4-FFF2-40B4-BE49-F238E27FC236}">
                <a16:creationId xmlns:a16="http://schemas.microsoft.com/office/drawing/2014/main" id="{7437F4E9-ECDA-45FF-9C6B-E643FEAF704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1248420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rmAutofit fontScale="90000"/>
          </a:bodyPr>
          <a:lstStyle/>
          <a:p>
            <a:r>
              <a:rPr lang="fr-FR" altLang="fr-FR" dirty="0"/>
              <a:t>Spring </a:t>
            </a:r>
            <a:r>
              <a:rPr lang="fr-FR" altLang="fr-FR" dirty="0" err="1"/>
              <a:t>Remote</a:t>
            </a:r>
            <a:r>
              <a:rPr lang="fr-FR" altLang="fr-FR" dirty="0"/>
              <a:t> : RMI</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535</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fontScale="92500" lnSpcReduction="10000"/>
          </a:bodyPr>
          <a:lstStyle/>
          <a:p>
            <a:r>
              <a:rPr lang="fr-FR" dirty="0"/>
              <a:t>Vous permet de réaliser des services RMI classiques</a:t>
            </a:r>
          </a:p>
          <a:p>
            <a:r>
              <a:rPr lang="fr-FR" dirty="0"/>
              <a:t>Vous devrez donc réaliser :</a:t>
            </a:r>
          </a:p>
          <a:p>
            <a:pPr lvl="1"/>
            <a:r>
              <a:rPr lang="fr-FR" dirty="0"/>
              <a:t>Une interface pour chaque service distant</a:t>
            </a:r>
          </a:p>
          <a:p>
            <a:pPr lvl="2"/>
            <a:r>
              <a:rPr lang="fr-FR" dirty="0"/>
              <a:t>Elle doit hériter de </a:t>
            </a:r>
            <a:r>
              <a:rPr lang="fr-FR" dirty="0" err="1"/>
              <a:t>java.rmi.Remote</a:t>
            </a:r>
            <a:endParaRPr lang="fr-FR" dirty="0"/>
          </a:p>
          <a:p>
            <a:pPr lvl="2"/>
            <a:r>
              <a:rPr lang="fr-FR" dirty="0"/>
              <a:t>Ses méthodes doivent lever des </a:t>
            </a:r>
            <a:r>
              <a:rPr lang="fr-FR" dirty="0" err="1"/>
              <a:t>java.rmi.RemoteException</a:t>
            </a:r>
            <a:endParaRPr lang="fr-FR" dirty="0"/>
          </a:p>
          <a:p>
            <a:pPr lvl="2"/>
            <a:r>
              <a:rPr lang="fr-FR" dirty="0"/>
              <a:t>Ses paramètres / éléments retournés doivent être sérialisables</a:t>
            </a:r>
          </a:p>
          <a:p>
            <a:pPr lvl="1"/>
            <a:r>
              <a:rPr lang="fr-FR" dirty="0"/>
              <a:t>Une classe concrète par interface</a:t>
            </a:r>
          </a:p>
          <a:p>
            <a:pPr lvl="2"/>
            <a:r>
              <a:rPr lang="fr-FR" dirty="0"/>
              <a:t>Elle sera surement liées à vos services métiers via des @</a:t>
            </a:r>
            <a:r>
              <a:rPr lang="fr-FR" dirty="0" err="1"/>
              <a:t>Autowired</a:t>
            </a:r>
            <a:endParaRPr lang="fr-FR" dirty="0"/>
          </a:p>
          <a:p>
            <a:pPr lvl="1"/>
            <a:endParaRPr lang="fr-FR" dirty="0"/>
          </a:p>
          <a:p>
            <a:r>
              <a:rPr lang="fr-FR" dirty="0"/>
              <a:t>La RMI </a:t>
            </a:r>
            <a:r>
              <a:rPr lang="fr-FR" dirty="0" err="1"/>
              <a:t>Registry</a:t>
            </a:r>
            <a:r>
              <a:rPr lang="fr-FR" dirty="0"/>
              <a:t> sera gérée par Spring lors de la déclaration de chaque services</a:t>
            </a:r>
          </a:p>
          <a:p>
            <a:endParaRPr lang="fr-FR" dirty="0"/>
          </a:p>
          <a:p>
            <a:endParaRPr lang="fr-FR" dirty="0"/>
          </a:p>
        </p:txBody>
      </p:sp>
      <p:sp>
        <p:nvSpPr>
          <p:cNvPr id="2" name="Espace réservé du pied de page 1">
            <a:extLst>
              <a:ext uri="{FF2B5EF4-FFF2-40B4-BE49-F238E27FC236}">
                <a16:creationId xmlns:a16="http://schemas.microsoft.com/office/drawing/2014/main" id="{1B7BFFE6-CC1A-419D-AB85-0BB914631F7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3801604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rmAutofit fontScale="90000"/>
          </a:bodyPr>
          <a:lstStyle/>
          <a:p>
            <a:r>
              <a:rPr lang="fr-FR" altLang="fr-FR" dirty="0"/>
              <a:t>Spring </a:t>
            </a:r>
            <a:r>
              <a:rPr lang="fr-FR" altLang="fr-FR" dirty="0" err="1"/>
              <a:t>Remote</a:t>
            </a:r>
            <a:r>
              <a:rPr lang="fr-FR" altLang="fr-FR" dirty="0"/>
              <a:t> : RMI – côté serveur</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536</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lstStyle/>
          <a:p>
            <a:r>
              <a:rPr lang="fr-FR" dirty="0"/>
              <a:t>Vos services distants seront :</a:t>
            </a:r>
          </a:p>
          <a:p>
            <a:pPr lvl="1"/>
            <a:r>
              <a:rPr lang="fr-FR" dirty="0"/>
              <a:t>Annotés via </a:t>
            </a:r>
            <a:r>
              <a:rPr lang="fr-FR" dirty="0" err="1"/>
              <a:t>org.springframework.stereotype.Controller</a:t>
            </a:r>
            <a:endParaRPr lang="fr-FR" dirty="0"/>
          </a:p>
          <a:p>
            <a:pPr lvl="2"/>
            <a:r>
              <a:rPr lang="fr-FR" dirty="0"/>
              <a:t>N’oubliez pas votre component-scan</a:t>
            </a:r>
          </a:p>
          <a:p>
            <a:pPr lvl="1"/>
            <a:r>
              <a:rPr lang="fr-FR" dirty="0"/>
              <a:t>Montés via un fichier XML de configuration Spring</a:t>
            </a:r>
          </a:p>
          <a:p>
            <a:pPr lvl="2"/>
            <a:endParaRPr lang="fr-FR" dirty="0"/>
          </a:p>
        </p:txBody>
      </p:sp>
      <p:pic>
        <p:nvPicPr>
          <p:cNvPr id="2" name="Image 1">
            <a:extLst>
              <a:ext uri="{FF2B5EF4-FFF2-40B4-BE49-F238E27FC236}">
                <a16:creationId xmlns:a16="http://schemas.microsoft.com/office/drawing/2014/main" id="{29A97FC8-6FF6-4E6D-8401-515BB277B706}"/>
              </a:ext>
            </a:extLst>
          </p:cNvPr>
          <p:cNvPicPr>
            <a:picLocks noChangeAspect="1"/>
          </p:cNvPicPr>
          <p:nvPr/>
        </p:nvPicPr>
        <p:blipFill>
          <a:blip r:embed="rId3"/>
          <a:stretch>
            <a:fillRect/>
          </a:stretch>
        </p:blipFill>
        <p:spPr>
          <a:xfrm>
            <a:off x="1196071" y="3610619"/>
            <a:ext cx="10790881" cy="1524799"/>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101439F4-D78F-46B6-A7BA-FC5D25B068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6092551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rmAutofit fontScale="90000"/>
          </a:bodyPr>
          <a:lstStyle/>
          <a:p>
            <a:r>
              <a:rPr lang="fr-FR" altLang="fr-FR" dirty="0"/>
              <a:t>Spring </a:t>
            </a:r>
            <a:r>
              <a:rPr lang="fr-FR" altLang="fr-FR" dirty="0" err="1"/>
              <a:t>Remote</a:t>
            </a:r>
            <a:r>
              <a:rPr lang="fr-FR" altLang="fr-FR" dirty="0"/>
              <a:t> : RMI – côté client</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537</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lstStyle/>
          <a:p>
            <a:r>
              <a:rPr lang="fr-FR" dirty="0"/>
              <a:t>Vous déclarez simplement vos </a:t>
            </a:r>
            <a:r>
              <a:rPr lang="fr-FR" dirty="0" err="1"/>
              <a:t>beans</a:t>
            </a:r>
            <a:r>
              <a:rPr lang="fr-FR" dirty="0"/>
              <a:t> distants</a:t>
            </a:r>
          </a:p>
          <a:p>
            <a:endParaRPr lang="fr-FR" dirty="0"/>
          </a:p>
          <a:p>
            <a:endParaRPr lang="fr-FR" dirty="0"/>
          </a:p>
          <a:p>
            <a:r>
              <a:rPr lang="fr-FR" dirty="0"/>
              <a:t>Remarque : l’interface Java qui représente vos </a:t>
            </a:r>
            <a:r>
              <a:rPr lang="fr-FR" dirty="0" err="1"/>
              <a:t>beans</a:t>
            </a:r>
            <a:r>
              <a:rPr lang="fr-FR" dirty="0"/>
              <a:t> devra être déployée côté client</a:t>
            </a:r>
          </a:p>
        </p:txBody>
      </p:sp>
      <p:pic>
        <p:nvPicPr>
          <p:cNvPr id="4" name="Image 3">
            <a:extLst>
              <a:ext uri="{FF2B5EF4-FFF2-40B4-BE49-F238E27FC236}">
                <a16:creationId xmlns:a16="http://schemas.microsoft.com/office/drawing/2014/main" id="{25DE0767-B925-409A-9C45-BB1C1F7CF2B2}"/>
              </a:ext>
            </a:extLst>
          </p:cNvPr>
          <p:cNvPicPr>
            <a:picLocks noChangeAspect="1"/>
          </p:cNvPicPr>
          <p:nvPr/>
        </p:nvPicPr>
        <p:blipFill>
          <a:blip r:embed="rId3"/>
          <a:stretch>
            <a:fillRect/>
          </a:stretch>
        </p:blipFill>
        <p:spPr>
          <a:xfrm>
            <a:off x="709772" y="2010741"/>
            <a:ext cx="11202985" cy="861768"/>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59E9ED31-F0AC-4209-B601-117994B90AB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4727254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538</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Réalisé le premier TP Spring </a:t>
            </a:r>
            <a:r>
              <a:rPr lang="fr-FR" dirty="0" err="1"/>
              <a:t>remote</a:t>
            </a:r>
            <a:endParaRPr lang="fr-FR" dirty="0"/>
          </a:p>
          <a:p>
            <a:pPr lvl="1"/>
            <a:r>
              <a:rPr lang="fr-FR" dirty="0">
                <a:solidFill>
                  <a:schemeClr val="tx1"/>
                </a:solidFill>
              </a:rPr>
              <a:t>En repartant des exercices où les DAO, entités, services métiers sont cod</a:t>
            </a:r>
            <a:r>
              <a:rPr lang="fr-FR" dirty="0"/>
              <a:t>és en Spring, ajoutez une couche de contrôleur en Spring </a:t>
            </a:r>
            <a:r>
              <a:rPr lang="fr-FR" dirty="0" err="1"/>
              <a:t>Remote</a:t>
            </a:r>
            <a:r>
              <a:rPr lang="fr-FR" dirty="0"/>
              <a:t> RMI</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1750D699-A9D5-4388-B785-E6663B172E9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08F91D14-92C0-444F-AA28-396989A001A3}"/>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20465490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a:t>
            </a:r>
            <a:r>
              <a:rPr lang="fr-FR" altLang="fr-FR" sz="3600" dirty="0" err="1"/>
              <a:t>Hessian</a:t>
            </a:r>
            <a:r>
              <a:rPr lang="fr-FR" altLang="fr-FR" sz="3600" dirty="0"/>
              <a:t> / </a:t>
            </a:r>
            <a:r>
              <a:rPr lang="fr-FR" altLang="fr-FR" sz="3600" dirty="0" err="1"/>
              <a:t>Burlap</a:t>
            </a:r>
            <a:r>
              <a:rPr lang="fr-FR" altLang="fr-FR" sz="3600" dirty="0"/>
              <a:t> / </a:t>
            </a:r>
            <a:r>
              <a:rPr lang="fr-FR" altLang="fr-FR" sz="3600" dirty="0" err="1"/>
              <a:t>HttpInvoker</a:t>
            </a:r>
            <a:endParaRPr lang="fr-FR" altLang="fr-FR" sz="3600"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539</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fontScale="92500" lnSpcReduction="10000"/>
          </a:bodyPr>
          <a:lstStyle/>
          <a:p>
            <a:r>
              <a:rPr lang="fr-FR" dirty="0"/>
              <a:t>Vous permet de réaliser des services distants sans les </a:t>
            </a:r>
            <a:r>
              <a:rPr lang="fr-FR" i="1" dirty="0"/>
              <a:t>contraintes</a:t>
            </a:r>
            <a:r>
              <a:rPr lang="fr-FR" dirty="0"/>
              <a:t> RMI</a:t>
            </a:r>
          </a:p>
          <a:p>
            <a:endParaRPr lang="fr-FR" dirty="0"/>
          </a:p>
          <a:p>
            <a:r>
              <a:rPr lang="fr-FR" dirty="0"/>
              <a:t>Vous êtes dans une approche J2EE </a:t>
            </a:r>
            <a:r>
              <a:rPr lang="fr-FR" dirty="0">
                <a:sym typeface="Wingdings" panose="05000000000000000000" pitchFamily="2" charset="2"/>
              </a:rPr>
              <a:t>il faudra un serveur d’application web</a:t>
            </a:r>
          </a:p>
          <a:p>
            <a:pPr lvl="1"/>
            <a:r>
              <a:rPr lang="fr-FR" dirty="0">
                <a:sym typeface="Wingdings" panose="05000000000000000000" pitchFamily="2" charset="2"/>
              </a:rPr>
              <a:t>C’est la servlet </a:t>
            </a:r>
            <a:r>
              <a:rPr lang="fr-FR" dirty="0" err="1">
                <a:sym typeface="Wingdings" panose="05000000000000000000" pitchFamily="2" charset="2"/>
              </a:rPr>
              <a:t>DispatcherServlet</a:t>
            </a:r>
            <a:r>
              <a:rPr lang="fr-FR" dirty="0">
                <a:sym typeface="Wingdings" panose="05000000000000000000" pitchFamily="2" charset="2"/>
              </a:rPr>
              <a:t> du Spring qui s’occupera du routage</a:t>
            </a:r>
            <a:endParaRPr lang="fr-FR" dirty="0"/>
          </a:p>
          <a:p>
            <a:endParaRPr lang="fr-FR" dirty="0"/>
          </a:p>
          <a:p>
            <a:r>
              <a:rPr lang="fr-FR" dirty="0"/>
              <a:t>Les trois sont des implémentations spécifiques, les informations seront échangées sur de l’HTTP en binaire ou en XML selon les implémentations</a:t>
            </a:r>
          </a:p>
        </p:txBody>
      </p:sp>
      <p:sp>
        <p:nvSpPr>
          <p:cNvPr id="2" name="Espace réservé du pied de page 1">
            <a:extLst>
              <a:ext uri="{FF2B5EF4-FFF2-40B4-BE49-F238E27FC236}">
                <a16:creationId xmlns:a16="http://schemas.microsoft.com/office/drawing/2014/main" id="{BDF25E5A-A7B0-4D38-A7F2-2A36E9AF343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89107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54</a:t>
            </a:fld>
            <a:endParaRPr lang="fr-FR"/>
          </a:p>
        </p:txBody>
      </p:sp>
      <p:sp>
        <p:nvSpPr>
          <p:cNvPr id="137219" name="Espace réservé du contenu 2"/>
          <p:cNvSpPr>
            <a:spLocks noGrp="1"/>
          </p:cNvSpPr>
          <p:nvPr>
            <p:ph idx="1"/>
          </p:nvPr>
        </p:nvSpPr>
        <p:spPr/>
        <p:txBody>
          <a:bodyPr>
            <a:normAutofit lnSpcReduction="10000"/>
          </a:bodyPr>
          <a:lstStyle/>
          <a:p>
            <a:r>
              <a:rPr lang="fr-FR" altLang="en-US" dirty="0"/>
              <a:t>Spring permet l’héritage entre </a:t>
            </a:r>
            <a:r>
              <a:rPr lang="fr-FR" altLang="en-US" dirty="0" err="1"/>
              <a:t>beans</a:t>
            </a:r>
            <a:endParaRPr lang="fr-FR" altLang="en-US" dirty="0"/>
          </a:p>
          <a:p>
            <a:endParaRPr lang="fr-FR" altLang="en-US" dirty="0"/>
          </a:p>
          <a:p>
            <a:endParaRPr lang="fr-FR" altLang="en-US" dirty="0"/>
          </a:p>
          <a:p>
            <a:endParaRPr lang="fr-FR" altLang="en-US" dirty="0"/>
          </a:p>
          <a:p>
            <a:endParaRPr lang="fr-FR" altLang="en-US" dirty="0"/>
          </a:p>
          <a:p>
            <a:pPr lvl="1"/>
            <a:r>
              <a:rPr lang="fr-FR" altLang="en-US" dirty="0"/>
              <a:t>Bean </a:t>
            </a:r>
            <a:r>
              <a:rPr lang="fr-FR" altLang="en-US" i="1" dirty="0"/>
              <a:t>parent</a:t>
            </a:r>
            <a:r>
              <a:rPr lang="fr-FR" altLang="en-US" dirty="0"/>
              <a:t> caractérisé par l’attribut « </a:t>
            </a:r>
            <a:r>
              <a:rPr lang="fr-FR" altLang="en-US" b="1" dirty="0"/>
              <a:t>abstract</a:t>
            </a:r>
            <a:r>
              <a:rPr lang="fr-FR" altLang="en-US" dirty="0"/>
              <a:t> ».</a:t>
            </a:r>
          </a:p>
          <a:p>
            <a:pPr lvl="2"/>
            <a:r>
              <a:rPr lang="fr-FR" altLang="en-US" dirty="0"/>
              <a:t>Si la valeur « abstract » est à « </a:t>
            </a:r>
            <a:r>
              <a:rPr lang="fr-FR" altLang="en-US" dirty="0" err="1"/>
              <a:t>true</a:t>
            </a:r>
            <a:r>
              <a:rPr lang="fr-FR" altLang="en-US" dirty="0"/>
              <a:t> » alors le </a:t>
            </a:r>
            <a:r>
              <a:rPr lang="fr-FR" altLang="en-US" dirty="0" err="1"/>
              <a:t>bean</a:t>
            </a:r>
            <a:r>
              <a:rPr lang="fr-FR" altLang="en-US" dirty="0"/>
              <a:t> ne peut être utilisé directement.</a:t>
            </a:r>
          </a:p>
          <a:p>
            <a:pPr lvl="1"/>
            <a:r>
              <a:rPr lang="fr-FR" altLang="en-US" dirty="0"/>
              <a:t>Bean </a:t>
            </a:r>
            <a:r>
              <a:rPr lang="fr-FR" altLang="en-US" i="1" dirty="0"/>
              <a:t>enfant</a:t>
            </a:r>
            <a:r>
              <a:rPr lang="fr-FR" altLang="en-US" dirty="0"/>
              <a:t> caractérisé par l’attribut « </a:t>
            </a:r>
            <a:r>
              <a:rPr lang="fr-FR" altLang="en-US" b="1" dirty="0"/>
              <a:t>parent</a:t>
            </a:r>
            <a:r>
              <a:rPr lang="fr-FR" altLang="en-US" dirty="0"/>
              <a:t> » pointant vers l’id du </a:t>
            </a:r>
            <a:r>
              <a:rPr lang="fr-FR" altLang="en-US" dirty="0" err="1"/>
              <a:t>bean</a:t>
            </a:r>
            <a:r>
              <a:rPr lang="fr-FR" altLang="en-US" dirty="0"/>
              <a:t> parent.</a:t>
            </a:r>
          </a:p>
        </p:txBody>
      </p:sp>
      <p:sp>
        <p:nvSpPr>
          <p:cNvPr id="6" name="ZoneTexte 5"/>
          <p:cNvSpPr txBox="1"/>
          <p:nvPr/>
        </p:nvSpPr>
        <p:spPr>
          <a:xfrm>
            <a:off x="1724024" y="1981200"/>
            <a:ext cx="9077325"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a:rPr>
              <a:t>&lt;</a:t>
            </a:r>
            <a:r>
              <a:rPr lang="fr-FR" sz="1600" dirty="0" err="1">
                <a:solidFill>
                  <a:schemeClr val="tx1"/>
                </a:solidFill>
                <a:latin typeface="Courier New"/>
              </a:rPr>
              <a:t>bean</a:t>
            </a:r>
            <a:r>
              <a:rPr lang="fr-FR" sz="1600" dirty="0">
                <a:solidFill>
                  <a:schemeClr val="tx1"/>
                </a:solidFill>
                <a:latin typeface="Courier New"/>
              </a:rPr>
              <a:t> id="</a:t>
            </a:r>
            <a:r>
              <a:rPr lang="fr-FR" sz="1600" b="1" dirty="0" err="1">
                <a:solidFill>
                  <a:schemeClr val="tx1"/>
                </a:solidFill>
                <a:latin typeface="Courier New"/>
              </a:rPr>
              <a:t>parentBean</a:t>
            </a:r>
            <a:r>
              <a:rPr lang="fr-FR" sz="1600" dirty="0">
                <a:solidFill>
                  <a:schemeClr val="tx1"/>
                </a:solidFill>
                <a:latin typeface="Courier New"/>
              </a:rPr>
              <a:t>" class="</a:t>
            </a:r>
            <a:r>
              <a:rPr lang="fr-FR" sz="1600" dirty="0" err="1">
                <a:solidFill>
                  <a:schemeClr val="tx1"/>
                </a:solidFill>
                <a:latin typeface="Courier New"/>
              </a:rPr>
              <a:t>exemple.ParentBeanImpl</a:t>
            </a:r>
            <a:r>
              <a:rPr lang="fr-FR" sz="1600" dirty="0">
                <a:solidFill>
                  <a:schemeClr val="tx1"/>
                </a:solidFill>
                <a:latin typeface="Courier New"/>
              </a:rPr>
              <a:t>" </a:t>
            </a:r>
            <a:r>
              <a:rPr lang="fr-FR" sz="1600" b="1" dirty="0">
                <a:solidFill>
                  <a:schemeClr val="tx1"/>
                </a:solidFill>
                <a:latin typeface="Courier New"/>
              </a:rPr>
              <a:t>abstract="</a:t>
            </a:r>
            <a:r>
              <a:rPr lang="fr-FR" sz="1600" b="1" dirty="0" err="1">
                <a:solidFill>
                  <a:schemeClr val="tx1"/>
                </a:solidFill>
                <a:latin typeface="Courier New"/>
              </a:rPr>
              <a:t>true</a:t>
            </a:r>
            <a:r>
              <a:rPr lang="fr-FR" sz="1600" b="1" dirty="0">
                <a:solidFill>
                  <a:schemeClr val="tx1"/>
                </a:solidFill>
                <a:latin typeface="Courier New"/>
              </a:rPr>
              <a:t>"</a:t>
            </a:r>
            <a:r>
              <a:rPr lang="fr-FR" sz="1600" dirty="0">
                <a:solidFill>
                  <a:schemeClr val="tx1"/>
                </a:solidFill>
                <a:latin typeface="Courier New"/>
              </a:rPr>
              <a:t>&gt;</a:t>
            </a:r>
          </a:p>
          <a:p>
            <a:pPr>
              <a:defRPr/>
            </a:pPr>
            <a:r>
              <a:rPr lang="fr-FR" sz="1600" dirty="0">
                <a:solidFill>
                  <a:schemeClr val="tx1"/>
                </a:solidFill>
                <a:latin typeface="Courier New"/>
              </a:rPr>
              <a:t>  &lt;</a:t>
            </a:r>
            <a:r>
              <a:rPr lang="fr-FR" sz="1600" dirty="0" err="1">
                <a:solidFill>
                  <a:schemeClr val="tx1"/>
                </a:solidFill>
                <a:latin typeface="Courier New"/>
              </a:rPr>
              <a:t>property</a:t>
            </a:r>
            <a:r>
              <a:rPr lang="fr-FR" sz="1600" dirty="0">
                <a:solidFill>
                  <a:schemeClr val="tx1"/>
                </a:solidFill>
                <a:latin typeface="Courier New"/>
              </a:rPr>
              <a:t> </a:t>
            </a:r>
            <a:r>
              <a:rPr lang="fr-FR" sz="1600" dirty="0" err="1">
                <a:solidFill>
                  <a:schemeClr val="tx1"/>
                </a:solidFill>
                <a:latin typeface="Courier New"/>
              </a:rPr>
              <a:t>name</a:t>
            </a:r>
            <a:r>
              <a:rPr lang="fr-FR" sz="1600" dirty="0">
                <a:solidFill>
                  <a:schemeClr val="tx1"/>
                </a:solidFill>
                <a:latin typeface="Courier New"/>
              </a:rPr>
              <a:t>="prop1" value="value1"/&gt;</a:t>
            </a:r>
          </a:p>
          <a:p>
            <a:pPr>
              <a:defRPr/>
            </a:pPr>
            <a:r>
              <a:rPr lang="fr-FR" sz="1600" dirty="0">
                <a:solidFill>
                  <a:schemeClr val="tx1"/>
                </a:solidFill>
                <a:latin typeface="Courier New"/>
              </a:rPr>
              <a:t>&lt;/</a:t>
            </a:r>
            <a:r>
              <a:rPr lang="fr-FR" sz="1600" dirty="0" err="1">
                <a:solidFill>
                  <a:schemeClr val="tx1"/>
                </a:solidFill>
                <a:latin typeface="Courier New"/>
              </a:rPr>
              <a:t>bean</a:t>
            </a:r>
            <a:r>
              <a:rPr lang="fr-FR" sz="1600" dirty="0">
                <a:solidFill>
                  <a:schemeClr val="tx1"/>
                </a:solidFill>
                <a:latin typeface="Courier New"/>
              </a:rPr>
              <a:t>&gt;</a:t>
            </a:r>
          </a:p>
          <a:p>
            <a:pPr>
              <a:defRPr/>
            </a:pPr>
            <a:endParaRPr lang="fr-FR" sz="1600" dirty="0">
              <a:solidFill>
                <a:schemeClr val="tx1"/>
              </a:solidFill>
              <a:latin typeface="Courier New"/>
            </a:endParaRPr>
          </a:p>
          <a:p>
            <a:pPr>
              <a:defRPr/>
            </a:pPr>
            <a:r>
              <a:rPr lang="fr-FR" sz="1600" dirty="0">
                <a:solidFill>
                  <a:schemeClr val="tx1"/>
                </a:solidFill>
                <a:latin typeface="Courier New"/>
              </a:rPr>
              <a:t>&lt;</a:t>
            </a:r>
            <a:r>
              <a:rPr lang="fr-FR" sz="1600" dirty="0" err="1">
                <a:solidFill>
                  <a:schemeClr val="tx1"/>
                </a:solidFill>
                <a:latin typeface="Courier New"/>
              </a:rPr>
              <a:t>bean</a:t>
            </a:r>
            <a:r>
              <a:rPr lang="fr-FR" sz="1600" dirty="0">
                <a:solidFill>
                  <a:schemeClr val="tx1"/>
                </a:solidFill>
                <a:latin typeface="Courier New"/>
              </a:rPr>
              <a:t> id="</a:t>
            </a:r>
            <a:r>
              <a:rPr lang="fr-FR" sz="1600" dirty="0" err="1">
                <a:solidFill>
                  <a:schemeClr val="tx1"/>
                </a:solidFill>
                <a:latin typeface="Courier New"/>
              </a:rPr>
              <a:t>childBean</a:t>
            </a:r>
            <a:r>
              <a:rPr lang="fr-FR" sz="1600" dirty="0">
                <a:solidFill>
                  <a:schemeClr val="tx1"/>
                </a:solidFill>
                <a:latin typeface="Courier New"/>
              </a:rPr>
              <a:t>" class="</a:t>
            </a:r>
            <a:r>
              <a:rPr lang="fr-FR" sz="1600" dirty="0" err="1">
                <a:solidFill>
                  <a:schemeClr val="tx1"/>
                </a:solidFill>
                <a:latin typeface="Courier New"/>
              </a:rPr>
              <a:t>exemple.ChildBeanImpl</a:t>
            </a:r>
            <a:r>
              <a:rPr lang="fr-FR" sz="1600" dirty="0">
                <a:solidFill>
                  <a:schemeClr val="tx1"/>
                </a:solidFill>
                <a:latin typeface="Courier New"/>
              </a:rPr>
              <a:t>" </a:t>
            </a:r>
            <a:r>
              <a:rPr lang="fr-FR" sz="1600" b="1" dirty="0">
                <a:solidFill>
                  <a:schemeClr val="tx1"/>
                </a:solidFill>
                <a:latin typeface="Courier New"/>
              </a:rPr>
              <a:t>parent="</a:t>
            </a:r>
            <a:r>
              <a:rPr lang="fr-FR" sz="1600" b="1" dirty="0" err="1">
                <a:solidFill>
                  <a:schemeClr val="tx1"/>
                </a:solidFill>
                <a:latin typeface="Courier New"/>
              </a:rPr>
              <a:t>parentBean</a:t>
            </a:r>
            <a:r>
              <a:rPr lang="fr-FR" sz="1600" b="1" dirty="0">
                <a:solidFill>
                  <a:schemeClr val="tx1"/>
                </a:solidFill>
                <a:latin typeface="Courier New"/>
              </a:rPr>
              <a:t>"</a:t>
            </a:r>
            <a:r>
              <a:rPr lang="fr-FR" sz="1600" dirty="0">
                <a:solidFill>
                  <a:schemeClr val="tx1"/>
                </a:solidFill>
                <a:latin typeface="Courier New"/>
              </a:rPr>
              <a:t>&gt;</a:t>
            </a:r>
          </a:p>
          <a:p>
            <a:pPr>
              <a:defRPr/>
            </a:pPr>
            <a:r>
              <a:rPr lang="fr-FR" sz="1600" dirty="0">
                <a:solidFill>
                  <a:schemeClr val="tx1"/>
                </a:solidFill>
                <a:latin typeface="Courier New"/>
              </a:rPr>
              <a:t>  &lt;</a:t>
            </a:r>
            <a:r>
              <a:rPr lang="fr-FR" sz="1600" dirty="0" err="1">
                <a:solidFill>
                  <a:schemeClr val="tx1"/>
                </a:solidFill>
                <a:latin typeface="Courier New"/>
              </a:rPr>
              <a:t>property</a:t>
            </a:r>
            <a:r>
              <a:rPr lang="fr-FR" sz="1600" dirty="0">
                <a:solidFill>
                  <a:schemeClr val="tx1"/>
                </a:solidFill>
                <a:latin typeface="Courier New"/>
              </a:rPr>
              <a:t> </a:t>
            </a:r>
            <a:r>
              <a:rPr lang="fr-FR" sz="1600" dirty="0" err="1">
                <a:solidFill>
                  <a:schemeClr val="tx1"/>
                </a:solidFill>
                <a:latin typeface="Courier New"/>
              </a:rPr>
              <a:t>name</a:t>
            </a:r>
            <a:r>
              <a:rPr lang="fr-FR" sz="1600" dirty="0">
                <a:solidFill>
                  <a:schemeClr val="tx1"/>
                </a:solidFill>
                <a:latin typeface="Courier New"/>
              </a:rPr>
              <a:t>="prop2" value="value2"/&gt;</a:t>
            </a:r>
          </a:p>
          <a:p>
            <a:pPr>
              <a:defRPr/>
            </a:pPr>
            <a:r>
              <a:rPr lang="fr-FR" sz="1600" dirty="0">
                <a:solidFill>
                  <a:schemeClr val="tx1"/>
                </a:solidFill>
                <a:latin typeface="Courier New"/>
              </a:rPr>
              <a:t>&lt;/</a:t>
            </a:r>
            <a:r>
              <a:rPr lang="fr-FR" sz="1600" dirty="0" err="1">
                <a:solidFill>
                  <a:schemeClr val="tx1"/>
                </a:solidFill>
                <a:latin typeface="Courier New"/>
              </a:rPr>
              <a:t>bean</a:t>
            </a:r>
            <a:r>
              <a:rPr lang="fr-FR" sz="1600" dirty="0">
                <a:solidFill>
                  <a:schemeClr val="tx1"/>
                </a:solidFill>
                <a:latin typeface="Courier New"/>
              </a:rPr>
              <a:t>&gt;</a:t>
            </a:r>
          </a:p>
        </p:txBody>
      </p:sp>
      <p:sp>
        <p:nvSpPr>
          <p:cNvPr id="10" name="Titre 9"/>
          <p:cNvSpPr>
            <a:spLocks noGrp="1"/>
          </p:cNvSpPr>
          <p:nvPr>
            <p:ph type="title"/>
          </p:nvPr>
        </p:nvSpPr>
        <p:spPr/>
        <p:txBody>
          <a:bodyPr>
            <a:normAutofit fontScale="90000"/>
          </a:bodyPr>
          <a:lstStyle/>
          <a:p>
            <a:r>
              <a:rPr lang="fr-FR" dirty="0"/>
              <a:t>Définition des </a:t>
            </a:r>
            <a:r>
              <a:rPr lang="fr-FR" dirty="0" err="1"/>
              <a:t>Beans</a:t>
            </a:r>
            <a:r>
              <a:rPr lang="fr-FR" dirty="0"/>
              <a:t> par héritage</a:t>
            </a:r>
          </a:p>
        </p:txBody>
      </p:sp>
      <p:sp>
        <p:nvSpPr>
          <p:cNvPr id="2" name="Espace réservé du pied de page 1">
            <a:extLst>
              <a:ext uri="{FF2B5EF4-FFF2-40B4-BE49-F238E27FC236}">
                <a16:creationId xmlns:a16="http://schemas.microsoft.com/office/drawing/2014/main" id="{47AB103D-D17E-4266-A104-BB71A6E7CF1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85304453"/>
      </p:ext>
    </p:extLst>
  </p:cSld>
  <p:clrMapOvr>
    <a:masterClrMapping/>
  </p:clrMapOvr>
  <p:transition spd="slow"/>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a:t>
            </a:r>
            <a:r>
              <a:rPr lang="fr-FR" altLang="fr-FR" sz="3600" dirty="0" err="1"/>
              <a:t>Hessian</a:t>
            </a:r>
            <a:r>
              <a:rPr lang="fr-FR" altLang="fr-FR" sz="3600" dirty="0"/>
              <a:t> / </a:t>
            </a:r>
            <a:r>
              <a:rPr lang="fr-FR" altLang="fr-FR" sz="3600" dirty="0" err="1"/>
              <a:t>Burlap</a:t>
            </a:r>
            <a:r>
              <a:rPr lang="fr-FR" altLang="fr-FR" sz="3600" dirty="0"/>
              <a:t> / </a:t>
            </a:r>
            <a:r>
              <a:rPr lang="fr-FR" altLang="fr-FR" sz="3600" dirty="0" err="1"/>
              <a:t>HttpInvoker</a:t>
            </a:r>
            <a:endParaRPr lang="fr-FR" altLang="fr-FR" sz="3600"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540</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lstStyle/>
          <a:p>
            <a:r>
              <a:rPr lang="fr-FR" dirty="0"/>
              <a:t>Dans les trois cas, vous devrez :</a:t>
            </a:r>
          </a:p>
          <a:p>
            <a:pPr lvl="1"/>
            <a:r>
              <a:rPr lang="fr-FR" dirty="0"/>
              <a:t>Déclarer la servlet Spring dans votre fichier web.xml</a:t>
            </a:r>
          </a:p>
          <a:p>
            <a:pPr lvl="2"/>
            <a:r>
              <a:rPr lang="fr-FR" dirty="0"/>
              <a:t>Faire le fichier de configuration Spring qui lui sera associé</a:t>
            </a:r>
          </a:p>
          <a:p>
            <a:pPr lvl="1"/>
            <a:r>
              <a:rPr lang="fr-FR" dirty="0"/>
              <a:t>Réaliser une interface pour chaque service distant</a:t>
            </a:r>
          </a:p>
          <a:p>
            <a:pPr lvl="2"/>
            <a:r>
              <a:rPr lang="fr-FR" dirty="0"/>
              <a:t>Vous pouvez lever les exceptions que vous voulez</a:t>
            </a:r>
          </a:p>
          <a:p>
            <a:pPr lvl="2"/>
            <a:r>
              <a:rPr lang="fr-FR" dirty="0"/>
              <a:t>Ses paramètres / éléments retournés doivent être sérialisables</a:t>
            </a:r>
          </a:p>
          <a:p>
            <a:pPr lvl="1"/>
            <a:r>
              <a:rPr lang="fr-FR" dirty="0"/>
              <a:t>Réaliser une classe concrète par interface</a:t>
            </a:r>
          </a:p>
          <a:p>
            <a:pPr lvl="2"/>
            <a:r>
              <a:rPr lang="fr-FR" dirty="0"/>
              <a:t>Elle sera surement liées à vos services métiers via des @</a:t>
            </a:r>
            <a:r>
              <a:rPr lang="fr-FR" dirty="0" err="1"/>
              <a:t>Autowired</a:t>
            </a:r>
            <a:endParaRPr lang="fr-FR" dirty="0"/>
          </a:p>
          <a:p>
            <a:endParaRPr lang="fr-FR" dirty="0"/>
          </a:p>
        </p:txBody>
      </p:sp>
      <p:sp>
        <p:nvSpPr>
          <p:cNvPr id="2" name="Espace réservé du pied de page 1">
            <a:extLst>
              <a:ext uri="{FF2B5EF4-FFF2-40B4-BE49-F238E27FC236}">
                <a16:creationId xmlns:a16="http://schemas.microsoft.com/office/drawing/2014/main" id="{F6496528-3571-4FD3-B70E-039EBE6E4C0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6105819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a:t>
            </a:r>
            <a:r>
              <a:rPr lang="fr-FR" altLang="fr-FR" sz="3600" dirty="0" err="1"/>
              <a:t>Hessian</a:t>
            </a:r>
            <a:r>
              <a:rPr lang="fr-FR" altLang="fr-FR" sz="3600" dirty="0"/>
              <a:t> / </a:t>
            </a:r>
            <a:r>
              <a:rPr lang="fr-FR" altLang="fr-FR" sz="3600" dirty="0" err="1"/>
              <a:t>Burlap</a:t>
            </a:r>
            <a:r>
              <a:rPr lang="fr-FR" altLang="fr-FR" sz="3600" dirty="0"/>
              <a:t> / </a:t>
            </a:r>
            <a:r>
              <a:rPr lang="fr-FR" altLang="fr-FR" sz="3600" dirty="0" err="1"/>
              <a:t>HttpInvoker</a:t>
            </a:r>
            <a:endParaRPr lang="fr-FR" altLang="fr-FR" sz="3600"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541</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lstStyle/>
          <a:p>
            <a:r>
              <a:rPr lang="fr-FR" dirty="0"/>
              <a:t>Dans cette approche, l’implémentation (</a:t>
            </a:r>
            <a:r>
              <a:rPr lang="fr-FR" dirty="0" err="1"/>
              <a:t>Hessian</a:t>
            </a:r>
            <a:r>
              <a:rPr lang="fr-FR" dirty="0"/>
              <a:t>, </a:t>
            </a:r>
            <a:r>
              <a:rPr lang="fr-FR" dirty="0" err="1"/>
              <a:t>Burlap</a:t>
            </a:r>
            <a:r>
              <a:rPr lang="fr-FR" dirty="0"/>
              <a:t>, …) ne transparait pas du tout dans le code.</a:t>
            </a:r>
          </a:p>
          <a:p>
            <a:endParaRPr lang="fr-FR" dirty="0"/>
          </a:p>
          <a:p>
            <a:r>
              <a:rPr lang="fr-FR" dirty="0"/>
              <a:t>On ne choisit son implémentation qu’au moment de déclarer ses services distants</a:t>
            </a:r>
          </a:p>
          <a:p>
            <a:pPr lvl="1"/>
            <a:r>
              <a:rPr lang="fr-FR" dirty="0"/>
              <a:t>Côté serveur :Généralement dans le fichier de configuration Spring associé à la </a:t>
            </a:r>
            <a:r>
              <a:rPr lang="fr-FR" dirty="0" err="1">
                <a:sym typeface="Wingdings" panose="05000000000000000000" pitchFamily="2" charset="2"/>
              </a:rPr>
              <a:t>DispatcherServlet</a:t>
            </a:r>
            <a:endParaRPr lang="fr-FR" dirty="0">
              <a:sym typeface="Wingdings" panose="05000000000000000000" pitchFamily="2" charset="2"/>
            </a:endParaRPr>
          </a:p>
          <a:p>
            <a:pPr lvl="1"/>
            <a:r>
              <a:rPr lang="fr-FR" dirty="0">
                <a:sym typeface="Wingdings" panose="05000000000000000000" pitchFamily="2" charset="2"/>
              </a:rPr>
              <a:t>Côté client : dans le fichier Spring dédié au client</a:t>
            </a:r>
          </a:p>
          <a:p>
            <a:pPr lvl="1"/>
            <a:endParaRPr lang="fr-FR" dirty="0">
              <a:sym typeface="Wingdings" panose="05000000000000000000" pitchFamily="2" charset="2"/>
            </a:endParaRPr>
          </a:p>
          <a:p>
            <a:pPr lvl="1"/>
            <a:endParaRPr lang="fr-FR" dirty="0">
              <a:sym typeface="Wingdings" panose="05000000000000000000" pitchFamily="2" charset="2"/>
            </a:endParaRPr>
          </a:p>
          <a:p>
            <a:pPr lvl="1"/>
            <a:endParaRPr lang="fr-FR" dirty="0"/>
          </a:p>
        </p:txBody>
      </p:sp>
      <p:sp>
        <p:nvSpPr>
          <p:cNvPr id="2" name="Espace réservé du pied de page 1">
            <a:extLst>
              <a:ext uri="{FF2B5EF4-FFF2-40B4-BE49-F238E27FC236}">
                <a16:creationId xmlns:a16="http://schemas.microsoft.com/office/drawing/2014/main" id="{E257D5C2-A56B-451E-B294-ED3B5901B19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59539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a:t>
            </a:r>
            <a:r>
              <a:rPr lang="fr-FR" altLang="fr-FR" sz="3600" dirty="0" err="1"/>
              <a:t>Hessian</a:t>
            </a:r>
            <a:r>
              <a:rPr lang="fr-FR" altLang="fr-FR" sz="3600" dirty="0"/>
              <a:t> / </a:t>
            </a:r>
            <a:r>
              <a:rPr lang="fr-FR" altLang="fr-FR" sz="3600" dirty="0" err="1"/>
              <a:t>Burlap</a:t>
            </a:r>
            <a:r>
              <a:rPr lang="fr-FR" altLang="fr-FR" sz="3600" dirty="0"/>
              <a:t> / </a:t>
            </a:r>
            <a:r>
              <a:rPr lang="fr-FR" altLang="fr-FR" sz="3600" dirty="0" err="1"/>
              <a:t>HttpInvoker</a:t>
            </a:r>
            <a:endParaRPr lang="fr-FR" altLang="fr-FR" sz="3600"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542</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fontScale="92500"/>
          </a:bodyPr>
          <a:lstStyle/>
          <a:p>
            <a:r>
              <a:rPr lang="fr-FR" dirty="0"/>
              <a:t>Côté serveur (fichier de configuration Spring de la servlet) :</a:t>
            </a: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C’est l’implémentation de la classe qui change</a:t>
            </a:r>
          </a:p>
          <a:p>
            <a:r>
              <a:rPr lang="fr-FR" dirty="0">
                <a:sym typeface="Wingdings" panose="05000000000000000000" pitchFamily="2" charset="2"/>
              </a:rPr>
              <a:t>Notez que l’URL final est dépendant :</a:t>
            </a:r>
          </a:p>
          <a:p>
            <a:pPr lvl="1"/>
            <a:r>
              <a:rPr lang="fr-FR" dirty="0">
                <a:sym typeface="Wingdings" panose="05000000000000000000" pitchFamily="2" charset="2"/>
              </a:rPr>
              <a:t>Du </a:t>
            </a:r>
            <a:r>
              <a:rPr lang="fr-FR" dirty="0" err="1">
                <a:sym typeface="Wingdings" panose="05000000000000000000" pitchFamily="2" charset="2"/>
              </a:rPr>
              <a:t>context</a:t>
            </a:r>
            <a:r>
              <a:rPr lang="fr-FR" dirty="0">
                <a:sym typeface="Wingdings" panose="05000000000000000000" pitchFamily="2" charset="2"/>
              </a:rPr>
              <a:t> root de votre application J2EE</a:t>
            </a:r>
          </a:p>
          <a:p>
            <a:pPr lvl="1"/>
            <a:r>
              <a:rPr lang="fr-FR" dirty="0">
                <a:sym typeface="Wingdings" panose="05000000000000000000" pitchFamily="2" charset="2"/>
              </a:rPr>
              <a:t>Du mapping de votre </a:t>
            </a:r>
            <a:r>
              <a:rPr lang="fr-FR" dirty="0" err="1">
                <a:sym typeface="Wingdings" panose="05000000000000000000" pitchFamily="2" charset="2"/>
              </a:rPr>
              <a:t>DispatcherServlet</a:t>
            </a:r>
            <a:endParaRPr lang="fr-FR" dirty="0">
              <a:sym typeface="Wingdings" panose="05000000000000000000" pitchFamily="2" charset="2"/>
            </a:endParaRPr>
          </a:p>
          <a:p>
            <a:pPr lvl="1"/>
            <a:endParaRPr lang="fr-FR" dirty="0">
              <a:sym typeface="Wingdings" panose="05000000000000000000" pitchFamily="2" charset="2"/>
            </a:endParaRPr>
          </a:p>
          <a:p>
            <a:pPr lvl="1"/>
            <a:endParaRPr lang="fr-FR" dirty="0"/>
          </a:p>
        </p:txBody>
      </p:sp>
      <p:pic>
        <p:nvPicPr>
          <p:cNvPr id="2" name="Image 1">
            <a:extLst>
              <a:ext uri="{FF2B5EF4-FFF2-40B4-BE49-F238E27FC236}">
                <a16:creationId xmlns:a16="http://schemas.microsoft.com/office/drawing/2014/main" id="{24CCEF3A-B4E3-415F-8C26-F4908120ADBE}"/>
              </a:ext>
            </a:extLst>
          </p:cNvPr>
          <p:cNvPicPr>
            <a:picLocks noChangeAspect="1"/>
          </p:cNvPicPr>
          <p:nvPr/>
        </p:nvPicPr>
        <p:blipFill>
          <a:blip r:embed="rId3"/>
          <a:stretch>
            <a:fillRect/>
          </a:stretch>
        </p:blipFill>
        <p:spPr>
          <a:xfrm>
            <a:off x="569270" y="1939494"/>
            <a:ext cx="10793331" cy="952633"/>
          </a:xfrm>
          <a:prstGeom prst="rect">
            <a:avLst/>
          </a:prstGeom>
        </p:spPr>
        <p:style>
          <a:lnRef idx="2">
            <a:schemeClr val="dk1"/>
          </a:lnRef>
          <a:fillRef idx="1">
            <a:schemeClr val="lt1"/>
          </a:fillRef>
          <a:effectRef idx="0">
            <a:schemeClr val="dk1"/>
          </a:effectRef>
          <a:fontRef idx="minor">
            <a:schemeClr val="dk1"/>
          </a:fontRef>
        </p:style>
      </p:pic>
      <p:pic>
        <p:nvPicPr>
          <p:cNvPr id="4" name="Image 3">
            <a:extLst>
              <a:ext uri="{FF2B5EF4-FFF2-40B4-BE49-F238E27FC236}">
                <a16:creationId xmlns:a16="http://schemas.microsoft.com/office/drawing/2014/main" id="{CF2EAE8B-1CAD-4DAC-9B00-70C162E3262A}"/>
              </a:ext>
            </a:extLst>
          </p:cNvPr>
          <p:cNvPicPr>
            <a:picLocks noChangeAspect="1"/>
          </p:cNvPicPr>
          <p:nvPr/>
        </p:nvPicPr>
        <p:blipFill>
          <a:blip r:embed="rId4"/>
          <a:stretch>
            <a:fillRect/>
          </a:stretch>
        </p:blipFill>
        <p:spPr>
          <a:xfrm>
            <a:off x="569270" y="3045615"/>
            <a:ext cx="11079121" cy="981212"/>
          </a:xfrm>
          <a:prstGeom prst="rect">
            <a:avLst/>
          </a:prstGeom>
        </p:spPr>
        <p:style>
          <a:lnRef idx="2">
            <a:schemeClr val="dk1"/>
          </a:lnRef>
          <a:fillRef idx="1">
            <a:schemeClr val="lt1"/>
          </a:fillRef>
          <a:effectRef idx="0">
            <a:schemeClr val="dk1"/>
          </a:effectRef>
          <a:fontRef idx="minor">
            <a:schemeClr val="dk1"/>
          </a:fontRef>
        </p:style>
      </p:pic>
      <p:sp>
        <p:nvSpPr>
          <p:cNvPr id="5" name="Espace réservé du pied de page 4">
            <a:extLst>
              <a:ext uri="{FF2B5EF4-FFF2-40B4-BE49-F238E27FC236}">
                <a16:creationId xmlns:a16="http://schemas.microsoft.com/office/drawing/2014/main" id="{FD1A3C06-DDE8-4514-BA18-06E6049BE90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3241009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a:t>
            </a:r>
            <a:r>
              <a:rPr lang="fr-FR" altLang="fr-FR" sz="3600" dirty="0" err="1"/>
              <a:t>Hessian</a:t>
            </a:r>
            <a:r>
              <a:rPr lang="fr-FR" altLang="fr-FR" sz="3600" dirty="0"/>
              <a:t> / </a:t>
            </a:r>
            <a:r>
              <a:rPr lang="fr-FR" altLang="fr-FR" sz="3600" dirty="0" err="1"/>
              <a:t>Burlap</a:t>
            </a:r>
            <a:r>
              <a:rPr lang="fr-FR" altLang="fr-FR" sz="3600" dirty="0"/>
              <a:t> / </a:t>
            </a:r>
            <a:r>
              <a:rPr lang="fr-FR" altLang="fr-FR" sz="3600" dirty="0" err="1"/>
              <a:t>HttpInvoker</a:t>
            </a:r>
            <a:endParaRPr lang="fr-FR" altLang="fr-FR" sz="3600"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543</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Côté client :</a:t>
            </a: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Ici aussi, seule l’implémentation de la classe change</a:t>
            </a:r>
          </a:p>
          <a:p>
            <a:endParaRPr lang="fr-FR" dirty="0"/>
          </a:p>
          <a:p>
            <a:r>
              <a:rPr lang="fr-FR" dirty="0"/>
              <a:t>Tout comme pour le RMI, les interfaces Java qui représentent vos services distants devront être déployées côté client</a:t>
            </a:r>
          </a:p>
          <a:p>
            <a:pPr lvl="1"/>
            <a:endParaRPr lang="fr-FR" dirty="0">
              <a:sym typeface="Wingdings" panose="05000000000000000000" pitchFamily="2" charset="2"/>
            </a:endParaRPr>
          </a:p>
          <a:p>
            <a:pPr lvl="1"/>
            <a:endParaRPr lang="fr-FR" dirty="0"/>
          </a:p>
        </p:txBody>
      </p:sp>
      <p:pic>
        <p:nvPicPr>
          <p:cNvPr id="5" name="Image 4">
            <a:extLst>
              <a:ext uri="{FF2B5EF4-FFF2-40B4-BE49-F238E27FC236}">
                <a16:creationId xmlns:a16="http://schemas.microsoft.com/office/drawing/2014/main" id="{0C90025E-5A14-47CF-8F18-809514A94EF1}"/>
              </a:ext>
            </a:extLst>
          </p:cNvPr>
          <p:cNvPicPr>
            <a:picLocks noChangeAspect="1"/>
          </p:cNvPicPr>
          <p:nvPr/>
        </p:nvPicPr>
        <p:blipFill>
          <a:blip r:embed="rId3"/>
          <a:stretch>
            <a:fillRect/>
          </a:stretch>
        </p:blipFill>
        <p:spPr>
          <a:xfrm>
            <a:off x="569270" y="1975626"/>
            <a:ext cx="9897856" cy="666843"/>
          </a:xfrm>
          <a:prstGeom prst="rect">
            <a:avLst/>
          </a:prstGeom>
        </p:spPr>
        <p:style>
          <a:lnRef idx="2">
            <a:schemeClr val="dk1"/>
          </a:lnRef>
          <a:fillRef idx="1">
            <a:schemeClr val="lt1"/>
          </a:fillRef>
          <a:effectRef idx="0">
            <a:schemeClr val="dk1"/>
          </a:effectRef>
          <a:fontRef idx="minor">
            <a:schemeClr val="dk1"/>
          </a:fontRef>
        </p:style>
      </p:pic>
      <p:pic>
        <p:nvPicPr>
          <p:cNvPr id="7" name="Image 6">
            <a:extLst>
              <a:ext uri="{FF2B5EF4-FFF2-40B4-BE49-F238E27FC236}">
                <a16:creationId xmlns:a16="http://schemas.microsoft.com/office/drawing/2014/main" id="{1F5D18EA-09E5-4AE5-AFC1-7891CD6E1C70}"/>
              </a:ext>
            </a:extLst>
          </p:cNvPr>
          <p:cNvPicPr>
            <a:picLocks noChangeAspect="1"/>
          </p:cNvPicPr>
          <p:nvPr/>
        </p:nvPicPr>
        <p:blipFill>
          <a:blip r:embed="rId4"/>
          <a:stretch>
            <a:fillRect/>
          </a:stretch>
        </p:blipFill>
        <p:spPr>
          <a:xfrm>
            <a:off x="569270" y="2850733"/>
            <a:ext cx="10250330" cy="666843"/>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925278C2-61BE-4BCC-BA78-0A4D05D5C44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9114625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544</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solidFill>
                  <a:schemeClr val="tx1"/>
                </a:solidFill>
              </a:rPr>
              <a:t>En repartant des exercices où les DAO, entités, services métiers sont cod</a:t>
            </a:r>
            <a:r>
              <a:rPr lang="fr-FR" dirty="0"/>
              <a:t>és en Spring, ajoutez une couche de contrôleur en Spring </a:t>
            </a:r>
            <a:r>
              <a:rPr lang="fr-FR" dirty="0" err="1"/>
              <a:t>Remote</a:t>
            </a:r>
            <a:r>
              <a:rPr lang="fr-FR" dirty="0"/>
              <a:t> </a:t>
            </a:r>
            <a:r>
              <a:rPr lang="fr-FR" dirty="0" err="1"/>
              <a:t>Hessian</a:t>
            </a:r>
            <a:r>
              <a:rPr lang="fr-FR" dirty="0"/>
              <a:t>, puis http </a:t>
            </a:r>
            <a:r>
              <a:rPr lang="fr-FR" dirty="0" err="1"/>
              <a:t>Invoker</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5399A7EA-E076-4EDA-8020-D608ABBB59D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EA3BD78F-A0BF-4998-8953-47E228446F33}"/>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20798834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545</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fontScale="92500" lnSpcReduction="20000"/>
          </a:bodyPr>
          <a:lstStyle/>
          <a:p>
            <a:r>
              <a:rPr lang="fr-FR" dirty="0"/>
              <a:t>Vous permet de vous connecter simplement à des web services distants de type SOAP</a:t>
            </a:r>
          </a:p>
          <a:p>
            <a:endParaRPr lang="fr-FR" dirty="0"/>
          </a:p>
          <a:p>
            <a:r>
              <a:rPr lang="fr-FR" dirty="0"/>
              <a:t>Deux approches possibles :</a:t>
            </a:r>
          </a:p>
          <a:p>
            <a:pPr lvl="1"/>
            <a:r>
              <a:rPr lang="fr-FR" dirty="0">
                <a:sym typeface="Wingdings" panose="05000000000000000000" pitchFamily="2" charset="2"/>
              </a:rPr>
              <a:t>Sans serveur J2EE</a:t>
            </a:r>
          </a:p>
          <a:p>
            <a:pPr lvl="1"/>
            <a:r>
              <a:rPr lang="fr-FR" dirty="0"/>
              <a:t>Approche J2EE </a:t>
            </a:r>
            <a:r>
              <a:rPr lang="fr-FR" dirty="0">
                <a:sym typeface="Wingdings" panose="05000000000000000000" pitchFamily="2" charset="2"/>
              </a:rPr>
              <a:t>il faudra un serveur d’application web</a:t>
            </a:r>
          </a:p>
          <a:p>
            <a:endParaRPr lang="fr-FR" dirty="0"/>
          </a:p>
          <a:p>
            <a:r>
              <a:rPr lang="fr-FR" dirty="0"/>
              <a:t>La réalisation du service SOAP sera classique (respectera la norme Java JAX-WS)</a:t>
            </a:r>
          </a:p>
          <a:p>
            <a:endParaRPr lang="fr-FR" dirty="0"/>
          </a:p>
          <a:p>
            <a:r>
              <a:rPr lang="fr-FR" dirty="0"/>
              <a:t>Tous se passera lors de la configurations Spring.</a:t>
            </a:r>
          </a:p>
        </p:txBody>
      </p:sp>
      <p:sp>
        <p:nvSpPr>
          <p:cNvPr id="2" name="Espace réservé du pied de page 1">
            <a:extLst>
              <a:ext uri="{FF2B5EF4-FFF2-40B4-BE49-F238E27FC236}">
                <a16:creationId xmlns:a16="http://schemas.microsoft.com/office/drawing/2014/main" id="{2D49FD7C-FFC2-4F08-ABAE-A00D8A4F5C8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798752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 – P1</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546</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La première approche fera usage de l’objet </a:t>
            </a:r>
            <a:r>
              <a:rPr lang="fr-FR" i="1" dirty="0" err="1"/>
              <a:t>SimpleJaxWsServiceExporter</a:t>
            </a:r>
            <a:r>
              <a:rPr lang="fr-FR" dirty="0"/>
              <a:t> du Spring</a:t>
            </a:r>
          </a:p>
          <a:p>
            <a:endParaRPr lang="fr-FR" dirty="0"/>
          </a:p>
          <a:p>
            <a:r>
              <a:rPr lang="fr-FR" dirty="0"/>
              <a:t>Il n’y a pas de serveur J2EE dans ce cas</a:t>
            </a:r>
          </a:p>
          <a:p>
            <a:endParaRPr lang="fr-FR" dirty="0"/>
          </a:p>
          <a:p>
            <a:r>
              <a:rPr lang="fr-FR" dirty="0"/>
              <a:t>Cette approche est pratique si vous n’avez </a:t>
            </a:r>
            <a:r>
              <a:rPr lang="fr-FR" b="1" u="sng" dirty="0"/>
              <a:t>qu’un seul</a:t>
            </a:r>
            <a:r>
              <a:rPr lang="fr-FR" dirty="0"/>
              <a:t> web service</a:t>
            </a:r>
          </a:p>
          <a:p>
            <a:pPr lvl="1"/>
            <a:r>
              <a:rPr lang="fr-FR" dirty="0"/>
              <a:t>Une seule classe de web service</a:t>
            </a:r>
          </a:p>
        </p:txBody>
      </p:sp>
      <p:sp>
        <p:nvSpPr>
          <p:cNvPr id="2" name="Espace réservé du pied de page 1">
            <a:extLst>
              <a:ext uri="{FF2B5EF4-FFF2-40B4-BE49-F238E27FC236}">
                <a16:creationId xmlns:a16="http://schemas.microsoft.com/office/drawing/2014/main" id="{474FD663-58A4-4764-A3A3-06BE4710052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2792363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 - P1</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547</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Côté ‘serveur’ (pas un vrai serveur) :</a:t>
            </a:r>
          </a:p>
          <a:p>
            <a:pPr lvl="1"/>
            <a:endParaRPr lang="fr-FR" dirty="0"/>
          </a:p>
          <a:p>
            <a:pPr lvl="1"/>
            <a:endParaRPr lang="fr-FR" dirty="0"/>
          </a:p>
          <a:p>
            <a:pPr lvl="1"/>
            <a:endParaRPr lang="fr-FR" dirty="0"/>
          </a:p>
          <a:p>
            <a:r>
              <a:rPr lang="fr-FR" dirty="0"/>
              <a:t>Il n’y a rien d’autre à faire, votre service Web doit être correctement déclaré </a:t>
            </a:r>
          </a:p>
          <a:p>
            <a:pPr lvl="1"/>
            <a:r>
              <a:rPr lang="fr-FR" dirty="0"/>
              <a:t>Interface en @</a:t>
            </a:r>
            <a:r>
              <a:rPr lang="fr-FR" dirty="0" err="1"/>
              <a:t>WebService</a:t>
            </a:r>
            <a:r>
              <a:rPr lang="fr-FR" dirty="0"/>
              <a:t> + méthodes annotées</a:t>
            </a:r>
          </a:p>
          <a:p>
            <a:pPr lvl="1"/>
            <a:r>
              <a:rPr lang="fr-FR" dirty="0"/>
              <a:t>Classe concrètes en @Controller et @</a:t>
            </a:r>
            <a:r>
              <a:rPr lang="fr-FR" dirty="0" err="1"/>
              <a:t>WebService</a:t>
            </a:r>
            <a:endParaRPr lang="fr-FR" dirty="0"/>
          </a:p>
        </p:txBody>
      </p:sp>
      <p:pic>
        <p:nvPicPr>
          <p:cNvPr id="2" name="Image 1">
            <a:extLst>
              <a:ext uri="{FF2B5EF4-FFF2-40B4-BE49-F238E27FC236}">
                <a16:creationId xmlns:a16="http://schemas.microsoft.com/office/drawing/2014/main" id="{79207C0C-24FC-4A5D-B54C-6483F08C85DF}"/>
              </a:ext>
            </a:extLst>
          </p:cNvPr>
          <p:cNvPicPr>
            <a:picLocks noChangeAspect="1"/>
          </p:cNvPicPr>
          <p:nvPr/>
        </p:nvPicPr>
        <p:blipFill>
          <a:blip r:embed="rId3"/>
          <a:stretch>
            <a:fillRect/>
          </a:stretch>
        </p:blipFill>
        <p:spPr>
          <a:xfrm>
            <a:off x="1536290" y="1978559"/>
            <a:ext cx="9205594" cy="986314"/>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5D3A0055-F081-4118-BA62-3ABB471224A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4027907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 – P2</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548</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Dans la seconde solution, nous devrons déclarer une servlet dans le fichier web.xml</a:t>
            </a:r>
          </a:p>
          <a:p>
            <a:pPr lvl="1"/>
            <a:r>
              <a:rPr lang="fr-FR" dirty="0"/>
              <a:t>Attention : ce n’est pas le </a:t>
            </a:r>
            <a:r>
              <a:rPr lang="fr-FR" dirty="0" err="1">
                <a:sym typeface="Wingdings" panose="05000000000000000000" pitchFamily="2" charset="2"/>
              </a:rPr>
              <a:t>DispatcherServlet</a:t>
            </a:r>
            <a:endParaRPr lang="fr-FR" dirty="0"/>
          </a:p>
          <a:p>
            <a:endParaRPr lang="fr-FR" dirty="0"/>
          </a:p>
          <a:p>
            <a:r>
              <a:rPr lang="fr-FR" dirty="0"/>
              <a:t>Elle portera les déclarations/mapping ne nos services </a:t>
            </a:r>
            <a:r>
              <a:rPr lang="fr-FR" dirty="0" err="1"/>
              <a:t>webs</a:t>
            </a:r>
            <a:endParaRPr lang="fr-FR" dirty="0">
              <a:sym typeface="Wingdings" panose="05000000000000000000" pitchFamily="2" charset="2"/>
            </a:endParaRPr>
          </a:p>
          <a:p>
            <a:endParaRPr lang="fr-FR" dirty="0"/>
          </a:p>
          <a:p>
            <a:r>
              <a:rPr lang="fr-FR" dirty="0"/>
              <a:t>Nous sommes en serveur J2EE</a:t>
            </a:r>
          </a:p>
        </p:txBody>
      </p:sp>
      <p:sp>
        <p:nvSpPr>
          <p:cNvPr id="2" name="Espace réservé du pied de page 1">
            <a:extLst>
              <a:ext uri="{FF2B5EF4-FFF2-40B4-BE49-F238E27FC236}">
                <a16:creationId xmlns:a16="http://schemas.microsoft.com/office/drawing/2014/main" id="{B266C1F4-6491-4C26-B7F9-F93084519E3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2985827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 – P2</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549</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Déclaration dans le fichier web.xml</a:t>
            </a:r>
          </a:p>
          <a:p>
            <a:endParaRPr lang="fr-FR" dirty="0"/>
          </a:p>
          <a:p>
            <a:endParaRPr lang="fr-FR" dirty="0"/>
          </a:p>
          <a:p>
            <a:endParaRPr lang="fr-FR" dirty="0"/>
          </a:p>
          <a:p>
            <a:endParaRPr lang="fr-FR" dirty="0"/>
          </a:p>
          <a:p>
            <a:endParaRPr lang="fr-FR" dirty="0"/>
          </a:p>
          <a:p>
            <a:r>
              <a:rPr lang="fr-FR" dirty="0"/>
              <a:t>Nous avons ici, 3 web services </a:t>
            </a:r>
            <a:r>
              <a:rPr lang="fr-FR" dirty="0">
                <a:sym typeface="Wingdings" panose="05000000000000000000" pitchFamily="2" charset="2"/>
              </a:rPr>
              <a:t>3 classes distinctes</a:t>
            </a:r>
            <a:endParaRPr lang="fr-FR" dirty="0"/>
          </a:p>
        </p:txBody>
      </p:sp>
      <p:pic>
        <p:nvPicPr>
          <p:cNvPr id="2" name="Image 1">
            <a:extLst>
              <a:ext uri="{FF2B5EF4-FFF2-40B4-BE49-F238E27FC236}">
                <a16:creationId xmlns:a16="http://schemas.microsoft.com/office/drawing/2014/main" id="{501505B6-B3CA-468A-B57E-5FD8A141AD7E}"/>
              </a:ext>
            </a:extLst>
          </p:cNvPr>
          <p:cNvPicPr>
            <a:picLocks noChangeAspect="1"/>
          </p:cNvPicPr>
          <p:nvPr/>
        </p:nvPicPr>
        <p:blipFill>
          <a:blip r:embed="rId3"/>
          <a:stretch>
            <a:fillRect/>
          </a:stretch>
        </p:blipFill>
        <p:spPr>
          <a:xfrm>
            <a:off x="1503651" y="1904002"/>
            <a:ext cx="8425439" cy="2566518"/>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71FBDEB1-7723-4C98-9E18-4152C723744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06697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Définition des </a:t>
            </a:r>
            <a:r>
              <a:rPr lang="fr-FR" dirty="0" err="1"/>
              <a:t>Beans</a:t>
            </a:r>
            <a:r>
              <a:rPr lang="fr-FR" dirty="0"/>
              <a:t> par héritage</a:t>
            </a:r>
          </a:p>
        </p:txBody>
      </p:sp>
      <p:sp>
        <p:nvSpPr>
          <p:cNvPr id="138243" name="Espace réservé du contenu 2"/>
          <p:cNvSpPr>
            <a:spLocks noGrp="1"/>
          </p:cNvSpPr>
          <p:nvPr>
            <p:ph idx="1"/>
          </p:nvPr>
        </p:nvSpPr>
        <p:spPr/>
        <p:txBody>
          <a:bodyPr/>
          <a:lstStyle/>
          <a:p>
            <a:r>
              <a:rPr lang="fr-FR" altLang="en-US"/>
              <a:t>Le bean enfant doit contenir les constructeurs et propriétés du bean parent</a:t>
            </a:r>
          </a:p>
          <a:p>
            <a:endParaRPr lang="fr-FR" altLang="en-US"/>
          </a:p>
        </p:txBody>
      </p:sp>
      <p:sp>
        <p:nvSpPr>
          <p:cNvPr id="6" name="ZoneTexte 5"/>
          <p:cNvSpPr txBox="1"/>
          <p:nvPr/>
        </p:nvSpPr>
        <p:spPr>
          <a:xfrm>
            <a:off x="1571625" y="2490537"/>
            <a:ext cx="7391400" cy="397031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a:rPr>
              <a:t>public class </a:t>
            </a:r>
            <a:r>
              <a:rPr lang="fr-FR" dirty="0" err="1">
                <a:solidFill>
                  <a:schemeClr val="tx1"/>
                </a:solidFill>
                <a:latin typeface="Courier New"/>
              </a:rPr>
              <a:t>ParentBean</a:t>
            </a:r>
            <a:r>
              <a:rPr lang="fr-FR" dirty="0">
                <a:solidFill>
                  <a:schemeClr val="tx1"/>
                </a:solidFill>
                <a:latin typeface="Courier New"/>
              </a:rPr>
              <a:t> {</a:t>
            </a:r>
          </a:p>
          <a:p>
            <a:pPr>
              <a:defRPr/>
            </a:pPr>
            <a:r>
              <a:rPr lang="fr-FR" dirty="0">
                <a:solidFill>
                  <a:schemeClr val="tx1"/>
                </a:solidFill>
                <a:latin typeface="Courier New"/>
              </a:rPr>
              <a:t>  </a:t>
            </a:r>
            <a:r>
              <a:rPr lang="fr-FR" dirty="0" err="1">
                <a:solidFill>
                  <a:schemeClr val="tx1"/>
                </a:solidFill>
                <a:latin typeface="Courier New"/>
              </a:rPr>
              <a:t>private</a:t>
            </a:r>
            <a:r>
              <a:rPr lang="fr-FR" dirty="0">
                <a:solidFill>
                  <a:schemeClr val="tx1"/>
                </a:solidFill>
                <a:latin typeface="Courier New"/>
              </a:rPr>
              <a:t> String </a:t>
            </a:r>
            <a:r>
              <a:rPr lang="fr-FR" dirty="0" err="1">
                <a:solidFill>
                  <a:schemeClr val="tx1"/>
                </a:solidFill>
                <a:latin typeface="Courier New"/>
              </a:rPr>
              <a:t>firstName</a:t>
            </a:r>
            <a:r>
              <a:rPr lang="fr-FR" dirty="0">
                <a:solidFill>
                  <a:schemeClr val="tx1"/>
                </a:solidFill>
                <a:latin typeface="Courier New"/>
              </a:rPr>
              <a:t>;</a:t>
            </a:r>
          </a:p>
          <a:p>
            <a:pPr>
              <a:defRPr/>
            </a:pPr>
            <a:r>
              <a:rPr lang="fr-FR" dirty="0">
                <a:solidFill>
                  <a:schemeClr val="tx1"/>
                </a:solidFill>
                <a:latin typeface="Courier New"/>
              </a:rPr>
              <a:t>  public </a:t>
            </a:r>
            <a:r>
              <a:rPr lang="fr-FR" dirty="0" err="1">
                <a:solidFill>
                  <a:schemeClr val="tx1"/>
                </a:solidFill>
                <a:latin typeface="Courier New"/>
              </a:rPr>
              <a:t>ParentBean</a:t>
            </a:r>
            <a:r>
              <a:rPr lang="fr-FR" dirty="0">
                <a:solidFill>
                  <a:schemeClr val="tx1"/>
                </a:solidFill>
                <a:latin typeface="Courier New"/>
              </a:rPr>
              <a:t>() {</a:t>
            </a:r>
          </a:p>
          <a:p>
            <a:pPr>
              <a:defRPr/>
            </a:pPr>
            <a:r>
              <a:rPr lang="fr-FR" dirty="0">
                <a:solidFill>
                  <a:schemeClr val="tx1"/>
                </a:solidFill>
                <a:latin typeface="Courier New"/>
              </a:rPr>
              <a:t>    super();</a:t>
            </a:r>
          </a:p>
          <a:p>
            <a:pPr>
              <a:defRPr/>
            </a:pPr>
            <a:r>
              <a:rPr lang="fr-FR" dirty="0">
                <a:solidFill>
                  <a:schemeClr val="tx1"/>
                </a:solidFill>
                <a:latin typeface="Courier New"/>
              </a:rPr>
              <a:t>  }</a:t>
            </a:r>
          </a:p>
          <a:p>
            <a:pPr>
              <a:defRPr/>
            </a:pPr>
            <a:r>
              <a:rPr lang="fr-FR" dirty="0">
                <a:solidFill>
                  <a:schemeClr val="tx1"/>
                </a:solidFill>
                <a:latin typeface="Courier New" pitchFamily="49" charset="0"/>
                <a:cs typeface="Courier New" pitchFamily="49" charset="0"/>
              </a:rPr>
              <a:t>}</a:t>
            </a:r>
          </a:p>
          <a:p>
            <a:pPr>
              <a:defRPr/>
            </a:pPr>
            <a:endParaRPr lang="fr-FR" dirty="0">
              <a:solidFill>
                <a:schemeClr val="tx1"/>
              </a:solidFill>
              <a:latin typeface="Courier New" pitchFamily="49" charset="0"/>
              <a:cs typeface="Courier New" pitchFamily="49" charset="0"/>
            </a:endParaRPr>
          </a:p>
          <a:p>
            <a:pPr>
              <a:defRPr/>
            </a:pPr>
            <a:r>
              <a:rPr lang="fr-FR" dirty="0">
                <a:solidFill>
                  <a:schemeClr val="tx1"/>
                </a:solidFill>
                <a:latin typeface="Courier New"/>
              </a:rPr>
              <a:t>public class </a:t>
            </a:r>
            <a:r>
              <a:rPr lang="fr-FR" dirty="0" err="1">
                <a:solidFill>
                  <a:schemeClr val="tx1"/>
                </a:solidFill>
                <a:latin typeface="Courier New"/>
              </a:rPr>
              <a:t>ChildBean</a:t>
            </a:r>
            <a:r>
              <a:rPr lang="fr-FR" dirty="0">
                <a:solidFill>
                  <a:schemeClr val="tx1"/>
                </a:solidFill>
                <a:latin typeface="Courier New"/>
              </a:rPr>
              <a:t> {</a:t>
            </a:r>
          </a:p>
          <a:p>
            <a:pPr>
              <a:defRPr/>
            </a:pPr>
            <a:r>
              <a:rPr lang="fr-FR" dirty="0">
                <a:solidFill>
                  <a:schemeClr val="tx1"/>
                </a:solidFill>
                <a:latin typeface="Courier New"/>
              </a:rPr>
              <a:t>  </a:t>
            </a:r>
            <a:r>
              <a:rPr lang="fr-FR" dirty="0" err="1">
                <a:solidFill>
                  <a:schemeClr val="tx1"/>
                </a:solidFill>
                <a:latin typeface="Courier New"/>
              </a:rPr>
              <a:t>private</a:t>
            </a:r>
            <a:r>
              <a:rPr lang="fr-FR" dirty="0">
                <a:solidFill>
                  <a:schemeClr val="tx1"/>
                </a:solidFill>
                <a:latin typeface="Courier New"/>
              </a:rPr>
              <a:t> String </a:t>
            </a:r>
            <a:r>
              <a:rPr lang="fr-FR" dirty="0" err="1">
                <a:solidFill>
                  <a:schemeClr val="tx1"/>
                </a:solidFill>
                <a:latin typeface="Courier New"/>
              </a:rPr>
              <a:t>firstName</a:t>
            </a:r>
            <a:r>
              <a:rPr lang="fr-FR" dirty="0">
                <a:solidFill>
                  <a:schemeClr val="tx1"/>
                </a:solidFill>
                <a:latin typeface="Courier New"/>
              </a:rPr>
              <a:t>;</a:t>
            </a:r>
          </a:p>
          <a:p>
            <a:pPr>
              <a:defRPr/>
            </a:pPr>
            <a:r>
              <a:rPr lang="fr-FR" dirty="0">
                <a:solidFill>
                  <a:schemeClr val="tx1"/>
                </a:solidFill>
                <a:latin typeface="Courier New"/>
              </a:rPr>
              <a:t>  </a:t>
            </a:r>
            <a:r>
              <a:rPr lang="fr-FR" dirty="0" err="1">
                <a:solidFill>
                  <a:schemeClr val="tx1"/>
                </a:solidFill>
                <a:latin typeface="Courier New"/>
              </a:rPr>
              <a:t>private</a:t>
            </a:r>
            <a:r>
              <a:rPr lang="fr-FR" dirty="0">
                <a:solidFill>
                  <a:schemeClr val="tx1"/>
                </a:solidFill>
                <a:latin typeface="Courier New"/>
              </a:rPr>
              <a:t> String </a:t>
            </a:r>
            <a:r>
              <a:rPr lang="fr-FR" dirty="0" err="1">
                <a:solidFill>
                  <a:schemeClr val="tx1"/>
                </a:solidFill>
                <a:latin typeface="Courier New"/>
              </a:rPr>
              <a:t>lastName</a:t>
            </a:r>
            <a:r>
              <a:rPr lang="fr-FR" dirty="0">
                <a:solidFill>
                  <a:schemeClr val="tx1"/>
                </a:solidFill>
                <a:latin typeface="Courier New"/>
              </a:rPr>
              <a:t>;</a:t>
            </a:r>
          </a:p>
          <a:p>
            <a:pPr>
              <a:defRPr/>
            </a:pPr>
            <a:r>
              <a:rPr lang="fr-FR" dirty="0">
                <a:solidFill>
                  <a:schemeClr val="tx1"/>
                </a:solidFill>
                <a:latin typeface="Courier New"/>
              </a:rPr>
              <a:t>  public </a:t>
            </a:r>
            <a:r>
              <a:rPr lang="fr-FR" dirty="0" err="1">
                <a:solidFill>
                  <a:schemeClr val="tx1"/>
                </a:solidFill>
                <a:latin typeface="Courier New"/>
              </a:rPr>
              <a:t>ChildBean</a:t>
            </a:r>
            <a:r>
              <a:rPr lang="fr-FR" dirty="0">
                <a:solidFill>
                  <a:schemeClr val="tx1"/>
                </a:solidFill>
                <a:latin typeface="Courier New"/>
              </a:rPr>
              <a:t>() {</a:t>
            </a:r>
          </a:p>
          <a:p>
            <a:pPr>
              <a:defRPr/>
            </a:pPr>
            <a:r>
              <a:rPr lang="fr-FR" dirty="0">
                <a:solidFill>
                  <a:schemeClr val="tx1"/>
                </a:solidFill>
                <a:latin typeface="Courier New"/>
              </a:rPr>
              <a:t>    super();</a:t>
            </a:r>
          </a:p>
          <a:p>
            <a:pPr>
              <a:defRPr/>
            </a:pPr>
            <a:r>
              <a:rPr lang="fr-FR" dirty="0">
                <a:solidFill>
                  <a:schemeClr val="tx1"/>
                </a:solidFill>
                <a:latin typeface="Courier New"/>
              </a:rPr>
              <a:t>  }</a:t>
            </a:r>
          </a:p>
          <a:p>
            <a:pPr>
              <a:defRPr/>
            </a:pPr>
            <a:r>
              <a:rPr lang="fr-FR" dirty="0">
                <a:solidFill>
                  <a:schemeClr val="tx1"/>
                </a:solidFill>
                <a:latin typeface="Courier New"/>
                <a:cs typeface="Courier New" pitchFamily="49" charset="0"/>
              </a:rPr>
              <a:t>}</a:t>
            </a:r>
            <a:endParaRPr lang="fr-FR" dirty="0">
              <a:solidFill>
                <a:schemeClr val="tx1"/>
              </a:solidFill>
              <a:latin typeface="Courier New" pitchFamily="49" charset="0"/>
              <a:cs typeface="Courier New" pitchFamily="49" charset="0"/>
            </a:endParaRP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55</a:t>
            </a:fld>
            <a:endParaRPr lang="fr-FR"/>
          </a:p>
        </p:txBody>
      </p:sp>
      <p:sp>
        <p:nvSpPr>
          <p:cNvPr id="3" name="Espace réservé du pied de page 2">
            <a:extLst>
              <a:ext uri="{FF2B5EF4-FFF2-40B4-BE49-F238E27FC236}">
                <a16:creationId xmlns:a16="http://schemas.microsoft.com/office/drawing/2014/main" id="{0F505257-4EB8-4909-AE8B-80C16C58EC9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52949812"/>
      </p:ext>
    </p:extLst>
  </p:cSld>
  <p:clrMapOvr>
    <a:masterClrMapping/>
  </p:clrMapOvr>
  <p:transition spd="slow"/>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 – P2</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550</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a:xfrm>
            <a:off x="1427755" y="1295400"/>
            <a:ext cx="3955003" cy="5304940"/>
          </a:xfrm>
        </p:spPr>
        <p:txBody>
          <a:bodyPr>
            <a:normAutofit/>
          </a:bodyPr>
          <a:lstStyle/>
          <a:p>
            <a:r>
              <a:rPr lang="fr-FR" sz="2800" dirty="0"/>
              <a:t>Côté serveur, en plus de la déclaration de la servlet, il faudra réalisé un fichier Spring qui précisera la déclaration de vos web services</a:t>
            </a:r>
          </a:p>
          <a:p>
            <a:endParaRPr lang="fr-FR" sz="2800" dirty="0"/>
          </a:p>
          <a:p>
            <a:r>
              <a:rPr lang="fr-FR" sz="2800" dirty="0"/>
              <a:t>Notez l’utilisation d’un nouveau </a:t>
            </a:r>
            <a:r>
              <a:rPr lang="fr-FR" sz="2800" dirty="0" err="1"/>
              <a:t>name</a:t>
            </a:r>
            <a:r>
              <a:rPr lang="fr-FR" sz="2800" dirty="0"/>
              <a:t> </a:t>
            </a:r>
            <a:r>
              <a:rPr lang="fr-FR" sz="2800" dirty="0" err="1"/>
              <a:t>space</a:t>
            </a:r>
            <a:endParaRPr lang="fr-FR" sz="2800" dirty="0"/>
          </a:p>
        </p:txBody>
      </p:sp>
      <p:pic>
        <p:nvPicPr>
          <p:cNvPr id="4" name="Image 3">
            <a:extLst>
              <a:ext uri="{FF2B5EF4-FFF2-40B4-BE49-F238E27FC236}">
                <a16:creationId xmlns:a16="http://schemas.microsoft.com/office/drawing/2014/main" id="{0FE21D32-8D8F-4CC2-B150-5F1229761AE7}"/>
              </a:ext>
            </a:extLst>
          </p:cNvPr>
          <p:cNvPicPr>
            <a:picLocks noChangeAspect="1"/>
          </p:cNvPicPr>
          <p:nvPr/>
        </p:nvPicPr>
        <p:blipFill>
          <a:blip r:embed="rId3"/>
          <a:stretch>
            <a:fillRect/>
          </a:stretch>
        </p:blipFill>
        <p:spPr>
          <a:xfrm>
            <a:off x="5382758" y="1585340"/>
            <a:ext cx="6506483" cy="4725059"/>
          </a:xfrm>
          <a:prstGeom prst="rect">
            <a:avLst/>
          </a:prstGeom>
        </p:spPr>
        <p:style>
          <a:lnRef idx="2">
            <a:schemeClr val="dk1"/>
          </a:lnRef>
          <a:fillRef idx="1">
            <a:schemeClr val="lt1"/>
          </a:fillRef>
          <a:effectRef idx="0">
            <a:schemeClr val="dk1"/>
          </a:effectRef>
          <a:fontRef idx="minor">
            <a:schemeClr val="dk1"/>
          </a:fontRef>
        </p:style>
      </p:pic>
      <p:sp>
        <p:nvSpPr>
          <p:cNvPr id="5" name="Ellipse 4">
            <a:extLst>
              <a:ext uri="{FF2B5EF4-FFF2-40B4-BE49-F238E27FC236}">
                <a16:creationId xmlns:a16="http://schemas.microsoft.com/office/drawing/2014/main" id="{EEE14EDC-81C9-474B-BBD4-1EB803E15452}"/>
              </a:ext>
            </a:extLst>
          </p:cNvPr>
          <p:cNvSpPr/>
          <p:nvPr/>
        </p:nvSpPr>
        <p:spPr>
          <a:xfrm>
            <a:off x="7222836" y="4830618"/>
            <a:ext cx="2041237" cy="286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Bulle narrative : rectangle 6">
            <a:extLst>
              <a:ext uri="{FF2B5EF4-FFF2-40B4-BE49-F238E27FC236}">
                <a16:creationId xmlns:a16="http://schemas.microsoft.com/office/drawing/2014/main" id="{EE1D867F-0D5E-48DA-ADFB-C178BD2A3D0F}"/>
              </a:ext>
            </a:extLst>
          </p:cNvPr>
          <p:cNvSpPr/>
          <p:nvPr/>
        </p:nvSpPr>
        <p:spPr>
          <a:xfrm>
            <a:off x="10206182" y="4507345"/>
            <a:ext cx="1320800" cy="612648"/>
          </a:xfrm>
          <a:prstGeom prst="wedgeRectCallout">
            <a:avLst>
              <a:gd name="adj1" fmla="val -104671"/>
              <a:gd name="adj2" fmla="val 21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Arial" panose="020B0604020202020204" pitchFamily="34" charset="0"/>
                <a:cs typeface="Arial" panose="020B0604020202020204" pitchFamily="34" charset="0"/>
              </a:rPr>
              <a:t>ID du </a:t>
            </a:r>
            <a:r>
              <a:rPr lang="fr-FR" sz="1200" dirty="0" err="1">
                <a:latin typeface="Arial" panose="020B0604020202020204" pitchFamily="34" charset="0"/>
                <a:cs typeface="Arial" panose="020B0604020202020204" pitchFamily="34" charset="0"/>
              </a:rPr>
              <a:t>bean</a:t>
            </a:r>
            <a:r>
              <a:rPr lang="fr-FR" sz="1200" dirty="0">
                <a:latin typeface="Arial" panose="020B0604020202020204" pitchFamily="34" charset="0"/>
                <a:cs typeface="Arial" panose="020B0604020202020204" pitchFamily="34" charset="0"/>
              </a:rPr>
              <a:t> Spring </a:t>
            </a:r>
            <a:r>
              <a:rPr lang="fr-FR" sz="1200" dirty="0">
                <a:latin typeface="Arial" panose="020B0604020202020204" pitchFamily="34" charset="0"/>
                <a:cs typeface="Arial" panose="020B0604020202020204" pitchFamily="34" charset="0"/>
                <a:sym typeface="Wingdings" panose="05000000000000000000" pitchFamily="2" charset="2"/>
              </a:rPr>
              <a:t> </a:t>
            </a:r>
            <a:r>
              <a:rPr lang="fr-FR" sz="1200" dirty="0" err="1">
                <a:latin typeface="Arial" panose="020B0604020202020204" pitchFamily="34" charset="0"/>
                <a:cs typeface="Arial" panose="020B0604020202020204" pitchFamily="34" charset="0"/>
                <a:sym typeface="Wingdings" panose="05000000000000000000" pitchFamily="2" charset="2"/>
              </a:rPr>
              <a:t>ref</a:t>
            </a:r>
            <a:endParaRPr lang="fr-FR" sz="1200"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80D7257A-809C-4BDA-BF40-CB02AA997D2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3239728"/>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Autofit/>
          </a:bodyPr>
          <a:lstStyle/>
          <a:p>
            <a:r>
              <a:rPr lang="fr-FR" altLang="fr-FR" sz="3600" dirty="0"/>
              <a:t>Spring </a:t>
            </a:r>
            <a:r>
              <a:rPr lang="fr-FR" altLang="fr-FR" sz="3600" dirty="0" err="1"/>
              <a:t>Remote</a:t>
            </a:r>
            <a:r>
              <a:rPr lang="fr-FR" altLang="fr-FR" sz="3600" dirty="0"/>
              <a:t> : JAX-WS</a:t>
            </a:r>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551</a:t>
            </a:fld>
            <a:endParaRPr lang="fr-FR"/>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a:bodyPr>
          <a:lstStyle/>
          <a:p>
            <a:r>
              <a:rPr lang="fr-FR" dirty="0"/>
              <a:t>Côté client, dans les deux cas :</a:t>
            </a: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p>
          <a:p>
            <a:r>
              <a:rPr lang="fr-FR" dirty="0"/>
              <a:t>Tout comme pour les autres modes, les interfaces Java qui représentent vos services distants devront être déployées côté client</a:t>
            </a:r>
          </a:p>
          <a:p>
            <a:pPr lvl="1"/>
            <a:endParaRPr lang="fr-FR" dirty="0">
              <a:sym typeface="Wingdings" panose="05000000000000000000" pitchFamily="2" charset="2"/>
            </a:endParaRPr>
          </a:p>
          <a:p>
            <a:pPr lvl="1"/>
            <a:endParaRPr lang="fr-FR" dirty="0"/>
          </a:p>
        </p:txBody>
      </p:sp>
      <p:pic>
        <p:nvPicPr>
          <p:cNvPr id="2" name="Image 1">
            <a:extLst>
              <a:ext uri="{FF2B5EF4-FFF2-40B4-BE49-F238E27FC236}">
                <a16:creationId xmlns:a16="http://schemas.microsoft.com/office/drawing/2014/main" id="{F3FDFAE8-71A8-464E-ACD4-8A995E778E14}"/>
              </a:ext>
            </a:extLst>
          </p:cNvPr>
          <p:cNvPicPr>
            <a:picLocks noChangeAspect="1"/>
          </p:cNvPicPr>
          <p:nvPr/>
        </p:nvPicPr>
        <p:blipFill>
          <a:blip r:embed="rId3"/>
          <a:stretch>
            <a:fillRect/>
          </a:stretch>
        </p:blipFill>
        <p:spPr>
          <a:xfrm>
            <a:off x="959154" y="2023370"/>
            <a:ext cx="10743319" cy="1766449"/>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6B56A4FA-6E84-4C59-AC19-A6D369C942D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466097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pPr/>
              <a:t>552</a:t>
            </a:fld>
            <a:endParaRPr lang="fr-FR"/>
          </a:p>
        </p:txBody>
      </p:sp>
      <p:sp>
        <p:nvSpPr>
          <p:cNvPr id="19458" name="Rectangle 1031"/>
          <p:cNvSpPr>
            <a:spLocks noGrp="1" noChangeArrowheads="1"/>
          </p:cNvSpPr>
          <p:nvPr>
            <p:ph type="title"/>
          </p:nvPr>
        </p:nvSpPr>
        <p:spPr/>
        <p:txBody>
          <a:bodyPr>
            <a:normAutofit fontScale="90000"/>
          </a:bodyPr>
          <a:lstStyle/>
          <a:p>
            <a:r>
              <a:rPr lang="fr-FR" altLang="fr-FR"/>
              <a:t>Spring Remote : JAX-WS</a:t>
            </a:r>
            <a:endParaRPr lang="fr-FR" altLang="fr-FR" dirty="0"/>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normAutofit lnSpcReduction="10000"/>
          </a:bodyPr>
          <a:lstStyle/>
          <a:p>
            <a:r>
              <a:rPr lang="fr-FR" dirty="0"/>
              <a:t>Côté code, dans les deux cas votre interface doit être correctement annotée :</a:t>
            </a: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Il n’y a pas d’annotation Spring dans l’interface</a:t>
            </a:r>
          </a:p>
          <a:p>
            <a:pPr lvl="1"/>
            <a:endParaRPr lang="fr-FR" dirty="0"/>
          </a:p>
        </p:txBody>
      </p:sp>
      <p:pic>
        <p:nvPicPr>
          <p:cNvPr id="7" name="Image 6">
            <a:extLst>
              <a:ext uri="{FF2B5EF4-FFF2-40B4-BE49-F238E27FC236}">
                <a16:creationId xmlns:a16="http://schemas.microsoft.com/office/drawing/2014/main" id="{A1122461-3DE5-4FFD-8CEC-A6D191CCC667}"/>
              </a:ext>
            </a:extLst>
          </p:cNvPr>
          <p:cNvPicPr>
            <a:picLocks noChangeAspect="1"/>
          </p:cNvPicPr>
          <p:nvPr/>
        </p:nvPicPr>
        <p:blipFill>
          <a:blip r:embed="rId3"/>
          <a:stretch>
            <a:fillRect/>
          </a:stretch>
        </p:blipFill>
        <p:spPr>
          <a:xfrm>
            <a:off x="1837155" y="2361736"/>
            <a:ext cx="6430272" cy="3172268"/>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56E5D0DC-B6A7-471D-A820-4F254F108AD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3004281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pPr/>
              <a:t>553</a:t>
            </a:fld>
            <a:endParaRPr lang="fr-FR"/>
          </a:p>
        </p:txBody>
      </p:sp>
      <p:sp>
        <p:nvSpPr>
          <p:cNvPr id="19458" name="Rectangle 1031"/>
          <p:cNvSpPr>
            <a:spLocks noGrp="1" noChangeArrowheads="1"/>
          </p:cNvSpPr>
          <p:nvPr>
            <p:ph type="title"/>
          </p:nvPr>
        </p:nvSpPr>
        <p:spPr/>
        <p:txBody>
          <a:bodyPr>
            <a:normAutofit fontScale="90000"/>
          </a:bodyPr>
          <a:lstStyle/>
          <a:p>
            <a:r>
              <a:rPr lang="fr-FR" altLang="fr-FR"/>
              <a:t>Spring Remote : JAX-WS</a:t>
            </a:r>
            <a:endParaRPr lang="fr-FR" altLang="fr-FR" dirty="0"/>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a:xfrm>
            <a:off x="1427755" y="1295400"/>
            <a:ext cx="3116536" cy="5304940"/>
          </a:xfrm>
        </p:spPr>
        <p:txBody>
          <a:bodyPr>
            <a:normAutofit fontScale="92500" lnSpcReduction="20000"/>
          </a:bodyPr>
          <a:lstStyle/>
          <a:p>
            <a:r>
              <a:rPr lang="fr-FR" dirty="0"/>
              <a:t>Côté code, dans les deux cas votre classe doit être correctement annotée :</a:t>
            </a:r>
          </a:p>
          <a:p>
            <a:endParaRPr lang="fr-FR" dirty="0">
              <a:sym typeface="Wingdings" panose="05000000000000000000" pitchFamily="2" charset="2"/>
            </a:endParaRPr>
          </a:p>
          <a:p>
            <a:r>
              <a:rPr lang="fr-FR" dirty="0">
                <a:sym typeface="Wingdings" panose="05000000000000000000" pitchFamily="2" charset="2"/>
              </a:rPr>
              <a:t>Les deux seules annotations Spring n’ont pas de rapport avec JAX</a:t>
            </a:r>
          </a:p>
        </p:txBody>
      </p:sp>
      <p:pic>
        <p:nvPicPr>
          <p:cNvPr id="2" name="Image 1">
            <a:extLst>
              <a:ext uri="{FF2B5EF4-FFF2-40B4-BE49-F238E27FC236}">
                <a16:creationId xmlns:a16="http://schemas.microsoft.com/office/drawing/2014/main" id="{7461DD63-B5E3-4762-9F34-ABBC0999490C}"/>
              </a:ext>
            </a:extLst>
          </p:cNvPr>
          <p:cNvPicPr>
            <a:picLocks noChangeAspect="1"/>
          </p:cNvPicPr>
          <p:nvPr/>
        </p:nvPicPr>
        <p:blipFill>
          <a:blip r:embed="rId3"/>
          <a:stretch>
            <a:fillRect/>
          </a:stretch>
        </p:blipFill>
        <p:spPr>
          <a:xfrm>
            <a:off x="4623304" y="1295400"/>
            <a:ext cx="7249537" cy="4039164"/>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pied de page 3">
            <a:extLst>
              <a:ext uri="{FF2B5EF4-FFF2-40B4-BE49-F238E27FC236}">
                <a16:creationId xmlns:a16="http://schemas.microsoft.com/office/drawing/2014/main" id="{6ACC1CF5-490C-48CA-9C92-FC2310DA97A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9181541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pPr/>
              <a:t>554</a:t>
            </a:fld>
            <a:endParaRPr lang="fr-FR"/>
          </a:p>
        </p:txBody>
      </p:sp>
      <p:sp>
        <p:nvSpPr>
          <p:cNvPr id="19458" name="Rectangle 1031"/>
          <p:cNvSpPr>
            <a:spLocks noGrp="1" noChangeArrowheads="1"/>
          </p:cNvSpPr>
          <p:nvPr>
            <p:ph type="title"/>
          </p:nvPr>
        </p:nvSpPr>
        <p:spPr/>
        <p:txBody>
          <a:bodyPr>
            <a:normAutofit fontScale="90000"/>
          </a:bodyPr>
          <a:lstStyle/>
          <a:p>
            <a:r>
              <a:rPr lang="fr-FR" altLang="fr-FR"/>
              <a:t>Spring Remote : JAX-WS</a:t>
            </a:r>
            <a:endParaRPr lang="fr-FR" altLang="fr-FR" dirty="0"/>
          </a:p>
        </p:txBody>
      </p:sp>
      <p:sp>
        <p:nvSpPr>
          <p:cNvPr id="3" name="Espace réservé du contenu 2">
            <a:extLst>
              <a:ext uri="{FF2B5EF4-FFF2-40B4-BE49-F238E27FC236}">
                <a16:creationId xmlns:a16="http://schemas.microsoft.com/office/drawing/2014/main" id="{E01F34AD-275E-4738-807C-BF638DC71470}"/>
              </a:ext>
            </a:extLst>
          </p:cNvPr>
          <p:cNvSpPr>
            <a:spLocks noGrp="1"/>
          </p:cNvSpPr>
          <p:nvPr>
            <p:ph idx="1"/>
          </p:nvPr>
        </p:nvSpPr>
        <p:spPr/>
        <p:txBody>
          <a:bodyPr/>
          <a:lstStyle/>
          <a:p>
            <a:r>
              <a:rPr lang="fr-FR" dirty="0"/>
              <a:t>Côté code, JAX-WS supporte mal les interfaces et le polymorphisme</a:t>
            </a:r>
          </a:p>
          <a:p>
            <a:endParaRPr lang="fr-FR" dirty="0">
              <a:sym typeface="Wingdings" panose="05000000000000000000" pitchFamily="2" charset="2"/>
            </a:endParaRPr>
          </a:p>
          <a:p>
            <a:r>
              <a:rPr lang="fr-FR" dirty="0">
                <a:sym typeface="Wingdings" panose="05000000000000000000" pitchFamily="2" charset="2"/>
              </a:rPr>
              <a:t>Il est préférable d’éviter d’avoir des interface sur ses entités (ou DTO)</a:t>
            </a:r>
          </a:p>
          <a:p>
            <a:pPr lvl="1"/>
            <a:r>
              <a:rPr lang="fr-FR" dirty="0">
                <a:sym typeface="Wingdings" panose="05000000000000000000" pitchFamily="2" charset="2"/>
              </a:rPr>
              <a:t>Sur les objets en entrés ou sorties de vos web services</a:t>
            </a:r>
          </a:p>
          <a:p>
            <a:pPr lvl="1"/>
            <a:endParaRPr lang="fr-FR" dirty="0">
              <a:sym typeface="Wingdings" panose="05000000000000000000" pitchFamily="2" charset="2"/>
            </a:endParaRPr>
          </a:p>
          <a:p>
            <a:r>
              <a:rPr lang="fr-FR" dirty="0">
                <a:sym typeface="Wingdings" panose="05000000000000000000" pitchFamily="2" charset="2"/>
              </a:rPr>
              <a:t>JAX-WS fera usage de JAX-B, c’est à vous de réaliser le binding XML sur vos entités (ou DTO)</a:t>
            </a:r>
          </a:p>
        </p:txBody>
      </p:sp>
      <p:sp>
        <p:nvSpPr>
          <p:cNvPr id="2" name="Espace réservé du pied de page 1">
            <a:extLst>
              <a:ext uri="{FF2B5EF4-FFF2-40B4-BE49-F238E27FC236}">
                <a16:creationId xmlns:a16="http://schemas.microsoft.com/office/drawing/2014/main" id="{ECE73F61-7501-4671-9CF0-30DAF5D5640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21114926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555</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solidFill>
                  <a:schemeClr val="tx1"/>
                </a:solidFill>
              </a:rPr>
              <a:t>En repartant des exercices où les DAO, entités, services métiers sont cod</a:t>
            </a:r>
            <a:r>
              <a:rPr lang="fr-FR" dirty="0"/>
              <a:t>és en Spring, ajoutez une couche de contrôleur en Spring </a:t>
            </a:r>
            <a:r>
              <a:rPr lang="fr-FR" dirty="0" err="1"/>
              <a:t>Remote</a:t>
            </a:r>
            <a:r>
              <a:rPr lang="fr-FR" dirty="0"/>
              <a:t> JAX-WS via la méthode 1 puis via la méthode 2</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A745E944-E2F2-4A90-895A-FA5F67354D0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C13E3C8A-C880-45E6-BD1E-980FFE12249E}"/>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1059264371"/>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JMS</a:t>
            </a:r>
            <a:endParaRPr lang="fr-FR" dirty="0"/>
          </a:p>
        </p:txBody>
      </p:sp>
      <p:sp>
        <p:nvSpPr>
          <p:cNvPr id="27650" name="Rectangle 1032"/>
          <p:cNvSpPr>
            <a:spLocks noGrp="1" noChangeArrowheads="1"/>
          </p:cNvSpPr>
          <p:nvPr>
            <p:ph type="body" idx="1"/>
          </p:nvPr>
        </p:nvSpPr>
        <p:spPr>
          <a:xfrm>
            <a:off x="3682436" y="1995055"/>
            <a:ext cx="5785658" cy="4657898"/>
          </a:xfrm>
        </p:spPr>
        <p:txBody>
          <a:bodyPr>
            <a:normAutofit/>
          </a:bodyPr>
          <a:lstStyle/>
          <a:p>
            <a:pPr marL="285750" indent="-285750" algn="l">
              <a:buFont typeface="Wingdings" panose="05000000000000000000" pitchFamily="2" charset="2"/>
              <a:buChar char="ü"/>
            </a:pPr>
            <a:r>
              <a:rPr lang="fr-FR" altLang="en-US" dirty="0"/>
              <a:t>Introduction</a:t>
            </a:r>
          </a:p>
          <a:p>
            <a:pPr marL="285750" indent="-285750" algn="l">
              <a:buFont typeface="Wingdings" panose="05000000000000000000" pitchFamily="2" charset="2"/>
              <a:buChar char="ü"/>
            </a:pPr>
            <a:r>
              <a:rPr lang="fr-FR" altLang="en-US" dirty="0"/>
              <a:t>Architecture autour de JMS</a:t>
            </a:r>
          </a:p>
          <a:p>
            <a:pPr marL="285750" indent="-285750" algn="l">
              <a:buFont typeface="Wingdings" panose="05000000000000000000" pitchFamily="2" charset="2"/>
              <a:buChar char="ü"/>
            </a:pPr>
            <a:r>
              <a:rPr lang="fr-FR" altLang="en-US" dirty="0"/>
              <a:t>Producer / Consumer</a:t>
            </a:r>
          </a:p>
          <a:p>
            <a:pPr marL="285750" indent="-285750" algn="l">
              <a:buFont typeface="Wingdings" panose="05000000000000000000" pitchFamily="2" charset="2"/>
              <a:buChar char="ü"/>
            </a:pPr>
            <a:r>
              <a:rPr lang="fr-FR" altLang="en-US" dirty="0"/>
              <a:t>JMS synchrone / asynchrone</a:t>
            </a:r>
          </a:p>
          <a:p>
            <a:pPr marL="285750" indent="-285750" algn="l">
              <a:buFont typeface="Wingdings" panose="05000000000000000000" pitchFamily="2" charset="2"/>
              <a:buChar char="ü"/>
            </a:pPr>
            <a:r>
              <a:rPr lang="fr-FR" altLang="en-US" dirty="0"/>
              <a:t>JMS par annotations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556</a:t>
            </a:fld>
            <a:endParaRPr lang="fr-FR"/>
          </a:p>
        </p:txBody>
      </p:sp>
      <p:sp>
        <p:nvSpPr>
          <p:cNvPr id="3" name="Espace réservé du pied de page 2">
            <a:extLst>
              <a:ext uri="{FF2B5EF4-FFF2-40B4-BE49-F238E27FC236}">
                <a16:creationId xmlns:a16="http://schemas.microsoft.com/office/drawing/2014/main" id="{DCF78EC0-E97A-4A8F-BEEF-27E8AA63DC7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0131698"/>
      </p:ext>
    </p:extLst>
  </p:cSld>
  <p:clrMapOvr>
    <a:masterClrMapping/>
  </p:clrMapOvr>
  <p:transition spd="slow"/>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endParaRPr lang="fr-FR" dirty="0"/>
          </a:p>
        </p:txBody>
      </p:sp>
      <p:sp>
        <p:nvSpPr>
          <p:cNvPr id="18435" name="Rectangle 1027"/>
          <p:cNvSpPr>
            <a:spLocks noGrp="1" noChangeArrowheads="1"/>
          </p:cNvSpPr>
          <p:nvPr>
            <p:ph idx="1"/>
          </p:nvPr>
        </p:nvSpPr>
        <p:spPr/>
        <p:txBody>
          <a:bodyPr>
            <a:normAutofit lnSpcReduction="10000"/>
          </a:bodyPr>
          <a:lstStyle/>
          <a:p>
            <a:r>
              <a:rPr lang="fr-FR" altLang="en-US"/>
              <a:t>JMS : </a:t>
            </a:r>
            <a:r>
              <a:rPr lang="fr-FR" altLang="fr-FR"/>
              <a:t>Java Messaging service</a:t>
            </a:r>
            <a:endParaRPr lang="fr-FR" altLang="en-US"/>
          </a:p>
          <a:p>
            <a:endParaRPr lang="fr-FR" altLang="en-US"/>
          </a:p>
          <a:p>
            <a:r>
              <a:rPr lang="fr-FR" altLang="en-US"/>
              <a:t>Spring JMS est un module du Spring</a:t>
            </a:r>
          </a:p>
          <a:p>
            <a:endParaRPr lang="fr-FR" altLang="en-US"/>
          </a:p>
          <a:p>
            <a:r>
              <a:rPr lang="fr-FR" altLang="en-US"/>
              <a:t>Il permet de simplifier la mise en place de JMS dans un projet Java</a:t>
            </a:r>
          </a:p>
          <a:p>
            <a:endParaRPr lang="fr-FR" altLang="en-US"/>
          </a:p>
          <a:p>
            <a:r>
              <a:rPr lang="fr-FR" altLang="en-US"/>
              <a:t>Il ne remplace pas un serveur JMS</a:t>
            </a:r>
          </a:p>
          <a:p>
            <a:pPr lvl="1"/>
            <a:r>
              <a:rPr lang="fr-FR" altLang="en-US"/>
              <a:t>Il faut toujours en avoir un pour faire du JMS</a:t>
            </a:r>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557</a:t>
            </a:fld>
            <a:endParaRPr lang="fr-FR"/>
          </a:p>
        </p:txBody>
      </p:sp>
      <p:sp>
        <p:nvSpPr>
          <p:cNvPr id="2" name="Espace réservé du pied de page 1">
            <a:extLst>
              <a:ext uri="{FF2B5EF4-FFF2-40B4-BE49-F238E27FC236}">
                <a16:creationId xmlns:a16="http://schemas.microsoft.com/office/drawing/2014/main" id="{6AA73F9F-3EFB-4684-9164-298114DD229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58550054"/>
      </p:ext>
    </p:extLst>
  </p:cSld>
  <p:clrMapOvr>
    <a:masterClrMapping/>
  </p:clrMapOvr>
  <p:transition spd="slow"/>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rmAutofit fontScale="90000"/>
          </a:bodyPr>
          <a:lstStyle/>
          <a:p>
            <a:r>
              <a:rPr lang="fr-FR" altLang="fr-FR"/>
              <a:t>Rappel JMS</a:t>
            </a:r>
          </a:p>
        </p:txBody>
      </p:sp>
      <p:sp>
        <p:nvSpPr>
          <p:cNvPr id="19459" name="Rectangle 1032"/>
          <p:cNvSpPr>
            <a:spLocks noGrp="1" noChangeArrowheads="1"/>
          </p:cNvSpPr>
          <p:nvPr>
            <p:ph idx="1"/>
          </p:nvPr>
        </p:nvSpPr>
        <p:spPr/>
        <p:txBody>
          <a:bodyPr/>
          <a:lstStyle/>
          <a:p>
            <a:r>
              <a:rPr lang="fr-FR" altLang="fr-FR" dirty="0"/>
              <a:t>JMS définit plusieurs entités :</a:t>
            </a:r>
          </a:p>
          <a:p>
            <a:pPr lvl="1"/>
            <a:r>
              <a:rPr lang="fr-FR" altLang="fr-FR" dirty="0"/>
              <a:t>Un </a:t>
            </a:r>
            <a:r>
              <a:rPr lang="fr-FR" altLang="fr-FR" b="1" dirty="0"/>
              <a:t>provider</a:t>
            </a:r>
            <a:r>
              <a:rPr lang="fr-FR" altLang="fr-FR" dirty="0"/>
              <a:t> JMS : outil qui implémente l'API JMS pour échanger les messages : ce sont les brokers de messages</a:t>
            </a:r>
          </a:p>
          <a:p>
            <a:pPr lvl="1"/>
            <a:r>
              <a:rPr lang="fr-FR" altLang="fr-FR" dirty="0"/>
              <a:t>Un </a:t>
            </a:r>
            <a:r>
              <a:rPr lang="fr-FR" altLang="fr-FR" b="1" dirty="0"/>
              <a:t>client</a:t>
            </a:r>
            <a:r>
              <a:rPr lang="fr-FR" altLang="fr-FR" dirty="0"/>
              <a:t> JMS : composant écrit en java qui utilise JMS pour émettre et/ou recevoir des messages.</a:t>
            </a:r>
          </a:p>
          <a:p>
            <a:pPr lvl="1"/>
            <a:r>
              <a:rPr lang="fr-FR" altLang="fr-FR" dirty="0"/>
              <a:t>Un </a:t>
            </a:r>
            <a:r>
              <a:rPr lang="fr-FR" altLang="fr-FR" b="1" dirty="0"/>
              <a:t>message</a:t>
            </a:r>
            <a:r>
              <a:rPr lang="fr-FR" altLang="fr-FR" dirty="0"/>
              <a:t> : données échangées </a:t>
            </a:r>
            <a:br>
              <a:rPr lang="fr-FR" altLang="fr-FR" dirty="0"/>
            </a:br>
            <a:r>
              <a:rPr lang="fr-FR" altLang="fr-FR" dirty="0"/>
              <a:t>entre les composants</a:t>
            </a:r>
          </a:p>
          <a:p>
            <a:endParaRPr lang="fr-FR" altLang="fr-FR" dirty="0"/>
          </a:p>
        </p:txBody>
      </p:sp>
      <p:pic>
        <p:nvPicPr>
          <p:cNvPr id="194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719" y="3389532"/>
            <a:ext cx="4494213"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558</a:t>
            </a:fld>
            <a:endParaRPr lang="fr-FR"/>
          </a:p>
        </p:txBody>
      </p:sp>
      <p:sp>
        <p:nvSpPr>
          <p:cNvPr id="2" name="Espace réservé du pied de page 1">
            <a:extLst>
              <a:ext uri="{FF2B5EF4-FFF2-40B4-BE49-F238E27FC236}">
                <a16:creationId xmlns:a16="http://schemas.microsoft.com/office/drawing/2014/main" id="{FD9A6DE5-9528-40EE-AD2B-27A66E1C896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1929747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1"/>
          <p:cNvSpPr>
            <a:spLocks noGrp="1" noChangeArrowheads="1"/>
          </p:cNvSpPr>
          <p:nvPr>
            <p:ph type="title"/>
          </p:nvPr>
        </p:nvSpPr>
        <p:spPr/>
        <p:txBody>
          <a:bodyPr>
            <a:normAutofit fontScale="90000"/>
          </a:bodyPr>
          <a:lstStyle/>
          <a:p>
            <a:r>
              <a:rPr lang="fr-FR" altLang="fr-FR"/>
              <a:t>JMS</a:t>
            </a:r>
          </a:p>
        </p:txBody>
      </p:sp>
      <p:sp>
        <p:nvSpPr>
          <p:cNvPr id="20483" name="Rectangle 1032"/>
          <p:cNvSpPr>
            <a:spLocks noGrp="1" noChangeArrowheads="1"/>
          </p:cNvSpPr>
          <p:nvPr>
            <p:ph idx="1"/>
          </p:nvPr>
        </p:nvSpPr>
        <p:spPr/>
        <p:txBody>
          <a:bodyPr>
            <a:normAutofit fontScale="92500"/>
          </a:bodyPr>
          <a:lstStyle/>
          <a:p>
            <a:r>
              <a:rPr lang="fr-FR" altLang="fr-FR" dirty="0"/>
              <a:t>Différents objets utilisés via JMS sont généralement stockés dans l'annuaire JNDI du serveur d'applications ou du provider du MOM (</a:t>
            </a:r>
            <a:r>
              <a:rPr lang="fr-FR" dirty="0"/>
              <a:t>Message-</a:t>
            </a:r>
            <a:r>
              <a:rPr lang="fr-FR" dirty="0" err="1"/>
              <a:t>Oriented</a:t>
            </a:r>
            <a:r>
              <a:rPr lang="fr-FR" dirty="0"/>
              <a:t> Middleware)</a:t>
            </a:r>
            <a:r>
              <a:rPr lang="fr-FR" altLang="fr-FR" dirty="0"/>
              <a:t>:</a:t>
            </a:r>
          </a:p>
          <a:p>
            <a:pPr lvl="1"/>
            <a:r>
              <a:rPr lang="fr-FR" altLang="fr-FR" dirty="0"/>
              <a:t>La fabrique de connexions (</a:t>
            </a:r>
            <a:r>
              <a:rPr lang="fr-FR" altLang="fr-FR" dirty="0" err="1"/>
              <a:t>ConnectionFactory</a:t>
            </a:r>
            <a:r>
              <a:rPr lang="fr-FR" altLang="fr-FR" dirty="0"/>
              <a:t>)</a:t>
            </a:r>
          </a:p>
          <a:p>
            <a:pPr lvl="1"/>
            <a:r>
              <a:rPr lang="fr-FR" altLang="fr-FR" dirty="0"/>
              <a:t>Les destinations à utiliser (Queue et Topic)</a:t>
            </a:r>
          </a:p>
          <a:p>
            <a:endParaRPr lang="fr-FR" altLang="fr-FR" dirty="0"/>
          </a:p>
          <a:p>
            <a:r>
              <a:rPr lang="fr-FR" altLang="fr-FR" dirty="0"/>
              <a:t>JMS définit deux modes pour la diffusion des messages :</a:t>
            </a:r>
          </a:p>
          <a:p>
            <a:pPr lvl="1"/>
            <a:r>
              <a:rPr lang="fr-FR" altLang="fr-FR" dirty="0"/>
              <a:t>Point à point (Point to point) </a:t>
            </a:r>
          </a:p>
          <a:p>
            <a:pPr lvl="1"/>
            <a:r>
              <a:rPr lang="fr-FR" altLang="fr-FR" dirty="0"/>
              <a:t>Publication / souscription (</a:t>
            </a:r>
            <a:r>
              <a:rPr lang="fr-FR" altLang="fr-FR" dirty="0" err="1"/>
              <a:t>publish</a:t>
            </a:r>
            <a:r>
              <a:rPr lang="fr-FR" altLang="fr-FR" dirty="0"/>
              <a:t>/</a:t>
            </a:r>
            <a:r>
              <a:rPr lang="fr-FR" altLang="fr-FR" dirty="0" err="1"/>
              <a:t>subscribe</a:t>
            </a:r>
            <a:r>
              <a:rPr lang="fr-FR" altLang="fr-FR" dirty="0"/>
              <a:t>)</a:t>
            </a:r>
          </a:p>
        </p:txBody>
      </p:sp>
      <p:sp>
        <p:nvSpPr>
          <p:cNvPr id="6" name="Espace réservé du numéro de diapositive 5">
            <a:extLst>
              <a:ext uri="{FF2B5EF4-FFF2-40B4-BE49-F238E27FC236}">
                <a16:creationId xmlns:a16="http://schemas.microsoft.com/office/drawing/2014/main" id="{8310C2C2-6D69-446A-9F5F-91A8B0A385C8}"/>
              </a:ext>
            </a:extLst>
          </p:cNvPr>
          <p:cNvSpPr>
            <a:spLocks noGrp="1"/>
          </p:cNvSpPr>
          <p:nvPr>
            <p:ph type="sldNum" sz="quarter" idx="12"/>
          </p:nvPr>
        </p:nvSpPr>
        <p:spPr/>
        <p:txBody>
          <a:bodyPr/>
          <a:lstStyle/>
          <a:p>
            <a:fld id="{27DD2850-4166-4114-B1C5-40990753D8A0}" type="slidenum">
              <a:rPr lang="fr-FR" smtClean="0"/>
              <a:t>559</a:t>
            </a:fld>
            <a:endParaRPr lang="fr-FR"/>
          </a:p>
        </p:txBody>
      </p:sp>
      <p:sp>
        <p:nvSpPr>
          <p:cNvPr id="2" name="Espace réservé du pied de page 1">
            <a:extLst>
              <a:ext uri="{FF2B5EF4-FFF2-40B4-BE49-F238E27FC236}">
                <a16:creationId xmlns:a16="http://schemas.microsoft.com/office/drawing/2014/main" id="{58ECFFFB-2209-4335-BBCE-D3BB75A0185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59846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Définition des Beans par héritage</a:t>
            </a:r>
            <a:endParaRPr lang="fr-FR" dirty="0"/>
          </a:p>
        </p:txBody>
      </p:sp>
      <p:sp>
        <p:nvSpPr>
          <p:cNvPr id="139267" name="Espace réservé du contenu 2"/>
          <p:cNvSpPr>
            <a:spLocks noGrp="1"/>
          </p:cNvSpPr>
          <p:nvPr>
            <p:ph idx="1"/>
          </p:nvPr>
        </p:nvSpPr>
        <p:spPr/>
        <p:txBody>
          <a:bodyPr>
            <a:normAutofit fontScale="62500" lnSpcReduction="20000"/>
          </a:bodyPr>
          <a:lstStyle/>
          <a:p>
            <a:r>
              <a:rPr lang="fr-FR" altLang="fr-FR" dirty="0"/>
              <a:t>Le </a:t>
            </a:r>
            <a:r>
              <a:rPr lang="fr-FR" altLang="fr-FR" dirty="0" err="1"/>
              <a:t>bean</a:t>
            </a:r>
            <a:r>
              <a:rPr lang="fr-FR" altLang="fr-FR" dirty="0"/>
              <a:t> parent peut ne pas avoir de classe concrète</a:t>
            </a:r>
          </a:p>
          <a:p>
            <a:endParaRPr lang="fr-FR" altLang="fr-FR" dirty="0"/>
          </a:p>
          <a:p>
            <a:endParaRPr lang="fr-FR" altLang="fr-FR" dirty="0"/>
          </a:p>
          <a:p>
            <a:pPr lvl="1"/>
            <a:r>
              <a:rPr lang="fr-FR" altLang="fr-FR" dirty="0"/>
              <a:t>Bean parent est utilisé comme pure </a:t>
            </a:r>
            <a:r>
              <a:rPr lang="fr-FR" altLang="fr-FR" dirty="0" err="1"/>
              <a:t>template</a:t>
            </a:r>
            <a:r>
              <a:rPr lang="fr-FR" altLang="fr-FR" dirty="0"/>
              <a:t>.</a:t>
            </a:r>
          </a:p>
          <a:p>
            <a:endParaRPr lang="fr-FR" altLang="fr-FR" dirty="0"/>
          </a:p>
          <a:p>
            <a:r>
              <a:rPr lang="fr-FR" altLang="fr-FR" dirty="0"/>
              <a:t>Le </a:t>
            </a:r>
            <a:r>
              <a:rPr lang="fr-FR" altLang="fr-FR" dirty="0" err="1"/>
              <a:t>bean</a:t>
            </a:r>
            <a:r>
              <a:rPr lang="fr-FR" altLang="fr-FR" dirty="0"/>
              <a:t> enfant peut surcharger les attributs Spring du </a:t>
            </a:r>
            <a:r>
              <a:rPr lang="fr-FR" altLang="fr-FR" dirty="0" err="1"/>
              <a:t>bean</a:t>
            </a:r>
            <a:r>
              <a:rPr lang="fr-FR" altLang="fr-FR" dirty="0"/>
              <a:t> parent</a:t>
            </a:r>
          </a:p>
          <a:p>
            <a:endParaRPr lang="fr-FR" altLang="fr-FR" dirty="0"/>
          </a:p>
          <a:p>
            <a:endParaRPr lang="fr-FR" altLang="fr-FR" dirty="0"/>
          </a:p>
          <a:p>
            <a:endParaRPr lang="fr-FR" altLang="fr-FR" dirty="0"/>
          </a:p>
          <a:p>
            <a:pPr lvl="1"/>
            <a:r>
              <a:rPr lang="fr-FR" altLang="fr-FR" dirty="0"/>
              <a:t>Les attributs suivants sont toujours définis par le </a:t>
            </a:r>
            <a:r>
              <a:rPr lang="fr-FR" altLang="fr-FR" dirty="0" err="1"/>
              <a:t>bean</a:t>
            </a:r>
            <a:r>
              <a:rPr lang="fr-FR" altLang="fr-FR" dirty="0"/>
              <a:t> enfant : </a:t>
            </a:r>
            <a:r>
              <a:rPr lang="en-US" altLang="fr-FR" dirty="0"/>
              <a:t>depends on, </a:t>
            </a:r>
            <a:r>
              <a:rPr lang="en-US" altLang="fr-FR" dirty="0" err="1"/>
              <a:t>autowire</a:t>
            </a:r>
            <a:r>
              <a:rPr lang="en-US" altLang="fr-FR" dirty="0"/>
              <a:t> mode, dependency check, singleton, scope, lazy </a:t>
            </a:r>
            <a:r>
              <a:rPr lang="en-US" altLang="fr-FR" dirty="0" err="1"/>
              <a:t>init.</a:t>
            </a:r>
            <a:endParaRPr lang="fr-FR" altLang="fr-FR" dirty="0"/>
          </a:p>
          <a:p>
            <a:endParaRPr lang="fr-FR" altLang="fr-FR" dirty="0"/>
          </a:p>
          <a:p>
            <a:r>
              <a:rPr lang="fr-FR" altLang="fr-FR" dirty="0"/>
              <a:t>L’héritage Spring n’a pas de correspondance avec l’héritage Java</a:t>
            </a:r>
          </a:p>
          <a:p>
            <a:pPr lvl="1"/>
            <a:r>
              <a:rPr lang="fr-FR" altLang="fr-FR" dirty="0"/>
              <a:t>Spring – Héritage de configuration de </a:t>
            </a:r>
            <a:r>
              <a:rPr lang="fr-FR" altLang="fr-FR" dirty="0" err="1"/>
              <a:t>bean</a:t>
            </a:r>
            <a:r>
              <a:rPr lang="fr-FR" altLang="fr-FR" dirty="0"/>
              <a:t>.</a:t>
            </a:r>
          </a:p>
          <a:p>
            <a:pPr lvl="1"/>
            <a:r>
              <a:rPr lang="fr-FR" altLang="fr-FR" dirty="0"/>
              <a:t>Java – Héritage de classe.</a:t>
            </a:r>
          </a:p>
        </p:txBody>
      </p:sp>
      <p:sp>
        <p:nvSpPr>
          <p:cNvPr id="6" name="ZoneTexte 5"/>
          <p:cNvSpPr txBox="1"/>
          <p:nvPr/>
        </p:nvSpPr>
        <p:spPr>
          <a:xfrm>
            <a:off x="1876425" y="3517657"/>
            <a:ext cx="7391400" cy="9540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childBean</a:t>
            </a:r>
            <a:r>
              <a:rPr lang="fr-FR" sz="1400" dirty="0">
                <a:solidFill>
                  <a:schemeClr val="tx1"/>
                </a:solidFill>
                <a:latin typeface="Courier New"/>
              </a:rPr>
              <a:t>" class="</a:t>
            </a:r>
            <a:r>
              <a:rPr lang="fr-FR" sz="1400" dirty="0" err="1">
                <a:solidFill>
                  <a:schemeClr val="tx1"/>
                </a:solidFill>
                <a:latin typeface="Courier New"/>
              </a:rPr>
              <a:t>exemple.ChildBean</a:t>
            </a:r>
            <a:r>
              <a:rPr lang="fr-FR" sz="1400" dirty="0">
                <a:solidFill>
                  <a:schemeClr val="tx1"/>
                </a:solidFill>
                <a:latin typeface="Courier New"/>
              </a:rPr>
              <a:t>" </a:t>
            </a:r>
            <a:r>
              <a:rPr lang="fr-FR" sz="1400" b="1" dirty="0">
                <a:solidFill>
                  <a:schemeClr val="tx1"/>
                </a:solidFill>
                <a:latin typeface="Courier New"/>
              </a:rPr>
              <a:t>parent="</a:t>
            </a:r>
            <a:r>
              <a:rPr lang="fr-FR" sz="1400" b="1" dirty="0" err="1">
                <a:solidFill>
                  <a:schemeClr val="tx1"/>
                </a:solidFill>
                <a:latin typeface="Courier New"/>
              </a:rPr>
              <a:t>parentBean</a:t>
            </a:r>
            <a:r>
              <a:rPr lang="fr-FR" sz="1400" b="1" dirty="0">
                <a:solidFill>
                  <a:schemeClr val="tx1"/>
                </a:solidFill>
                <a:latin typeface="Courier New"/>
              </a:rPr>
              <a:t>"</a:t>
            </a:r>
            <a:r>
              <a:rPr lang="fr-FR" sz="1400" dirty="0">
                <a:solidFill>
                  <a:schemeClr val="tx1"/>
                </a:solidFill>
                <a:latin typeface="Courier New"/>
              </a:rPr>
              <a:t>&gt;</a:t>
            </a:r>
          </a:p>
          <a:p>
            <a:pPr>
              <a:defRPr/>
            </a:pPr>
            <a:r>
              <a:rPr lang="en-US" sz="1400" dirty="0">
                <a:solidFill>
                  <a:schemeClr val="tx1"/>
                </a:solidFill>
                <a:latin typeface="Courier New"/>
              </a:rPr>
              <a:t>  &lt;property name="</a:t>
            </a:r>
            <a:r>
              <a:rPr lang="en-US" sz="1400" dirty="0" err="1">
                <a:solidFill>
                  <a:schemeClr val="tx1"/>
                </a:solidFill>
                <a:latin typeface="Courier New"/>
              </a:rPr>
              <a:t>lastName</a:t>
            </a:r>
            <a:r>
              <a:rPr lang="en-US" sz="1400" dirty="0">
                <a:solidFill>
                  <a:schemeClr val="tx1"/>
                </a:solidFill>
                <a:latin typeface="Courier New"/>
              </a:rPr>
              <a:t>" value="Durand"/&gt;</a:t>
            </a:r>
          </a:p>
          <a:p>
            <a:pPr>
              <a:defRPr/>
            </a:pPr>
            <a:r>
              <a:rPr lang="en-US" sz="1400" dirty="0">
                <a:solidFill>
                  <a:schemeClr val="tx1"/>
                </a:solidFill>
                <a:latin typeface="Courier New"/>
              </a:rPr>
              <a:t>  &lt;property name="</a:t>
            </a:r>
            <a:r>
              <a:rPr lang="en-US" sz="1400" dirty="0" err="1">
                <a:solidFill>
                  <a:schemeClr val="tx1"/>
                </a:solidFill>
                <a:latin typeface="Courier New"/>
              </a:rPr>
              <a:t>firstName</a:t>
            </a:r>
            <a:r>
              <a:rPr lang="en-US" sz="1400" dirty="0">
                <a:solidFill>
                  <a:schemeClr val="tx1"/>
                </a:solidFill>
                <a:latin typeface="Courier New"/>
              </a:rPr>
              <a:t>" value="Jean"/&gt;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7" name="ZoneTexte 6"/>
          <p:cNvSpPr txBox="1"/>
          <p:nvPr/>
        </p:nvSpPr>
        <p:spPr>
          <a:xfrm>
            <a:off x="1876425" y="1604964"/>
            <a:ext cx="7391400" cy="7381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parentBean</a:t>
            </a:r>
            <a:r>
              <a:rPr lang="fr-FR" sz="1400" dirty="0">
                <a:solidFill>
                  <a:schemeClr val="tx1"/>
                </a:solidFill>
                <a:latin typeface="Courier New"/>
              </a:rPr>
              <a:t>" </a:t>
            </a:r>
            <a:r>
              <a:rPr lang="fr-FR" sz="1400" b="1" dirty="0">
                <a:solidFill>
                  <a:schemeClr val="tx1"/>
                </a:solidFill>
                <a:latin typeface="Courier New"/>
              </a:rPr>
              <a:t>abstract="</a:t>
            </a:r>
            <a:r>
              <a:rPr lang="fr-FR" sz="1400" b="1" dirty="0" err="1">
                <a:solidFill>
                  <a:schemeClr val="tx1"/>
                </a:solidFill>
                <a:latin typeface="Courier New"/>
              </a:rPr>
              <a:t>true</a:t>
            </a:r>
            <a:r>
              <a:rPr lang="fr-FR" sz="1400" b="1" dirty="0">
                <a:solidFill>
                  <a:schemeClr val="tx1"/>
                </a:solidFill>
                <a:latin typeface="Courier New"/>
              </a:rPr>
              <a:t>"</a:t>
            </a:r>
            <a:r>
              <a:rPr lang="fr-FR" sz="1400" dirty="0">
                <a:solidFill>
                  <a:schemeClr val="tx1"/>
                </a:solidFill>
                <a:latin typeface="Courier New"/>
              </a:rPr>
              <a:t>&gt;</a:t>
            </a:r>
          </a:p>
          <a:p>
            <a:pPr>
              <a:defRPr/>
            </a:pPr>
            <a:r>
              <a:rPr lang="en-US" sz="1400" dirty="0">
                <a:solidFill>
                  <a:schemeClr val="tx1"/>
                </a:solidFill>
                <a:latin typeface="Courier New"/>
              </a:rPr>
              <a:t>  &lt;property name="</a:t>
            </a:r>
            <a:r>
              <a:rPr lang="en-US" sz="1400" dirty="0" err="1">
                <a:solidFill>
                  <a:schemeClr val="tx1"/>
                </a:solidFill>
                <a:latin typeface="Courier New"/>
              </a:rPr>
              <a:t>firstName</a:t>
            </a:r>
            <a:r>
              <a:rPr lang="en-US" sz="1400" dirty="0">
                <a:solidFill>
                  <a:schemeClr val="tx1"/>
                </a:solidFill>
                <a:latin typeface="Courier New"/>
              </a:rPr>
              <a:t>" value="Paul"/&gt;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56</a:t>
            </a:fld>
            <a:endParaRPr lang="fr-FR"/>
          </a:p>
        </p:txBody>
      </p:sp>
      <p:sp>
        <p:nvSpPr>
          <p:cNvPr id="4" name="Espace réservé du pied de page 3">
            <a:extLst>
              <a:ext uri="{FF2B5EF4-FFF2-40B4-BE49-F238E27FC236}">
                <a16:creationId xmlns:a16="http://schemas.microsoft.com/office/drawing/2014/main" id="{AA9A576B-E065-48AF-A60D-0E8D899AD69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83708877"/>
      </p:ext>
    </p:extLst>
  </p:cSld>
  <p:clrMapOvr>
    <a:masterClrMapping/>
  </p:clrMapOvr>
  <p:transition spd="slow"/>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title"/>
          </p:nvPr>
        </p:nvSpPr>
        <p:spPr/>
        <p:txBody>
          <a:bodyPr>
            <a:normAutofit fontScale="90000"/>
          </a:bodyPr>
          <a:lstStyle/>
          <a:p>
            <a:r>
              <a:rPr lang="fr-FR" altLang="fr-FR"/>
              <a:t>JMS</a:t>
            </a:r>
          </a:p>
        </p:txBody>
      </p:sp>
      <p:sp>
        <p:nvSpPr>
          <p:cNvPr id="21507" name="Rectangle 1032"/>
          <p:cNvSpPr>
            <a:spLocks noGrp="1" noChangeArrowheads="1"/>
          </p:cNvSpPr>
          <p:nvPr>
            <p:ph idx="1"/>
          </p:nvPr>
        </p:nvSpPr>
        <p:spPr/>
        <p:txBody>
          <a:bodyPr>
            <a:normAutofit fontScale="70000" lnSpcReduction="20000"/>
          </a:bodyPr>
          <a:lstStyle/>
          <a:p>
            <a:r>
              <a:rPr lang="fr-FR" altLang="fr-FR" b="1" dirty="0"/>
              <a:t>Point à point </a:t>
            </a:r>
            <a:r>
              <a:rPr lang="fr-FR" altLang="fr-FR" dirty="0"/>
              <a:t>(Point to point) : un message est envoyé par un producteur et est reçu par un unique consommateur.  </a:t>
            </a:r>
          </a:p>
          <a:p>
            <a:pPr lvl="1"/>
            <a:r>
              <a:rPr lang="fr-FR" altLang="fr-FR" dirty="0"/>
              <a:t>Le support utilisé pour la mise en œuvre de ce mode est la queue (</a:t>
            </a:r>
            <a:r>
              <a:rPr lang="fr-FR" altLang="fr-FR" b="1" i="1" dirty="0"/>
              <a:t>queue</a:t>
            </a:r>
            <a:r>
              <a:rPr lang="fr-FR" altLang="fr-FR" dirty="0"/>
              <a:t>).</a:t>
            </a:r>
          </a:p>
          <a:p>
            <a:pPr lvl="1"/>
            <a:r>
              <a:rPr lang="fr-FR" altLang="fr-FR" dirty="0"/>
              <a:t>Le message émis est stocké dans la file jusqu'à ce que le consommateur le lise et envoie une notification de réception du message. </a:t>
            </a:r>
          </a:p>
          <a:p>
            <a:pPr lvl="1"/>
            <a:r>
              <a:rPr lang="fr-FR" altLang="fr-FR" dirty="0"/>
              <a:t>A ce moment là le message est </a:t>
            </a:r>
            <a:r>
              <a:rPr lang="fr-FR" altLang="fr-FR" b="1" dirty="0"/>
              <a:t>supprimé</a:t>
            </a:r>
            <a:r>
              <a:rPr lang="fr-FR" altLang="fr-FR" dirty="0"/>
              <a:t> de la file. </a:t>
            </a:r>
          </a:p>
          <a:p>
            <a:pPr lvl="1"/>
            <a:r>
              <a:rPr lang="fr-FR" altLang="fr-FR" dirty="0"/>
              <a:t>Le message peut avoir une date d'expiration.</a:t>
            </a:r>
          </a:p>
          <a:p>
            <a:pPr lvl="1"/>
            <a:endParaRPr lang="fr-FR" altLang="fr-FR" dirty="0"/>
          </a:p>
          <a:p>
            <a:r>
              <a:rPr lang="fr-FR" altLang="fr-FR" b="1" dirty="0"/>
              <a:t>Publication / souscription </a:t>
            </a:r>
            <a:r>
              <a:rPr lang="fr-FR" altLang="fr-FR" dirty="0"/>
              <a:t>(</a:t>
            </a:r>
            <a:r>
              <a:rPr lang="fr-FR" altLang="fr-FR" dirty="0" err="1"/>
              <a:t>publish</a:t>
            </a:r>
            <a:r>
              <a:rPr lang="fr-FR" altLang="fr-FR" dirty="0"/>
              <a:t>/</a:t>
            </a:r>
            <a:r>
              <a:rPr lang="fr-FR" altLang="fr-FR" dirty="0" err="1"/>
              <a:t>subscribe</a:t>
            </a:r>
            <a:r>
              <a:rPr lang="fr-FR" altLang="fr-FR" dirty="0"/>
              <a:t>) : dans ce mode un message est envoyé par un producteur et est reçu par un ou plusieurs consommateurs. </a:t>
            </a:r>
          </a:p>
          <a:p>
            <a:pPr lvl="1"/>
            <a:r>
              <a:rPr lang="fr-FR" altLang="fr-FR" dirty="0"/>
              <a:t>Le support utilisé pour la mise en œuvre de ce mode est le sujet (</a:t>
            </a:r>
            <a:r>
              <a:rPr lang="fr-FR" altLang="fr-FR" b="1" i="1" dirty="0"/>
              <a:t>topic</a:t>
            </a:r>
            <a:r>
              <a:rPr lang="fr-FR" altLang="fr-FR" dirty="0"/>
              <a:t>).</a:t>
            </a:r>
          </a:p>
          <a:p>
            <a:pPr lvl="1"/>
            <a:r>
              <a:rPr lang="fr-FR" altLang="fr-FR" dirty="0"/>
              <a:t>Chaque consommateur doit s'abonner à un sujet (souscription). </a:t>
            </a:r>
          </a:p>
          <a:p>
            <a:pPr lvl="1"/>
            <a:r>
              <a:rPr lang="fr-FR" altLang="fr-FR" dirty="0"/>
              <a:t>Seuls les messages émis à partir de cet abonnement sont accessibles par le consommateur.</a:t>
            </a:r>
          </a:p>
        </p:txBody>
      </p:sp>
      <p:sp>
        <p:nvSpPr>
          <p:cNvPr id="6" name="Espace réservé du numéro de diapositive 5">
            <a:extLst>
              <a:ext uri="{FF2B5EF4-FFF2-40B4-BE49-F238E27FC236}">
                <a16:creationId xmlns:a16="http://schemas.microsoft.com/office/drawing/2014/main" id="{18D76F15-E148-4640-A808-0102434303CD}"/>
              </a:ext>
            </a:extLst>
          </p:cNvPr>
          <p:cNvSpPr>
            <a:spLocks noGrp="1"/>
          </p:cNvSpPr>
          <p:nvPr>
            <p:ph type="sldNum" sz="quarter" idx="12"/>
          </p:nvPr>
        </p:nvSpPr>
        <p:spPr/>
        <p:txBody>
          <a:bodyPr/>
          <a:lstStyle/>
          <a:p>
            <a:fld id="{27DD2850-4166-4114-B1C5-40990753D8A0}" type="slidenum">
              <a:rPr lang="fr-FR" smtClean="0"/>
              <a:t>560</a:t>
            </a:fld>
            <a:endParaRPr lang="fr-FR"/>
          </a:p>
        </p:txBody>
      </p:sp>
      <p:sp>
        <p:nvSpPr>
          <p:cNvPr id="2" name="Espace réservé du pied de page 1">
            <a:extLst>
              <a:ext uri="{FF2B5EF4-FFF2-40B4-BE49-F238E27FC236}">
                <a16:creationId xmlns:a16="http://schemas.microsoft.com/office/drawing/2014/main" id="{A9278ADD-4F0D-453C-A6D0-1C2061822BD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712177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p:cNvSpPr>
            <a:spLocks noGrp="1" noChangeArrowheads="1"/>
          </p:cNvSpPr>
          <p:nvPr>
            <p:ph type="title"/>
          </p:nvPr>
        </p:nvSpPr>
        <p:spPr/>
        <p:txBody>
          <a:bodyPr>
            <a:normAutofit fontScale="90000"/>
          </a:bodyPr>
          <a:lstStyle/>
          <a:p>
            <a:r>
              <a:rPr lang="fr-FR" altLang="fr-FR"/>
              <a:t>JMS</a:t>
            </a:r>
          </a:p>
        </p:txBody>
      </p:sp>
      <p:sp>
        <p:nvSpPr>
          <p:cNvPr id="22531" name="Rectangle 1032"/>
          <p:cNvSpPr>
            <a:spLocks noGrp="1" noChangeArrowheads="1"/>
          </p:cNvSpPr>
          <p:nvPr>
            <p:ph idx="1"/>
          </p:nvPr>
        </p:nvSpPr>
        <p:spPr/>
        <p:txBody>
          <a:bodyPr>
            <a:normAutofit/>
          </a:bodyPr>
          <a:lstStyle/>
          <a:p>
            <a:r>
              <a:rPr lang="fr-FR" altLang="fr-FR" dirty="0"/>
              <a:t>Les messages sont asynchrones mais JMS définit deux modes pour consommer un message :</a:t>
            </a:r>
          </a:p>
          <a:p>
            <a:pPr lvl="1"/>
            <a:r>
              <a:rPr lang="fr-FR" altLang="fr-FR" b="1" dirty="0"/>
              <a:t>Mode synchrone</a:t>
            </a:r>
            <a:r>
              <a:rPr lang="fr-FR" altLang="fr-FR" dirty="0"/>
              <a:t> : ce mode nécessite l'appel de la méthode </a:t>
            </a:r>
            <a:r>
              <a:rPr lang="fr-FR" altLang="fr-FR" dirty="0" err="1"/>
              <a:t>receive</a:t>
            </a:r>
            <a:r>
              <a:rPr lang="fr-FR" altLang="fr-FR" dirty="0"/>
              <a:t>() ou d'une de ses surcharges. </a:t>
            </a:r>
          </a:p>
          <a:p>
            <a:pPr lvl="2"/>
            <a:r>
              <a:rPr lang="fr-FR" altLang="fr-FR" dirty="0"/>
              <a:t>Dans ce cas, l'application est </a:t>
            </a:r>
            <a:r>
              <a:rPr lang="fr-FR" altLang="fr-FR" b="1" u="sng" dirty="0"/>
              <a:t>arrêtée</a:t>
            </a:r>
            <a:r>
              <a:rPr lang="fr-FR" altLang="fr-FR" dirty="0"/>
              <a:t> jusqu'à l'arrivée du message. </a:t>
            </a:r>
          </a:p>
          <a:p>
            <a:pPr lvl="1"/>
            <a:endParaRPr lang="fr-FR" altLang="fr-FR" dirty="0"/>
          </a:p>
          <a:p>
            <a:pPr lvl="1"/>
            <a:r>
              <a:rPr lang="fr-FR" altLang="fr-FR" b="1" dirty="0"/>
              <a:t>Mode asynchrone </a:t>
            </a:r>
            <a:r>
              <a:rPr lang="fr-FR" altLang="fr-FR" dirty="0"/>
              <a:t>: il faut définir un </a:t>
            </a:r>
            <a:r>
              <a:rPr lang="fr-FR" altLang="fr-FR" dirty="0" err="1"/>
              <a:t>listener</a:t>
            </a:r>
            <a:r>
              <a:rPr lang="fr-FR" altLang="fr-FR" dirty="0"/>
              <a:t> qui va lancer un thread attendant les messages et exécutant une méthode dès leur arrivée.</a:t>
            </a:r>
          </a:p>
          <a:p>
            <a:pPr lvl="2"/>
            <a:r>
              <a:rPr lang="fr-FR" altLang="fr-FR" dirty="0"/>
              <a:t>C’est un mode par gestion d’évènement. </a:t>
            </a:r>
          </a:p>
          <a:p>
            <a:pPr lvl="1"/>
            <a:endParaRPr lang="fr-FR" altLang="fr-FR" dirty="0"/>
          </a:p>
        </p:txBody>
      </p:sp>
      <p:sp>
        <p:nvSpPr>
          <p:cNvPr id="6" name="Espace réservé du numéro de diapositive 5">
            <a:extLst>
              <a:ext uri="{FF2B5EF4-FFF2-40B4-BE49-F238E27FC236}">
                <a16:creationId xmlns:a16="http://schemas.microsoft.com/office/drawing/2014/main" id="{3C6E2E82-59F3-407D-889C-1B022B87F1A4}"/>
              </a:ext>
            </a:extLst>
          </p:cNvPr>
          <p:cNvSpPr>
            <a:spLocks noGrp="1"/>
          </p:cNvSpPr>
          <p:nvPr>
            <p:ph type="sldNum" sz="quarter" idx="12"/>
          </p:nvPr>
        </p:nvSpPr>
        <p:spPr/>
        <p:txBody>
          <a:bodyPr/>
          <a:lstStyle/>
          <a:p>
            <a:fld id="{27DD2850-4166-4114-B1C5-40990753D8A0}" type="slidenum">
              <a:rPr lang="fr-FR" smtClean="0"/>
              <a:t>561</a:t>
            </a:fld>
            <a:endParaRPr lang="fr-FR"/>
          </a:p>
        </p:txBody>
      </p:sp>
      <p:sp>
        <p:nvSpPr>
          <p:cNvPr id="2" name="Espace réservé du pied de page 1">
            <a:extLst>
              <a:ext uri="{FF2B5EF4-FFF2-40B4-BE49-F238E27FC236}">
                <a16:creationId xmlns:a16="http://schemas.microsoft.com/office/drawing/2014/main" id="{85E48CAE-10C7-4083-827C-50FC5917DFB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5880641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title"/>
          </p:nvPr>
        </p:nvSpPr>
        <p:spPr/>
        <p:txBody>
          <a:bodyPr>
            <a:normAutofit fontScale="90000"/>
          </a:bodyPr>
          <a:lstStyle/>
          <a:p>
            <a:r>
              <a:rPr lang="fr-FR" altLang="fr-FR"/>
              <a:t>JMS - Implémentation</a:t>
            </a:r>
          </a:p>
        </p:txBody>
      </p:sp>
      <p:sp>
        <p:nvSpPr>
          <p:cNvPr id="23555" name="Rectangle 1032"/>
          <p:cNvSpPr>
            <a:spLocks noGrp="1" noChangeArrowheads="1"/>
          </p:cNvSpPr>
          <p:nvPr>
            <p:ph idx="1"/>
          </p:nvPr>
        </p:nvSpPr>
        <p:spPr/>
        <p:txBody>
          <a:bodyPr/>
          <a:lstStyle/>
          <a:p>
            <a:r>
              <a:rPr lang="fr-FR" altLang="fr-FR" dirty="0"/>
              <a:t>JMS étant une norme, il faut choisir une implémentation en Java :</a:t>
            </a:r>
          </a:p>
          <a:p>
            <a:pPr lvl="1"/>
            <a:r>
              <a:rPr lang="fr-FR" altLang="fr-FR" dirty="0"/>
              <a:t>Apache </a:t>
            </a:r>
            <a:r>
              <a:rPr lang="fr-FR" altLang="fr-FR" dirty="0" err="1"/>
              <a:t>ActiveMQ</a:t>
            </a:r>
            <a:endParaRPr lang="fr-FR" altLang="fr-FR" dirty="0"/>
          </a:p>
          <a:p>
            <a:pPr lvl="1"/>
            <a:r>
              <a:rPr lang="fr-FR" altLang="fr-FR" dirty="0" err="1"/>
              <a:t>OpenJMS</a:t>
            </a:r>
            <a:endParaRPr lang="fr-FR" altLang="fr-FR" dirty="0"/>
          </a:p>
          <a:p>
            <a:pPr lvl="1"/>
            <a:r>
              <a:rPr lang="fr-FR" altLang="fr-FR" dirty="0"/>
              <a:t>JBoss Messaging et </a:t>
            </a:r>
            <a:r>
              <a:rPr lang="fr-FR" altLang="fr-FR" dirty="0" err="1"/>
              <a:t>HornetQ</a:t>
            </a:r>
            <a:r>
              <a:rPr lang="fr-FR" altLang="fr-FR" dirty="0"/>
              <a:t> de JBoss</a:t>
            </a:r>
          </a:p>
          <a:p>
            <a:pPr lvl="1"/>
            <a:r>
              <a:rPr lang="fr-FR" altLang="fr-FR" dirty="0"/>
              <a:t>JORAM, de </a:t>
            </a:r>
            <a:r>
              <a:rPr lang="fr-FR" altLang="fr-FR" dirty="0" err="1"/>
              <a:t>ObjectWeb</a:t>
            </a:r>
            <a:r>
              <a:rPr lang="fr-FR" altLang="fr-FR" dirty="0"/>
              <a:t> maintenant OW2</a:t>
            </a:r>
          </a:p>
          <a:p>
            <a:pPr lvl="1"/>
            <a:endParaRPr lang="fr-FR" altLang="fr-FR" dirty="0"/>
          </a:p>
          <a:p>
            <a:r>
              <a:rPr lang="fr-FR" altLang="fr-FR" dirty="0"/>
              <a:t>Avantage d’être une norme, vous trouverez des implémentations en PHP, .NET, Python, ….</a:t>
            </a:r>
          </a:p>
        </p:txBody>
      </p:sp>
      <p:sp>
        <p:nvSpPr>
          <p:cNvPr id="6" name="Espace réservé du numéro de diapositive 5">
            <a:extLst>
              <a:ext uri="{FF2B5EF4-FFF2-40B4-BE49-F238E27FC236}">
                <a16:creationId xmlns:a16="http://schemas.microsoft.com/office/drawing/2014/main" id="{5117E331-508F-40D5-98E6-5BF486097FDF}"/>
              </a:ext>
            </a:extLst>
          </p:cNvPr>
          <p:cNvSpPr>
            <a:spLocks noGrp="1"/>
          </p:cNvSpPr>
          <p:nvPr>
            <p:ph type="sldNum" sz="quarter" idx="12"/>
          </p:nvPr>
        </p:nvSpPr>
        <p:spPr/>
        <p:txBody>
          <a:bodyPr/>
          <a:lstStyle/>
          <a:p>
            <a:fld id="{27DD2850-4166-4114-B1C5-40990753D8A0}" type="slidenum">
              <a:rPr lang="fr-FR" smtClean="0"/>
              <a:t>562</a:t>
            </a:fld>
            <a:endParaRPr lang="fr-FR"/>
          </a:p>
        </p:txBody>
      </p:sp>
      <p:sp>
        <p:nvSpPr>
          <p:cNvPr id="2" name="Espace réservé du pied de page 1">
            <a:extLst>
              <a:ext uri="{FF2B5EF4-FFF2-40B4-BE49-F238E27FC236}">
                <a16:creationId xmlns:a16="http://schemas.microsoft.com/office/drawing/2014/main" id="{B509C24B-63BD-45C8-B244-117FF434045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76340835"/>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p:cNvSpPr>
            <a:spLocks noGrp="1" noChangeArrowheads="1"/>
          </p:cNvSpPr>
          <p:nvPr>
            <p:ph type="title"/>
          </p:nvPr>
        </p:nvSpPr>
        <p:spPr/>
        <p:txBody>
          <a:bodyPr>
            <a:normAutofit fontScale="90000"/>
          </a:bodyPr>
          <a:lstStyle/>
          <a:p>
            <a:r>
              <a:rPr lang="fr-FR" altLang="fr-FR"/>
              <a:t>JMS - Implémentation</a:t>
            </a:r>
          </a:p>
        </p:txBody>
      </p:sp>
      <p:sp>
        <p:nvSpPr>
          <p:cNvPr id="24579" name="Rectangle 1032"/>
          <p:cNvSpPr>
            <a:spLocks noGrp="1" noChangeArrowheads="1"/>
          </p:cNvSpPr>
          <p:nvPr>
            <p:ph idx="1"/>
          </p:nvPr>
        </p:nvSpPr>
        <p:spPr/>
        <p:txBody>
          <a:bodyPr>
            <a:normAutofit fontScale="92500" lnSpcReduction="20000"/>
          </a:bodyPr>
          <a:lstStyle/>
          <a:p>
            <a:r>
              <a:rPr lang="fr-FR" altLang="fr-FR" dirty="0"/>
              <a:t>Les queues JMS sont très largement utilisées dans les architectures SOA (service </a:t>
            </a:r>
            <a:r>
              <a:rPr lang="fr-FR" altLang="fr-FR" dirty="0" err="1"/>
              <a:t>Oriented</a:t>
            </a:r>
            <a:r>
              <a:rPr lang="fr-FR" altLang="fr-FR" dirty="0"/>
              <a:t> Architecture) afin de permettent aux différentes briques applicatives du SI de communiquer entre elles.</a:t>
            </a:r>
          </a:p>
          <a:p>
            <a:endParaRPr lang="fr-FR" altLang="fr-FR" dirty="0"/>
          </a:p>
          <a:p>
            <a:r>
              <a:rPr lang="fr-FR" altLang="fr-FR" dirty="0"/>
              <a:t>Normalisation sur la communication entre applications</a:t>
            </a:r>
          </a:p>
          <a:p>
            <a:endParaRPr lang="fr-FR" altLang="fr-FR" dirty="0"/>
          </a:p>
          <a:p>
            <a:r>
              <a:rPr lang="fr-FR" altLang="fr-FR" dirty="0"/>
              <a:t>Pas d’adhérence directe ou de dépendance technique forte</a:t>
            </a:r>
          </a:p>
          <a:p>
            <a:endParaRPr lang="fr-FR" altLang="fr-FR" dirty="0"/>
          </a:p>
          <a:p>
            <a:r>
              <a:rPr lang="fr-FR" altLang="fr-FR" dirty="0"/>
              <a:t>Mais attention </a:t>
            </a:r>
          </a:p>
          <a:p>
            <a:pPr lvl="1"/>
            <a:r>
              <a:rPr lang="fr-FR" altLang="fr-FR" dirty="0"/>
              <a:t>Pas toujours simple à architecturer</a:t>
            </a:r>
          </a:p>
          <a:p>
            <a:endParaRPr lang="fr-FR" altLang="fr-FR" dirty="0"/>
          </a:p>
        </p:txBody>
      </p:sp>
      <p:sp>
        <p:nvSpPr>
          <p:cNvPr id="6" name="Espace réservé du numéro de diapositive 5">
            <a:extLst>
              <a:ext uri="{FF2B5EF4-FFF2-40B4-BE49-F238E27FC236}">
                <a16:creationId xmlns:a16="http://schemas.microsoft.com/office/drawing/2014/main" id="{A93AB217-D6CB-4543-A163-C91BA5769502}"/>
              </a:ext>
            </a:extLst>
          </p:cNvPr>
          <p:cNvSpPr>
            <a:spLocks noGrp="1"/>
          </p:cNvSpPr>
          <p:nvPr>
            <p:ph type="sldNum" sz="quarter" idx="12"/>
          </p:nvPr>
        </p:nvSpPr>
        <p:spPr/>
        <p:txBody>
          <a:bodyPr/>
          <a:lstStyle/>
          <a:p>
            <a:fld id="{27DD2850-4166-4114-B1C5-40990753D8A0}" type="slidenum">
              <a:rPr lang="fr-FR" smtClean="0"/>
              <a:t>563</a:t>
            </a:fld>
            <a:endParaRPr lang="fr-FR"/>
          </a:p>
        </p:txBody>
      </p:sp>
      <p:sp>
        <p:nvSpPr>
          <p:cNvPr id="2" name="Espace réservé du pied de page 1">
            <a:extLst>
              <a:ext uri="{FF2B5EF4-FFF2-40B4-BE49-F238E27FC236}">
                <a16:creationId xmlns:a16="http://schemas.microsoft.com/office/drawing/2014/main" id="{B7742E60-3EBC-4447-A54A-D43E032AEA9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6158249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93AB217-D6CB-4543-A163-C91BA5769502}"/>
              </a:ext>
            </a:extLst>
          </p:cNvPr>
          <p:cNvSpPr>
            <a:spLocks noGrp="1"/>
          </p:cNvSpPr>
          <p:nvPr>
            <p:ph type="sldNum" sz="quarter" idx="12"/>
          </p:nvPr>
        </p:nvSpPr>
        <p:spPr/>
        <p:txBody>
          <a:bodyPr/>
          <a:lstStyle/>
          <a:p>
            <a:fld id="{27DD2850-4166-4114-B1C5-40990753D8A0}" type="slidenum">
              <a:rPr lang="fr-FR" smtClean="0"/>
              <a:t>564</a:t>
            </a:fld>
            <a:endParaRPr lang="fr-FR"/>
          </a:p>
        </p:txBody>
      </p:sp>
      <p:sp>
        <p:nvSpPr>
          <p:cNvPr id="24578" name="Rectangle 1031"/>
          <p:cNvSpPr>
            <a:spLocks noGrp="1" noChangeArrowheads="1"/>
          </p:cNvSpPr>
          <p:nvPr>
            <p:ph type="title"/>
          </p:nvPr>
        </p:nvSpPr>
        <p:spPr/>
        <p:txBody>
          <a:bodyPr>
            <a:normAutofit fontScale="90000"/>
          </a:bodyPr>
          <a:lstStyle/>
          <a:p>
            <a:r>
              <a:rPr lang="fr-FR" altLang="fr-FR" dirty="0"/>
              <a:t>JMS – Architecture classique</a:t>
            </a:r>
          </a:p>
        </p:txBody>
      </p:sp>
      <p:sp>
        <p:nvSpPr>
          <p:cNvPr id="4" name="Espace réservé du contenu 3">
            <a:extLst>
              <a:ext uri="{FF2B5EF4-FFF2-40B4-BE49-F238E27FC236}">
                <a16:creationId xmlns:a16="http://schemas.microsoft.com/office/drawing/2014/main" id="{4D086378-2777-4A2B-AF95-0EE38FA7E778}"/>
              </a:ext>
            </a:extLst>
          </p:cNvPr>
          <p:cNvSpPr>
            <a:spLocks noGrp="1"/>
          </p:cNvSpPr>
          <p:nvPr>
            <p:ph idx="1"/>
          </p:nvPr>
        </p:nvSpPr>
        <p:spPr/>
        <p:txBody>
          <a:bodyPr/>
          <a:lstStyle/>
          <a:p>
            <a:r>
              <a:rPr lang="fr-FR" dirty="0"/>
              <a:t>Le serveur JMS est au centre de tout, il réceptionne toutes les informations qui peuvent servir à d’autres programmes</a:t>
            </a:r>
          </a:p>
          <a:p>
            <a:endParaRPr lang="fr-FR" dirty="0"/>
          </a:p>
          <a:p>
            <a:r>
              <a:rPr lang="fr-FR" dirty="0"/>
              <a:t>C’est comme une base de </a:t>
            </a:r>
            <a:br>
              <a:rPr lang="fr-FR" dirty="0"/>
            </a:br>
            <a:r>
              <a:rPr lang="fr-FR" dirty="0"/>
              <a:t>données, mais en plus </a:t>
            </a:r>
            <a:br>
              <a:rPr lang="fr-FR" dirty="0"/>
            </a:br>
            <a:r>
              <a:rPr lang="fr-FR" dirty="0"/>
              <a:t>simple</a:t>
            </a:r>
          </a:p>
        </p:txBody>
      </p:sp>
      <p:graphicFrame>
        <p:nvGraphicFramePr>
          <p:cNvPr id="3" name="Diagramme 2">
            <a:extLst>
              <a:ext uri="{FF2B5EF4-FFF2-40B4-BE49-F238E27FC236}">
                <a16:creationId xmlns:a16="http://schemas.microsoft.com/office/drawing/2014/main" id="{E849E4B2-8929-4AC9-9918-78F80864D046}"/>
              </a:ext>
            </a:extLst>
          </p:cNvPr>
          <p:cNvGraphicFramePr/>
          <p:nvPr>
            <p:extLst/>
          </p:nvPr>
        </p:nvGraphicFramePr>
        <p:xfrm>
          <a:off x="6210733" y="2600380"/>
          <a:ext cx="5776219" cy="3870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pied de page 1">
            <a:extLst>
              <a:ext uri="{FF2B5EF4-FFF2-40B4-BE49-F238E27FC236}">
                <a16:creationId xmlns:a16="http://schemas.microsoft.com/office/drawing/2014/main" id="{789E8541-3450-4104-9B87-2CAA570A84F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75076764"/>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p:txBody>
          <a:bodyPr>
            <a:normAutofit fontScale="90000"/>
          </a:bodyPr>
          <a:lstStyle/>
          <a:p>
            <a:r>
              <a:rPr lang="fr-FR" dirty="0"/>
              <a:t>Spring et JMS : </a:t>
            </a:r>
            <a:r>
              <a:rPr lang="fr-FR" altLang="fr-FR" dirty="0" err="1"/>
              <a:t>JmsTemplate</a:t>
            </a:r>
            <a:endParaRPr lang="fr-FR" dirty="0"/>
          </a:p>
        </p:txBody>
      </p:sp>
      <p:sp>
        <p:nvSpPr>
          <p:cNvPr id="25603" name="Rectangle 1027"/>
          <p:cNvSpPr>
            <a:spLocks noGrp="1" noChangeArrowheads="1"/>
          </p:cNvSpPr>
          <p:nvPr>
            <p:ph idx="1"/>
          </p:nvPr>
        </p:nvSpPr>
        <p:spPr/>
        <p:txBody>
          <a:bodyPr>
            <a:normAutofit fontScale="92500" lnSpcReduction="10000"/>
          </a:bodyPr>
          <a:lstStyle/>
          <a:p>
            <a:r>
              <a:rPr lang="fr-FR" altLang="en-US" dirty="0"/>
              <a:t>On va avoir un objet pour simplifier la gestion JMS</a:t>
            </a:r>
          </a:p>
          <a:p>
            <a:pPr lvl="1"/>
            <a:r>
              <a:rPr lang="fr-FR" altLang="fr-FR" dirty="0" err="1"/>
              <a:t>org.springframework.jms.core.</a:t>
            </a:r>
            <a:r>
              <a:rPr lang="fr-FR" altLang="fr-FR" b="1" dirty="0" err="1"/>
              <a:t>JmsTemplate</a:t>
            </a:r>
            <a:endParaRPr lang="fr-FR" altLang="fr-FR" b="1" dirty="0"/>
          </a:p>
          <a:p>
            <a:pPr lvl="1"/>
            <a:endParaRPr lang="fr-FR" altLang="en-US" dirty="0"/>
          </a:p>
          <a:p>
            <a:r>
              <a:rPr lang="fr-FR" altLang="en-US" dirty="0"/>
              <a:t>Il permet d’envoyer et recevoir des messages</a:t>
            </a:r>
          </a:p>
          <a:p>
            <a:pPr lvl="1"/>
            <a:r>
              <a:rPr lang="fr-FR" altLang="en-US" dirty="0" err="1"/>
              <a:t>send</a:t>
            </a:r>
            <a:r>
              <a:rPr lang="fr-FR" altLang="en-US" dirty="0"/>
              <a:t>(…) : pour envoyer</a:t>
            </a:r>
          </a:p>
          <a:p>
            <a:pPr lvl="1"/>
            <a:r>
              <a:rPr lang="fr-FR" altLang="en-US" dirty="0" err="1"/>
              <a:t>receive</a:t>
            </a:r>
            <a:r>
              <a:rPr lang="fr-FR" altLang="en-US" dirty="0"/>
              <a:t>() : pour recevoir</a:t>
            </a:r>
          </a:p>
          <a:p>
            <a:pPr lvl="1"/>
            <a:endParaRPr lang="fr-FR" altLang="en-US" dirty="0"/>
          </a:p>
          <a:p>
            <a:r>
              <a:rPr lang="fr-FR" altLang="en-US" dirty="0"/>
              <a:t>Afin de fonctionner correctement cet objet doit être associé à une </a:t>
            </a:r>
            <a:r>
              <a:rPr lang="fr-FR" altLang="en-US" dirty="0" err="1"/>
              <a:t>javax.jms.</a:t>
            </a:r>
            <a:r>
              <a:rPr lang="fr-FR" altLang="en-US" b="1" dirty="0" err="1"/>
              <a:t>ConnectionFactory</a:t>
            </a:r>
            <a:endParaRPr lang="fr-FR" altLang="en-US" b="1" dirty="0"/>
          </a:p>
          <a:p>
            <a:pPr lvl="1"/>
            <a:r>
              <a:rPr lang="fr-FR" altLang="fr-FR" dirty="0" err="1"/>
              <a:t>org.apache.activemq.ActiveMQConnectionFactory</a:t>
            </a:r>
            <a:r>
              <a:rPr lang="fr-FR" altLang="fr-FR" dirty="0"/>
              <a:t> : si l’on fait du </a:t>
            </a:r>
            <a:r>
              <a:rPr lang="fr-FR" altLang="fr-FR" dirty="0" err="1"/>
              <a:t>activeMQ</a:t>
            </a:r>
            <a:r>
              <a:rPr lang="fr-FR" altLang="en-US" dirty="0"/>
              <a:t>  </a:t>
            </a:r>
          </a:p>
        </p:txBody>
      </p:sp>
      <p:sp>
        <p:nvSpPr>
          <p:cNvPr id="7" name="Espace réservé du numéro de diapositive 6">
            <a:extLst>
              <a:ext uri="{FF2B5EF4-FFF2-40B4-BE49-F238E27FC236}">
                <a16:creationId xmlns:a16="http://schemas.microsoft.com/office/drawing/2014/main" id="{33AA7421-08F9-4369-BC6F-342301064079}"/>
              </a:ext>
            </a:extLst>
          </p:cNvPr>
          <p:cNvSpPr>
            <a:spLocks noGrp="1"/>
          </p:cNvSpPr>
          <p:nvPr>
            <p:ph type="sldNum" sz="quarter" idx="12"/>
          </p:nvPr>
        </p:nvSpPr>
        <p:spPr/>
        <p:txBody>
          <a:bodyPr/>
          <a:lstStyle/>
          <a:p>
            <a:fld id="{27DD2850-4166-4114-B1C5-40990753D8A0}" type="slidenum">
              <a:rPr lang="fr-FR" smtClean="0"/>
              <a:t>565</a:t>
            </a:fld>
            <a:endParaRPr lang="fr-FR"/>
          </a:p>
        </p:txBody>
      </p:sp>
      <p:sp>
        <p:nvSpPr>
          <p:cNvPr id="2" name="Espace réservé du pied de page 1">
            <a:extLst>
              <a:ext uri="{FF2B5EF4-FFF2-40B4-BE49-F238E27FC236}">
                <a16:creationId xmlns:a16="http://schemas.microsoft.com/office/drawing/2014/main" id="{C30AB183-C864-4BD5-BFFE-45ABB8D5F61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43475907"/>
      </p:ext>
    </p:extLst>
  </p:cSld>
  <p:clrMapOvr>
    <a:masterClrMapping/>
  </p:clrMapOvr>
  <p:transition spd="slow"/>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p:txBody>
          <a:bodyPr>
            <a:normAutofit fontScale="90000"/>
          </a:bodyPr>
          <a:lstStyle/>
          <a:p>
            <a:r>
              <a:rPr lang="fr-FR" dirty="0"/>
              <a:t>Spring et JMS : </a:t>
            </a:r>
            <a:r>
              <a:rPr lang="fr-FR" altLang="fr-FR" dirty="0" err="1"/>
              <a:t>JmsTemplate</a:t>
            </a:r>
            <a:endParaRPr lang="fr-FR" dirty="0"/>
          </a:p>
        </p:txBody>
      </p:sp>
      <p:sp>
        <p:nvSpPr>
          <p:cNvPr id="27651" name="Rectangle 1027"/>
          <p:cNvSpPr>
            <a:spLocks noGrp="1" noChangeArrowheads="1"/>
          </p:cNvSpPr>
          <p:nvPr>
            <p:ph idx="1"/>
          </p:nvPr>
        </p:nvSpPr>
        <p:spPr/>
        <p:txBody>
          <a:bodyPr/>
          <a:lstStyle/>
          <a:p>
            <a:r>
              <a:rPr lang="fr-FR" altLang="en-US" dirty="0"/>
              <a:t>Le </a:t>
            </a:r>
            <a:r>
              <a:rPr lang="fr-FR" altLang="en-US" dirty="0" err="1"/>
              <a:t>JmsTemplate</a:t>
            </a:r>
            <a:r>
              <a:rPr lang="fr-FR" altLang="en-US" dirty="0"/>
              <a:t> doit aussi indiquer la </a:t>
            </a:r>
            <a:r>
              <a:rPr lang="fr-FR" altLang="en-US" dirty="0" err="1"/>
              <a:t>javax.jms.</a:t>
            </a:r>
            <a:r>
              <a:rPr lang="fr-FR" altLang="en-US" b="1" dirty="0" err="1"/>
              <a:t>Destination</a:t>
            </a:r>
            <a:r>
              <a:rPr lang="fr-FR" altLang="en-US" dirty="0"/>
              <a:t> choisie</a:t>
            </a:r>
          </a:p>
          <a:p>
            <a:pPr lvl="1"/>
            <a:r>
              <a:rPr lang="fr-FR" altLang="en-US" dirty="0"/>
              <a:t>Queue ou Topic</a:t>
            </a:r>
          </a:p>
          <a:p>
            <a:pPr lvl="2"/>
            <a:r>
              <a:rPr lang="fr-FR" altLang="fr-FR" dirty="0" err="1"/>
              <a:t>org.apache.activemq.command.</a:t>
            </a:r>
            <a:r>
              <a:rPr lang="fr-FR" altLang="fr-FR" b="1" dirty="0" err="1"/>
              <a:t>ActiveMQQueue</a:t>
            </a:r>
            <a:r>
              <a:rPr lang="fr-FR" altLang="fr-FR" dirty="0"/>
              <a:t> : si l’on cible une queue de </a:t>
            </a:r>
            <a:r>
              <a:rPr lang="fr-FR" altLang="fr-FR" dirty="0" err="1"/>
              <a:t>activeMQ</a:t>
            </a:r>
            <a:endParaRPr lang="fr-FR" altLang="fr-FR" dirty="0"/>
          </a:p>
          <a:p>
            <a:pPr lvl="2"/>
            <a:r>
              <a:rPr lang="fr-FR" dirty="0" err="1"/>
              <a:t>org.apache.activemq.command.</a:t>
            </a:r>
            <a:r>
              <a:rPr lang="fr-FR" b="1" dirty="0" err="1"/>
              <a:t>ActiveMQTopic</a:t>
            </a:r>
            <a:r>
              <a:rPr lang="fr-FR" dirty="0"/>
              <a:t> : </a:t>
            </a:r>
            <a:r>
              <a:rPr lang="fr-FR" altLang="fr-FR" dirty="0"/>
              <a:t>: si l’on cible un topic de </a:t>
            </a:r>
            <a:r>
              <a:rPr lang="fr-FR" altLang="fr-FR" dirty="0" err="1"/>
              <a:t>activeMQ</a:t>
            </a:r>
            <a:endParaRPr lang="fr-FR" dirty="0"/>
          </a:p>
          <a:p>
            <a:pPr lvl="1"/>
            <a:endParaRPr lang="fr-FR" altLang="en-US" dirty="0"/>
          </a:p>
        </p:txBody>
      </p:sp>
      <p:sp>
        <p:nvSpPr>
          <p:cNvPr id="7" name="Espace réservé du numéro de diapositive 6">
            <a:extLst>
              <a:ext uri="{FF2B5EF4-FFF2-40B4-BE49-F238E27FC236}">
                <a16:creationId xmlns:a16="http://schemas.microsoft.com/office/drawing/2014/main" id="{EF73F610-C765-4211-8578-BFA321CE2EC2}"/>
              </a:ext>
            </a:extLst>
          </p:cNvPr>
          <p:cNvSpPr>
            <a:spLocks noGrp="1"/>
          </p:cNvSpPr>
          <p:nvPr>
            <p:ph type="sldNum" sz="quarter" idx="12"/>
          </p:nvPr>
        </p:nvSpPr>
        <p:spPr/>
        <p:txBody>
          <a:bodyPr/>
          <a:lstStyle/>
          <a:p>
            <a:fld id="{27DD2850-4166-4114-B1C5-40990753D8A0}" type="slidenum">
              <a:rPr lang="fr-FR" smtClean="0"/>
              <a:t>566</a:t>
            </a:fld>
            <a:endParaRPr lang="fr-FR"/>
          </a:p>
        </p:txBody>
      </p:sp>
      <p:sp>
        <p:nvSpPr>
          <p:cNvPr id="2" name="Espace réservé du pied de page 1">
            <a:extLst>
              <a:ext uri="{FF2B5EF4-FFF2-40B4-BE49-F238E27FC236}">
                <a16:creationId xmlns:a16="http://schemas.microsoft.com/office/drawing/2014/main" id="{34CEEFCA-6EE5-4CD2-B20B-57E3D6B3D4B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53239680"/>
      </p:ext>
    </p:extLst>
  </p:cSld>
  <p:clrMapOvr>
    <a:masterClrMapping/>
  </p:clrMapOvr>
  <p:transition spd="slow"/>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Producteur</a:t>
            </a:r>
            <a:endParaRPr lang="fr-FR" dirty="0"/>
          </a:p>
        </p:txBody>
      </p:sp>
      <p:sp>
        <p:nvSpPr>
          <p:cNvPr id="29699" name="Rectangle 1029"/>
          <p:cNvSpPr>
            <a:spLocks noGrp="1" noChangeArrowheads="1"/>
          </p:cNvSpPr>
          <p:nvPr>
            <p:ph idx="1"/>
          </p:nvPr>
        </p:nvSpPr>
        <p:spPr>
          <a:xfrm>
            <a:off x="1427755" y="1295400"/>
            <a:ext cx="2756318" cy="5304940"/>
          </a:xfrm>
        </p:spPr>
        <p:txBody>
          <a:bodyPr>
            <a:normAutofit/>
          </a:bodyPr>
          <a:lstStyle/>
          <a:p>
            <a:r>
              <a:rPr lang="fr-FR" altLang="en-US" sz="2800" dirty="0"/>
              <a:t>Bean Java qui va envoyer des messages</a:t>
            </a:r>
          </a:p>
          <a:p>
            <a:endParaRPr lang="fr-FR" altLang="en-US" sz="2800" dirty="0"/>
          </a:p>
          <a:p>
            <a:r>
              <a:rPr lang="fr-FR" altLang="en-US" sz="2800" dirty="0"/>
              <a:t>Sera lié au </a:t>
            </a:r>
            <a:r>
              <a:rPr lang="fr-FR" altLang="en-US" sz="2800" dirty="0" err="1"/>
              <a:t>JmsTemplate</a:t>
            </a:r>
            <a:endParaRPr lang="fr-FR" altLang="en-US" sz="2800" dirty="0"/>
          </a:p>
        </p:txBody>
      </p:sp>
      <p:pic>
        <p:nvPicPr>
          <p:cNvPr id="297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43000"/>
            <a:ext cx="6324600" cy="563245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16996532-5592-4105-ADCB-6CEA9E2EFC0D}"/>
              </a:ext>
            </a:extLst>
          </p:cNvPr>
          <p:cNvSpPr>
            <a:spLocks noGrp="1"/>
          </p:cNvSpPr>
          <p:nvPr>
            <p:ph type="sldNum" sz="quarter" idx="12"/>
          </p:nvPr>
        </p:nvSpPr>
        <p:spPr/>
        <p:txBody>
          <a:bodyPr/>
          <a:lstStyle/>
          <a:p>
            <a:fld id="{27DD2850-4166-4114-B1C5-40990753D8A0}" type="slidenum">
              <a:rPr lang="fr-FR" smtClean="0"/>
              <a:t>567</a:t>
            </a:fld>
            <a:endParaRPr lang="fr-FR"/>
          </a:p>
        </p:txBody>
      </p:sp>
      <p:sp>
        <p:nvSpPr>
          <p:cNvPr id="2" name="Espace réservé du pied de page 1">
            <a:extLst>
              <a:ext uri="{FF2B5EF4-FFF2-40B4-BE49-F238E27FC236}">
                <a16:creationId xmlns:a16="http://schemas.microsoft.com/office/drawing/2014/main" id="{7168907F-C5DC-43CA-B030-0B035EA7F5C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67867486"/>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Consommateur synchrone</a:t>
            </a:r>
            <a:endParaRPr lang="fr-FR" dirty="0"/>
          </a:p>
        </p:txBody>
      </p:sp>
      <p:sp>
        <p:nvSpPr>
          <p:cNvPr id="30724" name="Rectangle 1029"/>
          <p:cNvSpPr>
            <a:spLocks noGrp="1" noChangeArrowheads="1"/>
          </p:cNvSpPr>
          <p:nvPr>
            <p:ph idx="1"/>
          </p:nvPr>
        </p:nvSpPr>
        <p:spPr>
          <a:xfrm>
            <a:off x="1427755" y="1295400"/>
            <a:ext cx="2725146" cy="5304940"/>
          </a:xfrm>
        </p:spPr>
        <p:txBody>
          <a:bodyPr>
            <a:normAutofit/>
          </a:bodyPr>
          <a:lstStyle/>
          <a:p>
            <a:r>
              <a:rPr lang="fr-FR" altLang="en-US" sz="2000" dirty="0"/>
              <a:t>Bean Java qui va recevoir des messages de manière synchrone</a:t>
            </a:r>
          </a:p>
          <a:p>
            <a:endParaRPr lang="fr-FR" altLang="en-US" sz="2000" dirty="0"/>
          </a:p>
          <a:p>
            <a:endParaRPr lang="fr-FR" altLang="en-US" sz="2000" dirty="0"/>
          </a:p>
          <a:p>
            <a:r>
              <a:rPr lang="fr-FR" altLang="en-US" sz="2000" dirty="0"/>
              <a:t>Sera aussi lié au </a:t>
            </a:r>
            <a:r>
              <a:rPr lang="fr-FR" altLang="en-US" sz="2000" dirty="0" err="1"/>
              <a:t>JmsTemplate</a:t>
            </a:r>
            <a:endParaRPr lang="fr-FR" altLang="en-US" sz="2000" dirty="0"/>
          </a:p>
          <a:p>
            <a:endParaRPr lang="fr-FR" altLang="en-US" sz="2000" dirty="0"/>
          </a:p>
          <a:p>
            <a:endParaRPr lang="fr-FR" altLang="en-US" sz="2000" dirty="0"/>
          </a:p>
        </p:txBody>
      </p:sp>
      <p:pic>
        <p:nvPicPr>
          <p:cNvPr id="307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901" y="1143000"/>
            <a:ext cx="6461125" cy="5181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t>568</a:t>
            </a:fld>
            <a:endParaRPr lang="fr-FR"/>
          </a:p>
        </p:txBody>
      </p:sp>
      <p:sp>
        <p:nvSpPr>
          <p:cNvPr id="2" name="Espace réservé du pied de page 1">
            <a:extLst>
              <a:ext uri="{FF2B5EF4-FFF2-40B4-BE49-F238E27FC236}">
                <a16:creationId xmlns:a16="http://schemas.microsoft.com/office/drawing/2014/main" id="{6A070759-2545-4EEF-A878-7F904B85D49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064829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p:nvPr>
        </p:nvSpPr>
        <p:spPr/>
        <p:txBody>
          <a:bodyPr>
            <a:normAutofit fontScale="90000"/>
          </a:bodyPr>
          <a:lstStyle/>
          <a:p>
            <a:r>
              <a:rPr lang="fr-FR"/>
              <a:t>JMS et configuration</a:t>
            </a:r>
            <a:endParaRPr lang="fr-FR" dirty="0"/>
          </a:p>
        </p:txBody>
      </p:sp>
      <p:sp>
        <p:nvSpPr>
          <p:cNvPr id="107525" name="Rectangle 5"/>
          <p:cNvSpPr>
            <a:spLocks noGrp="1" noChangeArrowheads="1"/>
          </p:cNvSpPr>
          <p:nvPr>
            <p:ph idx="1"/>
          </p:nvPr>
        </p:nvSpPr>
        <p:spPr/>
        <p:txBody>
          <a:bodyPr>
            <a:normAutofit/>
          </a:bodyPr>
          <a:lstStyle/>
          <a:p>
            <a:r>
              <a:rPr lang="fr-FR" dirty="0"/>
              <a:t>Dans le fichier de configuration Spring on va retrouver les objets indispensables au fonctionnement de JMS</a:t>
            </a:r>
          </a:p>
          <a:p>
            <a:pPr lvl="1"/>
            <a:r>
              <a:rPr lang="fr-FR" dirty="0" err="1"/>
              <a:t>ConnectionFactory</a:t>
            </a:r>
            <a:endParaRPr lang="fr-FR" dirty="0"/>
          </a:p>
          <a:p>
            <a:endParaRPr lang="fr-FR" dirty="0"/>
          </a:p>
          <a:p>
            <a:endParaRPr lang="fr-FR" dirty="0"/>
          </a:p>
          <a:p>
            <a:pPr lvl="1"/>
            <a:r>
              <a:rPr lang="fr-FR" dirty="0"/>
              <a:t>Destination</a:t>
            </a:r>
          </a:p>
          <a:p>
            <a:endParaRPr lang="fr-FR" dirty="0"/>
          </a:p>
          <a:p>
            <a:endParaRPr lang="fr-FR" dirty="0"/>
          </a:p>
          <a:p>
            <a:pPr marL="457200" lvl="1" indent="0">
              <a:buNone/>
            </a:pPr>
            <a:endParaRPr lang="fr-FR" dirty="0"/>
          </a:p>
        </p:txBody>
      </p:sp>
      <p:pic>
        <p:nvPicPr>
          <p:cNvPr id="317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793" y="2966141"/>
            <a:ext cx="7562850" cy="120015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pic>
        <p:nvPicPr>
          <p:cNvPr id="3175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793" y="4781508"/>
            <a:ext cx="8002588" cy="11430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95A06E41-51DB-4472-A5CC-2DFB9CC71950}"/>
              </a:ext>
            </a:extLst>
          </p:cNvPr>
          <p:cNvSpPr>
            <a:spLocks noGrp="1"/>
          </p:cNvSpPr>
          <p:nvPr>
            <p:ph type="sldNum" sz="quarter" idx="12"/>
          </p:nvPr>
        </p:nvSpPr>
        <p:spPr/>
        <p:txBody>
          <a:bodyPr/>
          <a:lstStyle/>
          <a:p>
            <a:fld id="{27DD2850-4166-4114-B1C5-40990753D8A0}" type="slidenum">
              <a:rPr lang="fr-FR" smtClean="0"/>
              <a:t>569</a:t>
            </a:fld>
            <a:endParaRPr lang="fr-FR"/>
          </a:p>
        </p:txBody>
      </p:sp>
      <p:sp>
        <p:nvSpPr>
          <p:cNvPr id="2" name="Espace réservé du pied de page 1">
            <a:extLst>
              <a:ext uri="{FF2B5EF4-FFF2-40B4-BE49-F238E27FC236}">
                <a16:creationId xmlns:a16="http://schemas.microsoft.com/office/drawing/2014/main" id="{C6DD4C45-231F-4258-BAC7-794FCB8BADF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9603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1029"/>
          <p:cNvSpPr>
            <a:spLocks noGrp="1" noChangeArrowheads="1"/>
          </p:cNvSpPr>
          <p:nvPr>
            <p:ph type="title"/>
          </p:nvPr>
        </p:nvSpPr>
        <p:spPr/>
        <p:txBody>
          <a:bodyPr>
            <a:normAutofit fontScale="90000"/>
          </a:bodyPr>
          <a:lstStyle/>
          <a:p>
            <a:r>
              <a:rPr lang="fr-FR"/>
              <a:t>Wiring des collections (1/2)</a:t>
            </a:r>
          </a:p>
        </p:txBody>
      </p:sp>
      <p:sp>
        <p:nvSpPr>
          <p:cNvPr id="75780" name="Rectangle 1030"/>
          <p:cNvSpPr>
            <a:spLocks noGrp="1" noChangeArrowheads="1"/>
          </p:cNvSpPr>
          <p:nvPr>
            <p:ph idx="1"/>
          </p:nvPr>
        </p:nvSpPr>
        <p:spPr/>
        <p:txBody>
          <a:bodyPr/>
          <a:lstStyle/>
          <a:p>
            <a:r>
              <a:rPr lang="fr-FR" altLang="en-US" dirty="0"/>
              <a:t>Spring permet d’injecter des dépendances vers des collections d’objets ou des collections de valeurs</a:t>
            </a:r>
          </a:p>
          <a:p>
            <a:endParaRPr lang="fr-FR" altLang="en-US" dirty="0"/>
          </a:p>
          <a:p>
            <a:r>
              <a:rPr lang="fr-FR" altLang="en-US" dirty="0"/>
              <a:t>Collections Java supportées</a:t>
            </a:r>
          </a:p>
          <a:p>
            <a:pPr lvl="1"/>
            <a:r>
              <a:rPr lang="fr-FR" altLang="en-US" dirty="0" err="1"/>
              <a:t>java.util.List</a:t>
            </a:r>
            <a:r>
              <a:rPr lang="fr-FR" altLang="en-US" dirty="0"/>
              <a:t>				&lt;</a:t>
            </a:r>
            <a:r>
              <a:rPr lang="fr-FR" altLang="en-US" dirty="0" err="1"/>
              <a:t>list</a:t>
            </a:r>
            <a:r>
              <a:rPr lang="fr-FR" altLang="en-US" dirty="0"/>
              <a:t>/&gt;</a:t>
            </a:r>
          </a:p>
          <a:p>
            <a:pPr lvl="1"/>
            <a:r>
              <a:rPr lang="fr-FR" altLang="en-US" dirty="0" err="1"/>
              <a:t>java.util.Set</a:t>
            </a:r>
            <a:r>
              <a:rPr lang="fr-FR" altLang="en-US" dirty="0"/>
              <a:t>				&lt;set/&gt;</a:t>
            </a:r>
          </a:p>
          <a:p>
            <a:pPr lvl="1"/>
            <a:r>
              <a:rPr lang="fr-FR" altLang="en-US" dirty="0" err="1"/>
              <a:t>java.util.Map</a:t>
            </a:r>
            <a:r>
              <a:rPr lang="fr-FR" altLang="en-US" dirty="0"/>
              <a:t>			&lt;</a:t>
            </a:r>
            <a:r>
              <a:rPr lang="fr-FR" altLang="en-US" dirty="0" err="1"/>
              <a:t>map</a:t>
            </a:r>
            <a:r>
              <a:rPr lang="fr-FR" altLang="en-US" dirty="0"/>
              <a:t>/&gt;</a:t>
            </a:r>
          </a:p>
          <a:p>
            <a:pPr lvl="1"/>
            <a:r>
              <a:rPr lang="fr-FR" altLang="en-US" dirty="0" err="1"/>
              <a:t>java.util.Properties</a:t>
            </a:r>
            <a:r>
              <a:rPr lang="fr-FR" altLang="en-US" dirty="0"/>
              <a:t>	&lt;</a:t>
            </a:r>
            <a:r>
              <a:rPr lang="fr-FR" altLang="en-US" dirty="0" err="1"/>
              <a:t>props</a:t>
            </a:r>
            <a:r>
              <a:rPr lang="fr-FR" altLang="en-US" dirty="0"/>
              <a:t>/&gt;</a:t>
            </a:r>
          </a:p>
          <a:p>
            <a:pPr lvl="1"/>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57</a:t>
            </a:fld>
            <a:endParaRPr lang="fr-FR"/>
          </a:p>
        </p:txBody>
      </p:sp>
      <p:sp>
        <p:nvSpPr>
          <p:cNvPr id="3" name="Espace réservé du pied de page 2">
            <a:extLst>
              <a:ext uri="{FF2B5EF4-FFF2-40B4-BE49-F238E27FC236}">
                <a16:creationId xmlns:a16="http://schemas.microsoft.com/office/drawing/2014/main" id="{09418E1F-7DC4-48F9-9035-9F3ACCA44C3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7827101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p:nvPr>
        </p:nvSpPr>
        <p:spPr/>
        <p:txBody>
          <a:bodyPr>
            <a:normAutofit fontScale="90000"/>
          </a:bodyPr>
          <a:lstStyle/>
          <a:p>
            <a:r>
              <a:rPr lang="fr-FR"/>
              <a:t>JMS et configuration</a:t>
            </a:r>
            <a:endParaRPr lang="fr-FR" dirty="0"/>
          </a:p>
        </p:txBody>
      </p:sp>
      <p:sp>
        <p:nvSpPr>
          <p:cNvPr id="107525" name="Rectangle 5"/>
          <p:cNvSpPr>
            <a:spLocks noGrp="1" noChangeArrowheads="1"/>
          </p:cNvSpPr>
          <p:nvPr>
            <p:ph idx="1"/>
          </p:nvPr>
        </p:nvSpPr>
        <p:spPr/>
        <p:txBody>
          <a:bodyPr>
            <a:normAutofit fontScale="92500"/>
          </a:bodyPr>
          <a:lstStyle/>
          <a:p>
            <a:pPr lvl="1"/>
            <a:r>
              <a:rPr lang="fr-FR" dirty="0"/>
              <a:t>Un cache de connexions (pas obligatoire)</a:t>
            </a:r>
          </a:p>
          <a:p>
            <a:endParaRPr lang="fr-FR" dirty="0"/>
          </a:p>
          <a:p>
            <a:endParaRPr lang="fr-FR" dirty="0"/>
          </a:p>
          <a:p>
            <a:endParaRPr lang="fr-FR" dirty="0"/>
          </a:p>
          <a:p>
            <a:pPr lvl="1"/>
            <a:r>
              <a:rPr lang="fr-FR" dirty="0"/>
              <a:t>Un ou plusieurs </a:t>
            </a:r>
            <a:r>
              <a:rPr lang="fr-FR" dirty="0" err="1"/>
              <a:t>JmsTemplate</a:t>
            </a:r>
            <a:endParaRPr lang="fr-FR" dirty="0"/>
          </a:p>
          <a:p>
            <a:pPr lvl="1"/>
            <a:endParaRPr lang="fr-FR" dirty="0"/>
          </a:p>
          <a:p>
            <a:pPr lvl="1"/>
            <a:endParaRPr lang="fr-FR" dirty="0"/>
          </a:p>
          <a:p>
            <a:pPr lvl="1"/>
            <a:endParaRPr lang="fr-FR" dirty="0"/>
          </a:p>
          <a:p>
            <a:pPr lvl="2"/>
            <a:r>
              <a:rPr lang="fr-FR" dirty="0"/>
              <a:t>Attention, dans le cas des topic, pensez à ajouter : </a:t>
            </a:r>
            <a:br>
              <a:rPr lang="fr-FR" dirty="0"/>
            </a:br>
            <a:r>
              <a:rPr lang="en-US" dirty="0"/>
              <a:t>&lt;property name="</a:t>
            </a:r>
            <a:r>
              <a:rPr lang="en-US" dirty="0" err="1"/>
              <a:t>pubSubDomain</a:t>
            </a:r>
            <a:r>
              <a:rPr lang="en-US" dirty="0"/>
              <a:t>" value="true"/&gt; à </a:t>
            </a:r>
            <a:r>
              <a:rPr lang="en-US" dirty="0" err="1"/>
              <a:t>votre</a:t>
            </a:r>
            <a:r>
              <a:rPr lang="en-US" dirty="0"/>
              <a:t> </a:t>
            </a:r>
            <a:r>
              <a:rPr lang="en-US" dirty="0" err="1"/>
              <a:t>JmsTemplate</a:t>
            </a:r>
            <a:endParaRPr lang="fr-FR" dirty="0"/>
          </a:p>
          <a:p>
            <a:pPr lvl="2"/>
            <a:endParaRPr lang="fr-FR" dirty="0"/>
          </a:p>
          <a:p>
            <a:endParaRPr lang="fr-FR" dirty="0"/>
          </a:p>
          <a:p>
            <a:endParaRPr lang="fr-FR" dirty="0"/>
          </a:p>
        </p:txBody>
      </p:sp>
      <p:pic>
        <p:nvPicPr>
          <p:cNvPr id="327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5001"/>
            <a:ext cx="7620000" cy="1355725"/>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pic>
        <p:nvPicPr>
          <p:cNvPr id="327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182388"/>
            <a:ext cx="8870950" cy="12192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16EC766A-A099-40B3-B1E1-9208125A89D8}"/>
              </a:ext>
            </a:extLst>
          </p:cNvPr>
          <p:cNvSpPr>
            <a:spLocks noGrp="1"/>
          </p:cNvSpPr>
          <p:nvPr>
            <p:ph type="sldNum" sz="quarter" idx="12"/>
          </p:nvPr>
        </p:nvSpPr>
        <p:spPr/>
        <p:txBody>
          <a:bodyPr/>
          <a:lstStyle/>
          <a:p>
            <a:fld id="{27DD2850-4166-4114-B1C5-40990753D8A0}" type="slidenum">
              <a:rPr lang="fr-FR" smtClean="0"/>
              <a:t>570</a:t>
            </a:fld>
            <a:endParaRPr lang="fr-FR"/>
          </a:p>
        </p:txBody>
      </p:sp>
      <p:sp>
        <p:nvSpPr>
          <p:cNvPr id="2" name="Espace réservé du pied de page 1">
            <a:extLst>
              <a:ext uri="{FF2B5EF4-FFF2-40B4-BE49-F238E27FC236}">
                <a16:creationId xmlns:a16="http://schemas.microsoft.com/office/drawing/2014/main" id="{92A57EC2-54BE-40E9-B7B4-34929E60B65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6421296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571</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fontScale="47500" lnSpcReduction="20000"/>
          </a:bodyPr>
          <a:lstStyle/>
          <a:p>
            <a:r>
              <a:rPr lang="fr-FR" dirty="0">
                <a:solidFill>
                  <a:schemeClr val="tx1"/>
                </a:solidFill>
              </a:rPr>
              <a:t>Importez le projet Spring JMS</a:t>
            </a:r>
          </a:p>
          <a:p>
            <a:pPr lvl="1"/>
            <a:r>
              <a:rPr lang="fr-FR" dirty="0">
                <a:solidFill>
                  <a:schemeClr val="tx1"/>
                </a:solidFill>
              </a:rPr>
              <a:t>Notez les dépendances Maven vers :</a:t>
            </a:r>
          </a:p>
          <a:p>
            <a:pPr lvl="2"/>
            <a:r>
              <a:rPr lang="fr-FR" dirty="0">
                <a:solidFill>
                  <a:schemeClr val="tx1"/>
                </a:solidFill>
              </a:rPr>
              <a:t>une implémentation de JMS, ici </a:t>
            </a:r>
            <a:r>
              <a:rPr lang="fr-FR" dirty="0" err="1">
                <a:solidFill>
                  <a:schemeClr val="tx1"/>
                </a:solidFill>
              </a:rPr>
              <a:t>activeMQ</a:t>
            </a:r>
            <a:endParaRPr lang="fr-FR" dirty="0">
              <a:solidFill>
                <a:schemeClr val="tx1"/>
              </a:solidFill>
            </a:endParaRPr>
          </a:p>
          <a:p>
            <a:pPr lvl="2"/>
            <a:r>
              <a:rPr lang="fr-FR" dirty="0">
                <a:solidFill>
                  <a:schemeClr val="tx1"/>
                </a:solidFill>
              </a:rPr>
              <a:t>Slf4J</a:t>
            </a:r>
          </a:p>
          <a:p>
            <a:pPr lvl="2"/>
            <a:r>
              <a:rPr lang="fr-FR" dirty="0"/>
              <a:t>Et bien sur Spring-</a:t>
            </a:r>
            <a:r>
              <a:rPr lang="fr-FR" dirty="0" err="1"/>
              <a:t>jms</a:t>
            </a:r>
            <a:endParaRPr lang="fr-FR" dirty="0"/>
          </a:p>
          <a:p>
            <a:pPr lvl="2"/>
            <a:endParaRPr lang="fr-FR" dirty="0">
              <a:solidFill>
                <a:schemeClr val="tx1"/>
              </a:solidFill>
            </a:endParaRPr>
          </a:p>
          <a:p>
            <a:r>
              <a:rPr lang="fr-FR" dirty="0">
                <a:solidFill>
                  <a:schemeClr val="tx1"/>
                </a:solidFill>
              </a:rPr>
              <a:t>Créez une classe </a:t>
            </a:r>
            <a:r>
              <a:rPr lang="fr-FR" dirty="0" err="1">
                <a:solidFill>
                  <a:schemeClr val="tx1"/>
                </a:solidFill>
              </a:rPr>
              <a:t>com.exo.JmsProducer</a:t>
            </a:r>
            <a:endParaRPr lang="fr-FR" dirty="0">
              <a:solidFill>
                <a:schemeClr val="tx1"/>
              </a:solidFill>
            </a:endParaRPr>
          </a:p>
          <a:p>
            <a:pPr lvl="1"/>
            <a:r>
              <a:rPr lang="fr-FR" dirty="0">
                <a:solidFill>
                  <a:schemeClr val="tx1"/>
                </a:solidFill>
              </a:rPr>
              <a:t>Son rôle sera d’envoyer des messages horodatés </a:t>
            </a:r>
            <a:r>
              <a:rPr lang="fr-FR" dirty="0">
                <a:solidFill>
                  <a:schemeClr val="tx1"/>
                </a:solidFill>
                <a:sym typeface="Wingdings" panose="05000000000000000000" pitchFamily="2" charset="2"/>
              </a:rPr>
              <a:t>le message contiendra la date sous forme de chaine de caractères</a:t>
            </a:r>
            <a:endParaRPr lang="fr-FR" dirty="0">
              <a:solidFill>
                <a:schemeClr val="tx1"/>
              </a:solidFill>
            </a:endParaRPr>
          </a:p>
          <a:p>
            <a:pPr lvl="1"/>
            <a:endParaRPr lang="fr-FR" dirty="0">
              <a:solidFill>
                <a:schemeClr val="tx1"/>
              </a:solidFill>
            </a:endParaRPr>
          </a:p>
          <a:p>
            <a:r>
              <a:rPr lang="fr-FR" dirty="0">
                <a:solidFill>
                  <a:schemeClr val="tx1"/>
                </a:solidFill>
              </a:rPr>
              <a:t>Créez une classe </a:t>
            </a:r>
            <a:r>
              <a:rPr lang="fr-FR" dirty="0" err="1">
                <a:solidFill>
                  <a:schemeClr val="tx1"/>
                </a:solidFill>
              </a:rPr>
              <a:t>com.exo.JmsConsumer</a:t>
            </a:r>
            <a:endParaRPr lang="fr-FR" dirty="0">
              <a:solidFill>
                <a:schemeClr val="tx1"/>
              </a:solidFill>
            </a:endParaRPr>
          </a:p>
          <a:p>
            <a:pPr lvl="1"/>
            <a:r>
              <a:rPr lang="fr-FR" dirty="0">
                <a:solidFill>
                  <a:schemeClr val="tx1"/>
                </a:solidFill>
              </a:rPr>
              <a:t>Son rôle sera d’afficher dans le log le message reçu</a:t>
            </a:r>
          </a:p>
          <a:p>
            <a:pPr lvl="1"/>
            <a:endParaRPr lang="fr-FR" dirty="0">
              <a:solidFill>
                <a:schemeClr val="tx1"/>
              </a:solidFill>
            </a:endParaRPr>
          </a:p>
          <a:p>
            <a:r>
              <a:rPr lang="fr-FR" dirty="0">
                <a:solidFill>
                  <a:schemeClr val="tx1"/>
                </a:solidFill>
              </a:rPr>
              <a:t>Créez le fichier de configuration Spring afin d’initialiser vos </a:t>
            </a:r>
            <a:r>
              <a:rPr lang="fr-FR" dirty="0" err="1">
                <a:solidFill>
                  <a:schemeClr val="tx1"/>
                </a:solidFill>
              </a:rPr>
              <a:t>JmsTemplate</a:t>
            </a:r>
            <a:r>
              <a:rPr lang="fr-FR" dirty="0">
                <a:solidFill>
                  <a:schemeClr val="tx1"/>
                </a:solidFill>
              </a:rPr>
              <a:t> et vos deux classes (</a:t>
            </a:r>
            <a:r>
              <a:rPr lang="fr-FR" dirty="0" err="1">
                <a:solidFill>
                  <a:schemeClr val="tx1"/>
                </a:solidFill>
              </a:rPr>
              <a:t>JmsProducer</a:t>
            </a:r>
            <a:r>
              <a:rPr lang="fr-FR" dirty="0">
                <a:solidFill>
                  <a:schemeClr val="tx1"/>
                </a:solidFill>
              </a:rPr>
              <a:t> et </a:t>
            </a:r>
            <a:r>
              <a:rPr lang="fr-FR" dirty="0" err="1">
                <a:solidFill>
                  <a:schemeClr val="tx1"/>
                </a:solidFill>
              </a:rPr>
              <a:t>JmsConsumer</a:t>
            </a:r>
            <a:r>
              <a:rPr lang="fr-FR" dirty="0">
                <a:solidFill>
                  <a:schemeClr val="tx1"/>
                </a:solidFill>
              </a:rPr>
              <a:t>)</a:t>
            </a:r>
          </a:p>
          <a:p>
            <a:pPr marL="457200" lvl="1" indent="0">
              <a:buNone/>
            </a:pPr>
            <a:endParaRPr lang="fr-FR" dirty="0">
              <a:solidFill>
                <a:schemeClr val="tx1"/>
              </a:solidFill>
            </a:endParaRPr>
          </a:p>
          <a:p>
            <a:r>
              <a:rPr lang="fr-FR" dirty="0">
                <a:solidFill>
                  <a:schemeClr val="tx1"/>
                </a:solidFill>
              </a:rPr>
              <a:t>Créez deux classes</a:t>
            </a:r>
          </a:p>
          <a:p>
            <a:pPr lvl="1"/>
            <a:r>
              <a:rPr lang="fr-FR" dirty="0" err="1">
                <a:solidFill>
                  <a:schemeClr val="tx1"/>
                </a:solidFill>
              </a:rPr>
              <a:t>MainProducer</a:t>
            </a:r>
            <a:r>
              <a:rPr lang="fr-FR" dirty="0">
                <a:solidFill>
                  <a:schemeClr val="tx1"/>
                </a:solidFill>
              </a:rPr>
              <a:t> : chargera le fichier Spring dans une méthode main et utilisera votre classe </a:t>
            </a:r>
            <a:r>
              <a:rPr lang="fr-FR" dirty="0" err="1">
                <a:solidFill>
                  <a:schemeClr val="tx1"/>
                </a:solidFill>
              </a:rPr>
              <a:t>JmsProducer</a:t>
            </a:r>
            <a:r>
              <a:rPr lang="fr-FR" dirty="0">
                <a:solidFill>
                  <a:schemeClr val="tx1"/>
                </a:solidFill>
              </a:rPr>
              <a:t> pour produire un message</a:t>
            </a:r>
          </a:p>
          <a:p>
            <a:pPr lvl="1"/>
            <a:r>
              <a:rPr lang="fr-FR" dirty="0" err="1"/>
              <a:t>MainConsumer</a:t>
            </a:r>
            <a:r>
              <a:rPr lang="fr-FR" dirty="0"/>
              <a:t> : chargera le fichier Spring dans une méthode main et utilisera votre classe </a:t>
            </a:r>
            <a:r>
              <a:rPr lang="fr-FR" dirty="0" err="1"/>
              <a:t>JmsConsumer</a:t>
            </a:r>
            <a:r>
              <a:rPr lang="fr-FR" dirty="0"/>
              <a:t> pour lire un message</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B711C014-A86E-4DFE-A90B-86EFD324E6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66C2723B-989C-4083-9EBC-77C5273CCD55}"/>
              </a:ext>
            </a:extLst>
          </p:cNvPr>
          <p:cNvPicPr>
            <a:picLocks noChangeAspect="1"/>
          </p:cNvPicPr>
          <p:nvPr/>
        </p:nvPicPr>
        <p:blipFill>
          <a:blip r:embed="rId3"/>
          <a:stretch>
            <a:fillRect/>
          </a:stretch>
        </p:blipFill>
        <p:spPr>
          <a:xfrm>
            <a:off x="10394244" y="242157"/>
            <a:ext cx="1592708" cy="1444235"/>
          </a:xfrm>
          <a:prstGeom prst="rect">
            <a:avLst/>
          </a:prstGeom>
        </p:spPr>
      </p:pic>
    </p:spTree>
    <p:extLst>
      <p:ext uri="{BB962C8B-B14F-4D97-AF65-F5344CB8AC3E}">
        <p14:creationId xmlns:p14="http://schemas.microsoft.com/office/powerpoint/2010/main" val="1389042481"/>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Consommateur Asynchrone</a:t>
            </a:r>
            <a:endParaRPr lang="fr-FR" dirty="0"/>
          </a:p>
        </p:txBody>
      </p:sp>
      <p:sp>
        <p:nvSpPr>
          <p:cNvPr id="30724" name="Rectangle 1029"/>
          <p:cNvSpPr>
            <a:spLocks noGrp="1" noChangeArrowheads="1"/>
          </p:cNvSpPr>
          <p:nvPr>
            <p:ph idx="1"/>
          </p:nvPr>
        </p:nvSpPr>
        <p:spPr>
          <a:xfrm>
            <a:off x="1427755" y="1295400"/>
            <a:ext cx="3744609" cy="5304940"/>
          </a:xfrm>
        </p:spPr>
        <p:txBody>
          <a:bodyPr>
            <a:normAutofit/>
          </a:bodyPr>
          <a:lstStyle/>
          <a:p>
            <a:r>
              <a:rPr lang="fr-FR" altLang="en-US" sz="2400" dirty="0"/>
              <a:t>Bean Java qui va recevoir des messages de manière asynchrone</a:t>
            </a:r>
          </a:p>
          <a:p>
            <a:endParaRPr lang="fr-FR" altLang="en-US" sz="2400" dirty="0"/>
          </a:p>
          <a:p>
            <a:r>
              <a:rPr lang="fr-FR" altLang="en-US" sz="2400" dirty="0"/>
              <a:t>Ne sera pas lié au </a:t>
            </a:r>
            <a:r>
              <a:rPr lang="fr-FR" altLang="en-US" sz="2400" dirty="0" err="1"/>
              <a:t>JmsTemplate</a:t>
            </a:r>
            <a:r>
              <a:rPr lang="fr-FR" altLang="en-US" sz="2400" dirty="0"/>
              <a:t> par vos soins</a:t>
            </a:r>
          </a:p>
          <a:p>
            <a:endParaRPr lang="fr-FR" altLang="en-US" sz="2400" dirty="0"/>
          </a:p>
          <a:p>
            <a:r>
              <a:rPr lang="fr-FR" altLang="en-US" sz="2400" dirty="0"/>
              <a:t>Fonctionne comme un </a:t>
            </a:r>
            <a:r>
              <a:rPr lang="fr-FR" altLang="en-US" sz="2400" dirty="0" err="1"/>
              <a:t>listener</a:t>
            </a:r>
            <a:endParaRPr lang="fr-FR" altLang="en-US" sz="2400" dirty="0"/>
          </a:p>
          <a:p>
            <a:endParaRPr lang="fr-FR" altLang="en-US" sz="2400" dirty="0"/>
          </a:p>
          <a:p>
            <a:endParaRPr lang="fr-FR" altLang="en-US" sz="2400" dirty="0"/>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840" y="1295400"/>
            <a:ext cx="6742112" cy="480060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1DDB6607-78D3-4044-90F8-EF377A5DDC5F}"/>
              </a:ext>
            </a:extLst>
          </p:cNvPr>
          <p:cNvSpPr>
            <a:spLocks noGrp="1"/>
          </p:cNvSpPr>
          <p:nvPr>
            <p:ph type="sldNum" sz="quarter" idx="12"/>
          </p:nvPr>
        </p:nvSpPr>
        <p:spPr/>
        <p:txBody>
          <a:bodyPr/>
          <a:lstStyle/>
          <a:p>
            <a:fld id="{27DD2850-4166-4114-B1C5-40990753D8A0}" type="slidenum">
              <a:rPr lang="fr-FR" smtClean="0"/>
              <a:t>572</a:t>
            </a:fld>
            <a:endParaRPr lang="fr-FR"/>
          </a:p>
        </p:txBody>
      </p:sp>
      <p:sp>
        <p:nvSpPr>
          <p:cNvPr id="2" name="Espace réservé du pied de page 1">
            <a:extLst>
              <a:ext uri="{FF2B5EF4-FFF2-40B4-BE49-F238E27FC236}">
                <a16:creationId xmlns:a16="http://schemas.microsoft.com/office/drawing/2014/main" id="{18E744C7-F721-4535-95A8-B865A7E2405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257677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Consommateur Asynchrone </a:t>
            </a:r>
            <a:endParaRPr lang="fr-FR" dirty="0"/>
          </a:p>
        </p:txBody>
      </p:sp>
      <p:sp>
        <p:nvSpPr>
          <p:cNvPr id="36867" name="Rectangle 1029"/>
          <p:cNvSpPr>
            <a:spLocks noGrp="1" noChangeArrowheads="1"/>
          </p:cNvSpPr>
          <p:nvPr>
            <p:ph idx="1"/>
          </p:nvPr>
        </p:nvSpPr>
        <p:spPr/>
        <p:txBody>
          <a:bodyPr>
            <a:normAutofit fontScale="92500" lnSpcReduction="20000"/>
          </a:bodyPr>
          <a:lstStyle/>
          <a:p>
            <a:r>
              <a:rPr lang="fr-FR" altLang="en-US" dirty="0"/>
              <a:t>Le consommateur asynchrone va implémenter l'interface </a:t>
            </a:r>
            <a:r>
              <a:rPr lang="fr-FR" altLang="fr-FR" dirty="0" err="1"/>
              <a:t>javax.jms.MessageListener</a:t>
            </a:r>
            <a:endParaRPr lang="fr-FR" altLang="fr-FR" dirty="0"/>
          </a:p>
          <a:p>
            <a:endParaRPr lang="fr-FR" altLang="en-US" dirty="0"/>
          </a:p>
          <a:p>
            <a:r>
              <a:rPr lang="fr-FR" altLang="en-US" dirty="0"/>
              <a:t>Il va donc écrire la méthode </a:t>
            </a:r>
          </a:p>
          <a:p>
            <a:pPr lvl="1"/>
            <a:r>
              <a:rPr lang="fr-FR" altLang="fr-FR" dirty="0"/>
              <a:t>public </a:t>
            </a:r>
            <a:r>
              <a:rPr lang="fr-FR" altLang="fr-FR" dirty="0" err="1"/>
              <a:t>void</a:t>
            </a:r>
            <a:r>
              <a:rPr lang="fr-FR" altLang="fr-FR" dirty="0"/>
              <a:t> </a:t>
            </a:r>
            <a:r>
              <a:rPr lang="fr-FR" altLang="fr-FR" dirty="0" err="1"/>
              <a:t>onMessage</a:t>
            </a:r>
            <a:r>
              <a:rPr lang="fr-FR" altLang="fr-FR" dirty="0"/>
              <a:t>(Message msg)</a:t>
            </a:r>
          </a:p>
          <a:p>
            <a:pPr lvl="1"/>
            <a:endParaRPr lang="fr-FR" altLang="en-US" dirty="0"/>
          </a:p>
          <a:p>
            <a:r>
              <a:rPr lang="fr-FR" altLang="en-US" dirty="0"/>
              <a:t>Contrairement au consommateur synchrone il ne devra pas être explicitement appelé.</a:t>
            </a:r>
          </a:p>
          <a:p>
            <a:endParaRPr lang="fr-FR" altLang="en-US" dirty="0"/>
          </a:p>
          <a:p>
            <a:r>
              <a:rPr lang="fr-FR" altLang="en-US" dirty="0"/>
              <a:t>C’est le Spring qui va le lancer et il fonctionnera automatiquement.</a:t>
            </a:r>
          </a:p>
        </p:txBody>
      </p:sp>
      <p:sp>
        <p:nvSpPr>
          <p:cNvPr id="7" name="Espace réservé du numéro de diapositive 6">
            <a:extLst>
              <a:ext uri="{FF2B5EF4-FFF2-40B4-BE49-F238E27FC236}">
                <a16:creationId xmlns:a16="http://schemas.microsoft.com/office/drawing/2014/main" id="{12679AB4-CDA2-4B4E-BB62-3A5C5C2FE81D}"/>
              </a:ext>
            </a:extLst>
          </p:cNvPr>
          <p:cNvSpPr>
            <a:spLocks noGrp="1"/>
          </p:cNvSpPr>
          <p:nvPr>
            <p:ph type="sldNum" sz="quarter" idx="12"/>
          </p:nvPr>
        </p:nvSpPr>
        <p:spPr/>
        <p:txBody>
          <a:bodyPr/>
          <a:lstStyle/>
          <a:p>
            <a:fld id="{27DD2850-4166-4114-B1C5-40990753D8A0}" type="slidenum">
              <a:rPr lang="fr-FR" smtClean="0"/>
              <a:t>573</a:t>
            </a:fld>
            <a:endParaRPr lang="fr-FR"/>
          </a:p>
        </p:txBody>
      </p:sp>
      <p:sp>
        <p:nvSpPr>
          <p:cNvPr id="2" name="Espace réservé du pied de page 1">
            <a:extLst>
              <a:ext uri="{FF2B5EF4-FFF2-40B4-BE49-F238E27FC236}">
                <a16:creationId xmlns:a16="http://schemas.microsoft.com/office/drawing/2014/main" id="{B8CE0A1F-8B53-43D4-B323-89466D11F86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7849321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Consommateur Asynchrone </a:t>
            </a:r>
            <a:endParaRPr lang="fr-FR" dirty="0"/>
          </a:p>
        </p:txBody>
      </p:sp>
      <p:sp>
        <p:nvSpPr>
          <p:cNvPr id="37891" name="Rectangle 1029"/>
          <p:cNvSpPr>
            <a:spLocks noGrp="1" noChangeArrowheads="1"/>
          </p:cNvSpPr>
          <p:nvPr>
            <p:ph idx="1"/>
          </p:nvPr>
        </p:nvSpPr>
        <p:spPr/>
        <p:txBody>
          <a:bodyPr>
            <a:normAutofit fontScale="85000" lnSpcReduction="20000"/>
          </a:bodyPr>
          <a:lstStyle/>
          <a:p>
            <a:r>
              <a:rPr lang="fr-FR" altLang="en-US" dirty="0"/>
              <a:t>Cependant, il faudra déclarer dans le Spring un nouvel élément :</a:t>
            </a:r>
          </a:p>
          <a:p>
            <a:pPr lvl="1"/>
            <a:r>
              <a:rPr lang="fr-FR" altLang="en-US" dirty="0"/>
              <a:t>Le </a:t>
            </a:r>
            <a:r>
              <a:rPr lang="fr-FR" altLang="en-US" dirty="0" err="1"/>
              <a:t>listener</a:t>
            </a:r>
            <a:r>
              <a:rPr lang="fr-FR" altLang="en-US" dirty="0"/>
              <a:t>-container : conteneur de </a:t>
            </a:r>
            <a:r>
              <a:rPr lang="fr-FR" altLang="en-US" dirty="0" err="1"/>
              <a:t>listener</a:t>
            </a:r>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r>
              <a:rPr lang="fr-FR" altLang="en-US" dirty="0"/>
              <a:t>Il sera lié à votre </a:t>
            </a:r>
            <a:r>
              <a:rPr lang="fr-FR" altLang="en-US" dirty="0" err="1"/>
              <a:t>ConnectionFactory</a:t>
            </a:r>
            <a:r>
              <a:rPr lang="fr-FR" altLang="en-US" dirty="0"/>
              <a:t> et contiendra vos consommateurs.</a:t>
            </a:r>
          </a:p>
          <a:p>
            <a:endParaRPr lang="fr-FR" altLang="en-US" dirty="0"/>
          </a:p>
          <a:p>
            <a:r>
              <a:rPr lang="fr-FR" altLang="en-US" dirty="0"/>
              <a:t>Chaque consommateur indiquera le nom de la méthode associée à la réception des messages</a:t>
            </a:r>
          </a:p>
        </p:txBody>
      </p:sp>
      <p:pic>
        <p:nvPicPr>
          <p:cNvPr id="378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637" y="2196379"/>
            <a:ext cx="6109853" cy="1915365"/>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8884F68A-C69A-4030-BE71-4C5CBC7476D4}"/>
              </a:ext>
            </a:extLst>
          </p:cNvPr>
          <p:cNvSpPr>
            <a:spLocks noGrp="1"/>
          </p:cNvSpPr>
          <p:nvPr>
            <p:ph type="sldNum" sz="quarter" idx="12"/>
          </p:nvPr>
        </p:nvSpPr>
        <p:spPr/>
        <p:txBody>
          <a:bodyPr/>
          <a:lstStyle/>
          <a:p>
            <a:fld id="{27DD2850-4166-4114-B1C5-40990753D8A0}" type="slidenum">
              <a:rPr lang="fr-FR" smtClean="0"/>
              <a:t>574</a:t>
            </a:fld>
            <a:endParaRPr lang="fr-FR"/>
          </a:p>
        </p:txBody>
      </p:sp>
      <p:sp>
        <p:nvSpPr>
          <p:cNvPr id="2" name="Espace réservé du pied de page 1">
            <a:extLst>
              <a:ext uri="{FF2B5EF4-FFF2-40B4-BE49-F238E27FC236}">
                <a16:creationId xmlns:a16="http://schemas.microsoft.com/office/drawing/2014/main" id="{D79A9467-2D24-469B-BF44-1EF5126C01DD}"/>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1996973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575</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fontScale="77500" lnSpcReduction="20000"/>
          </a:bodyPr>
          <a:lstStyle/>
          <a:p>
            <a:r>
              <a:rPr lang="fr-FR" dirty="0"/>
              <a:t>Faites une copie de projet JMS (pensez à modifier votre </a:t>
            </a:r>
            <a:r>
              <a:rPr lang="fr-FR" dirty="0" err="1"/>
              <a:t>artefactId</a:t>
            </a:r>
            <a:r>
              <a:rPr lang="fr-FR" dirty="0"/>
              <a:t>) ou modifiez le directement</a:t>
            </a:r>
            <a:endParaRPr lang="fr-FR" dirty="0">
              <a:solidFill>
                <a:schemeClr val="tx1"/>
              </a:solidFill>
            </a:endParaRPr>
          </a:p>
          <a:p>
            <a:pPr lvl="2"/>
            <a:endParaRPr lang="fr-FR" dirty="0">
              <a:solidFill>
                <a:schemeClr val="tx1"/>
              </a:solidFill>
            </a:endParaRPr>
          </a:p>
          <a:p>
            <a:r>
              <a:rPr lang="fr-FR" dirty="0">
                <a:solidFill>
                  <a:schemeClr val="tx1"/>
                </a:solidFill>
              </a:rPr>
              <a:t>Ajustez votre classe </a:t>
            </a:r>
            <a:r>
              <a:rPr lang="fr-FR" dirty="0" err="1">
                <a:solidFill>
                  <a:schemeClr val="tx1"/>
                </a:solidFill>
              </a:rPr>
              <a:t>com.exo.JmsConsumer</a:t>
            </a:r>
            <a:r>
              <a:rPr lang="fr-FR" dirty="0">
                <a:solidFill>
                  <a:schemeClr val="tx1"/>
                </a:solidFill>
              </a:rPr>
              <a:t> afin qu’elle soit Asynchrone</a:t>
            </a:r>
          </a:p>
          <a:p>
            <a:pPr lvl="1"/>
            <a:r>
              <a:rPr lang="fr-FR" dirty="0">
                <a:solidFill>
                  <a:schemeClr val="tx1"/>
                </a:solidFill>
              </a:rPr>
              <a:t>Ajoutez l’implémentation de l’interface</a:t>
            </a:r>
          </a:p>
          <a:p>
            <a:pPr lvl="1"/>
            <a:endParaRPr lang="fr-FR" dirty="0">
              <a:solidFill>
                <a:schemeClr val="tx1"/>
              </a:solidFill>
            </a:endParaRPr>
          </a:p>
          <a:p>
            <a:r>
              <a:rPr lang="fr-FR" dirty="0">
                <a:solidFill>
                  <a:schemeClr val="tx1"/>
                </a:solidFill>
              </a:rPr>
              <a:t>Modifiez le fichier de configuration Spring afin qu’il porte le conteneur de </a:t>
            </a:r>
            <a:r>
              <a:rPr lang="fr-FR" dirty="0" err="1">
                <a:solidFill>
                  <a:schemeClr val="tx1"/>
                </a:solidFill>
              </a:rPr>
              <a:t>listener</a:t>
            </a:r>
            <a:r>
              <a:rPr lang="fr-FR" dirty="0">
                <a:solidFill>
                  <a:schemeClr val="tx1"/>
                </a:solidFill>
              </a:rPr>
              <a:t> (faites usage du </a:t>
            </a:r>
            <a:r>
              <a:rPr lang="fr-FR" dirty="0" err="1">
                <a:solidFill>
                  <a:schemeClr val="tx1"/>
                </a:solidFill>
              </a:rPr>
              <a:t>name</a:t>
            </a:r>
            <a:r>
              <a:rPr lang="fr-FR" dirty="0">
                <a:solidFill>
                  <a:schemeClr val="tx1"/>
                </a:solidFill>
              </a:rPr>
              <a:t> </a:t>
            </a:r>
            <a:r>
              <a:rPr lang="fr-FR" dirty="0" err="1">
                <a:solidFill>
                  <a:schemeClr val="tx1"/>
                </a:solidFill>
              </a:rPr>
              <a:t>space</a:t>
            </a:r>
            <a:r>
              <a:rPr lang="fr-FR" dirty="0">
                <a:solidFill>
                  <a:schemeClr val="tx1"/>
                </a:solidFill>
              </a:rPr>
              <a:t> </a:t>
            </a:r>
            <a:r>
              <a:rPr lang="fr-FR" dirty="0" err="1">
                <a:solidFill>
                  <a:schemeClr val="tx1"/>
                </a:solidFill>
              </a:rPr>
              <a:t>jms</a:t>
            </a:r>
            <a:r>
              <a:rPr lang="fr-FR" dirty="0">
                <a:solidFill>
                  <a:schemeClr val="tx1"/>
                </a:solidFill>
              </a:rPr>
              <a:t>)</a:t>
            </a:r>
          </a:p>
          <a:p>
            <a:pPr marL="457200" lvl="1" indent="0">
              <a:buNone/>
            </a:pPr>
            <a:endParaRPr lang="fr-FR" dirty="0">
              <a:solidFill>
                <a:schemeClr val="tx1"/>
              </a:solidFill>
            </a:endParaRPr>
          </a:p>
          <a:p>
            <a:r>
              <a:rPr lang="fr-FR" dirty="0"/>
              <a:t>Créez une nouvelle classe </a:t>
            </a:r>
            <a:r>
              <a:rPr lang="fr-FR" dirty="0" err="1"/>
              <a:t>com.exo.Main</a:t>
            </a:r>
            <a:r>
              <a:rPr lang="fr-FR" dirty="0"/>
              <a:t> qui, dans une méthode main,</a:t>
            </a:r>
          </a:p>
          <a:p>
            <a:pPr lvl="1"/>
            <a:r>
              <a:rPr lang="fr-FR" dirty="0">
                <a:solidFill>
                  <a:schemeClr val="tx1"/>
                </a:solidFill>
              </a:rPr>
              <a:t>chargera votre fichier Spring</a:t>
            </a:r>
          </a:p>
          <a:p>
            <a:pPr lvl="1"/>
            <a:r>
              <a:rPr lang="fr-FR" dirty="0">
                <a:solidFill>
                  <a:schemeClr val="tx1"/>
                </a:solidFill>
              </a:rPr>
              <a:t>Utilisera le </a:t>
            </a:r>
            <a:r>
              <a:rPr lang="fr-FR" dirty="0" err="1">
                <a:solidFill>
                  <a:schemeClr val="tx1"/>
                </a:solidFill>
              </a:rPr>
              <a:t>JmsProducer</a:t>
            </a:r>
            <a:r>
              <a:rPr lang="fr-FR" dirty="0">
                <a:solidFill>
                  <a:schemeClr val="tx1"/>
                </a:solidFill>
              </a:rPr>
              <a:t> afin de fabriquer/envoyer plusieurs messages décalés dans le temps (utilisez </a:t>
            </a:r>
            <a:r>
              <a:rPr lang="fr-FR" dirty="0" err="1">
                <a:solidFill>
                  <a:schemeClr val="tx1"/>
                </a:solidFill>
              </a:rPr>
              <a:t>Thread.sleep</a:t>
            </a:r>
            <a:r>
              <a:rPr lang="fr-FR" dirty="0">
                <a:solidFill>
                  <a:schemeClr val="tx1"/>
                </a:solidFill>
              </a:rPr>
              <a:t>)</a:t>
            </a:r>
          </a:p>
        </p:txBody>
      </p:sp>
      <p:sp>
        <p:nvSpPr>
          <p:cNvPr id="2" name="Espace réservé du pied de page 1">
            <a:extLst>
              <a:ext uri="{FF2B5EF4-FFF2-40B4-BE49-F238E27FC236}">
                <a16:creationId xmlns:a16="http://schemas.microsoft.com/office/drawing/2014/main" id="{C157F87C-5850-4A63-BC07-7E19AD93F63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D65D523A-8EB8-49F7-93B2-8809E3832A60}"/>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369400230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dirty="0"/>
              <a:t>JMS : Annotations, Spring &gt;= 4</a:t>
            </a:r>
          </a:p>
        </p:txBody>
      </p:sp>
      <p:sp>
        <p:nvSpPr>
          <p:cNvPr id="30724" name="Rectangle 1029"/>
          <p:cNvSpPr>
            <a:spLocks noGrp="1" noChangeArrowheads="1"/>
          </p:cNvSpPr>
          <p:nvPr>
            <p:ph idx="1"/>
          </p:nvPr>
        </p:nvSpPr>
        <p:spPr/>
        <p:txBody>
          <a:bodyPr>
            <a:normAutofit fontScale="77500" lnSpcReduction="20000"/>
          </a:bodyPr>
          <a:lstStyle/>
          <a:p>
            <a:r>
              <a:rPr lang="fr-FR" altLang="en-US" dirty="0"/>
              <a:t>Dans le cas de l'utilisation de </a:t>
            </a:r>
            <a:r>
              <a:rPr lang="fr-FR" altLang="en-US" dirty="0" err="1"/>
              <a:t>listener</a:t>
            </a:r>
            <a:r>
              <a:rPr lang="fr-FR" altLang="en-US" dirty="0"/>
              <a:t>, il est possible d'utiliser des annotations (possible à partir de Spring 4).</a:t>
            </a:r>
          </a:p>
          <a:p>
            <a:endParaRPr lang="fr-FR" altLang="en-US" dirty="0"/>
          </a:p>
          <a:p>
            <a:r>
              <a:rPr lang="fr-FR" altLang="en-US" dirty="0"/>
              <a:t>L’annotation se place sur la méthode du </a:t>
            </a:r>
            <a:r>
              <a:rPr lang="fr-FR" altLang="en-US" dirty="0" err="1"/>
              <a:t>bean</a:t>
            </a:r>
            <a:r>
              <a:rPr lang="fr-FR" altLang="en-US" dirty="0"/>
              <a:t> qui doit recevoir les messages</a:t>
            </a:r>
          </a:p>
          <a:p>
            <a:pPr lvl="1"/>
            <a:r>
              <a:rPr lang="fr-FR" dirty="0"/>
              <a:t>@</a:t>
            </a:r>
            <a:r>
              <a:rPr lang="fr-FR" dirty="0" err="1"/>
              <a:t>JmsListener</a:t>
            </a:r>
            <a:endParaRPr lang="fr-FR" dirty="0"/>
          </a:p>
          <a:p>
            <a:pPr lvl="1"/>
            <a:endParaRPr lang="fr-FR" altLang="en-US" dirty="0"/>
          </a:p>
          <a:p>
            <a:r>
              <a:rPr lang="fr-FR" altLang="en-US" dirty="0"/>
              <a:t>Il faut la compléter en indiquant</a:t>
            </a:r>
          </a:p>
          <a:p>
            <a:pPr lvl="1"/>
            <a:r>
              <a:rPr lang="fr-FR" altLang="en-US" dirty="0"/>
              <a:t>La destination (le nom de la destination, pas son id)</a:t>
            </a:r>
          </a:p>
          <a:p>
            <a:pPr lvl="1"/>
            <a:r>
              <a:rPr lang="fr-FR" altLang="en-US" dirty="0"/>
              <a:t>Le nom du conteneur de </a:t>
            </a:r>
            <a:r>
              <a:rPr lang="fr-FR" altLang="en-US" dirty="0" err="1"/>
              <a:t>listener</a:t>
            </a:r>
            <a:endParaRPr lang="fr-FR" altLang="en-US" dirty="0"/>
          </a:p>
          <a:p>
            <a:pPr lvl="1"/>
            <a:endParaRPr lang="fr-FR" altLang="en-US" dirty="0"/>
          </a:p>
          <a:p>
            <a:r>
              <a:rPr lang="fr-FR" altLang="en-US" dirty="0"/>
              <a:t>Dans le fichier Spring, ne surtout pas oublier :</a:t>
            </a:r>
          </a:p>
          <a:p>
            <a:pPr lvl="1"/>
            <a:r>
              <a:rPr lang="fr-FR" dirty="0"/>
              <a:t>&lt;</a:t>
            </a:r>
            <a:r>
              <a:rPr lang="fr-FR" dirty="0" err="1"/>
              <a:t>jms:annotation-driven</a:t>
            </a:r>
            <a:r>
              <a:rPr lang="fr-FR" dirty="0"/>
              <a:t>/&gt;</a:t>
            </a:r>
            <a:endParaRPr lang="fr-FR" altLang="en-US" dirty="0"/>
          </a:p>
          <a:p>
            <a:endParaRPr lang="fr-FR" altLang="en-US" dirty="0"/>
          </a:p>
        </p:txBody>
      </p:sp>
      <p:sp>
        <p:nvSpPr>
          <p:cNvPr id="7" name="Espace réservé du numéro de diapositive 6">
            <a:extLst>
              <a:ext uri="{FF2B5EF4-FFF2-40B4-BE49-F238E27FC236}">
                <a16:creationId xmlns:a16="http://schemas.microsoft.com/office/drawing/2014/main" id="{E9C58965-78DC-4BCA-ADBF-C811E248651E}"/>
              </a:ext>
            </a:extLst>
          </p:cNvPr>
          <p:cNvSpPr>
            <a:spLocks noGrp="1"/>
          </p:cNvSpPr>
          <p:nvPr>
            <p:ph type="sldNum" sz="quarter" idx="12"/>
          </p:nvPr>
        </p:nvSpPr>
        <p:spPr/>
        <p:txBody>
          <a:bodyPr/>
          <a:lstStyle/>
          <a:p>
            <a:fld id="{27DD2850-4166-4114-B1C5-40990753D8A0}" type="slidenum">
              <a:rPr lang="fr-FR" smtClean="0"/>
              <a:t>576</a:t>
            </a:fld>
            <a:endParaRPr lang="fr-FR"/>
          </a:p>
        </p:txBody>
      </p:sp>
      <p:sp>
        <p:nvSpPr>
          <p:cNvPr id="2" name="Espace réservé du pied de page 1">
            <a:extLst>
              <a:ext uri="{FF2B5EF4-FFF2-40B4-BE49-F238E27FC236}">
                <a16:creationId xmlns:a16="http://schemas.microsoft.com/office/drawing/2014/main" id="{8349D28F-98B8-44B2-95D6-C9962544739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388179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dirty="0"/>
              <a:t>JMS : Annotations, Spring &gt;= 4</a:t>
            </a:r>
          </a:p>
        </p:txBody>
      </p:sp>
      <p:sp>
        <p:nvSpPr>
          <p:cNvPr id="8" name="Espace réservé du numéro de diapositive 7">
            <a:extLst>
              <a:ext uri="{FF2B5EF4-FFF2-40B4-BE49-F238E27FC236}">
                <a16:creationId xmlns:a16="http://schemas.microsoft.com/office/drawing/2014/main" id="{B8F40B86-3376-4EF3-B3F3-DD3847014C5E}"/>
              </a:ext>
            </a:extLst>
          </p:cNvPr>
          <p:cNvSpPr>
            <a:spLocks noGrp="1"/>
          </p:cNvSpPr>
          <p:nvPr>
            <p:ph type="sldNum" sz="quarter" idx="12"/>
          </p:nvPr>
        </p:nvSpPr>
        <p:spPr/>
        <p:txBody>
          <a:bodyPr/>
          <a:lstStyle/>
          <a:p>
            <a:fld id="{27DD2850-4166-4114-B1C5-40990753D8A0}" type="slidenum">
              <a:rPr lang="fr-FR" smtClean="0"/>
              <a:t>577</a:t>
            </a:fld>
            <a:endParaRPr lang="fr-FR"/>
          </a:p>
        </p:txBody>
      </p:sp>
      <p:pic>
        <p:nvPicPr>
          <p:cNvPr id="399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0"/>
            <a:ext cx="7162800" cy="5183188"/>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E23DA9EC-8A40-49C8-A419-223D8585890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1405003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dirty="0"/>
              <a:t>JMS : Annotations, Spring &gt;= 4</a:t>
            </a:r>
          </a:p>
        </p:txBody>
      </p:sp>
      <p:sp>
        <p:nvSpPr>
          <p:cNvPr id="41987" name="Espace réservé du contenu 1"/>
          <p:cNvSpPr>
            <a:spLocks noGrp="1"/>
          </p:cNvSpPr>
          <p:nvPr>
            <p:ph idx="1"/>
          </p:nvPr>
        </p:nvSpPr>
        <p:spPr/>
        <p:txBody>
          <a:bodyPr>
            <a:normAutofit fontScale="92500" lnSpcReduction="20000"/>
          </a:bodyPr>
          <a:lstStyle/>
          <a:p>
            <a:r>
              <a:rPr lang="fr-FR" altLang="en-US" dirty="0"/>
              <a:t>Le lien entre le conteneur et le </a:t>
            </a:r>
            <a:r>
              <a:rPr lang="fr-FR" altLang="en-US" dirty="0" err="1"/>
              <a:t>listener</a:t>
            </a:r>
            <a:r>
              <a:rPr lang="fr-FR" altLang="en-US" dirty="0"/>
              <a:t> est géré par l’annotation</a:t>
            </a:r>
          </a:p>
          <a:p>
            <a:endParaRPr lang="fr-FR" altLang="en-US" dirty="0"/>
          </a:p>
          <a:p>
            <a:endParaRPr lang="fr-FR" altLang="en-US" dirty="0"/>
          </a:p>
          <a:p>
            <a:endParaRPr lang="fr-FR" altLang="en-US" dirty="0"/>
          </a:p>
          <a:p>
            <a:endParaRPr lang="fr-FR" altLang="en-US" dirty="0"/>
          </a:p>
          <a:p>
            <a:endParaRPr lang="fr-FR" altLang="en-US" dirty="0"/>
          </a:p>
          <a:p>
            <a:r>
              <a:rPr lang="fr-FR" altLang="en-US" dirty="0"/>
              <a:t>Notez qu’avec les annotations, un même </a:t>
            </a:r>
            <a:r>
              <a:rPr lang="fr-FR" altLang="en-US" dirty="0" err="1"/>
              <a:t>bean</a:t>
            </a:r>
            <a:r>
              <a:rPr lang="fr-FR" altLang="en-US" dirty="0"/>
              <a:t> peut gérer la réception de plusieurs queue</a:t>
            </a:r>
          </a:p>
          <a:p>
            <a:pPr lvl="1"/>
            <a:r>
              <a:rPr lang="fr-FR" altLang="en-US" dirty="0"/>
              <a:t>En effet, cette dernière se place sur une méthode et non une classe</a:t>
            </a:r>
          </a:p>
          <a:p>
            <a:endParaRPr lang="fr-FR" altLang="fr-FR" dirty="0"/>
          </a:p>
        </p:txBody>
      </p:sp>
      <p:pic>
        <p:nvPicPr>
          <p:cNvPr id="419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582" y="2138218"/>
            <a:ext cx="8153400" cy="2249488"/>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pic>
      <p:sp>
        <p:nvSpPr>
          <p:cNvPr id="7" name="Espace réservé du numéro de diapositive 6">
            <a:extLst>
              <a:ext uri="{FF2B5EF4-FFF2-40B4-BE49-F238E27FC236}">
                <a16:creationId xmlns:a16="http://schemas.microsoft.com/office/drawing/2014/main" id="{1789250C-5C98-4925-B7C4-57724B507A5E}"/>
              </a:ext>
            </a:extLst>
          </p:cNvPr>
          <p:cNvSpPr>
            <a:spLocks noGrp="1"/>
          </p:cNvSpPr>
          <p:nvPr>
            <p:ph type="sldNum" sz="quarter" idx="12"/>
          </p:nvPr>
        </p:nvSpPr>
        <p:spPr/>
        <p:txBody>
          <a:bodyPr/>
          <a:lstStyle/>
          <a:p>
            <a:fld id="{27DD2850-4166-4114-B1C5-40990753D8A0}" type="slidenum">
              <a:rPr lang="fr-FR" smtClean="0"/>
              <a:t>578</a:t>
            </a:fld>
            <a:endParaRPr lang="fr-FR"/>
          </a:p>
        </p:txBody>
      </p:sp>
      <p:sp>
        <p:nvSpPr>
          <p:cNvPr id="2" name="Espace réservé du pied de page 1">
            <a:extLst>
              <a:ext uri="{FF2B5EF4-FFF2-40B4-BE49-F238E27FC236}">
                <a16:creationId xmlns:a16="http://schemas.microsoft.com/office/drawing/2014/main" id="{71DDD0F1-FABE-469D-BD8F-5A180BA67A4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4986078"/>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579</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 Spring &gt;= 4 </a:t>
            </a:r>
          </a:p>
        </p:txBody>
      </p:sp>
      <p:sp>
        <p:nvSpPr>
          <p:cNvPr id="107525" name="Rectangle 5"/>
          <p:cNvSpPr>
            <a:spLocks noGrp="1" noChangeArrowheads="1"/>
          </p:cNvSpPr>
          <p:nvPr>
            <p:ph idx="1"/>
          </p:nvPr>
        </p:nvSpPr>
        <p:spPr/>
        <p:txBody>
          <a:bodyPr>
            <a:normAutofit fontScale="92500" lnSpcReduction="10000"/>
          </a:bodyPr>
          <a:lstStyle/>
          <a:p>
            <a:r>
              <a:rPr lang="fr-FR" dirty="0"/>
              <a:t>Faites une copie de projet JMS (pensez à modifier votre </a:t>
            </a:r>
            <a:r>
              <a:rPr lang="fr-FR" dirty="0" err="1"/>
              <a:t>artefactId</a:t>
            </a:r>
            <a:r>
              <a:rPr lang="fr-FR" dirty="0"/>
              <a:t>) ou modifiez le directement</a:t>
            </a:r>
            <a:endParaRPr lang="fr-FR" dirty="0">
              <a:solidFill>
                <a:schemeClr val="tx1"/>
              </a:solidFill>
            </a:endParaRPr>
          </a:p>
          <a:p>
            <a:pPr lvl="2"/>
            <a:endParaRPr lang="fr-FR" dirty="0">
              <a:solidFill>
                <a:schemeClr val="tx1"/>
              </a:solidFill>
            </a:endParaRPr>
          </a:p>
          <a:p>
            <a:r>
              <a:rPr lang="fr-FR" dirty="0">
                <a:solidFill>
                  <a:schemeClr val="tx1"/>
                </a:solidFill>
              </a:rPr>
              <a:t>Ajustez votre classe </a:t>
            </a:r>
            <a:r>
              <a:rPr lang="fr-FR" dirty="0" err="1">
                <a:solidFill>
                  <a:schemeClr val="tx1"/>
                </a:solidFill>
              </a:rPr>
              <a:t>com.exo.JmsConsumer</a:t>
            </a:r>
            <a:r>
              <a:rPr lang="fr-FR" dirty="0">
                <a:solidFill>
                  <a:schemeClr val="tx1"/>
                </a:solidFill>
              </a:rPr>
              <a:t> afin qu’elle utilise l’annotation @</a:t>
            </a:r>
            <a:r>
              <a:rPr lang="fr-FR" dirty="0" err="1">
                <a:solidFill>
                  <a:schemeClr val="tx1"/>
                </a:solidFill>
              </a:rPr>
              <a:t>JmsListener</a:t>
            </a:r>
            <a:endParaRPr lang="fr-FR" dirty="0">
              <a:solidFill>
                <a:schemeClr val="tx1"/>
              </a:solidFill>
            </a:endParaRPr>
          </a:p>
          <a:p>
            <a:pPr lvl="1"/>
            <a:r>
              <a:rPr lang="fr-FR" dirty="0">
                <a:solidFill>
                  <a:schemeClr val="tx1"/>
                </a:solidFill>
              </a:rPr>
              <a:t>N’oubliez pas de retirer l’interface</a:t>
            </a:r>
          </a:p>
          <a:p>
            <a:pPr lvl="1"/>
            <a:endParaRPr lang="fr-FR" dirty="0">
              <a:solidFill>
                <a:schemeClr val="tx1"/>
              </a:solidFill>
            </a:endParaRPr>
          </a:p>
          <a:p>
            <a:r>
              <a:rPr lang="fr-FR" dirty="0">
                <a:solidFill>
                  <a:schemeClr val="tx1"/>
                </a:solidFill>
              </a:rPr>
              <a:t>Modifiez le fichier de configuration Spring afin qu’il pense à faire usage de votre annotation</a:t>
            </a:r>
          </a:p>
          <a:p>
            <a:pPr marL="457200" lvl="1" indent="0">
              <a:buNone/>
            </a:pPr>
            <a:endParaRPr lang="fr-FR" dirty="0">
              <a:solidFill>
                <a:schemeClr val="tx1"/>
              </a:solidFill>
            </a:endParaRPr>
          </a:p>
          <a:p>
            <a:r>
              <a:rPr lang="fr-FR" dirty="0">
                <a:solidFill>
                  <a:schemeClr val="tx1"/>
                </a:solidFill>
              </a:rPr>
              <a:t>Relancez votre Main</a:t>
            </a:r>
          </a:p>
        </p:txBody>
      </p:sp>
      <p:sp>
        <p:nvSpPr>
          <p:cNvPr id="2" name="Espace réservé du pied de page 1">
            <a:extLst>
              <a:ext uri="{FF2B5EF4-FFF2-40B4-BE49-F238E27FC236}">
                <a16:creationId xmlns:a16="http://schemas.microsoft.com/office/drawing/2014/main" id="{1E12EB70-1275-4F16-8C45-AC534389637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6DE428AF-E643-4803-8ECB-48F5E50D7B0E}"/>
              </a:ext>
            </a:extLst>
          </p:cNvPr>
          <p:cNvPicPr>
            <a:picLocks noChangeAspect="1"/>
          </p:cNvPicPr>
          <p:nvPr/>
        </p:nvPicPr>
        <p:blipFill>
          <a:blip r:embed="rId3"/>
          <a:stretch>
            <a:fillRect/>
          </a:stretch>
        </p:blipFill>
        <p:spPr>
          <a:xfrm>
            <a:off x="10247118" y="5284936"/>
            <a:ext cx="1592708" cy="1444235"/>
          </a:xfrm>
          <a:prstGeom prst="rect">
            <a:avLst/>
          </a:prstGeom>
        </p:spPr>
      </p:pic>
    </p:spTree>
    <p:extLst>
      <p:ext uri="{BB962C8B-B14F-4D97-AF65-F5344CB8AC3E}">
        <p14:creationId xmlns:p14="http://schemas.microsoft.com/office/powerpoint/2010/main" val="2625679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Rectangle 1031"/>
          <p:cNvSpPr>
            <a:spLocks noGrp="1" noChangeArrowheads="1"/>
          </p:cNvSpPr>
          <p:nvPr>
            <p:ph type="title"/>
          </p:nvPr>
        </p:nvSpPr>
        <p:spPr/>
        <p:txBody>
          <a:bodyPr>
            <a:normAutofit fontScale="90000"/>
          </a:bodyPr>
          <a:lstStyle/>
          <a:p>
            <a:r>
              <a:rPr lang="fr-FR"/>
              <a:t>Wiring des collections (2/2)</a:t>
            </a:r>
            <a:endParaRPr lang="fr-FR" dirty="0"/>
          </a:p>
        </p:txBody>
      </p:sp>
      <p:sp>
        <p:nvSpPr>
          <p:cNvPr id="77832" name="Rectangle 1032"/>
          <p:cNvSpPr>
            <a:spLocks noGrp="1" noChangeArrowheads="1"/>
          </p:cNvSpPr>
          <p:nvPr>
            <p:ph idx="1"/>
          </p:nvPr>
        </p:nvSpPr>
        <p:spPr/>
        <p:txBody>
          <a:bodyPr>
            <a:normAutofit/>
          </a:bodyPr>
          <a:lstStyle/>
          <a:p>
            <a:r>
              <a:rPr lang="fr-FR" dirty="0" err="1"/>
              <a:t>Wiring</a:t>
            </a:r>
            <a:r>
              <a:rPr lang="fr-FR" dirty="0"/>
              <a:t> d’une liste</a:t>
            </a:r>
          </a:p>
          <a:p>
            <a:endParaRPr lang="fr-FR" dirty="0"/>
          </a:p>
          <a:p>
            <a:endParaRPr lang="fr-FR" dirty="0"/>
          </a:p>
          <a:p>
            <a:endParaRPr lang="fr-FR" dirty="0"/>
          </a:p>
          <a:p>
            <a:r>
              <a:rPr lang="fr-FR" dirty="0" err="1"/>
              <a:t>Wiring</a:t>
            </a:r>
            <a:r>
              <a:rPr lang="fr-FR" dirty="0"/>
              <a:t> d’une </a:t>
            </a:r>
            <a:r>
              <a:rPr lang="fr-FR" dirty="0" err="1"/>
              <a:t>Map</a:t>
            </a:r>
            <a:endParaRPr lang="fr-FR" dirty="0"/>
          </a:p>
          <a:p>
            <a:endParaRPr lang="fr-FR" dirty="0"/>
          </a:p>
          <a:p>
            <a:pPr lvl="1"/>
            <a:endParaRPr lang="fr-FR" dirty="0"/>
          </a:p>
        </p:txBody>
      </p:sp>
      <p:sp>
        <p:nvSpPr>
          <p:cNvPr id="77828" name="Text Box 1028"/>
          <p:cNvSpPr txBox="1">
            <a:spLocks noChangeArrowheads="1"/>
          </p:cNvSpPr>
          <p:nvPr/>
        </p:nvSpPr>
        <p:spPr bwMode="auto">
          <a:xfrm>
            <a:off x="5552241" y="1466297"/>
            <a:ext cx="4532791" cy="2062103"/>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rPr>
              <a:t>&lt;</a:t>
            </a:r>
            <a:r>
              <a:rPr lang="fr-FR" sz="1600" dirty="0" err="1">
                <a:solidFill>
                  <a:schemeClr val="tx1"/>
                </a:solidFill>
                <a:latin typeface="Courier New" pitchFamily="49" charset="0"/>
              </a:rPr>
              <a:t>property</a:t>
            </a:r>
            <a:r>
              <a:rPr lang="fr-FR" sz="1600" dirty="0">
                <a:solidFill>
                  <a:schemeClr val="tx1"/>
                </a:solidFill>
                <a:latin typeface="Courier New" pitchFamily="49" charset="0"/>
              </a:rPr>
              <a:t> </a:t>
            </a:r>
            <a:r>
              <a:rPr lang="fr-FR" sz="1600" dirty="0" err="1">
                <a:solidFill>
                  <a:schemeClr val="tx1"/>
                </a:solidFill>
                <a:latin typeface="Courier New" pitchFamily="49" charset="0"/>
              </a:rPr>
              <a:t>name</a:t>
            </a:r>
            <a:r>
              <a:rPr lang="fr-FR" sz="1600" dirty="0">
                <a:solidFill>
                  <a:schemeClr val="tx1"/>
                </a:solidFill>
                <a:latin typeface="Courier New" pitchFamily="49" charset="0"/>
              </a:rPr>
              <a:t>="</a:t>
            </a:r>
            <a:r>
              <a:rPr lang="fr-FR" sz="1600" dirty="0" err="1">
                <a:solidFill>
                  <a:schemeClr val="tx1"/>
                </a:solidFill>
                <a:latin typeface="Courier New" pitchFamily="49" charset="0"/>
              </a:rPr>
              <a:t>elements</a:t>
            </a:r>
            <a:r>
              <a:rPr lang="fr-FR" sz="1600" dirty="0">
                <a:solidFill>
                  <a:schemeClr val="tx1"/>
                </a:solidFill>
                <a:latin typeface="Courier New" pitchFamily="49" charset="0"/>
              </a:rPr>
              <a:t>"&gt;</a:t>
            </a:r>
          </a:p>
          <a:p>
            <a:pPr>
              <a:defRPr/>
            </a:pPr>
            <a:r>
              <a:rPr lang="fr-FR" sz="1600" dirty="0">
                <a:solidFill>
                  <a:schemeClr val="tx1"/>
                </a:solidFill>
                <a:latin typeface="Courier New" pitchFamily="49" charset="0"/>
              </a:rPr>
              <a:t>  &lt;</a:t>
            </a:r>
            <a:r>
              <a:rPr lang="fr-FR" sz="1600" dirty="0" err="1">
                <a:solidFill>
                  <a:schemeClr val="tx1"/>
                </a:solidFill>
                <a:latin typeface="Courier New" pitchFamily="49" charset="0"/>
              </a:rPr>
              <a:t>list</a:t>
            </a:r>
            <a:r>
              <a:rPr lang="fr-FR" sz="1600" dirty="0">
                <a:solidFill>
                  <a:schemeClr val="tx1"/>
                </a:solidFill>
                <a:latin typeface="Courier New" pitchFamily="49" charset="0"/>
              </a:rPr>
              <a:t>&gt;</a:t>
            </a:r>
          </a:p>
          <a:p>
            <a:pPr>
              <a:defRPr/>
            </a:pPr>
            <a:r>
              <a:rPr lang="fr-FR" sz="1600" dirty="0">
                <a:solidFill>
                  <a:schemeClr val="tx1"/>
                </a:solidFill>
                <a:latin typeface="Courier New" pitchFamily="49" charset="0"/>
              </a:rPr>
              <a:t>    &lt;value&gt;item1&lt;/value&gt;</a:t>
            </a:r>
          </a:p>
          <a:p>
            <a:pPr>
              <a:defRPr/>
            </a:pPr>
            <a:r>
              <a:rPr lang="fr-FR" sz="1600" dirty="0">
                <a:solidFill>
                  <a:schemeClr val="tx1"/>
                </a:solidFill>
                <a:latin typeface="Courier New" pitchFamily="49" charset="0"/>
              </a:rPr>
              <a:t>    &lt;value&gt;item2&lt;/value&gt;</a:t>
            </a:r>
          </a:p>
          <a:p>
            <a:pPr>
              <a:defRPr/>
            </a:pPr>
            <a:r>
              <a:rPr lang="fr-FR" sz="1600" dirty="0">
                <a:solidFill>
                  <a:schemeClr val="tx1"/>
                </a:solidFill>
                <a:latin typeface="Courier New" pitchFamily="49" charset="0"/>
              </a:rPr>
              <a:t>    &lt;</a:t>
            </a:r>
            <a:r>
              <a:rPr lang="fr-FR" sz="1600" dirty="0" err="1">
                <a:solidFill>
                  <a:schemeClr val="tx1"/>
                </a:solidFill>
                <a:latin typeface="Courier New" pitchFamily="49" charset="0"/>
              </a:rPr>
              <a:t>ref</a:t>
            </a:r>
            <a:r>
              <a:rPr lang="fr-FR" sz="1600" dirty="0">
                <a:solidFill>
                  <a:schemeClr val="tx1"/>
                </a:solidFill>
                <a:latin typeface="Courier New" pitchFamily="49" charset="0"/>
              </a:rPr>
              <a:t> </a:t>
            </a:r>
            <a:r>
              <a:rPr lang="fr-FR" sz="1600" dirty="0" err="1">
                <a:solidFill>
                  <a:schemeClr val="tx1"/>
                </a:solidFill>
                <a:latin typeface="Courier New" pitchFamily="49" charset="0"/>
              </a:rPr>
              <a:t>bean</a:t>
            </a:r>
            <a:r>
              <a:rPr lang="fr-FR" sz="1600" dirty="0">
                <a:solidFill>
                  <a:schemeClr val="tx1"/>
                </a:solidFill>
                <a:latin typeface="Courier New" pitchFamily="49" charset="0"/>
              </a:rPr>
              <a:t>="bean2" /&gt;</a:t>
            </a:r>
          </a:p>
          <a:p>
            <a:pPr>
              <a:defRPr/>
            </a:pPr>
            <a:r>
              <a:rPr lang="fr-FR" sz="1600" dirty="0">
                <a:solidFill>
                  <a:schemeClr val="tx1"/>
                </a:solidFill>
                <a:latin typeface="Courier New" pitchFamily="49" charset="0"/>
              </a:rPr>
              <a:t>    &lt;</a:t>
            </a:r>
            <a:r>
              <a:rPr lang="fr-FR" sz="1600" dirty="0" err="1">
                <a:solidFill>
                  <a:schemeClr val="tx1"/>
                </a:solidFill>
                <a:latin typeface="Courier New" pitchFamily="49" charset="0"/>
              </a:rPr>
              <a:t>ref</a:t>
            </a:r>
            <a:r>
              <a:rPr lang="fr-FR" sz="1600" dirty="0">
                <a:solidFill>
                  <a:schemeClr val="tx1"/>
                </a:solidFill>
                <a:latin typeface="Courier New" pitchFamily="49" charset="0"/>
              </a:rPr>
              <a:t> </a:t>
            </a:r>
            <a:r>
              <a:rPr lang="fr-FR" sz="1600" dirty="0" err="1">
                <a:solidFill>
                  <a:schemeClr val="tx1"/>
                </a:solidFill>
                <a:latin typeface="Courier New" pitchFamily="49" charset="0"/>
              </a:rPr>
              <a:t>bean</a:t>
            </a:r>
            <a:r>
              <a:rPr lang="fr-FR" sz="1600" dirty="0">
                <a:solidFill>
                  <a:schemeClr val="tx1"/>
                </a:solidFill>
                <a:latin typeface="Courier New" pitchFamily="49" charset="0"/>
              </a:rPr>
              <a:t>="bean3" /&gt;</a:t>
            </a:r>
          </a:p>
          <a:p>
            <a:pPr>
              <a:defRPr/>
            </a:pPr>
            <a:r>
              <a:rPr lang="fr-FR" sz="1600" dirty="0">
                <a:solidFill>
                  <a:schemeClr val="tx1"/>
                </a:solidFill>
                <a:latin typeface="Courier New" pitchFamily="49" charset="0"/>
              </a:rPr>
              <a:t>  &lt;/</a:t>
            </a:r>
            <a:r>
              <a:rPr lang="fr-FR" sz="1600" dirty="0" err="1">
                <a:solidFill>
                  <a:schemeClr val="tx1"/>
                </a:solidFill>
                <a:latin typeface="Courier New" pitchFamily="49" charset="0"/>
              </a:rPr>
              <a:t>list</a:t>
            </a:r>
            <a:r>
              <a:rPr lang="fr-FR" sz="1600" dirty="0">
                <a:solidFill>
                  <a:schemeClr val="tx1"/>
                </a:solidFill>
                <a:latin typeface="Courier New" pitchFamily="49" charset="0"/>
              </a:rPr>
              <a:t>&gt;</a:t>
            </a:r>
          </a:p>
          <a:p>
            <a:pPr>
              <a:defRPr/>
            </a:pPr>
            <a:r>
              <a:rPr lang="fr-FR" sz="1600" dirty="0">
                <a:solidFill>
                  <a:schemeClr val="tx1"/>
                </a:solidFill>
                <a:latin typeface="Courier New" pitchFamily="49" charset="0"/>
              </a:rPr>
              <a:t>&lt;/</a:t>
            </a:r>
            <a:r>
              <a:rPr lang="fr-FR" sz="1600" dirty="0" err="1">
                <a:solidFill>
                  <a:schemeClr val="tx1"/>
                </a:solidFill>
                <a:latin typeface="Courier New" pitchFamily="49" charset="0"/>
              </a:rPr>
              <a:t>property</a:t>
            </a:r>
            <a:r>
              <a:rPr lang="fr-FR" sz="1600" dirty="0">
                <a:solidFill>
                  <a:schemeClr val="tx1"/>
                </a:solidFill>
                <a:latin typeface="Courier New" pitchFamily="49" charset="0"/>
              </a:rPr>
              <a:t>&gt;</a:t>
            </a:r>
          </a:p>
        </p:txBody>
      </p:sp>
      <p:sp>
        <p:nvSpPr>
          <p:cNvPr id="77829" name="Text Box 1029"/>
          <p:cNvSpPr txBox="1">
            <a:spLocks noChangeArrowheads="1"/>
          </p:cNvSpPr>
          <p:nvPr/>
        </p:nvSpPr>
        <p:spPr bwMode="auto">
          <a:xfrm>
            <a:off x="5552241" y="3866596"/>
            <a:ext cx="4532791" cy="255454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a:solidFill>
                  <a:schemeClr val="tx1"/>
                </a:solidFill>
                <a:latin typeface="Courier New" pitchFamily="49" charset="0"/>
              </a:rPr>
              <a:t>&lt;property name="elements"&gt;</a:t>
            </a:r>
          </a:p>
          <a:p>
            <a:pPr>
              <a:defRPr/>
            </a:pPr>
            <a:r>
              <a:rPr lang="fr-FR" sz="1600">
                <a:solidFill>
                  <a:schemeClr val="tx1"/>
                </a:solidFill>
                <a:latin typeface="Courier New" pitchFamily="49" charset="0"/>
              </a:rPr>
              <a:t>  &lt;map&gt;</a:t>
            </a:r>
          </a:p>
          <a:p>
            <a:pPr>
              <a:defRPr/>
            </a:pPr>
            <a:r>
              <a:rPr lang="fr-FR" sz="1600">
                <a:solidFill>
                  <a:schemeClr val="tx1"/>
                </a:solidFill>
                <a:latin typeface="Courier New" pitchFamily="49" charset="0"/>
              </a:rPr>
              <a:t>    &lt;entry key="key1"&gt;</a:t>
            </a:r>
          </a:p>
          <a:p>
            <a:pPr>
              <a:defRPr/>
            </a:pPr>
            <a:r>
              <a:rPr lang="fr-FR" sz="1600">
                <a:solidFill>
                  <a:schemeClr val="tx1"/>
                </a:solidFill>
                <a:latin typeface="Courier New" pitchFamily="49" charset="0"/>
              </a:rPr>
              <a:t>      &lt;value&gt;item1&lt;/value&gt;</a:t>
            </a:r>
          </a:p>
          <a:p>
            <a:pPr>
              <a:defRPr/>
            </a:pPr>
            <a:r>
              <a:rPr lang="fr-FR" sz="1600">
                <a:solidFill>
                  <a:schemeClr val="tx1"/>
                </a:solidFill>
                <a:latin typeface="Courier New" pitchFamily="49" charset="0"/>
              </a:rPr>
              <a:t>    &lt;/entry&gt;</a:t>
            </a:r>
          </a:p>
          <a:p>
            <a:pPr>
              <a:defRPr/>
            </a:pPr>
            <a:r>
              <a:rPr lang="fr-FR" sz="1600">
                <a:solidFill>
                  <a:schemeClr val="tx1"/>
                </a:solidFill>
                <a:latin typeface="Courier New" pitchFamily="49" charset="0"/>
              </a:rPr>
              <a:t>    &lt;entry key="key2"&gt;</a:t>
            </a:r>
          </a:p>
          <a:p>
            <a:pPr>
              <a:defRPr/>
            </a:pPr>
            <a:r>
              <a:rPr lang="fr-FR" sz="1600">
                <a:solidFill>
                  <a:schemeClr val="tx1"/>
                </a:solidFill>
                <a:latin typeface="Courier New" pitchFamily="49" charset="0"/>
              </a:rPr>
              <a:t>      &lt;ref bean="bean4" /&gt;</a:t>
            </a:r>
          </a:p>
          <a:p>
            <a:pPr>
              <a:defRPr/>
            </a:pPr>
            <a:r>
              <a:rPr lang="fr-FR" sz="1600">
                <a:solidFill>
                  <a:schemeClr val="tx1"/>
                </a:solidFill>
                <a:latin typeface="Courier New" pitchFamily="49" charset="0"/>
              </a:rPr>
              <a:t>    &lt;/entry&gt;</a:t>
            </a:r>
          </a:p>
          <a:p>
            <a:pPr>
              <a:defRPr/>
            </a:pPr>
            <a:r>
              <a:rPr lang="fr-FR" sz="1600">
                <a:solidFill>
                  <a:schemeClr val="tx1"/>
                </a:solidFill>
                <a:latin typeface="Courier New" pitchFamily="49" charset="0"/>
              </a:rPr>
              <a:t>  &lt;/map&gt;</a:t>
            </a:r>
          </a:p>
          <a:p>
            <a:pPr>
              <a:defRPr/>
            </a:pPr>
            <a:r>
              <a:rPr lang="fr-FR" sz="1600">
                <a:solidFill>
                  <a:schemeClr val="tx1"/>
                </a:solidFill>
                <a:latin typeface="Courier New" pitchFamily="49" charset="0"/>
              </a:rPr>
              <a:t>&lt;/property&gt;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58</a:t>
            </a:fld>
            <a:endParaRPr lang="fr-FR"/>
          </a:p>
        </p:txBody>
      </p:sp>
      <p:sp>
        <p:nvSpPr>
          <p:cNvPr id="3" name="Espace réservé du pied de page 2">
            <a:extLst>
              <a:ext uri="{FF2B5EF4-FFF2-40B4-BE49-F238E27FC236}">
                <a16:creationId xmlns:a16="http://schemas.microsoft.com/office/drawing/2014/main" id="{B9FA8099-0A9C-445E-B7C8-02ADFA8F3E7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8261583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Pour aller plus loin</a:t>
            </a:r>
            <a:endParaRPr lang="fr-FR" dirty="0"/>
          </a:p>
        </p:txBody>
      </p:sp>
      <p:sp>
        <p:nvSpPr>
          <p:cNvPr id="43011" name="Espace réservé du contenu 1"/>
          <p:cNvSpPr>
            <a:spLocks noGrp="1"/>
          </p:cNvSpPr>
          <p:nvPr>
            <p:ph idx="1"/>
          </p:nvPr>
        </p:nvSpPr>
        <p:spPr/>
        <p:txBody>
          <a:bodyPr>
            <a:normAutofit fontScale="85000" lnSpcReduction="20000"/>
          </a:bodyPr>
          <a:lstStyle/>
          <a:p>
            <a:r>
              <a:rPr lang="fr-FR" altLang="en-US" dirty="0"/>
              <a:t>Votre </a:t>
            </a:r>
            <a:r>
              <a:rPr lang="fr-FR" altLang="en-US" dirty="0" err="1"/>
              <a:t>ConnectionFactory</a:t>
            </a:r>
            <a:r>
              <a:rPr lang="fr-FR" altLang="en-US" dirty="0"/>
              <a:t> ainsi que votre conteneur de </a:t>
            </a:r>
            <a:r>
              <a:rPr lang="fr-FR" altLang="en-US" dirty="0" err="1"/>
              <a:t>listeners</a:t>
            </a:r>
            <a:r>
              <a:rPr lang="fr-FR" altLang="en-US" dirty="0"/>
              <a:t> sont les  deux parties critiques de JMS</a:t>
            </a:r>
          </a:p>
          <a:p>
            <a:endParaRPr lang="fr-FR" altLang="en-US" dirty="0"/>
          </a:p>
          <a:p>
            <a:r>
              <a:rPr lang="fr-FR" altLang="en-US" dirty="0"/>
              <a:t>Chacun d’eux peut se configurer de manière très précise</a:t>
            </a:r>
          </a:p>
          <a:p>
            <a:pPr lvl="1"/>
            <a:r>
              <a:rPr lang="fr-FR" altLang="en-US" dirty="0"/>
              <a:t>Comme on le ferait sur un pool de connexion (une </a:t>
            </a:r>
            <a:r>
              <a:rPr lang="fr-FR" altLang="en-US" dirty="0" err="1"/>
              <a:t>datasource</a:t>
            </a:r>
            <a:r>
              <a:rPr lang="fr-FR" altLang="en-US" dirty="0"/>
              <a:t>)</a:t>
            </a:r>
          </a:p>
          <a:p>
            <a:pPr lvl="1"/>
            <a:endParaRPr lang="fr-FR" altLang="en-US" dirty="0"/>
          </a:p>
          <a:p>
            <a:r>
              <a:rPr lang="fr-FR" altLang="en-US" dirty="0"/>
              <a:t>Pensez à consulter leur documentation</a:t>
            </a:r>
          </a:p>
          <a:p>
            <a:pPr lvl="1"/>
            <a:r>
              <a:rPr lang="fr-FR" altLang="en-US" dirty="0"/>
              <a:t>http://docs.spring.io/spring-framework/docs/current/javadoc-api/org/springframework/jms/listener/DefaultMessageListenerContainer.html</a:t>
            </a:r>
          </a:p>
          <a:p>
            <a:pPr lvl="1"/>
            <a:r>
              <a:rPr lang="fr-FR" altLang="en-US" dirty="0"/>
              <a:t>http://docs.spring.io/spring-framework/docs/current/javadoc-api/org/springframework/jms/connection/CachingConnectionFactory.html</a:t>
            </a:r>
          </a:p>
          <a:p>
            <a:endParaRPr lang="fr-FR" altLang="fr-FR" dirty="0"/>
          </a:p>
        </p:txBody>
      </p:sp>
      <p:sp>
        <p:nvSpPr>
          <p:cNvPr id="7" name="Espace réservé du numéro de diapositive 6">
            <a:extLst>
              <a:ext uri="{FF2B5EF4-FFF2-40B4-BE49-F238E27FC236}">
                <a16:creationId xmlns:a16="http://schemas.microsoft.com/office/drawing/2014/main" id="{FD2E3F08-83E7-46C8-9ACA-6136FBE37D6B}"/>
              </a:ext>
            </a:extLst>
          </p:cNvPr>
          <p:cNvSpPr>
            <a:spLocks noGrp="1"/>
          </p:cNvSpPr>
          <p:nvPr>
            <p:ph type="sldNum" sz="quarter" idx="12"/>
          </p:nvPr>
        </p:nvSpPr>
        <p:spPr/>
        <p:txBody>
          <a:bodyPr/>
          <a:lstStyle/>
          <a:p>
            <a:fld id="{27DD2850-4166-4114-B1C5-40990753D8A0}" type="slidenum">
              <a:rPr lang="fr-FR" smtClean="0"/>
              <a:t>580</a:t>
            </a:fld>
            <a:endParaRPr lang="fr-FR"/>
          </a:p>
        </p:txBody>
      </p:sp>
      <p:sp>
        <p:nvSpPr>
          <p:cNvPr id="2" name="Espace réservé du pied de page 1">
            <a:extLst>
              <a:ext uri="{FF2B5EF4-FFF2-40B4-BE49-F238E27FC236}">
                <a16:creationId xmlns:a16="http://schemas.microsoft.com/office/drawing/2014/main" id="{02800DE5-64BD-43E0-A1EA-2A9E4F82CD0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1711789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JMS : Pour aller plus loin</a:t>
            </a:r>
            <a:endParaRPr lang="fr-FR" dirty="0"/>
          </a:p>
        </p:txBody>
      </p:sp>
      <p:sp>
        <p:nvSpPr>
          <p:cNvPr id="45059" name="Espace réservé du contenu 1"/>
          <p:cNvSpPr>
            <a:spLocks noGrp="1"/>
          </p:cNvSpPr>
          <p:nvPr>
            <p:ph idx="1"/>
          </p:nvPr>
        </p:nvSpPr>
        <p:spPr/>
        <p:txBody>
          <a:bodyPr/>
          <a:lstStyle/>
          <a:p>
            <a:r>
              <a:rPr lang="fr-FR" altLang="en-US" dirty="0"/>
              <a:t>Documentation Spring officielle</a:t>
            </a:r>
          </a:p>
          <a:p>
            <a:pPr lvl="1"/>
            <a:r>
              <a:rPr lang="fr-FR" altLang="en-US" dirty="0"/>
              <a:t>http://docs.spring.io/spring-framework/docs/current/spring-framework-reference/html/jms.html</a:t>
            </a:r>
          </a:p>
          <a:p>
            <a:pPr lvl="1"/>
            <a:endParaRPr lang="fr-FR" altLang="en-US" dirty="0"/>
          </a:p>
          <a:p>
            <a:pPr lvl="1"/>
            <a:r>
              <a:rPr lang="fr-FR" altLang="en-US" dirty="0"/>
              <a:t>https://spring.io/guides/gs/messaging-jms/</a:t>
            </a:r>
          </a:p>
          <a:p>
            <a:pPr lvl="1"/>
            <a:endParaRPr lang="fr-FR" altLang="en-US" dirty="0"/>
          </a:p>
          <a:p>
            <a:pPr lvl="1"/>
            <a:endParaRPr lang="fr-FR" altLang="en-US" dirty="0"/>
          </a:p>
          <a:p>
            <a:endParaRPr lang="fr-FR" altLang="fr-FR" dirty="0"/>
          </a:p>
        </p:txBody>
      </p:sp>
      <p:sp>
        <p:nvSpPr>
          <p:cNvPr id="7" name="Espace réservé du numéro de diapositive 6">
            <a:extLst>
              <a:ext uri="{FF2B5EF4-FFF2-40B4-BE49-F238E27FC236}">
                <a16:creationId xmlns:a16="http://schemas.microsoft.com/office/drawing/2014/main" id="{DC9BC338-25B1-4BF8-AFC9-7EABBA6A267B}"/>
              </a:ext>
            </a:extLst>
          </p:cNvPr>
          <p:cNvSpPr>
            <a:spLocks noGrp="1"/>
          </p:cNvSpPr>
          <p:nvPr>
            <p:ph type="sldNum" sz="quarter" idx="12"/>
          </p:nvPr>
        </p:nvSpPr>
        <p:spPr/>
        <p:txBody>
          <a:bodyPr/>
          <a:lstStyle/>
          <a:p>
            <a:fld id="{27DD2850-4166-4114-B1C5-40990753D8A0}" type="slidenum">
              <a:rPr lang="fr-FR" smtClean="0"/>
              <a:t>581</a:t>
            </a:fld>
            <a:endParaRPr lang="fr-FR"/>
          </a:p>
        </p:txBody>
      </p:sp>
      <p:sp>
        <p:nvSpPr>
          <p:cNvPr id="2" name="Espace réservé du pied de page 1">
            <a:extLst>
              <a:ext uri="{FF2B5EF4-FFF2-40B4-BE49-F238E27FC236}">
                <a16:creationId xmlns:a16="http://schemas.microsoft.com/office/drawing/2014/main" id="{BAC0A311-D320-40B3-896A-E38D6BFE545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836540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Spring JMX</a:t>
            </a:r>
            <a:endParaRPr lang="fr-FR" dirty="0"/>
          </a:p>
        </p:txBody>
      </p:sp>
      <p:sp>
        <p:nvSpPr>
          <p:cNvPr id="27650" name="Rectangle 1032"/>
          <p:cNvSpPr>
            <a:spLocks noGrp="1" noChangeArrowheads="1"/>
          </p:cNvSpPr>
          <p:nvPr>
            <p:ph type="body" idx="1"/>
          </p:nvPr>
        </p:nvSpPr>
        <p:spPr>
          <a:xfrm>
            <a:off x="3682436" y="1995055"/>
            <a:ext cx="5785658" cy="4657898"/>
          </a:xfrm>
        </p:spPr>
        <p:txBody>
          <a:bodyPr>
            <a:normAutofit/>
          </a:bodyPr>
          <a:lstStyle/>
          <a:p>
            <a:pPr marL="285750" indent="-285750" algn="l">
              <a:buFont typeface="Wingdings" panose="05000000000000000000" pitchFamily="2" charset="2"/>
              <a:buChar char="ü"/>
            </a:pPr>
            <a:r>
              <a:rPr lang="fr-FR" altLang="en-US" dirty="0"/>
              <a:t>Introduction</a:t>
            </a:r>
          </a:p>
          <a:p>
            <a:pPr marL="285750" indent="-285750" algn="l">
              <a:buFont typeface="Wingdings" panose="05000000000000000000" pitchFamily="2" charset="2"/>
              <a:buChar char="ü"/>
            </a:pPr>
            <a:r>
              <a:rPr lang="fr-FR" altLang="en-US" dirty="0"/>
              <a:t>Architecture JMX</a:t>
            </a:r>
          </a:p>
          <a:p>
            <a:pPr marL="285750" indent="-285750" algn="l">
              <a:buFont typeface="Wingdings" panose="05000000000000000000" pitchFamily="2" charset="2"/>
              <a:buChar char="ü"/>
            </a:pPr>
            <a:r>
              <a:rPr lang="fr-FR" altLang="en-US" dirty="0" err="1"/>
              <a:t>Mbean</a:t>
            </a:r>
            <a:endParaRPr lang="fr-FR" altLang="en-US" dirty="0"/>
          </a:p>
          <a:p>
            <a:pPr marL="285750" indent="-285750" algn="l">
              <a:buFont typeface="Wingdings" panose="05000000000000000000" pitchFamily="2" charset="2"/>
              <a:buChar char="ü"/>
            </a:pPr>
            <a:r>
              <a:rPr lang="fr-FR" altLang="en-US" dirty="0"/>
              <a:t>Annotations Spring JMX</a:t>
            </a:r>
          </a:p>
          <a:p>
            <a:pPr marL="285750" indent="-285750" algn="l">
              <a:buFont typeface="Wingdings" panose="05000000000000000000" pitchFamily="2" charset="2"/>
              <a:buChar char="ü"/>
            </a:pPr>
            <a:r>
              <a:rPr lang="fr-FR" altLang="en-US" dirty="0"/>
              <a:t>Gestion des notifications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582</a:t>
            </a:fld>
            <a:endParaRPr lang="fr-FR"/>
          </a:p>
        </p:txBody>
      </p:sp>
      <p:sp>
        <p:nvSpPr>
          <p:cNvPr id="3" name="Espace réservé du pied de page 2">
            <a:extLst>
              <a:ext uri="{FF2B5EF4-FFF2-40B4-BE49-F238E27FC236}">
                <a16:creationId xmlns:a16="http://schemas.microsoft.com/office/drawing/2014/main" id="{99552065-19E8-47EF-B41E-0BCA694842D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26794675"/>
      </p:ext>
    </p:extLst>
  </p:cSld>
  <p:clrMapOvr>
    <a:masterClrMapping/>
  </p:clrMapOvr>
  <p:transition spd="slow"/>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026"/>
          <p:cNvSpPr>
            <a:spLocks noGrp="1" noChangeArrowheads="1"/>
          </p:cNvSpPr>
          <p:nvPr>
            <p:ph type="title"/>
          </p:nvPr>
        </p:nvSpPr>
        <p:spPr/>
        <p:txBody>
          <a:bodyPr>
            <a:normAutofit fontScale="90000"/>
          </a:bodyPr>
          <a:lstStyle/>
          <a:p>
            <a:r>
              <a:rPr lang="fr-FR"/>
              <a:t>Présentation</a:t>
            </a:r>
            <a:endParaRPr lang="fr-FR" dirty="0"/>
          </a:p>
        </p:txBody>
      </p:sp>
      <p:sp>
        <p:nvSpPr>
          <p:cNvPr id="18435" name="Rectangle 1027"/>
          <p:cNvSpPr>
            <a:spLocks noGrp="1" noChangeArrowheads="1"/>
          </p:cNvSpPr>
          <p:nvPr>
            <p:ph idx="1"/>
          </p:nvPr>
        </p:nvSpPr>
        <p:spPr/>
        <p:txBody>
          <a:bodyPr>
            <a:normAutofit lnSpcReduction="10000"/>
          </a:bodyPr>
          <a:lstStyle/>
          <a:p>
            <a:r>
              <a:rPr lang="fr-FR" altLang="en-US" b="1" dirty="0"/>
              <a:t>J</a:t>
            </a:r>
            <a:r>
              <a:rPr lang="fr-FR" altLang="en-US" dirty="0"/>
              <a:t>ava </a:t>
            </a:r>
            <a:r>
              <a:rPr lang="fr-FR" altLang="en-US" b="1" dirty="0"/>
              <a:t>M</a:t>
            </a:r>
            <a:r>
              <a:rPr lang="fr-FR" altLang="en-US" dirty="0"/>
              <a:t>anagement </a:t>
            </a:r>
            <a:r>
              <a:rPr lang="fr-FR" altLang="en-US" dirty="0" err="1"/>
              <a:t>e</a:t>
            </a:r>
            <a:r>
              <a:rPr lang="fr-FR" altLang="en-US" b="1" dirty="0" err="1"/>
              <a:t>X</a:t>
            </a:r>
            <a:r>
              <a:rPr lang="fr-FR" altLang="en-US" dirty="0" err="1"/>
              <a:t>tensions</a:t>
            </a:r>
            <a:r>
              <a:rPr lang="fr-FR" altLang="en-US" dirty="0"/>
              <a:t> : anciennement Java Management API.</a:t>
            </a:r>
          </a:p>
          <a:p>
            <a:endParaRPr lang="fr-FR" altLang="en-US" dirty="0"/>
          </a:p>
          <a:p>
            <a:r>
              <a:rPr lang="fr-FR" altLang="en-US" dirty="0"/>
              <a:t>Via JMX on peut mettre en place des objets qui pourront surveiller et gérer une application à distance.</a:t>
            </a:r>
          </a:p>
          <a:p>
            <a:endParaRPr lang="fr-FR" altLang="en-US" dirty="0"/>
          </a:p>
          <a:p>
            <a:r>
              <a:rPr lang="fr-FR" altLang="en-US" dirty="0"/>
              <a:t>La plupart des principaux serveurs d'applications Java EE utilisent JMX pour la surveillance et la gestion de leurs composants.</a:t>
            </a:r>
          </a:p>
          <a:p>
            <a:pPr lvl="1"/>
            <a:r>
              <a:rPr lang="fr-FR" altLang="en-US" dirty="0"/>
              <a:t>Tomcat, </a:t>
            </a:r>
            <a:r>
              <a:rPr lang="fr-FR" altLang="en-US" dirty="0" err="1"/>
              <a:t>Jboss</a:t>
            </a:r>
            <a:r>
              <a:rPr lang="fr-FR" altLang="en-US" dirty="0"/>
              <a:t>, …</a:t>
            </a:r>
          </a:p>
        </p:txBody>
      </p:sp>
      <p:sp>
        <p:nvSpPr>
          <p:cNvPr id="7" name="Espace réservé du numéro de diapositive 6">
            <a:extLst>
              <a:ext uri="{FF2B5EF4-FFF2-40B4-BE49-F238E27FC236}">
                <a16:creationId xmlns:a16="http://schemas.microsoft.com/office/drawing/2014/main" id="{8E6DCE8C-47FD-4218-BF69-67C7B13DFF8E}"/>
              </a:ext>
            </a:extLst>
          </p:cNvPr>
          <p:cNvSpPr>
            <a:spLocks noGrp="1"/>
          </p:cNvSpPr>
          <p:nvPr>
            <p:ph type="sldNum" sz="quarter" idx="12"/>
          </p:nvPr>
        </p:nvSpPr>
        <p:spPr/>
        <p:txBody>
          <a:bodyPr/>
          <a:lstStyle/>
          <a:p>
            <a:fld id="{27DD2850-4166-4114-B1C5-40990753D8A0}" type="slidenum">
              <a:rPr lang="fr-FR" smtClean="0"/>
              <a:t>583</a:t>
            </a:fld>
            <a:endParaRPr lang="fr-FR"/>
          </a:p>
        </p:txBody>
      </p:sp>
      <p:sp>
        <p:nvSpPr>
          <p:cNvPr id="2" name="Espace réservé du pied de page 1">
            <a:extLst>
              <a:ext uri="{FF2B5EF4-FFF2-40B4-BE49-F238E27FC236}">
                <a16:creationId xmlns:a16="http://schemas.microsoft.com/office/drawing/2014/main" id="{A0041108-7A8D-4B04-B3D8-3DD4810B493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484413900"/>
      </p:ext>
    </p:extLst>
  </p:cSld>
  <p:clrMapOvr>
    <a:masterClrMapping/>
  </p:clrMapOvr>
  <p:transition spd="slow"/>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title"/>
          </p:nvPr>
        </p:nvSpPr>
        <p:spPr/>
        <p:txBody>
          <a:bodyPr>
            <a:normAutofit fontScale="90000"/>
          </a:bodyPr>
          <a:lstStyle/>
          <a:p>
            <a:r>
              <a:rPr lang="fr-FR" altLang="fr-FR" dirty="0"/>
              <a:t>JMX Architecture</a:t>
            </a:r>
          </a:p>
        </p:txBody>
      </p:sp>
      <p:sp>
        <p:nvSpPr>
          <p:cNvPr id="19459" name="Rectangle 1032"/>
          <p:cNvSpPr>
            <a:spLocks noGrp="1" noChangeArrowheads="1"/>
          </p:cNvSpPr>
          <p:nvPr>
            <p:ph idx="1"/>
          </p:nvPr>
        </p:nvSpPr>
        <p:spPr/>
        <p:txBody>
          <a:bodyPr/>
          <a:lstStyle/>
          <a:p>
            <a:r>
              <a:rPr lang="fr-FR" altLang="fr-FR" dirty="0"/>
              <a:t>L’architecture JMX se compose souvent de la manière suivante :</a:t>
            </a:r>
          </a:p>
          <a:p>
            <a:pPr lvl="1"/>
            <a:r>
              <a:rPr lang="fr-FR" altLang="fr-FR" dirty="0"/>
              <a:t>Un </a:t>
            </a:r>
            <a:r>
              <a:rPr lang="fr-FR" altLang="fr-FR" dirty="0" err="1"/>
              <a:t>bean</a:t>
            </a:r>
            <a:r>
              <a:rPr lang="fr-FR" altLang="fr-FR" dirty="0"/>
              <a:t> JMX, souvent appelé MBean, composé de méthodes accessibles ou non à distance</a:t>
            </a:r>
          </a:p>
          <a:p>
            <a:pPr lvl="1"/>
            <a:r>
              <a:rPr lang="fr-FR" altLang="fr-FR" dirty="0"/>
              <a:t>Une interface pour le </a:t>
            </a:r>
            <a:r>
              <a:rPr lang="fr-FR" altLang="fr-FR" dirty="0" err="1"/>
              <a:t>bean</a:t>
            </a:r>
            <a:r>
              <a:rPr lang="fr-FR" altLang="fr-FR" dirty="0"/>
              <a:t> JMX</a:t>
            </a:r>
          </a:p>
          <a:p>
            <a:pPr lvl="1"/>
            <a:r>
              <a:rPr lang="fr-FR" altLang="fr-FR" dirty="0"/>
              <a:t>Une RMI </a:t>
            </a:r>
            <a:r>
              <a:rPr lang="fr-FR" altLang="fr-FR" dirty="0" err="1"/>
              <a:t>Registry</a:t>
            </a:r>
            <a:r>
              <a:rPr lang="fr-FR" altLang="fr-FR" dirty="0"/>
              <a:t> pour placer à disposition le </a:t>
            </a:r>
            <a:r>
              <a:rPr lang="fr-FR" altLang="fr-FR" dirty="0" err="1"/>
              <a:t>bean</a:t>
            </a:r>
            <a:endParaRPr lang="fr-FR" altLang="fr-FR" dirty="0"/>
          </a:p>
        </p:txBody>
      </p:sp>
      <p:sp>
        <p:nvSpPr>
          <p:cNvPr id="6" name="Espace réservé du numéro de diapositive 5">
            <a:extLst>
              <a:ext uri="{FF2B5EF4-FFF2-40B4-BE49-F238E27FC236}">
                <a16:creationId xmlns:a16="http://schemas.microsoft.com/office/drawing/2014/main" id="{BE60AAC1-9A38-458F-9263-55CF35EA9DEF}"/>
              </a:ext>
            </a:extLst>
          </p:cNvPr>
          <p:cNvSpPr>
            <a:spLocks noGrp="1"/>
          </p:cNvSpPr>
          <p:nvPr>
            <p:ph type="sldNum" sz="quarter" idx="12"/>
          </p:nvPr>
        </p:nvSpPr>
        <p:spPr/>
        <p:txBody>
          <a:bodyPr/>
          <a:lstStyle/>
          <a:p>
            <a:fld id="{27DD2850-4166-4114-B1C5-40990753D8A0}" type="slidenum">
              <a:rPr lang="fr-FR" smtClean="0"/>
              <a:t>584</a:t>
            </a:fld>
            <a:endParaRPr lang="fr-FR"/>
          </a:p>
        </p:txBody>
      </p:sp>
      <p:pic>
        <p:nvPicPr>
          <p:cNvPr id="1026" name="Picture 2" descr="Figure showing use of an RMI registry to obtain a JMX&#10;connector stub.">
            <a:extLst>
              <a:ext uri="{FF2B5EF4-FFF2-40B4-BE49-F238E27FC236}">
                <a16:creationId xmlns:a16="http://schemas.microsoft.com/office/drawing/2014/main" id="{A4CF0A21-B669-494F-B0C7-75228DDFC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745" y="4495223"/>
            <a:ext cx="5029200" cy="217170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a:extLst>
              <a:ext uri="{FF2B5EF4-FFF2-40B4-BE49-F238E27FC236}">
                <a16:creationId xmlns:a16="http://schemas.microsoft.com/office/drawing/2014/main" id="{FAF3B969-6AE4-4BCC-B442-C4F5B248C77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9303148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1"/>
          <p:cNvSpPr>
            <a:spLocks noGrp="1" noChangeArrowheads="1"/>
          </p:cNvSpPr>
          <p:nvPr>
            <p:ph type="title"/>
          </p:nvPr>
        </p:nvSpPr>
        <p:spPr/>
        <p:txBody>
          <a:bodyPr>
            <a:normAutofit fontScale="90000"/>
          </a:bodyPr>
          <a:lstStyle/>
          <a:p>
            <a:r>
              <a:rPr lang="fr-FR" altLang="fr-FR" dirty="0"/>
              <a:t>JMX - MBean</a:t>
            </a:r>
          </a:p>
        </p:txBody>
      </p:sp>
      <p:sp>
        <p:nvSpPr>
          <p:cNvPr id="20483" name="Rectangle 1032"/>
          <p:cNvSpPr>
            <a:spLocks noGrp="1" noChangeArrowheads="1"/>
          </p:cNvSpPr>
          <p:nvPr>
            <p:ph idx="1"/>
          </p:nvPr>
        </p:nvSpPr>
        <p:spPr/>
        <p:txBody>
          <a:bodyPr>
            <a:normAutofit/>
          </a:bodyPr>
          <a:lstStyle/>
          <a:p>
            <a:r>
              <a:rPr lang="fr-FR" altLang="fr-FR" dirty="0"/>
              <a:t>Le MBean est un objet Java normal qui n’a rien de particulier hormis le fait que c’est un </a:t>
            </a:r>
            <a:r>
              <a:rPr lang="fr-FR" altLang="fr-FR" dirty="0" err="1"/>
              <a:t>bean</a:t>
            </a:r>
            <a:r>
              <a:rPr lang="fr-FR" altLang="fr-FR" dirty="0"/>
              <a:t> :</a:t>
            </a:r>
          </a:p>
          <a:p>
            <a:pPr lvl="1"/>
            <a:r>
              <a:rPr lang="fr-FR" altLang="fr-FR" dirty="0"/>
              <a:t>Doit être une classe publique</a:t>
            </a:r>
          </a:p>
          <a:p>
            <a:pPr lvl="1"/>
            <a:r>
              <a:rPr lang="fr-FR" altLang="fr-FR" dirty="0"/>
              <a:t>Doit avoir au moins un constructeur publique sans paramètre</a:t>
            </a:r>
          </a:p>
          <a:p>
            <a:pPr lvl="1"/>
            <a:r>
              <a:rPr lang="fr-FR" altLang="fr-FR" dirty="0"/>
              <a:t>Doit être sérialisable </a:t>
            </a:r>
            <a:r>
              <a:rPr lang="fr-FR" altLang="fr-FR" dirty="0">
                <a:sym typeface="Wingdings" panose="05000000000000000000" pitchFamily="2" charset="2"/>
              </a:rPr>
              <a:t>implémenter l’interface </a:t>
            </a:r>
            <a:r>
              <a:rPr lang="fr-FR" altLang="fr-FR" dirty="0" err="1">
                <a:sym typeface="Wingdings" panose="05000000000000000000" pitchFamily="2" charset="2"/>
              </a:rPr>
              <a:t>java.io.Serializable</a:t>
            </a:r>
            <a:endParaRPr lang="fr-FR" altLang="fr-FR" dirty="0"/>
          </a:p>
        </p:txBody>
      </p:sp>
      <p:sp>
        <p:nvSpPr>
          <p:cNvPr id="6" name="Espace réservé du numéro de diapositive 5">
            <a:extLst>
              <a:ext uri="{FF2B5EF4-FFF2-40B4-BE49-F238E27FC236}">
                <a16:creationId xmlns:a16="http://schemas.microsoft.com/office/drawing/2014/main" id="{8310C2C2-6D69-446A-9F5F-91A8B0A385C8}"/>
              </a:ext>
            </a:extLst>
          </p:cNvPr>
          <p:cNvSpPr>
            <a:spLocks noGrp="1"/>
          </p:cNvSpPr>
          <p:nvPr>
            <p:ph type="sldNum" sz="quarter" idx="12"/>
          </p:nvPr>
        </p:nvSpPr>
        <p:spPr/>
        <p:txBody>
          <a:bodyPr/>
          <a:lstStyle/>
          <a:p>
            <a:fld id="{27DD2850-4166-4114-B1C5-40990753D8A0}" type="slidenum">
              <a:rPr lang="fr-FR" smtClean="0"/>
              <a:t>585</a:t>
            </a:fld>
            <a:endParaRPr lang="fr-FR"/>
          </a:p>
        </p:txBody>
      </p:sp>
      <p:sp>
        <p:nvSpPr>
          <p:cNvPr id="2" name="Espace réservé du pied de page 1">
            <a:extLst>
              <a:ext uri="{FF2B5EF4-FFF2-40B4-BE49-F238E27FC236}">
                <a16:creationId xmlns:a16="http://schemas.microsoft.com/office/drawing/2014/main" id="{D08B7A17-B851-4371-9005-A34709323E6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226863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31"/>
          <p:cNvSpPr>
            <a:spLocks noGrp="1" noChangeArrowheads="1"/>
          </p:cNvSpPr>
          <p:nvPr>
            <p:ph type="title"/>
          </p:nvPr>
        </p:nvSpPr>
        <p:spPr/>
        <p:txBody>
          <a:bodyPr>
            <a:normAutofit fontScale="90000"/>
          </a:bodyPr>
          <a:lstStyle/>
          <a:p>
            <a:r>
              <a:rPr lang="fr-FR" altLang="fr-FR" dirty="0"/>
              <a:t>JMX - MBean</a:t>
            </a:r>
          </a:p>
        </p:txBody>
      </p:sp>
      <p:sp>
        <p:nvSpPr>
          <p:cNvPr id="20483" name="Rectangle 1032"/>
          <p:cNvSpPr>
            <a:spLocks noGrp="1" noChangeArrowheads="1"/>
          </p:cNvSpPr>
          <p:nvPr>
            <p:ph idx="1"/>
          </p:nvPr>
        </p:nvSpPr>
        <p:spPr/>
        <p:txBody>
          <a:bodyPr>
            <a:normAutofit fontScale="77500" lnSpcReduction="20000"/>
          </a:bodyPr>
          <a:lstStyle/>
          <a:p>
            <a:r>
              <a:rPr lang="fr-FR" altLang="fr-FR" dirty="0"/>
              <a:t>Il n’y a pas de contrainte sur son nom de classe ou celui du package</a:t>
            </a:r>
          </a:p>
          <a:p>
            <a:pPr lvl="1"/>
            <a:r>
              <a:rPr lang="fr-FR" altLang="fr-FR" dirty="0"/>
              <a:t>Evitez cependant de les appeler </a:t>
            </a:r>
            <a:r>
              <a:rPr lang="fr-FR" altLang="fr-FR" dirty="0" err="1"/>
              <a:t>XxxxMBean</a:t>
            </a:r>
            <a:endParaRPr lang="fr-FR" altLang="fr-FR" dirty="0"/>
          </a:p>
          <a:p>
            <a:endParaRPr lang="fr-FR" altLang="fr-FR" dirty="0"/>
          </a:p>
          <a:p>
            <a:r>
              <a:rPr lang="fr-FR" altLang="fr-FR" dirty="0"/>
              <a:t>Il n’y a pas de contrainte sur ses attributs</a:t>
            </a:r>
          </a:p>
          <a:p>
            <a:endParaRPr lang="fr-FR" altLang="fr-FR" dirty="0"/>
          </a:p>
          <a:p>
            <a:r>
              <a:rPr lang="fr-FR" altLang="fr-FR" dirty="0"/>
              <a:t>Il n’y a pas de contrainte sur ses méthodes</a:t>
            </a:r>
          </a:p>
          <a:p>
            <a:endParaRPr lang="fr-FR" altLang="fr-FR" dirty="0"/>
          </a:p>
          <a:p>
            <a:r>
              <a:rPr lang="fr-FR" altLang="fr-FR" dirty="0"/>
              <a:t>Il peut faire ce que vous voulez</a:t>
            </a:r>
          </a:p>
          <a:p>
            <a:pPr lvl="1"/>
            <a:r>
              <a:rPr lang="fr-FR" altLang="fr-FR" dirty="0"/>
              <a:t>Gardez cependant en tête que JMX a pour objectif de </a:t>
            </a:r>
            <a:r>
              <a:rPr lang="fr-FR" altLang="fr-FR" b="1" dirty="0"/>
              <a:t>monitorer</a:t>
            </a:r>
            <a:r>
              <a:rPr lang="fr-FR" altLang="fr-FR" dirty="0"/>
              <a:t> et </a:t>
            </a:r>
            <a:r>
              <a:rPr lang="fr-FR" altLang="fr-FR" b="1" dirty="0"/>
              <a:t>piloter</a:t>
            </a:r>
            <a:r>
              <a:rPr lang="fr-FR" altLang="fr-FR" dirty="0"/>
              <a:t> une application à travers ses </a:t>
            </a:r>
            <a:r>
              <a:rPr lang="fr-FR" altLang="fr-FR" dirty="0" err="1"/>
              <a:t>Mbeans</a:t>
            </a:r>
            <a:endParaRPr lang="fr-FR" altLang="fr-FR" dirty="0"/>
          </a:p>
          <a:p>
            <a:pPr lvl="1"/>
            <a:r>
              <a:rPr lang="fr-FR" altLang="fr-FR" dirty="0"/>
              <a:t>De nos jours, un </a:t>
            </a:r>
            <a:r>
              <a:rPr lang="fr-FR" altLang="fr-FR" dirty="0" err="1"/>
              <a:t>bean</a:t>
            </a:r>
            <a:r>
              <a:rPr lang="fr-FR" altLang="fr-FR" dirty="0"/>
              <a:t> JMX </a:t>
            </a:r>
            <a:r>
              <a:rPr lang="fr-FR" altLang="fr-FR" b="1" u="sng" dirty="0"/>
              <a:t>ne doit pas</a:t>
            </a:r>
            <a:r>
              <a:rPr lang="fr-FR" altLang="fr-FR" dirty="0"/>
              <a:t> être utilisé comme un service métier distant</a:t>
            </a:r>
          </a:p>
        </p:txBody>
      </p:sp>
      <p:sp>
        <p:nvSpPr>
          <p:cNvPr id="6" name="Espace réservé du numéro de diapositive 5">
            <a:extLst>
              <a:ext uri="{FF2B5EF4-FFF2-40B4-BE49-F238E27FC236}">
                <a16:creationId xmlns:a16="http://schemas.microsoft.com/office/drawing/2014/main" id="{8310C2C2-6D69-446A-9F5F-91A8B0A385C8}"/>
              </a:ext>
            </a:extLst>
          </p:cNvPr>
          <p:cNvSpPr>
            <a:spLocks noGrp="1"/>
          </p:cNvSpPr>
          <p:nvPr>
            <p:ph type="sldNum" sz="quarter" idx="12"/>
          </p:nvPr>
        </p:nvSpPr>
        <p:spPr/>
        <p:txBody>
          <a:bodyPr/>
          <a:lstStyle/>
          <a:p>
            <a:fld id="{27DD2850-4166-4114-B1C5-40990753D8A0}" type="slidenum">
              <a:rPr lang="fr-FR" smtClean="0"/>
              <a:t>586</a:t>
            </a:fld>
            <a:endParaRPr lang="fr-FR"/>
          </a:p>
        </p:txBody>
      </p:sp>
      <p:sp>
        <p:nvSpPr>
          <p:cNvPr id="2" name="Espace réservé du pied de page 1">
            <a:extLst>
              <a:ext uri="{FF2B5EF4-FFF2-40B4-BE49-F238E27FC236}">
                <a16:creationId xmlns:a16="http://schemas.microsoft.com/office/drawing/2014/main" id="{18A3C769-D61B-46E1-AD5A-B80A4AC9D75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3715141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title"/>
          </p:nvPr>
        </p:nvSpPr>
        <p:spPr/>
        <p:txBody>
          <a:bodyPr>
            <a:normAutofit fontScale="90000"/>
          </a:bodyPr>
          <a:lstStyle/>
          <a:p>
            <a:r>
              <a:rPr lang="fr-FR" altLang="fr-FR" dirty="0"/>
              <a:t>Interface du MBean</a:t>
            </a:r>
          </a:p>
        </p:txBody>
      </p:sp>
      <p:sp>
        <p:nvSpPr>
          <p:cNvPr id="21507" name="Rectangle 1032"/>
          <p:cNvSpPr>
            <a:spLocks noGrp="1" noChangeArrowheads="1"/>
          </p:cNvSpPr>
          <p:nvPr>
            <p:ph idx="1"/>
          </p:nvPr>
        </p:nvSpPr>
        <p:spPr/>
        <p:txBody>
          <a:bodyPr>
            <a:normAutofit/>
          </a:bodyPr>
          <a:lstStyle/>
          <a:p>
            <a:r>
              <a:rPr lang="fr-FR" altLang="fr-FR" dirty="0"/>
              <a:t>Dans la norme standard, le MBean </a:t>
            </a:r>
            <a:r>
              <a:rPr lang="fr-FR" altLang="fr-FR" b="1" u="sng" dirty="0"/>
              <a:t>doit</a:t>
            </a:r>
            <a:r>
              <a:rPr lang="fr-FR" altLang="fr-FR" dirty="0"/>
              <a:t> être représenté par une interface Java</a:t>
            </a:r>
          </a:p>
          <a:p>
            <a:endParaRPr lang="fr-FR" altLang="fr-FR" dirty="0"/>
          </a:p>
          <a:p>
            <a:r>
              <a:rPr lang="fr-FR" altLang="fr-FR" dirty="0"/>
              <a:t>Cette interface va exposer </a:t>
            </a:r>
          </a:p>
          <a:p>
            <a:pPr lvl="1"/>
            <a:r>
              <a:rPr lang="fr-FR" altLang="fr-FR" dirty="0"/>
              <a:t>les informations : méthodes </a:t>
            </a:r>
            <a:r>
              <a:rPr lang="fr-FR" altLang="fr-FR" dirty="0" err="1"/>
              <a:t>get</a:t>
            </a:r>
            <a:r>
              <a:rPr lang="fr-FR" altLang="fr-FR" dirty="0"/>
              <a:t>/set</a:t>
            </a:r>
          </a:p>
          <a:p>
            <a:pPr lvl="1"/>
            <a:r>
              <a:rPr lang="fr-FR" altLang="fr-FR" dirty="0"/>
              <a:t>les fonctionnalités : autres méthodes</a:t>
            </a:r>
          </a:p>
          <a:p>
            <a:pPr lvl="1"/>
            <a:endParaRPr lang="fr-FR" altLang="fr-FR" dirty="0"/>
          </a:p>
          <a:p>
            <a:r>
              <a:rPr lang="fr-FR" altLang="fr-FR" dirty="0"/>
              <a:t>Dans la norme, elle doit </a:t>
            </a:r>
            <a:r>
              <a:rPr lang="fr-FR" altLang="fr-FR" b="1" u="sng" dirty="0"/>
              <a:t>impérativement</a:t>
            </a:r>
            <a:r>
              <a:rPr lang="fr-FR" altLang="fr-FR" dirty="0"/>
              <a:t> porter le nom du </a:t>
            </a:r>
            <a:r>
              <a:rPr lang="fr-FR" altLang="fr-FR" dirty="0" err="1"/>
              <a:t>bean</a:t>
            </a:r>
            <a:r>
              <a:rPr lang="fr-FR" altLang="fr-FR" dirty="0"/>
              <a:t> suivit par </a:t>
            </a:r>
            <a:r>
              <a:rPr lang="fr-FR" altLang="fr-FR" b="1" dirty="0"/>
              <a:t>MBean</a:t>
            </a:r>
          </a:p>
        </p:txBody>
      </p:sp>
      <p:sp>
        <p:nvSpPr>
          <p:cNvPr id="6" name="Espace réservé du numéro de diapositive 5">
            <a:extLst>
              <a:ext uri="{FF2B5EF4-FFF2-40B4-BE49-F238E27FC236}">
                <a16:creationId xmlns:a16="http://schemas.microsoft.com/office/drawing/2014/main" id="{18D76F15-E148-4640-A808-0102434303CD}"/>
              </a:ext>
            </a:extLst>
          </p:cNvPr>
          <p:cNvSpPr>
            <a:spLocks noGrp="1"/>
          </p:cNvSpPr>
          <p:nvPr>
            <p:ph type="sldNum" sz="quarter" idx="12"/>
          </p:nvPr>
        </p:nvSpPr>
        <p:spPr/>
        <p:txBody>
          <a:bodyPr/>
          <a:lstStyle/>
          <a:p>
            <a:fld id="{27DD2850-4166-4114-B1C5-40990753D8A0}" type="slidenum">
              <a:rPr lang="fr-FR" smtClean="0"/>
              <a:t>587</a:t>
            </a:fld>
            <a:endParaRPr lang="fr-FR"/>
          </a:p>
        </p:txBody>
      </p:sp>
      <p:sp>
        <p:nvSpPr>
          <p:cNvPr id="2" name="Espace réservé du pied de page 1">
            <a:extLst>
              <a:ext uri="{FF2B5EF4-FFF2-40B4-BE49-F238E27FC236}">
                <a16:creationId xmlns:a16="http://schemas.microsoft.com/office/drawing/2014/main" id="{CA2C3A23-57E8-400B-936C-0A06D220E99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73541023"/>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title"/>
          </p:nvPr>
        </p:nvSpPr>
        <p:spPr/>
        <p:txBody>
          <a:bodyPr>
            <a:normAutofit fontScale="90000"/>
          </a:bodyPr>
          <a:lstStyle/>
          <a:p>
            <a:r>
              <a:rPr lang="fr-FR" altLang="fr-FR" dirty="0"/>
              <a:t>Exemple</a:t>
            </a:r>
          </a:p>
        </p:txBody>
      </p:sp>
      <p:pic>
        <p:nvPicPr>
          <p:cNvPr id="2" name="Espace réservé du contenu 1">
            <a:extLst>
              <a:ext uri="{FF2B5EF4-FFF2-40B4-BE49-F238E27FC236}">
                <a16:creationId xmlns:a16="http://schemas.microsoft.com/office/drawing/2014/main" id="{B77A9B15-C7B8-4907-86DE-0C4571C16D18}"/>
              </a:ext>
            </a:extLst>
          </p:cNvPr>
          <p:cNvPicPr>
            <a:picLocks noGrp="1" noChangeAspect="1"/>
          </p:cNvPicPr>
          <p:nvPr>
            <p:ph idx="1"/>
          </p:nvPr>
        </p:nvPicPr>
        <p:blipFill>
          <a:blip r:embed="rId3"/>
          <a:stretch>
            <a:fillRect/>
          </a:stretch>
        </p:blipFill>
        <p:spPr>
          <a:xfrm>
            <a:off x="1086506" y="1808623"/>
            <a:ext cx="5000258" cy="4589439"/>
          </a:xfrm>
          <a:prstGeom prst="rect">
            <a:avLst/>
          </a:prstGeom>
        </p:spPr>
        <p:style>
          <a:lnRef idx="2">
            <a:schemeClr val="dk1"/>
          </a:lnRef>
          <a:fillRef idx="1">
            <a:schemeClr val="lt1"/>
          </a:fillRef>
          <a:effectRef idx="0">
            <a:schemeClr val="dk1"/>
          </a:effectRef>
          <a:fontRef idx="minor">
            <a:schemeClr val="dk1"/>
          </a:fontRef>
        </p:style>
      </p:pic>
      <p:sp>
        <p:nvSpPr>
          <p:cNvPr id="6" name="Espace réservé du numéro de diapositive 5">
            <a:extLst>
              <a:ext uri="{FF2B5EF4-FFF2-40B4-BE49-F238E27FC236}">
                <a16:creationId xmlns:a16="http://schemas.microsoft.com/office/drawing/2014/main" id="{18D76F15-E148-4640-A808-0102434303CD}"/>
              </a:ext>
            </a:extLst>
          </p:cNvPr>
          <p:cNvSpPr>
            <a:spLocks noGrp="1"/>
          </p:cNvSpPr>
          <p:nvPr>
            <p:ph type="sldNum" sz="quarter" idx="12"/>
          </p:nvPr>
        </p:nvSpPr>
        <p:spPr/>
        <p:txBody>
          <a:bodyPr/>
          <a:lstStyle/>
          <a:p>
            <a:fld id="{27DD2850-4166-4114-B1C5-40990753D8A0}" type="slidenum">
              <a:rPr lang="fr-FR" smtClean="0"/>
              <a:t>588</a:t>
            </a:fld>
            <a:endParaRPr lang="fr-FR"/>
          </a:p>
        </p:txBody>
      </p:sp>
      <p:pic>
        <p:nvPicPr>
          <p:cNvPr id="4" name="Image 3">
            <a:extLst>
              <a:ext uri="{FF2B5EF4-FFF2-40B4-BE49-F238E27FC236}">
                <a16:creationId xmlns:a16="http://schemas.microsoft.com/office/drawing/2014/main" id="{CCC7B089-7277-444E-807D-87B60A8D5292}"/>
              </a:ext>
            </a:extLst>
          </p:cNvPr>
          <p:cNvPicPr>
            <a:picLocks noChangeAspect="1"/>
          </p:cNvPicPr>
          <p:nvPr/>
        </p:nvPicPr>
        <p:blipFill>
          <a:blip r:embed="rId4"/>
          <a:stretch>
            <a:fillRect/>
          </a:stretch>
        </p:blipFill>
        <p:spPr>
          <a:xfrm>
            <a:off x="6641973" y="1808623"/>
            <a:ext cx="5307901" cy="4121122"/>
          </a:xfrm>
          <a:prstGeom prst="rect">
            <a:avLst/>
          </a:prstGeom>
        </p:spPr>
        <p:style>
          <a:lnRef idx="2">
            <a:schemeClr val="dk1"/>
          </a:lnRef>
          <a:fillRef idx="1">
            <a:schemeClr val="lt1"/>
          </a:fillRef>
          <a:effectRef idx="0">
            <a:schemeClr val="dk1"/>
          </a:effectRef>
          <a:fontRef idx="minor">
            <a:schemeClr val="dk1"/>
          </a:fontRef>
        </p:style>
      </p:pic>
      <p:sp>
        <p:nvSpPr>
          <p:cNvPr id="5" name="ZoneTexte 4">
            <a:extLst>
              <a:ext uri="{FF2B5EF4-FFF2-40B4-BE49-F238E27FC236}">
                <a16:creationId xmlns:a16="http://schemas.microsoft.com/office/drawing/2014/main" id="{C5C8132F-7862-42DF-A3E1-0404B7F85FEE}"/>
              </a:ext>
            </a:extLst>
          </p:cNvPr>
          <p:cNvSpPr txBox="1"/>
          <p:nvPr/>
        </p:nvSpPr>
        <p:spPr>
          <a:xfrm>
            <a:off x="1086506" y="1439291"/>
            <a:ext cx="1196161"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La classe</a:t>
            </a:r>
          </a:p>
        </p:txBody>
      </p:sp>
      <p:sp>
        <p:nvSpPr>
          <p:cNvPr id="9" name="ZoneTexte 8">
            <a:extLst>
              <a:ext uri="{FF2B5EF4-FFF2-40B4-BE49-F238E27FC236}">
                <a16:creationId xmlns:a16="http://schemas.microsoft.com/office/drawing/2014/main" id="{09778FC4-C025-4836-AFD6-27D53775872E}"/>
              </a:ext>
            </a:extLst>
          </p:cNvPr>
          <p:cNvSpPr txBox="1"/>
          <p:nvPr/>
        </p:nvSpPr>
        <p:spPr>
          <a:xfrm>
            <a:off x="6641974" y="1439291"/>
            <a:ext cx="3647217"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L’interface : </a:t>
            </a:r>
            <a:r>
              <a:rPr lang="fr-FR" i="1" dirty="0" err="1">
                <a:latin typeface="Arial" panose="020B0604020202020204" pitchFamily="34" charset="0"/>
                <a:cs typeface="Arial" panose="020B0604020202020204" pitchFamily="34" charset="0"/>
              </a:rPr>
              <a:t>NomDeClasse</a:t>
            </a:r>
            <a:r>
              <a:rPr lang="fr-FR" b="1" dirty="0" err="1">
                <a:latin typeface="Arial" panose="020B0604020202020204" pitchFamily="34" charset="0"/>
                <a:cs typeface="Arial" panose="020B0604020202020204" pitchFamily="34" charset="0"/>
              </a:rPr>
              <a:t>MBean</a:t>
            </a:r>
            <a:endParaRPr lang="fr-FR" b="1" dirty="0">
              <a:latin typeface="Arial" panose="020B0604020202020204" pitchFamily="34" charset="0"/>
              <a:cs typeface="Arial" panose="020B0604020202020204" pitchFamily="34" charset="0"/>
            </a:endParaRPr>
          </a:p>
        </p:txBody>
      </p:sp>
      <p:sp>
        <p:nvSpPr>
          <p:cNvPr id="3" name="Espace réservé du pied de page 2">
            <a:extLst>
              <a:ext uri="{FF2B5EF4-FFF2-40B4-BE49-F238E27FC236}">
                <a16:creationId xmlns:a16="http://schemas.microsoft.com/office/drawing/2014/main" id="{7D21CA83-42C2-4820-9C1E-0F3785955F7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2366116"/>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31"/>
          <p:cNvSpPr>
            <a:spLocks noGrp="1" noChangeArrowheads="1"/>
          </p:cNvSpPr>
          <p:nvPr>
            <p:ph type="title"/>
          </p:nvPr>
        </p:nvSpPr>
        <p:spPr/>
        <p:txBody>
          <a:bodyPr>
            <a:normAutofit fontScale="90000"/>
          </a:bodyPr>
          <a:lstStyle/>
          <a:p>
            <a:r>
              <a:rPr lang="fr-FR" altLang="fr-FR" dirty="0"/>
              <a:t>Mise à disposition du MBean</a:t>
            </a:r>
          </a:p>
        </p:txBody>
      </p:sp>
      <p:sp>
        <p:nvSpPr>
          <p:cNvPr id="22531" name="Rectangle 1032"/>
          <p:cNvSpPr>
            <a:spLocks noGrp="1" noChangeArrowheads="1"/>
          </p:cNvSpPr>
          <p:nvPr>
            <p:ph idx="1"/>
          </p:nvPr>
        </p:nvSpPr>
        <p:spPr/>
        <p:txBody>
          <a:bodyPr>
            <a:normAutofit fontScale="92500" lnSpcReduction="20000"/>
          </a:bodyPr>
          <a:lstStyle/>
          <a:p>
            <a:r>
              <a:rPr lang="fr-FR" altLang="fr-FR" dirty="0"/>
              <a:t>Pour mettre à disposition le MBean, on utilise une RMI </a:t>
            </a:r>
            <a:r>
              <a:rPr lang="fr-FR" altLang="fr-FR" dirty="0" err="1"/>
              <a:t>Registry</a:t>
            </a:r>
            <a:endParaRPr lang="fr-FR" altLang="fr-FR" dirty="0"/>
          </a:p>
          <a:p>
            <a:endParaRPr lang="fr-FR" altLang="fr-FR" dirty="0"/>
          </a:p>
          <a:p>
            <a:r>
              <a:rPr lang="fr-FR" altLang="fr-FR" dirty="0"/>
              <a:t>La RMI </a:t>
            </a:r>
            <a:r>
              <a:rPr lang="fr-FR" altLang="fr-FR" dirty="0" err="1"/>
              <a:t>Registry</a:t>
            </a:r>
            <a:r>
              <a:rPr lang="fr-FR" altLang="fr-FR" dirty="0"/>
              <a:t> est un </a:t>
            </a:r>
            <a:r>
              <a:rPr lang="fr-FR" altLang="fr-FR" b="1" dirty="0"/>
              <a:t>annuaire</a:t>
            </a:r>
            <a:r>
              <a:rPr lang="fr-FR" altLang="fr-FR" dirty="0"/>
              <a:t> dans lequel on peut placer des objets</a:t>
            </a:r>
          </a:p>
          <a:p>
            <a:pPr lvl="1"/>
            <a:r>
              <a:rPr lang="fr-FR" altLang="fr-FR" dirty="0"/>
              <a:t>C’est un processus qui se lance </a:t>
            </a:r>
          </a:p>
          <a:p>
            <a:pPr lvl="1"/>
            <a:r>
              <a:rPr lang="fr-FR" altLang="fr-FR" dirty="0"/>
              <a:t>Elle aura une adresse, un URL avec un numéro de port</a:t>
            </a:r>
          </a:p>
          <a:p>
            <a:endParaRPr lang="fr-FR" altLang="fr-FR" dirty="0"/>
          </a:p>
          <a:p>
            <a:r>
              <a:rPr lang="fr-FR" altLang="fr-FR" dirty="0"/>
              <a:t>Chacun des objets a une adresse unique </a:t>
            </a:r>
          </a:p>
          <a:p>
            <a:pPr lvl="1"/>
            <a:r>
              <a:rPr lang="fr-FR" altLang="fr-FR" dirty="0"/>
              <a:t>Le client doit connaitre l’adresse de la RMI </a:t>
            </a:r>
            <a:r>
              <a:rPr lang="fr-FR" altLang="fr-FR" dirty="0" err="1"/>
              <a:t>Registry</a:t>
            </a:r>
            <a:endParaRPr lang="fr-FR" altLang="fr-FR" dirty="0"/>
          </a:p>
          <a:p>
            <a:pPr lvl="1"/>
            <a:r>
              <a:rPr lang="fr-FR" altLang="fr-FR" dirty="0"/>
              <a:t>Le client doit connaitre l’adresse du </a:t>
            </a:r>
            <a:r>
              <a:rPr lang="fr-FR" altLang="fr-FR" dirty="0" err="1"/>
              <a:t>Mbean</a:t>
            </a:r>
            <a:r>
              <a:rPr lang="fr-FR" altLang="fr-FR" dirty="0"/>
              <a:t> dans la RMI </a:t>
            </a:r>
            <a:r>
              <a:rPr lang="fr-FR" altLang="fr-FR" dirty="0" err="1"/>
              <a:t>Registry</a:t>
            </a:r>
            <a:endParaRPr lang="fr-FR" altLang="fr-FR" dirty="0"/>
          </a:p>
        </p:txBody>
      </p:sp>
      <p:sp>
        <p:nvSpPr>
          <p:cNvPr id="6" name="Espace réservé du numéro de diapositive 5">
            <a:extLst>
              <a:ext uri="{FF2B5EF4-FFF2-40B4-BE49-F238E27FC236}">
                <a16:creationId xmlns:a16="http://schemas.microsoft.com/office/drawing/2014/main" id="{3C6E2E82-59F3-407D-889C-1B022B87F1A4}"/>
              </a:ext>
            </a:extLst>
          </p:cNvPr>
          <p:cNvSpPr>
            <a:spLocks noGrp="1"/>
          </p:cNvSpPr>
          <p:nvPr>
            <p:ph type="sldNum" sz="quarter" idx="12"/>
          </p:nvPr>
        </p:nvSpPr>
        <p:spPr/>
        <p:txBody>
          <a:bodyPr/>
          <a:lstStyle/>
          <a:p>
            <a:fld id="{27DD2850-4166-4114-B1C5-40990753D8A0}" type="slidenum">
              <a:rPr lang="fr-FR" smtClean="0"/>
              <a:t>589</a:t>
            </a:fld>
            <a:endParaRPr lang="fr-FR"/>
          </a:p>
        </p:txBody>
      </p:sp>
      <p:sp>
        <p:nvSpPr>
          <p:cNvPr id="2" name="Espace réservé du pied de page 1">
            <a:extLst>
              <a:ext uri="{FF2B5EF4-FFF2-40B4-BE49-F238E27FC236}">
                <a16:creationId xmlns:a16="http://schemas.microsoft.com/office/drawing/2014/main" id="{A920DFBD-51E5-47C9-A704-675AC050395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19659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p:txBody>
          <a:bodyPr>
            <a:normAutofit fontScale="90000"/>
          </a:bodyPr>
          <a:lstStyle/>
          <a:p>
            <a:r>
              <a:rPr lang="fr-FR" altLang="fr-FR"/>
              <a:t>INJECTION DE DÉPENDANCES DES COLLECTIONS</a:t>
            </a:r>
          </a:p>
        </p:txBody>
      </p:sp>
      <p:sp>
        <p:nvSpPr>
          <p:cNvPr id="90115" name="Espace réservé du contenu 2"/>
          <p:cNvSpPr>
            <a:spLocks noGrp="1"/>
          </p:cNvSpPr>
          <p:nvPr>
            <p:ph idx="1"/>
          </p:nvPr>
        </p:nvSpPr>
        <p:spPr>
          <a:xfrm>
            <a:off x="1427755" y="1473692"/>
            <a:ext cx="10559198" cy="5126647"/>
          </a:xfrm>
        </p:spPr>
        <p:txBody>
          <a:bodyPr>
            <a:normAutofit/>
          </a:bodyPr>
          <a:lstStyle/>
          <a:p>
            <a:r>
              <a:rPr lang="fr-FR" altLang="en-US" dirty="0"/>
              <a:t>Liste de valeurs scalaires</a:t>
            </a:r>
            <a:br>
              <a:rPr lang="fr-FR" altLang="en-US" dirty="0"/>
            </a:br>
            <a:br>
              <a:rPr lang="fr-FR" altLang="en-US" dirty="0"/>
            </a:br>
            <a:endParaRPr lang="fr-FR" altLang="en-US" dirty="0"/>
          </a:p>
          <a:p>
            <a:endParaRPr lang="fr-FR" altLang="en-US" dirty="0"/>
          </a:p>
          <a:p>
            <a:endParaRPr lang="fr-FR" altLang="en-US" dirty="0"/>
          </a:p>
          <a:p>
            <a:r>
              <a:rPr lang="fr-FR" altLang="en-US" dirty="0"/>
              <a:t>Equivalent Java</a:t>
            </a:r>
          </a:p>
        </p:txBody>
      </p:sp>
      <p:sp>
        <p:nvSpPr>
          <p:cNvPr id="8" name="ZoneTexte 7"/>
          <p:cNvSpPr txBox="1"/>
          <p:nvPr/>
        </p:nvSpPr>
        <p:spPr>
          <a:xfrm>
            <a:off x="1427755" y="2110667"/>
            <a:ext cx="7391400" cy="2031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 id="</a:t>
            </a:r>
            <a:r>
              <a:rPr lang="fr-FR" altLang="fr-FR" sz="1400" dirty="0" err="1">
                <a:latin typeface="Courier New" pitchFamily="49" charset="0"/>
              </a:rPr>
              <a:t>carnetAdresse</a:t>
            </a:r>
            <a:r>
              <a:rPr lang="fr-FR" altLang="fr-FR" sz="1400" dirty="0">
                <a:latin typeface="Courier New" pitchFamily="49" charset="0"/>
              </a:rPr>
              <a:t>" class="</a:t>
            </a:r>
            <a:r>
              <a:rPr lang="fr-FR" altLang="fr-FR" sz="1400" dirty="0" err="1">
                <a:latin typeface="Courier New" pitchFamily="49" charset="0"/>
              </a:rPr>
              <a:t>exemple.CarnetAdresseImpl</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 </a:t>
            </a:r>
            <a:r>
              <a:rPr lang="fr-FR" altLang="fr-FR" sz="1400" dirty="0" err="1">
                <a:latin typeface="Courier New" pitchFamily="49" charset="0"/>
              </a:rPr>
              <a:t>name</a:t>
            </a:r>
            <a:r>
              <a:rPr lang="fr-FR" altLang="fr-FR" sz="1400" dirty="0">
                <a:latin typeface="Courier New" pitchFamily="49" charset="0"/>
              </a:rPr>
              <a:t>="adresses"&gt;</a:t>
            </a:r>
          </a:p>
          <a:p>
            <a:pPr>
              <a:defRPr/>
            </a:pPr>
            <a:r>
              <a:rPr lang="fr-FR" altLang="fr-FR" sz="1400" b="1" dirty="0">
                <a:latin typeface="Courier New" pitchFamily="49" charset="0"/>
              </a:rPr>
              <a:t>    &lt;</a:t>
            </a:r>
            <a:r>
              <a:rPr lang="fr-FR" altLang="fr-FR" sz="1400" b="1" dirty="0" err="1">
                <a:latin typeface="Courier New" pitchFamily="49" charset="0"/>
              </a:rPr>
              <a:t>list</a:t>
            </a:r>
            <a:r>
              <a:rPr lang="fr-FR" altLang="fr-FR" sz="1400" b="1" dirty="0">
                <a:latin typeface="Courier New" pitchFamily="49" charset="0"/>
              </a:rPr>
              <a:t>&gt;</a:t>
            </a:r>
          </a:p>
          <a:p>
            <a:pPr>
              <a:defRPr/>
            </a:pPr>
            <a:r>
              <a:rPr lang="fr-FR" altLang="fr-FR" sz="1400" b="1" dirty="0">
                <a:latin typeface="Courier New" pitchFamily="49" charset="0"/>
              </a:rPr>
              <a:t>      &lt;value&gt;</a:t>
            </a:r>
            <a:r>
              <a:rPr lang="fr-FR" altLang="fr-FR" sz="1400" dirty="0">
                <a:latin typeface="Courier New" pitchFamily="49" charset="0"/>
              </a:rPr>
              <a:t>valeur1</a:t>
            </a:r>
            <a:r>
              <a:rPr lang="fr-FR" altLang="fr-FR" sz="1400" b="1" dirty="0">
                <a:latin typeface="Courier New" pitchFamily="49" charset="0"/>
              </a:rPr>
              <a:t>&lt;/value&gt;</a:t>
            </a:r>
          </a:p>
          <a:p>
            <a:pPr>
              <a:defRPr/>
            </a:pPr>
            <a:r>
              <a:rPr lang="fr-FR" altLang="fr-FR" sz="1400" b="1" dirty="0">
                <a:latin typeface="Courier New" pitchFamily="49" charset="0"/>
              </a:rPr>
              <a:t>      &lt;value&gt;</a:t>
            </a:r>
            <a:r>
              <a:rPr lang="fr-FR" altLang="fr-FR" sz="1400" dirty="0">
                <a:latin typeface="Courier New" pitchFamily="49" charset="0"/>
              </a:rPr>
              <a:t>valeur2</a:t>
            </a:r>
            <a:r>
              <a:rPr lang="fr-FR" altLang="fr-FR" sz="1400" b="1" dirty="0">
                <a:latin typeface="Courier New" pitchFamily="49" charset="0"/>
              </a:rPr>
              <a:t>&lt;/value&gt;</a:t>
            </a:r>
          </a:p>
          <a:p>
            <a:pPr>
              <a:defRPr/>
            </a:pPr>
            <a:r>
              <a:rPr lang="fr-FR" altLang="fr-FR" sz="1400" b="1" dirty="0">
                <a:latin typeface="Courier New" pitchFamily="49" charset="0"/>
              </a:rPr>
              <a:t>      &lt;value&gt;</a:t>
            </a:r>
            <a:r>
              <a:rPr lang="fr-FR" altLang="fr-FR" sz="1400" dirty="0">
                <a:latin typeface="Courier New" pitchFamily="49" charset="0"/>
              </a:rPr>
              <a:t>valeur3</a:t>
            </a:r>
            <a:r>
              <a:rPr lang="fr-FR" altLang="fr-FR" sz="1400" b="1" dirty="0">
                <a:latin typeface="Courier New" pitchFamily="49" charset="0"/>
              </a:rPr>
              <a:t>&lt;/value&gt;</a:t>
            </a:r>
          </a:p>
          <a:p>
            <a:pPr>
              <a:defRPr/>
            </a:pPr>
            <a:r>
              <a:rPr lang="fr-FR" altLang="fr-FR" sz="1400" b="1" dirty="0">
                <a:latin typeface="Courier New" pitchFamily="49" charset="0"/>
              </a:rPr>
              <a:t>    &lt;/</a:t>
            </a:r>
            <a:r>
              <a:rPr lang="fr-FR" altLang="fr-FR" sz="1400" b="1" dirty="0" err="1">
                <a:latin typeface="Courier New" pitchFamily="49" charset="0"/>
              </a:rPr>
              <a:t>list</a:t>
            </a:r>
            <a:r>
              <a:rPr lang="fr-FR" altLang="fr-FR" sz="1400" b="1"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&gt;</a:t>
            </a:r>
          </a:p>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&gt;</a:t>
            </a:r>
          </a:p>
        </p:txBody>
      </p:sp>
      <p:sp>
        <p:nvSpPr>
          <p:cNvPr id="9" name="ZoneTexte 8"/>
          <p:cNvSpPr txBox="1"/>
          <p:nvPr/>
        </p:nvSpPr>
        <p:spPr>
          <a:xfrm>
            <a:off x="1427755" y="5000902"/>
            <a:ext cx="7391400" cy="138499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err="1">
                <a:solidFill>
                  <a:schemeClr val="tx1"/>
                </a:solidFill>
                <a:latin typeface="Courier New" pitchFamily="49" charset="0"/>
                <a:cs typeface="Courier New" pitchFamily="49" charset="0"/>
              </a:rPr>
              <a:t>CarnetAdresseImpl</a:t>
            </a:r>
            <a:r>
              <a:rPr lang="fr-FR" sz="1400" dirty="0">
                <a:solidFill>
                  <a:schemeClr val="tx1"/>
                </a:solidFill>
                <a:latin typeface="Courier New" pitchFamily="49" charset="0"/>
                <a:cs typeface="Courier New" pitchFamily="49" charset="0"/>
              </a:rPr>
              <a:t> </a:t>
            </a:r>
            <a:r>
              <a:rPr lang="fr-FR" sz="1400" dirty="0" err="1">
                <a:solidFill>
                  <a:schemeClr val="tx1"/>
                </a:solidFill>
                <a:latin typeface="Courier New"/>
              </a:rPr>
              <a:t>carnetAdresse</a:t>
            </a:r>
            <a:r>
              <a:rPr lang="fr-FR" sz="1400" dirty="0">
                <a:solidFill>
                  <a:schemeClr val="tx1"/>
                </a:solidFill>
                <a:latin typeface="Courier New"/>
              </a:rPr>
              <a:t> </a:t>
            </a:r>
            <a:r>
              <a:rPr lang="fr-FR" sz="1400" dirty="0">
                <a:solidFill>
                  <a:schemeClr val="tx1"/>
                </a:solidFill>
                <a:latin typeface="Courier New" pitchFamily="49" charset="0"/>
                <a:cs typeface="Courier New" pitchFamily="49" charset="0"/>
              </a:rPr>
              <a:t>= new </a:t>
            </a:r>
            <a:r>
              <a:rPr lang="fr-FR" sz="1400" dirty="0" err="1">
                <a:solidFill>
                  <a:schemeClr val="tx1"/>
                </a:solidFill>
                <a:latin typeface="Courier New" pitchFamily="49" charset="0"/>
                <a:cs typeface="Courier New" pitchFamily="49" charset="0"/>
              </a:rPr>
              <a:t>CarnetAdresseImpl</a:t>
            </a:r>
            <a:r>
              <a:rPr lang="fr-FR" sz="1400" dirty="0">
                <a:solidFill>
                  <a:schemeClr val="tx1"/>
                </a:solidFill>
                <a:latin typeface="Courier New" pitchFamily="49" charset="0"/>
                <a:cs typeface="Courier New" pitchFamily="49" charset="0"/>
              </a:rPr>
              <a:t>();</a:t>
            </a:r>
          </a:p>
          <a:p>
            <a:pPr>
              <a:defRPr/>
            </a:pPr>
            <a:r>
              <a:rPr lang="fr-FR" sz="1400" dirty="0">
                <a:solidFill>
                  <a:schemeClr val="tx1"/>
                </a:solidFill>
                <a:latin typeface="Courier New" pitchFamily="49" charset="0"/>
                <a:cs typeface="Courier New" pitchFamily="49" charset="0"/>
              </a:rPr>
              <a:t>List&lt;?&gt; valeurs = new </a:t>
            </a:r>
            <a:r>
              <a:rPr lang="fr-FR" sz="1400" b="1" dirty="0" err="1">
                <a:solidFill>
                  <a:schemeClr val="tx1"/>
                </a:solidFill>
                <a:latin typeface="Courier New" pitchFamily="49" charset="0"/>
                <a:cs typeface="Courier New" pitchFamily="49" charset="0"/>
              </a:rPr>
              <a:t>java.util.ArrayList</a:t>
            </a:r>
            <a:r>
              <a:rPr lang="fr-FR" sz="1400" b="1" dirty="0">
                <a:solidFill>
                  <a:schemeClr val="tx1"/>
                </a:solidFill>
                <a:latin typeface="Courier New" pitchFamily="49" charset="0"/>
                <a:cs typeface="Courier New" pitchFamily="49" charset="0"/>
              </a:rPr>
              <a:t>&lt;&gt;();</a:t>
            </a:r>
          </a:p>
          <a:p>
            <a:pPr>
              <a:defRPr/>
            </a:pPr>
            <a:r>
              <a:rPr lang="fr-FR" sz="1400" dirty="0">
                <a:solidFill>
                  <a:schemeClr val="tx1"/>
                </a:solidFill>
                <a:latin typeface="Courier New" pitchFamily="49" charset="0"/>
                <a:cs typeface="Courier New" pitchFamily="49" charset="0"/>
              </a:rPr>
              <a:t>valeurs.add("valeur1");</a:t>
            </a:r>
          </a:p>
          <a:p>
            <a:pPr>
              <a:defRPr/>
            </a:pPr>
            <a:r>
              <a:rPr lang="fr-FR" sz="1400" dirty="0">
                <a:solidFill>
                  <a:schemeClr val="tx1"/>
                </a:solidFill>
                <a:latin typeface="Courier New" pitchFamily="49" charset="0"/>
                <a:cs typeface="Courier New" pitchFamily="49" charset="0"/>
              </a:rPr>
              <a:t>valeurs.add("valeur2");</a:t>
            </a:r>
          </a:p>
          <a:p>
            <a:pPr>
              <a:defRPr/>
            </a:pPr>
            <a:r>
              <a:rPr lang="fr-FR" sz="1400" dirty="0">
                <a:solidFill>
                  <a:schemeClr val="tx1"/>
                </a:solidFill>
                <a:latin typeface="Courier New" pitchFamily="49" charset="0"/>
                <a:cs typeface="Courier New" pitchFamily="49" charset="0"/>
              </a:rPr>
              <a:t>valeurs.add("valeur3");</a:t>
            </a:r>
          </a:p>
          <a:p>
            <a:pPr>
              <a:defRPr/>
            </a:pPr>
            <a:r>
              <a:rPr lang="fr-FR" sz="1400" dirty="0" err="1">
                <a:solidFill>
                  <a:schemeClr val="tx1"/>
                </a:solidFill>
                <a:latin typeface="Courier New"/>
              </a:rPr>
              <a:t>carnetAdresse</a:t>
            </a:r>
            <a:r>
              <a:rPr lang="fr-FR" sz="1400" dirty="0" err="1">
                <a:solidFill>
                  <a:schemeClr val="tx1"/>
                </a:solidFill>
                <a:latin typeface="Courier New" pitchFamily="49" charset="0"/>
                <a:cs typeface="Courier New" pitchFamily="49" charset="0"/>
              </a:rPr>
              <a:t>.setAdresses</a:t>
            </a:r>
            <a:r>
              <a:rPr lang="fr-FR" sz="1400" dirty="0">
                <a:solidFill>
                  <a:schemeClr val="tx1"/>
                </a:solidFill>
                <a:latin typeface="Courier New" pitchFamily="49" charset="0"/>
                <a:cs typeface="Courier New" pitchFamily="49" charset="0"/>
              </a:rPr>
              <a:t>(valeurs);</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59</a:t>
            </a:fld>
            <a:endParaRPr lang="fr-FR"/>
          </a:p>
        </p:txBody>
      </p:sp>
      <p:sp>
        <p:nvSpPr>
          <p:cNvPr id="3" name="Espace réservé du pied de page 2">
            <a:extLst>
              <a:ext uri="{FF2B5EF4-FFF2-40B4-BE49-F238E27FC236}">
                <a16:creationId xmlns:a16="http://schemas.microsoft.com/office/drawing/2014/main" id="{1B5166A6-61A2-4940-A398-9FCF28EC154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4604080"/>
      </p:ext>
    </p:extLst>
  </p:cSld>
  <p:clrMapOvr>
    <a:masterClrMapping/>
  </p:clrMapOvr>
  <p:transition spd="slow"/>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title"/>
          </p:nvPr>
        </p:nvSpPr>
        <p:spPr/>
        <p:txBody>
          <a:bodyPr>
            <a:normAutofit fontScale="90000"/>
          </a:bodyPr>
          <a:lstStyle/>
          <a:p>
            <a:r>
              <a:rPr lang="fr-FR" altLang="fr-FR" dirty="0"/>
              <a:t>Exemple : côté serveur</a:t>
            </a:r>
          </a:p>
        </p:txBody>
      </p:sp>
      <p:sp>
        <p:nvSpPr>
          <p:cNvPr id="6" name="Espace réservé du numéro de diapositive 5">
            <a:extLst>
              <a:ext uri="{FF2B5EF4-FFF2-40B4-BE49-F238E27FC236}">
                <a16:creationId xmlns:a16="http://schemas.microsoft.com/office/drawing/2014/main" id="{5117E331-508F-40D5-98E6-5BF486097FDF}"/>
              </a:ext>
            </a:extLst>
          </p:cNvPr>
          <p:cNvSpPr>
            <a:spLocks noGrp="1"/>
          </p:cNvSpPr>
          <p:nvPr>
            <p:ph type="sldNum" sz="quarter" idx="12"/>
          </p:nvPr>
        </p:nvSpPr>
        <p:spPr/>
        <p:txBody>
          <a:bodyPr/>
          <a:lstStyle/>
          <a:p>
            <a:fld id="{27DD2850-4166-4114-B1C5-40990753D8A0}" type="slidenum">
              <a:rPr lang="fr-FR" smtClean="0"/>
              <a:t>590</a:t>
            </a:fld>
            <a:endParaRPr lang="fr-FR"/>
          </a:p>
        </p:txBody>
      </p:sp>
      <p:pic>
        <p:nvPicPr>
          <p:cNvPr id="2" name="Image 1">
            <a:extLst>
              <a:ext uri="{FF2B5EF4-FFF2-40B4-BE49-F238E27FC236}">
                <a16:creationId xmlns:a16="http://schemas.microsoft.com/office/drawing/2014/main" id="{15EE71E0-FDBF-49C9-8620-3C628265C93C}"/>
              </a:ext>
            </a:extLst>
          </p:cNvPr>
          <p:cNvPicPr>
            <a:picLocks noChangeAspect="1"/>
          </p:cNvPicPr>
          <p:nvPr/>
        </p:nvPicPr>
        <p:blipFill>
          <a:blip r:embed="rId3"/>
          <a:stretch>
            <a:fillRect/>
          </a:stretch>
        </p:blipFill>
        <p:spPr>
          <a:xfrm>
            <a:off x="1525561" y="1679380"/>
            <a:ext cx="6573167" cy="4858428"/>
          </a:xfrm>
          <a:prstGeom prst="rect">
            <a:avLst/>
          </a:prstGeom>
        </p:spPr>
        <p:style>
          <a:lnRef idx="2">
            <a:schemeClr val="dk1"/>
          </a:lnRef>
          <a:fillRef idx="1">
            <a:schemeClr val="lt1"/>
          </a:fillRef>
          <a:effectRef idx="0">
            <a:schemeClr val="dk1"/>
          </a:effectRef>
          <a:fontRef idx="minor">
            <a:schemeClr val="dk1"/>
          </a:fontRef>
        </p:style>
      </p:pic>
      <p:sp>
        <p:nvSpPr>
          <p:cNvPr id="7" name="ZoneTexte 6">
            <a:extLst>
              <a:ext uri="{FF2B5EF4-FFF2-40B4-BE49-F238E27FC236}">
                <a16:creationId xmlns:a16="http://schemas.microsoft.com/office/drawing/2014/main" id="{F157321E-BAAC-495C-9CB5-A12B77A4A66D}"/>
              </a:ext>
            </a:extLst>
          </p:cNvPr>
          <p:cNvSpPr txBox="1"/>
          <p:nvPr/>
        </p:nvSpPr>
        <p:spPr>
          <a:xfrm>
            <a:off x="1525561" y="1310048"/>
            <a:ext cx="6558206" cy="369332"/>
          </a:xfrm>
          <a:prstGeom prst="rect">
            <a:avLst/>
          </a:prstGeom>
          <a:noFill/>
        </p:spPr>
        <p:txBody>
          <a:bodyPr wrap="none" rtlCol="0">
            <a:spAutoFit/>
          </a:bodyPr>
          <a:lstStyle/>
          <a:p>
            <a:r>
              <a:rPr lang="fr-FR" dirty="0">
                <a:latin typeface="Arial" panose="020B0604020202020204" pitchFamily="34" charset="0"/>
                <a:cs typeface="Arial" panose="020B0604020202020204" pitchFamily="34" charset="0"/>
              </a:rPr>
              <a:t>Lance une RMI </a:t>
            </a:r>
            <a:r>
              <a:rPr lang="fr-FR" dirty="0" err="1">
                <a:latin typeface="Arial" panose="020B0604020202020204" pitchFamily="34" charset="0"/>
                <a:cs typeface="Arial" panose="020B0604020202020204" pitchFamily="34" charset="0"/>
              </a:rPr>
              <a:t>Registry</a:t>
            </a:r>
            <a:r>
              <a:rPr lang="fr-FR" dirty="0">
                <a:latin typeface="Arial" panose="020B0604020202020204" pitchFamily="34" charset="0"/>
                <a:cs typeface="Arial" panose="020B0604020202020204" pitchFamily="34" charset="0"/>
              </a:rPr>
              <a:t> et met à disposition un </a:t>
            </a:r>
            <a:r>
              <a:rPr lang="fr-FR" dirty="0" err="1">
                <a:latin typeface="Arial" panose="020B0604020202020204" pitchFamily="34" charset="0"/>
                <a:cs typeface="Arial" panose="020B0604020202020204" pitchFamily="34" charset="0"/>
              </a:rPr>
              <a:t>bean</a:t>
            </a:r>
            <a:r>
              <a:rPr lang="fr-FR" dirty="0">
                <a:latin typeface="Arial" panose="020B0604020202020204" pitchFamily="34" charset="0"/>
                <a:cs typeface="Arial" panose="020B0604020202020204" pitchFamily="34" charset="0"/>
              </a:rPr>
              <a:t> dedans</a:t>
            </a:r>
          </a:p>
        </p:txBody>
      </p:sp>
      <p:sp>
        <p:nvSpPr>
          <p:cNvPr id="3" name="Espace réservé du pied de page 2">
            <a:extLst>
              <a:ext uri="{FF2B5EF4-FFF2-40B4-BE49-F238E27FC236}">
                <a16:creationId xmlns:a16="http://schemas.microsoft.com/office/drawing/2014/main" id="{C7E59A3A-86C2-47CA-8BFB-E3D88BCD8E6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8512750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p:cNvSpPr>
            <a:spLocks noGrp="1" noChangeArrowheads="1"/>
          </p:cNvSpPr>
          <p:nvPr>
            <p:ph type="title"/>
          </p:nvPr>
        </p:nvSpPr>
        <p:spPr/>
        <p:txBody>
          <a:bodyPr>
            <a:normAutofit fontScale="90000"/>
          </a:bodyPr>
          <a:lstStyle/>
          <a:p>
            <a:r>
              <a:rPr lang="fr-FR" altLang="fr-FR" dirty="0"/>
              <a:t>JMX : </a:t>
            </a:r>
            <a:r>
              <a:rPr lang="fr-FR" altLang="fr-FR" dirty="0" err="1"/>
              <a:t>ObjectName</a:t>
            </a:r>
            <a:endParaRPr lang="fr-FR" altLang="fr-FR" dirty="0"/>
          </a:p>
        </p:txBody>
      </p:sp>
      <p:sp>
        <p:nvSpPr>
          <p:cNvPr id="24579" name="Rectangle 1032"/>
          <p:cNvSpPr>
            <a:spLocks noGrp="1" noChangeArrowheads="1"/>
          </p:cNvSpPr>
          <p:nvPr>
            <p:ph idx="1"/>
          </p:nvPr>
        </p:nvSpPr>
        <p:spPr/>
        <p:txBody>
          <a:bodyPr>
            <a:normAutofit fontScale="55000" lnSpcReduction="20000"/>
          </a:bodyPr>
          <a:lstStyle/>
          <a:p>
            <a:r>
              <a:rPr lang="fr-FR" altLang="fr-FR" dirty="0"/>
              <a:t>Chaque MBean possède un </a:t>
            </a:r>
            <a:r>
              <a:rPr lang="fr-FR" altLang="fr-FR" dirty="0" err="1"/>
              <a:t>ObjectName</a:t>
            </a:r>
            <a:r>
              <a:rPr lang="fr-FR" altLang="fr-FR" dirty="0"/>
              <a:t> qui permet de l'identifier. </a:t>
            </a:r>
          </a:p>
          <a:p>
            <a:endParaRPr lang="fr-FR" altLang="fr-FR" dirty="0"/>
          </a:p>
          <a:p>
            <a:r>
              <a:rPr lang="fr-FR" altLang="fr-FR" dirty="0"/>
              <a:t>La syntaxe d'un </a:t>
            </a:r>
            <a:r>
              <a:rPr lang="fr-FR" altLang="fr-FR" dirty="0" err="1"/>
              <a:t>ObjectName</a:t>
            </a:r>
            <a:r>
              <a:rPr lang="fr-FR" altLang="fr-FR" dirty="0"/>
              <a:t> est de la forme [</a:t>
            </a:r>
            <a:r>
              <a:rPr lang="fr-FR" altLang="fr-FR" dirty="0" err="1"/>
              <a:t>nomDomain</a:t>
            </a:r>
            <a:r>
              <a:rPr lang="fr-FR" altLang="fr-FR" dirty="0"/>
              <a:t>]:</a:t>
            </a:r>
            <a:r>
              <a:rPr lang="fr-FR" altLang="fr-FR" dirty="0" err="1"/>
              <a:t>propriete</a:t>
            </a:r>
            <a:r>
              <a:rPr lang="fr-FR" altLang="fr-FR" dirty="0"/>
              <a:t>=valeur[,</a:t>
            </a:r>
            <a:r>
              <a:rPr lang="fr-FR" altLang="fr-FR" dirty="0" err="1"/>
              <a:t>propriete</a:t>
            </a:r>
            <a:r>
              <a:rPr lang="fr-FR" altLang="fr-FR" dirty="0"/>
              <a:t>="valeur"]*</a:t>
            </a:r>
          </a:p>
          <a:p>
            <a:pPr lvl="1"/>
            <a:r>
              <a:rPr lang="fr-FR" altLang="fr-FR" dirty="0"/>
              <a:t>un nom de domaine</a:t>
            </a:r>
          </a:p>
          <a:p>
            <a:pPr lvl="2"/>
            <a:r>
              <a:rPr lang="fr-FR" altLang="fr-FR" dirty="0"/>
              <a:t>Peut être vide</a:t>
            </a:r>
          </a:p>
          <a:p>
            <a:pPr lvl="2"/>
            <a:r>
              <a:rPr lang="fr-FR" altLang="fr-FR" dirty="0"/>
              <a:t>En général, on prend le nom du package, mais ce n’est pas une obligation, on peut aussi prendre le nom de l’application</a:t>
            </a:r>
          </a:p>
          <a:p>
            <a:pPr lvl="2"/>
            <a:r>
              <a:rPr lang="fr-FR" altLang="fr-FR" dirty="0"/>
              <a:t>Vous ne pouvez pas utiliser les ‘/’ ou ‘:’</a:t>
            </a:r>
          </a:p>
          <a:p>
            <a:pPr lvl="2"/>
            <a:r>
              <a:rPr lang="fr-FR" altLang="fr-FR" dirty="0"/>
              <a:t>‘*’ et ‘?’ sont réservés pour la recherche</a:t>
            </a:r>
          </a:p>
          <a:p>
            <a:pPr lvl="1"/>
            <a:r>
              <a:rPr lang="fr-FR" altLang="fr-FR" dirty="0"/>
              <a:t>un ensemble de propriétés sous la forme de paires clé = valeur séparées par des virgules. </a:t>
            </a:r>
          </a:p>
          <a:p>
            <a:pPr lvl="2"/>
            <a:r>
              <a:rPr lang="fr-FR" altLang="fr-FR" dirty="0"/>
              <a:t>Au moins une propriété doit être définie</a:t>
            </a:r>
          </a:p>
          <a:p>
            <a:pPr lvl="2"/>
            <a:r>
              <a:rPr lang="fr-FR" altLang="fr-FR" dirty="0"/>
              <a:t>Vous pouvez faire usage de " " pour entourer les valeurs (quand il y a une ‘,’ par exemple)</a:t>
            </a:r>
          </a:p>
          <a:p>
            <a:pPr lvl="2"/>
            <a:r>
              <a:rPr lang="fr-FR" altLang="fr-FR" dirty="0"/>
              <a:t>L'ordre des propriétés n'est pas significatif.</a:t>
            </a:r>
          </a:p>
          <a:p>
            <a:endParaRPr lang="fr-FR" altLang="fr-FR" dirty="0"/>
          </a:p>
          <a:p>
            <a:r>
              <a:rPr lang="fr-FR" altLang="fr-FR" dirty="0"/>
              <a:t>Attention : les </a:t>
            </a:r>
            <a:r>
              <a:rPr lang="fr-FR" altLang="fr-FR" b="1" dirty="0"/>
              <a:t>espaces</a:t>
            </a:r>
            <a:r>
              <a:rPr lang="fr-FR" altLang="fr-FR" dirty="0"/>
              <a:t> contenus dans l'</a:t>
            </a:r>
            <a:r>
              <a:rPr lang="fr-FR" altLang="fr-FR" dirty="0" err="1"/>
              <a:t>ObjectName</a:t>
            </a:r>
            <a:r>
              <a:rPr lang="fr-FR" altLang="fr-FR" dirty="0"/>
              <a:t> sont significatifs et ils sont aussi </a:t>
            </a:r>
            <a:r>
              <a:rPr lang="fr-FR" altLang="fr-FR" b="1" dirty="0"/>
              <a:t>sensibles à la casse</a:t>
            </a:r>
            <a:r>
              <a:rPr lang="fr-FR" altLang="fr-FR" dirty="0"/>
              <a:t>.</a:t>
            </a:r>
          </a:p>
        </p:txBody>
      </p:sp>
      <p:sp>
        <p:nvSpPr>
          <p:cNvPr id="6" name="Espace réservé du numéro de diapositive 5">
            <a:extLst>
              <a:ext uri="{FF2B5EF4-FFF2-40B4-BE49-F238E27FC236}">
                <a16:creationId xmlns:a16="http://schemas.microsoft.com/office/drawing/2014/main" id="{A93AB217-D6CB-4543-A163-C91BA5769502}"/>
              </a:ext>
            </a:extLst>
          </p:cNvPr>
          <p:cNvSpPr>
            <a:spLocks noGrp="1"/>
          </p:cNvSpPr>
          <p:nvPr>
            <p:ph type="sldNum" sz="quarter" idx="12"/>
          </p:nvPr>
        </p:nvSpPr>
        <p:spPr/>
        <p:txBody>
          <a:bodyPr/>
          <a:lstStyle/>
          <a:p>
            <a:fld id="{27DD2850-4166-4114-B1C5-40990753D8A0}" type="slidenum">
              <a:rPr lang="fr-FR" smtClean="0"/>
              <a:t>591</a:t>
            </a:fld>
            <a:endParaRPr lang="fr-FR"/>
          </a:p>
        </p:txBody>
      </p:sp>
      <p:sp>
        <p:nvSpPr>
          <p:cNvPr id="2" name="Espace réservé du pied de page 1">
            <a:extLst>
              <a:ext uri="{FF2B5EF4-FFF2-40B4-BE49-F238E27FC236}">
                <a16:creationId xmlns:a16="http://schemas.microsoft.com/office/drawing/2014/main" id="{AAB2A4B7-B992-4AC0-AE02-CA72241BD9C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15453399"/>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93AB217-D6CB-4543-A163-C91BA5769502}"/>
              </a:ext>
            </a:extLst>
          </p:cNvPr>
          <p:cNvSpPr>
            <a:spLocks noGrp="1"/>
          </p:cNvSpPr>
          <p:nvPr>
            <p:ph type="sldNum" sz="quarter" idx="12"/>
          </p:nvPr>
        </p:nvSpPr>
        <p:spPr/>
        <p:txBody>
          <a:bodyPr/>
          <a:lstStyle/>
          <a:p>
            <a:fld id="{27DD2850-4166-4114-B1C5-40990753D8A0}" type="slidenum">
              <a:rPr lang="fr-FR" smtClean="0"/>
              <a:t>592</a:t>
            </a:fld>
            <a:endParaRPr lang="fr-FR"/>
          </a:p>
        </p:txBody>
      </p:sp>
      <p:sp>
        <p:nvSpPr>
          <p:cNvPr id="24578" name="Rectangle 1031"/>
          <p:cNvSpPr>
            <a:spLocks noGrp="1" noChangeArrowheads="1"/>
          </p:cNvSpPr>
          <p:nvPr>
            <p:ph type="title"/>
          </p:nvPr>
        </p:nvSpPr>
        <p:spPr/>
        <p:txBody>
          <a:bodyPr>
            <a:normAutofit fontScale="90000"/>
          </a:bodyPr>
          <a:lstStyle/>
          <a:p>
            <a:r>
              <a:rPr lang="fr-FR" altLang="fr-FR" dirty="0"/>
              <a:t>JMX : Côté client</a:t>
            </a:r>
          </a:p>
        </p:txBody>
      </p:sp>
      <p:sp>
        <p:nvSpPr>
          <p:cNvPr id="4" name="Espace réservé du contenu 3">
            <a:extLst>
              <a:ext uri="{FF2B5EF4-FFF2-40B4-BE49-F238E27FC236}">
                <a16:creationId xmlns:a16="http://schemas.microsoft.com/office/drawing/2014/main" id="{4D086378-2777-4A2B-AF95-0EE38FA7E778}"/>
              </a:ext>
            </a:extLst>
          </p:cNvPr>
          <p:cNvSpPr>
            <a:spLocks noGrp="1"/>
          </p:cNvSpPr>
          <p:nvPr>
            <p:ph idx="1"/>
          </p:nvPr>
        </p:nvSpPr>
        <p:spPr/>
        <p:txBody>
          <a:bodyPr/>
          <a:lstStyle/>
          <a:p>
            <a:r>
              <a:rPr lang="fr-FR" dirty="0"/>
              <a:t>Pour accéder à votre </a:t>
            </a:r>
            <a:r>
              <a:rPr lang="fr-FR" dirty="0" err="1"/>
              <a:t>Mbean</a:t>
            </a:r>
            <a:r>
              <a:rPr lang="fr-FR" dirty="0"/>
              <a:t> vous aurez besoin :</a:t>
            </a:r>
          </a:p>
          <a:p>
            <a:pPr lvl="1"/>
            <a:r>
              <a:rPr lang="fr-FR" dirty="0"/>
              <a:t>De l’adresse de la RMI </a:t>
            </a:r>
            <a:r>
              <a:rPr lang="fr-FR" dirty="0" err="1"/>
              <a:t>Registry</a:t>
            </a:r>
            <a:endParaRPr lang="fr-FR" dirty="0"/>
          </a:p>
          <a:p>
            <a:pPr lvl="1"/>
            <a:r>
              <a:rPr lang="fr-FR" dirty="0"/>
              <a:t>De </a:t>
            </a:r>
            <a:r>
              <a:rPr lang="fr-FR" dirty="0" err="1"/>
              <a:t>l’object</a:t>
            </a:r>
            <a:r>
              <a:rPr lang="fr-FR" dirty="0"/>
              <a:t> Name de votre MBean</a:t>
            </a:r>
          </a:p>
          <a:p>
            <a:pPr lvl="1"/>
            <a:endParaRPr lang="fr-FR" dirty="0"/>
          </a:p>
          <a:p>
            <a:r>
              <a:rPr lang="fr-FR" dirty="0"/>
              <a:t>Vous pouvez accéder à votre </a:t>
            </a:r>
            <a:r>
              <a:rPr lang="fr-FR" dirty="0" err="1"/>
              <a:t>bean</a:t>
            </a:r>
            <a:r>
              <a:rPr lang="fr-FR" dirty="0"/>
              <a:t> via :</a:t>
            </a:r>
          </a:p>
          <a:p>
            <a:pPr lvl="1"/>
            <a:r>
              <a:rPr lang="fr-FR" dirty="0"/>
              <a:t>Du code</a:t>
            </a:r>
          </a:p>
          <a:p>
            <a:pPr lvl="1"/>
            <a:r>
              <a:rPr lang="fr-FR" dirty="0"/>
              <a:t>Un client déjà fournit par Oracle : la </a:t>
            </a:r>
            <a:r>
              <a:rPr lang="fr-FR" dirty="0" err="1"/>
              <a:t>JConsole</a:t>
            </a:r>
            <a:endParaRPr lang="fr-FR" dirty="0"/>
          </a:p>
        </p:txBody>
      </p:sp>
      <p:sp>
        <p:nvSpPr>
          <p:cNvPr id="2" name="Espace réservé du pied de page 1">
            <a:extLst>
              <a:ext uri="{FF2B5EF4-FFF2-40B4-BE49-F238E27FC236}">
                <a16:creationId xmlns:a16="http://schemas.microsoft.com/office/drawing/2014/main" id="{DC7E078E-471A-41E5-9921-3E673D4D155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5842458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p:txBody>
          <a:bodyPr>
            <a:normAutofit fontScale="90000"/>
          </a:bodyPr>
          <a:lstStyle/>
          <a:p>
            <a:r>
              <a:rPr lang="fr-FR" altLang="fr-FR" dirty="0"/>
              <a:t>JMX : Côté client</a:t>
            </a:r>
            <a:endParaRPr lang="fr-FR" dirty="0"/>
          </a:p>
        </p:txBody>
      </p:sp>
      <p:sp>
        <p:nvSpPr>
          <p:cNvPr id="25603" name="Rectangle 1027"/>
          <p:cNvSpPr>
            <a:spLocks noGrp="1" noChangeArrowheads="1"/>
          </p:cNvSpPr>
          <p:nvPr>
            <p:ph idx="1"/>
          </p:nvPr>
        </p:nvSpPr>
        <p:spPr/>
        <p:txBody>
          <a:bodyPr>
            <a:normAutofit fontScale="92500" lnSpcReduction="10000"/>
          </a:bodyPr>
          <a:lstStyle/>
          <a:p>
            <a:r>
              <a:rPr lang="fr-FR" altLang="en-US" dirty="0"/>
              <a:t>La </a:t>
            </a:r>
            <a:r>
              <a:rPr lang="fr-FR" altLang="en-US" dirty="0" err="1"/>
              <a:t>JConsole</a:t>
            </a:r>
            <a:r>
              <a:rPr lang="fr-FR" altLang="en-US" dirty="0"/>
              <a:t> se trouve dans le dossier bin de votre JVM</a:t>
            </a:r>
          </a:p>
          <a:p>
            <a:pPr lvl="1"/>
            <a:r>
              <a:rPr lang="fr-FR" altLang="en-US" dirty="0"/>
              <a:t>Il existe sous toutes les plateformes</a:t>
            </a:r>
          </a:p>
          <a:p>
            <a:pPr lvl="1"/>
            <a:endParaRPr lang="fr-FR" altLang="en-US" dirty="0"/>
          </a:p>
          <a:p>
            <a:r>
              <a:rPr lang="fr-FR" altLang="en-US" dirty="0"/>
              <a:t>Pour le lancer :</a:t>
            </a:r>
          </a:p>
          <a:p>
            <a:pPr lvl="1"/>
            <a:r>
              <a:rPr lang="fr-FR" altLang="en-US" dirty="0"/>
              <a:t>Sous Windows, Contrôle de Mission Java</a:t>
            </a:r>
          </a:p>
          <a:p>
            <a:pPr lvl="2"/>
            <a:r>
              <a:rPr lang="fr-FR" altLang="en-US" dirty="0"/>
              <a:t>Puis accédez à la console JMX</a:t>
            </a:r>
          </a:p>
          <a:p>
            <a:pPr lvl="1"/>
            <a:r>
              <a:rPr lang="fr-FR" altLang="en-US" dirty="0"/>
              <a:t>Sous Shell, [JAVA_HOME]\bin\</a:t>
            </a:r>
            <a:r>
              <a:rPr lang="fr-FR" altLang="en-US" dirty="0" err="1"/>
              <a:t>jconsole</a:t>
            </a:r>
            <a:endParaRPr lang="fr-FR" altLang="en-US" dirty="0"/>
          </a:p>
          <a:p>
            <a:pPr lvl="1"/>
            <a:endParaRPr lang="fr-FR" altLang="en-US" dirty="0"/>
          </a:p>
          <a:p>
            <a:r>
              <a:rPr lang="fr-FR" altLang="en-US" dirty="0"/>
              <a:t>Remarque : si vous avez des difficultés à trouvez votre processus Java, lancez la </a:t>
            </a:r>
            <a:r>
              <a:rPr lang="fr-FR" altLang="en-US" dirty="0" err="1"/>
              <a:t>jconsole</a:t>
            </a:r>
            <a:r>
              <a:rPr lang="fr-FR" altLang="en-US" dirty="0"/>
              <a:t> en tant qu’administrateur</a:t>
            </a:r>
          </a:p>
        </p:txBody>
      </p:sp>
      <p:sp>
        <p:nvSpPr>
          <p:cNvPr id="7" name="Espace réservé du numéro de diapositive 6">
            <a:extLst>
              <a:ext uri="{FF2B5EF4-FFF2-40B4-BE49-F238E27FC236}">
                <a16:creationId xmlns:a16="http://schemas.microsoft.com/office/drawing/2014/main" id="{33AA7421-08F9-4369-BC6F-342301064079}"/>
              </a:ext>
            </a:extLst>
          </p:cNvPr>
          <p:cNvSpPr>
            <a:spLocks noGrp="1"/>
          </p:cNvSpPr>
          <p:nvPr>
            <p:ph type="sldNum" sz="quarter" idx="12"/>
          </p:nvPr>
        </p:nvSpPr>
        <p:spPr/>
        <p:txBody>
          <a:bodyPr/>
          <a:lstStyle/>
          <a:p>
            <a:fld id="{27DD2850-4166-4114-B1C5-40990753D8A0}" type="slidenum">
              <a:rPr lang="fr-FR" smtClean="0"/>
              <a:t>593</a:t>
            </a:fld>
            <a:endParaRPr lang="fr-FR"/>
          </a:p>
        </p:txBody>
      </p:sp>
      <p:pic>
        <p:nvPicPr>
          <p:cNvPr id="2" name="Image 1">
            <a:extLst>
              <a:ext uri="{FF2B5EF4-FFF2-40B4-BE49-F238E27FC236}">
                <a16:creationId xmlns:a16="http://schemas.microsoft.com/office/drawing/2014/main" id="{C1A968CB-9F06-455E-92C1-DB79B31ACE7E}"/>
              </a:ext>
            </a:extLst>
          </p:cNvPr>
          <p:cNvPicPr>
            <a:picLocks noChangeAspect="1"/>
          </p:cNvPicPr>
          <p:nvPr/>
        </p:nvPicPr>
        <p:blipFill>
          <a:blip r:embed="rId3"/>
          <a:stretch>
            <a:fillRect/>
          </a:stretch>
        </p:blipFill>
        <p:spPr>
          <a:xfrm>
            <a:off x="8656906" y="3234490"/>
            <a:ext cx="609685" cy="609685"/>
          </a:xfrm>
          <a:prstGeom prst="rect">
            <a:avLst/>
          </a:prstGeom>
        </p:spPr>
      </p:pic>
      <p:sp>
        <p:nvSpPr>
          <p:cNvPr id="3" name="Espace réservé du pied de page 2">
            <a:extLst>
              <a:ext uri="{FF2B5EF4-FFF2-40B4-BE49-F238E27FC236}">
                <a16:creationId xmlns:a16="http://schemas.microsoft.com/office/drawing/2014/main" id="{5FADB5B2-438D-416D-AD48-9F0B7F1C1AB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6523775"/>
      </p:ext>
    </p:extLst>
  </p:cSld>
  <p:clrMapOvr>
    <a:masterClrMapping/>
  </p:clrMapOvr>
  <p:transition spd="slow"/>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p:txBody>
          <a:bodyPr>
            <a:normAutofit fontScale="90000"/>
          </a:bodyPr>
          <a:lstStyle/>
          <a:p>
            <a:r>
              <a:rPr lang="fr-FR" altLang="fr-FR" dirty="0"/>
              <a:t>JMX : Côté client</a:t>
            </a:r>
            <a:endParaRPr lang="fr-FR" dirty="0"/>
          </a:p>
        </p:txBody>
      </p:sp>
      <p:sp>
        <p:nvSpPr>
          <p:cNvPr id="7" name="Espace réservé du numéro de diapositive 6">
            <a:extLst>
              <a:ext uri="{FF2B5EF4-FFF2-40B4-BE49-F238E27FC236}">
                <a16:creationId xmlns:a16="http://schemas.microsoft.com/office/drawing/2014/main" id="{EF73F610-C765-4211-8578-BFA321CE2EC2}"/>
              </a:ext>
            </a:extLst>
          </p:cNvPr>
          <p:cNvSpPr>
            <a:spLocks noGrp="1"/>
          </p:cNvSpPr>
          <p:nvPr>
            <p:ph type="sldNum" sz="quarter" idx="12"/>
          </p:nvPr>
        </p:nvSpPr>
        <p:spPr/>
        <p:txBody>
          <a:bodyPr/>
          <a:lstStyle/>
          <a:p>
            <a:fld id="{27DD2850-4166-4114-B1C5-40990753D8A0}" type="slidenum">
              <a:rPr lang="fr-FR" smtClean="0"/>
              <a:t>594</a:t>
            </a:fld>
            <a:endParaRPr lang="fr-FR"/>
          </a:p>
        </p:txBody>
      </p:sp>
      <p:pic>
        <p:nvPicPr>
          <p:cNvPr id="2" name="Image 1">
            <a:extLst>
              <a:ext uri="{FF2B5EF4-FFF2-40B4-BE49-F238E27FC236}">
                <a16:creationId xmlns:a16="http://schemas.microsoft.com/office/drawing/2014/main" id="{74B16CFA-7324-4515-897B-E2FD53838A89}"/>
              </a:ext>
            </a:extLst>
          </p:cNvPr>
          <p:cNvPicPr>
            <a:picLocks noChangeAspect="1"/>
          </p:cNvPicPr>
          <p:nvPr/>
        </p:nvPicPr>
        <p:blipFill>
          <a:blip r:embed="rId3"/>
          <a:stretch>
            <a:fillRect/>
          </a:stretch>
        </p:blipFill>
        <p:spPr>
          <a:xfrm>
            <a:off x="1531119" y="1696775"/>
            <a:ext cx="8677275" cy="4124325"/>
          </a:xfrm>
          <a:prstGeom prst="rect">
            <a:avLst/>
          </a:prstGeom>
        </p:spPr>
      </p:pic>
      <p:pic>
        <p:nvPicPr>
          <p:cNvPr id="6" name="Image 5">
            <a:extLst>
              <a:ext uri="{FF2B5EF4-FFF2-40B4-BE49-F238E27FC236}">
                <a16:creationId xmlns:a16="http://schemas.microsoft.com/office/drawing/2014/main" id="{A69919EB-9D39-4777-BEB2-5454472E7F3E}"/>
              </a:ext>
            </a:extLst>
          </p:cNvPr>
          <p:cNvPicPr>
            <a:picLocks noChangeAspect="1"/>
          </p:cNvPicPr>
          <p:nvPr/>
        </p:nvPicPr>
        <p:blipFill>
          <a:blip r:embed="rId4"/>
          <a:stretch>
            <a:fillRect/>
          </a:stretch>
        </p:blipFill>
        <p:spPr>
          <a:xfrm>
            <a:off x="6097668" y="252108"/>
            <a:ext cx="609685" cy="609685"/>
          </a:xfrm>
          <a:prstGeom prst="rect">
            <a:avLst/>
          </a:prstGeom>
        </p:spPr>
      </p:pic>
      <p:sp>
        <p:nvSpPr>
          <p:cNvPr id="3" name="Ellipse 2">
            <a:extLst>
              <a:ext uri="{FF2B5EF4-FFF2-40B4-BE49-F238E27FC236}">
                <a16:creationId xmlns:a16="http://schemas.microsoft.com/office/drawing/2014/main" id="{23A7A52D-FF67-4A7A-B7CF-D62D59F2CD1D}"/>
              </a:ext>
            </a:extLst>
          </p:cNvPr>
          <p:cNvSpPr/>
          <p:nvPr/>
        </p:nvSpPr>
        <p:spPr>
          <a:xfrm>
            <a:off x="3765272" y="5081047"/>
            <a:ext cx="1875934" cy="62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6ACA3EE3-E038-407D-8392-3AD86D365BCC}"/>
              </a:ext>
            </a:extLst>
          </p:cNvPr>
          <p:cNvSpPr/>
          <p:nvPr/>
        </p:nvSpPr>
        <p:spPr>
          <a:xfrm>
            <a:off x="1683519" y="3084136"/>
            <a:ext cx="1875934" cy="62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917878AC-4DB5-47D5-B21A-E8E55F5578E1}"/>
              </a:ext>
            </a:extLst>
          </p:cNvPr>
          <p:cNvSpPr/>
          <p:nvPr/>
        </p:nvSpPr>
        <p:spPr>
          <a:xfrm>
            <a:off x="3427478" y="3574329"/>
            <a:ext cx="1875934" cy="62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73E8F89B-0859-4BE4-A253-28C52E956C79}"/>
              </a:ext>
            </a:extLst>
          </p:cNvPr>
          <p:cNvSpPr/>
          <p:nvPr/>
        </p:nvSpPr>
        <p:spPr>
          <a:xfrm>
            <a:off x="5872898" y="2841829"/>
            <a:ext cx="716437" cy="62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Bulle narrative : rectangle 3">
            <a:extLst>
              <a:ext uri="{FF2B5EF4-FFF2-40B4-BE49-F238E27FC236}">
                <a16:creationId xmlns:a16="http://schemas.microsoft.com/office/drawing/2014/main" id="{BB1D91E3-7DEA-4D8D-A816-A985E45C2B19}"/>
              </a:ext>
            </a:extLst>
          </p:cNvPr>
          <p:cNvSpPr/>
          <p:nvPr/>
        </p:nvSpPr>
        <p:spPr>
          <a:xfrm>
            <a:off x="179387" y="1838227"/>
            <a:ext cx="914400" cy="612648"/>
          </a:xfrm>
          <a:prstGeom prst="wedgeRectCallout">
            <a:avLst>
              <a:gd name="adj1" fmla="val 112157"/>
              <a:gd name="adj2" fmla="val 179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Arial" panose="020B0604020202020204" pitchFamily="34" charset="0"/>
                <a:cs typeface="Arial" panose="020B0604020202020204" pitchFamily="34" charset="0"/>
              </a:rPr>
              <a:t>Processus Java</a:t>
            </a:r>
          </a:p>
        </p:txBody>
      </p:sp>
      <p:sp>
        <p:nvSpPr>
          <p:cNvPr id="12" name="Bulle narrative : rectangle 11">
            <a:extLst>
              <a:ext uri="{FF2B5EF4-FFF2-40B4-BE49-F238E27FC236}">
                <a16:creationId xmlns:a16="http://schemas.microsoft.com/office/drawing/2014/main" id="{725A72C5-AE6C-4459-A70F-0AA7F1666456}"/>
              </a:ext>
            </a:extLst>
          </p:cNvPr>
          <p:cNvSpPr/>
          <p:nvPr/>
        </p:nvSpPr>
        <p:spPr>
          <a:xfrm>
            <a:off x="1531119" y="5601093"/>
            <a:ext cx="914400" cy="612648"/>
          </a:xfrm>
          <a:prstGeom prst="wedgeRectCallout">
            <a:avLst>
              <a:gd name="adj1" fmla="val 205971"/>
              <a:gd name="adj2" fmla="val -575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latin typeface="Arial" panose="020B0604020202020204" pitchFamily="34" charset="0"/>
                <a:cs typeface="Arial" panose="020B0604020202020204" pitchFamily="34" charset="0"/>
              </a:rPr>
              <a:t>Mbeans</a:t>
            </a:r>
            <a:r>
              <a:rPr lang="fr-FR" sz="1200" dirty="0">
                <a:latin typeface="Arial" panose="020B0604020202020204" pitchFamily="34" charset="0"/>
                <a:cs typeface="Arial" panose="020B0604020202020204" pitchFamily="34" charset="0"/>
              </a:rPr>
              <a:t> du processus</a:t>
            </a:r>
          </a:p>
        </p:txBody>
      </p:sp>
      <p:sp>
        <p:nvSpPr>
          <p:cNvPr id="13" name="Bulle narrative : rectangle 12">
            <a:extLst>
              <a:ext uri="{FF2B5EF4-FFF2-40B4-BE49-F238E27FC236}">
                <a16:creationId xmlns:a16="http://schemas.microsoft.com/office/drawing/2014/main" id="{82B561C9-B5AE-4AF5-A627-8BC76AA0B842}"/>
              </a:ext>
            </a:extLst>
          </p:cNvPr>
          <p:cNvSpPr/>
          <p:nvPr/>
        </p:nvSpPr>
        <p:spPr>
          <a:xfrm>
            <a:off x="4064800" y="1152907"/>
            <a:ext cx="1238611" cy="612648"/>
          </a:xfrm>
          <a:prstGeom prst="wedgeRectCallout">
            <a:avLst>
              <a:gd name="adj1" fmla="val -28049"/>
              <a:gd name="adj2" fmla="val 336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latin typeface="Arial" panose="020B0604020202020204" pitchFamily="34" charset="0"/>
                <a:cs typeface="Arial" panose="020B0604020202020204" pitchFamily="34" charset="0"/>
              </a:rPr>
              <a:t>ObjectName</a:t>
            </a:r>
            <a:endParaRPr lang="fr-FR" sz="1200" dirty="0">
              <a:latin typeface="Arial" panose="020B0604020202020204" pitchFamily="34" charset="0"/>
              <a:cs typeface="Arial" panose="020B0604020202020204" pitchFamily="34" charset="0"/>
            </a:endParaRPr>
          </a:p>
        </p:txBody>
      </p:sp>
      <p:sp>
        <p:nvSpPr>
          <p:cNvPr id="14" name="Bulle narrative : rectangle 13">
            <a:extLst>
              <a:ext uri="{FF2B5EF4-FFF2-40B4-BE49-F238E27FC236}">
                <a16:creationId xmlns:a16="http://schemas.microsoft.com/office/drawing/2014/main" id="{5044EC83-5E97-42D9-90EE-C79F03085F1F}"/>
              </a:ext>
            </a:extLst>
          </p:cNvPr>
          <p:cNvSpPr/>
          <p:nvPr/>
        </p:nvSpPr>
        <p:spPr>
          <a:xfrm>
            <a:off x="7516582" y="895495"/>
            <a:ext cx="1238611" cy="612648"/>
          </a:xfrm>
          <a:prstGeom prst="wedgeRectCallout">
            <a:avLst>
              <a:gd name="adj1" fmla="val -130795"/>
              <a:gd name="adj2" fmla="val 273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Arial" panose="020B0604020202020204" pitchFamily="34" charset="0"/>
                <a:cs typeface="Arial" panose="020B0604020202020204" pitchFamily="34" charset="0"/>
              </a:rPr>
              <a:t>Opérations</a:t>
            </a:r>
          </a:p>
        </p:txBody>
      </p:sp>
      <p:sp>
        <p:nvSpPr>
          <p:cNvPr id="5" name="Espace réservé du pied de page 4">
            <a:extLst>
              <a:ext uri="{FF2B5EF4-FFF2-40B4-BE49-F238E27FC236}">
                <a16:creationId xmlns:a16="http://schemas.microsoft.com/office/drawing/2014/main" id="{2AC1E097-5212-4CEA-A539-A349885BD0D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19329128"/>
      </p:ext>
    </p:extLst>
  </p:cSld>
  <p:clrMapOvr>
    <a:masterClrMapping/>
  </p:clrMapOvr>
  <p:transition spd="slow"/>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16996532-5592-4105-ADCB-6CEA9E2EFC0D}"/>
              </a:ext>
            </a:extLst>
          </p:cNvPr>
          <p:cNvSpPr>
            <a:spLocks noGrp="1"/>
          </p:cNvSpPr>
          <p:nvPr>
            <p:ph type="sldNum" sz="quarter" idx="12"/>
          </p:nvPr>
        </p:nvSpPr>
        <p:spPr/>
        <p:txBody>
          <a:bodyPr/>
          <a:lstStyle/>
          <a:p>
            <a:fld id="{27DD2850-4166-4114-B1C5-40990753D8A0}" type="slidenum">
              <a:rPr lang="fr-FR" smtClean="0"/>
              <a:pPr/>
              <a:t>595</a:t>
            </a:fld>
            <a:endParaRPr lang="fr-FR"/>
          </a:p>
        </p:txBody>
      </p:sp>
      <p:sp>
        <p:nvSpPr>
          <p:cNvPr id="51204" name="Rectangle 1028"/>
          <p:cNvSpPr>
            <a:spLocks noGrp="1" noChangeArrowheads="1"/>
          </p:cNvSpPr>
          <p:nvPr>
            <p:ph type="title"/>
          </p:nvPr>
        </p:nvSpPr>
        <p:spPr/>
        <p:txBody>
          <a:bodyPr>
            <a:normAutofit fontScale="90000"/>
          </a:bodyPr>
          <a:lstStyle/>
          <a:p>
            <a:r>
              <a:rPr lang="fr-FR" dirty="0"/>
              <a:t>JMX </a:t>
            </a:r>
          </a:p>
        </p:txBody>
      </p:sp>
      <p:sp>
        <p:nvSpPr>
          <p:cNvPr id="29699" name="Rectangle 1029"/>
          <p:cNvSpPr>
            <a:spLocks noGrp="1" noChangeArrowheads="1"/>
          </p:cNvSpPr>
          <p:nvPr>
            <p:ph idx="1"/>
          </p:nvPr>
        </p:nvSpPr>
        <p:spPr/>
        <p:txBody>
          <a:bodyPr/>
          <a:lstStyle/>
          <a:p>
            <a:r>
              <a:rPr lang="fr-FR" altLang="en-US" dirty="0"/>
              <a:t>Plus d’information sur le JMX :</a:t>
            </a:r>
          </a:p>
          <a:p>
            <a:pPr lvl="1"/>
            <a:r>
              <a:rPr lang="fr-FR" altLang="en-US" dirty="0"/>
              <a:t>https://www.jmdoudoux.fr/java/dej/chap-jmx.htm</a:t>
            </a:r>
          </a:p>
          <a:p>
            <a:pPr lvl="1"/>
            <a:r>
              <a:rPr lang="fr-FR" altLang="en-US" dirty="0"/>
              <a:t>https://docs.oracle.com/javase/tutorial/jmx/</a:t>
            </a:r>
          </a:p>
          <a:p>
            <a:endParaRPr lang="fr-FR" altLang="en-US" dirty="0"/>
          </a:p>
          <a:p>
            <a:pPr lvl="1"/>
            <a:endParaRPr lang="fr-FR" altLang="en-US" dirty="0"/>
          </a:p>
        </p:txBody>
      </p:sp>
      <p:sp>
        <p:nvSpPr>
          <p:cNvPr id="2" name="Espace réservé du pied de page 1">
            <a:extLst>
              <a:ext uri="{FF2B5EF4-FFF2-40B4-BE49-F238E27FC236}">
                <a16:creationId xmlns:a16="http://schemas.microsoft.com/office/drawing/2014/main" id="{EF3DE5A8-526C-4B6B-9C33-A3FEFD012D4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87039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16996532-5592-4105-ADCB-6CEA9E2EFC0D}"/>
              </a:ext>
            </a:extLst>
          </p:cNvPr>
          <p:cNvSpPr>
            <a:spLocks noGrp="1"/>
          </p:cNvSpPr>
          <p:nvPr>
            <p:ph type="sldNum" sz="quarter" idx="12"/>
          </p:nvPr>
        </p:nvSpPr>
        <p:spPr/>
        <p:txBody>
          <a:bodyPr/>
          <a:lstStyle/>
          <a:p>
            <a:fld id="{27DD2850-4166-4114-B1C5-40990753D8A0}" type="slidenum">
              <a:rPr lang="fr-FR" smtClean="0"/>
              <a:pPr/>
              <a:t>596</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a:t>
            </a:r>
            <a:endParaRPr lang="fr-FR" dirty="0"/>
          </a:p>
        </p:txBody>
      </p:sp>
      <p:sp>
        <p:nvSpPr>
          <p:cNvPr id="29699" name="Rectangle 1029"/>
          <p:cNvSpPr>
            <a:spLocks noGrp="1" noChangeArrowheads="1"/>
          </p:cNvSpPr>
          <p:nvPr>
            <p:ph idx="1"/>
          </p:nvPr>
        </p:nvSpPr>
        <p:spPr/>
        <p:txBody>
          <a:bodyPr/>
          <a:lstStyle/>
          <a:p>
            <a:r>
              <a:rPr lang="fr-FR" altLang="en-US" dirty="0"/>
              <a:t>Spring va nous permettre de :</a:t>
            </a:r>
          </a:p>
          <a:p>
            <a:pPr lvl="1"/>
            <a:r>
              <a:rPr lang="fr-FR" altLang="en-US" dirty="0"/>
              <a:t>Déclarer des MBean</a:t>
            </a:r>
          </a:p>
          <a:p>
            <a:pPr lvl="1"/>
            <a:r>
              <a:rPr lang="fr-FR" altLang="en-US" dirty="0"/>
              <a:t>Déclarer une RMI </a:t>
            </a:r>
            <a:r>
              <a:rPr lang="fr-FR" altLang="en-US" dirty="0" err="1"/>
              <a:t>Registry</a:t>
            </a:r>
            <a:endParaRPr lang="fr-FR" altLang="en-US" dirty="0"/>
          </a:p>
          <a:p>
            <a:pPr lvl="1"/>
            <a:r>
              <a:rPr lang="fr-FR" altLang="en-US" dirty="0"/>
              <a:t>Récupérer des MBean</a:t>
            </a:r>
          </a:p>
          <a:p>
            <a:pPr lvl="1"/>
            <a:endParaRPr lang="fr-FR" altLang="en-US" dirty="0"/>
          </a:p>
          <a:p>
            <a:r>
              <a:rPr lang="fr-FR" altLang="en-US" dirty="0"/>
              <a:t>Sans avoir à écrire trop de code</a:t>
            </a:r>
          </a:p>
          <a:p>
            <a:pPr lvl="1"/>
            <a:r>
              <a:rPr lang="fr-FR" altLang="en-US" dirty="0"/>
              <a:t>Mais en faisant un peu de configuration</a:t>
            </a:r>
          </a:p>
          <a:p>
            <a:pPr lvl="1"/>
            <a:endParaRPr lang="fr-FR" altLang="en-US" dirty="0"/>
          </a:p>
        </p:txBody>
      </p:sp>
      <p:sp>
        <p:nvSpPr>
          <p:cNvPr id="2" name="Espace réservé du pied de page 1">
            <a:extLst>
              <a:ext uri="{FF2B5EF4-FFF2-40B4-BE49-F238E27FC236}">
                <a16:creationId xmlns:a16="http://schemas.microsoft.com/office/drawing/2014/main" id="{04FD1E44-8C44-43D6-8B7B-C7E1BC1B74C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0708699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597</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MBean</a:t>
            </a:r>
          </a:p>
        </p:txBody>
      </p:sp>
      <p:sp>
        <p:nvSpPr>
          <p:cNvPr id="30724" name="Rectangle 1029"/>
          <p:cNvSpPr>
            <a:spLocks noGrp="1" noChangeArrowheads="1"/>
          </p:cNvSpPr>
          <p:nvPr>
            <p:ph idx="1"/>
          </p:nvPr>
        </p:nvSpPr>
        <p:spPr/>
        <p:txBody>
          <a:bodyPr/>
          <a:lstStyle/>
          <a:p>
            <a:r>
              <a:rPr lang="fr-FR" altLang="en-US" dirty="0"/>
              <a:t>En Spring, un MBean suit les mêmes contraintes que dans la norme Java JMX</a:t>
            </a:r>
          </a:p>
          <a:p>
            <a:endParaRPr lang="fr-FR" altLang="en-US" dirty="0"/>
          </a:p>
          <a:p>
            <a:r>
              <a:rPr lang="fr-FR" altLang="en-US" dirty="0"/>
              <a:t>Cependant, vous n’êtes pas dans l’obligation de le représenter par une interface</a:t>
            </a:r>
          </a:p>
          <a:p>
            <a:pPr lvl="1"/>
            <a:r>
              <a:rPr lang="fr-FR" altLang="en-US" dirty="0"/>
              <a:t>C’est tout de même très fortement recommandé, mais ce n’est pas une obligation</a:t>
            </a:r>
          </a:p>
        </p:txBody>
      </p:sp>
      <p:sp>
        <p:nvSpPr>
          <p:cNvPr id="2" name="Espace réservé du pied de page 1">
            <a:extLst>
              <a:ext uri="{FF2B5EF4-FFF2-40B4-BE49-F238E27FC236}">
                <a16:creationId xmlns:a16="http://schemas.microsoft.com/office/drawing/2014/main" id="{5CD0A2A5-2547-4F09-9022-F0603521E29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21087804"/>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598</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Interface du MBean</a:t>
            </a:r>
          </a:p>
        </p:txBody>
      </p:sp>
      <p:sp>
        <p:nvSpPr>
          <p:cNvPr id="30724" name="Rectangle 1029"/>
          <p:cNvSpPr>
            <a:spLocks noGrp="1" noChangeArrowheads="1"/>
          </p:cNvSpPr>
          <p:nvPr>
            <p:ph idx="1"/>
          </p:nvPr>
        </p:nvSpPr>
        <p:spPr/>
        <p:txBody>
          <a:bodyPr/>
          <a:lstStyle/>
          <a:p>
            <a:r>
              <a:rPr lang="fr-FR" altLang="en-US" dirty="0"/>
              <a:t>L’interface qui va représenter votre MBean n’a pas obligation de se nommer </a:t>
            </a:r>
            <a:r>
              <a:rPr lang="fr-FR" altLang="en-US" dirty="0" err="1"/>
              <a:t>XxxxMBean</a:t>
            </a:r>
            <a:endParaRPr lang="fr-FR" altLang="en-US" dirty="0"/>
          </a:p>
          <a:p>
            <a:endParaRPr lang="fr-FR" altLang="en-US" dirty="0"/>
          </a:p>
          <a:p>
            <a:r>
              <a:rPr lang="fr-FR" altLang="en-US" dirty="0"/>
              <a:t>Vous pouvez conserver le nom </a:t>
            </a:r>
            <a:r>
              <a:rPr lang="fr-FR" altLang="en-US" dirty="0" err="1"/>
              <a:t>XxxxMBean</a:t>
            </a:r>
            <a:r>
              <a:rPr lang="fr-FR" altLang="en-US" dirty="0"/>
              <a:t> si vous le souhaitez mais ce n’est plus une obligation en Spring</a:t>
            </a:r>
          </a:p>
        </p:txBody>
      </p:sp>
      <p:sp>
        <p:nvSpPr>
          <p:cNvPr id="2" name="Espace réservé du pied de page 1">
            <a:extLst>
              <a:ext uri="{FF2B5EF4-FFF2-40B4-BE49-F238E27FC236}">
                <a16:creationId xmlns:a16="http://schemas.microsoft.com/office/drawing/2014/main" id="{49F7BF6D-9DB7-4745-9BB3-2CF808597B7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10044282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599</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RMI </a:t>
            </a:r>
            <a:r>
              <a:rPr lang="fr-FR" dirty="0" err="1"/>
              <a:t>Registry</a:t>
            </a:r>
            <a:endParaRPr lang="fr-FR" dirty="0"/>
          </a:p>
        </p:txBody>
      </p:sp>
      <p:sp>
        <p:nvSpPr>
          <p:cNvPr id="30724" name="Rectangle 1029"/>
          <p:cNvSpPr>
            <a:spLocks noGrp="1" noChangeArrowheads="1"/>
          </p:cNvSpPr>
          <p:nvPr>
            <p:ph idx="1"/>
          </p:nvPr>
        </p:nvSpPr>
        <p:spPr/>
        <p:txBody>
          <a:bodyPr/>
          <a:lstStyle/>
          <a:p>
            <a:r>
              <a:rPr lang="fr-FR" altLang="en-US" dirty="0"/>
              <a:t>C’est le Spring qui va se charger :</a:t>
            </a:r>
          </a:p>
          <a:p>
            <a:pPr lvl="1"/>
            <a:r>
              <a:rPr lang="fr-FR" altLang="en-US" dirty="0"/>
              <a:t>De la création de la RMI </a:t>
            </a:r>
            <a:r>
              <a:rPr lang="fr-FR" altLang="en-US" dirty="0" err="1"/>
              <a:t>Registry</a:t>
            </a:r>
            <a:endParaRPr lang="fr-FR" altLang="en-US" dirty="0"/>
          </a:p>
          <a:p>
            <a:pPr lvl="1"/>
            <a:r>
              <a:rPr lang="fr-FR" altLang="en-US" dirty="0"/>
              <a:t>De sa mise à disposition, son démarrage</a:t>
            </a:r>
          </a:p>
          <a:p>
            <a:pPr lvl="1"/>
            <a:r>
              <a:rPr lang="fr-FR" altLang="en-US" dirty="0"/>
              <a:t>De l’ajout de votre MBean dans la </a:t>
            </a:r>
            <a:r>
              <a:rPr lang="fr-FR" altLang="en-US" dirty="0" err="1"/>
              <a:t>registry</a:t>
            </a:r>
            <a:endParaRPr lang="fr-FR" altLang="en-US" dirty="0"/>
          </a:p>
          <a:p>
            <a:pPr lvl="1"/>
            <a:endParaRPr lang="fr-FR" altLang="en-US" dirty="0"/>
          </a:p>
          <a:p>
            <a:r>
              <a:rPr lang="fr-FR" altLang="en-US" dirty="0"/>
              <a:t>Rien ne se fait dans le code, tout se fera dans le fichier de configuration</a:t>
            </a:r>
          </a:p>
        </p:txBody>
      </p:sp>
      <p:sp>
        <p:nvSpPr>
          <p:cNvPr id="2" name="Espace réservé du pied de page 1">
            <a:extLst>
              <a:ext uri="{FF2B5EF4-FFF2-40B4-BE49-F238E27FC236}">
                <a16:creationId xmlns:a16="http://schemas.microsoft.com/office/drawing/2014/main" id="{F806190D-359F-469A-B0A5-F5BB9C09D87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3225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normAutofit fontScale="90000"/>
          </a:bodyPr>
          <a:lstStyle/>
          <a:p>
            <a:r>
              <a:rPr lang="fr-FR"/>
              <a:t>Asssemblage avec Spring</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6</a:t>
            </a:fld>
            <a:endParaRPr lang="fr-FR"/>
          </a:p>
        </p:txBody>
      </p:sp>
      <p:grpSp>
        <p:nvGrpSpPr>
          <p:cNvPr id="4" name="Groupe 3"/>
          <p:cNvGrpSpPr/>
          <p:nvPr/>
        </p:nvGrpSpPr>
        <p:grpSpPr>
          <a:xfrm>
            <a:off x="1908700" y="1858964"/>
            <a:ext cx="8094956" cy="4124586"/>
            <a:chOff x="3230564" y="1858964"/>
            <a:chExt cx="5761037" cy="2789236"/>
          </a:xfrm>
        </p:grpSpPr>
        <p:sp>
          <p:nvSpPr>
            <p:cNvPr id="38918" name="Text Box 4"/>
            <p:cNvSpPr txBox="1">
              <a:spLocks noChangeArrowheads="1"/>
            </p:cNvSpPr>
            <p:nvPr/>
          </p:nvSpPr>
          <p:spPr bwMode="auto">
            <a:xfrm>
              <a:off x="3230564" y="2559050"/>
              <a:ext cx="5761037" cy="2089150"/>
            </a:xfrm>
            <a:prstGeom prst="rect">
              <a:avLst/>
            </a:prstGeom>
            <a:solidFill>
              <a:srgbClr val="FFCC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marL="358775" indent="21590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898525" indent="-2159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898525" indent="179388">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r" eaLnBrk="1" hangingPunct="1">
                <a:spcBef>
                  <a:spcPct val="20000"/>
                </a:spcBef>
                <a:spcAft>
                  <a:spcPct val="0"/>
                </a:spcAft>
                <a:buClrTx/>
                <a:buSzTx/>
                <a:buFontTx/>
                <a:buNone/>
              </a:pPr>
              <a:r>
                <a:rPr lang="fr-FR" altLang="en-US"/>
                <a:t>Machine Virtuelle Java</a:t>
              </a:r>
            </a:p>
          </p:txBody>
        </p:sp>
        <p:sp>
          <p:nvSpPr>
            <p:cNvPr id="38919" name="Text Box 5"/>
            <p:cNvSpPr txBox="1">
              <a:spLocks noChangeArrowheads="1"/>
            </p:cNvSpPr>
            <p:nvPr/>
          </p:nvSpPr>
          <p:spPr bwMode="auto">
            <a:xfrm>
              <a:off x="3230564" y="2559050"/>
              <a:ext cx="1800225" cy="1728788"/>
            </a:xfrm>
            <a:prstGeom prst="rect">
              <a:avLst/>
            </a:prstGeom>
            <a:solidFill>
              <a:srgbClr val="00CCFF"/>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marL="358775" indent="21590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898525" indent="-2159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898525" indent="179388">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Bef>
                  <a:spcPct val="20000"/>
                </a:spcBef>
                <a:spcAft>
                  <a:spcPct val="0"/>
                </a:spcAft>
                <a:buClrTx/>
                <a:buSzTx/>
                <a:buFontTx/>
                <a:buNone/>
              </a:pPr>
              <a:r>
                <a:rPr lang="fr-FR" altLang="en-US"/>
                <a:t>JEE</a:t>
              </a:r>
            </a:p>
          </p:txBody>
        </p:sp>
        <p:sp>
          <p:nvSpPr>
            <p:cNvPr id="38920" name="Text Box 6"/>
            <p:cNvSpPr txBox="1">
              <a:spLocks noChangeArrowheads="1"/>
            </p:cNvSpPr>
            <p:nvPr/>
          </p:nvSpPr>
          <p:spPr bwMode="auto">
            <a:xfrm>
              <a:off x="3230564" y="1858964"/>
              <a:ext cx="5761037" cy="700087"/>
            </a:xfrm>
            <a:prstGeom prst="rect">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marL="358775" indent="21590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898525" indent="-2159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898525" indent="179388">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Bef>
                  <a:spcPct val="20000"/>
                </a:spcBef>
                <a:spcAft>
                  <a:spcPct val="0"/>
                </a:spcAft>
                <a:buClrTx/>
                <a:buSzTx/>
                <a:buFontTx/>
                <a:buNone/>
              </a:pPr>
              <a:r>
                <a:rPr lang="fr-FR" altLang="en-US"/>
                <a:t>Application</a:t>
              </a:r>
            </a:p>
          </p:txBody>
        </p:sp>
        <p:sp>
          <p:nvSpPr>
            <p:cNvPr id="38921" name="Text Box 7"/>
            <p:cNvSpPr txBox="1">
              <a:spLocks noChangeArrowheads="1"/>
            </p:cNvSpPr>
            <p:nvPr/>
          </p:nvSpPr>
          <p:spPr bwMode="auto">
            <a:xfrm>
              <a:off x="3930650" y="2559050"/>
              <a:ext cx="4629150" cy="1296988"/>
            </a:xfrm>
            <a:prstGeom prst="rect">
              <a:avLst/>
            </a:prstGeom>
            <a:solidFill>
              <a:srgbClr val="FFE67D"/>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marL="358775" indent="21590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898525" indent="-2159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898525" indent="179388">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algn="r" eaLnBrk="1" hangingPunct="1">
                <a:spcBef>
                  <a:spcPct val="20000"/>
                </a:spcBef>
                <a:spcAft>
                  <a:spcPct val="0"/>
                </a:spcAft>
                <a:buClrTx/>
                <a:buSzTx/>
                <a:buFontTx/>
                <a:buNone/>
              </a:pPr>
              <a:r>
                <a:rPr lang="fr-FR" altLang="en-US"/>
                <a:t>Contexte Spring</a:t>
              </a:r>
            </a:p>
          </p:txBody>
        </p:sp>
        <p:sp>
          <p:nvSpPr>
            <p:cNvPr id="38922" name="Oval 8"/>
            <p:cNvSpPr>
              <a:spLocks noChangeArrowheads="1"/>
            </p:cNvSpPr>
            <p:nvPr/>
          </p:nvSpPr>
          <p:spPr bwMode="auto">
            <a:xfrm>
              <a:off x="4383088" y="4000501"/>
              <a:ext cx="144462" cy="144463"/>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23" name="Oval 9"/>
            <p:cNvSpPr>
              <a:spLocks noChangeArrowheads="1"/>
            </p:cNvSpPr>
            <p:nvPr/>
          </p:nvSpPr>
          <p:spPr bwMode="auto">
            <a:xfrm>
              <a:off x="4383088" y="3351213"/>
              <a:ext cx="144462"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24" name="Line 10"/>
            <p:cNvSpPr>
              <a:spLocks noChangeShapeType="1"/>
            </p:cNvSpPr>
            <p:nvPr/>
          </p:nvSpPr>
          <p:spPr bwMode="auto">
            <a:xfrm>
              <a:off x="4454525" y="3495676"/>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25" name="Line 11"/>
            <p:cNvSpPr>
              <a:spLocks noChangeShapeType="1"/>
            </p:cNvSpPr>
            <p:nvPr/>
          </p:nvSpPr>
          <p:spPr bwMode="auto">
            <a:xfrm flipH="1">
              <a:off x="4454525" y="3063875"/>
              <a:ext cx="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26" name="Line 12"/>
            <p:cNvSpPr>
              <a:spLocks noChangeShapeType="1"/>
            </p:cNvSpPr>
            <p:nvPr/>
          </p:nvSpPr>
          <p:spPr bwMode="auto">
            <a:xfrm flipH="1">
              <a:off x="4454526" y="3063875"/>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27" name="Line 13"/>
            <p:cNvSpPr>
              <a:spLocks noChangeShapeType="1"/>
            </p:cNvSpPr>
            <p:nvPr/>
          </p:nvSpPr>
          <p:spPr bwMode="auto">
            <a:xfrm>
              <a:off x="5318126" y="3063875"/>
              <a:ext cx="5048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28" name="Oval 14"/>
            <p:cNvSpPr>
              <a:spLocks noChangeArrowheads="1"/>
            </p:cNvSpPr>
            <p:nvPr/>
          </p:nvSpPr>
          <p:spPr bwMode="auto">
            <a:xfrm>
              <a:off x="5246688" y="2992438"/>
              <a:ext cx="144462"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29" name="Oval 15"/>
            <p:cNvSpPr>
              <a:spLocks noChangeArrowheads="1"/>
            </p:cNvSpPr>
            <p:nvPr/>
          </p:nvSpPr>
          <p:spPr bwMode="auto">
            <a:xfrm>
              <a:off x="5749926" y="3424238"/>
              <a:ext cx="144463"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0" name="Oval 16"/>
            <p:cNvSpPr>
              <a:spLocks noChangeArrowheads="1"/>
            </p:cNvSpPr>
            <p:nvPr/>
          </p:nvSpPr>
          <p:spPr bwMode="auto">
            <a:xfrm>
              <a:off x="6686551" y="2919413"/>
              <a:ext cx="144463"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1" name="Oval 17"/>
            <p:cNvSpPr>
              <a:spLocks noChangeArrowheads="1"/>
            </p:cNvSpPr>
            <p:nvPr/>
          </p:nvSpPr>
          <p:spPr bwMode="auto">
            <a:xfrm>
              <a:off x="5246688" y="2127251"/>
              <a:ext cx="144462" cy="144463"/>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2" name="Oval 18"/>
            <p:cNvSpPr>
              <a:spLocks noChangeArrowheads="1"/>
            </p:cNvSpPr>
            <p:nvPr/>
          </p:nvSpPr>
          <p:spPr bwMode="auto">
            <a:xfrm>
              <a:off x="6686551" y="2200276"/>
              <a:ext cx="144463" cy="144463"/>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3" name="Line 19"/>
            <p:cNvSpPr>
              <a:spLocks noChangeShapeType="1"/>
            </p:cNvSpPr>
            <p:nvPr/>
          </p:nvSpPr>
          <p:spPr bwMode="auto">
            <a:xfrm>
              <a:off x="5318125" y="2271714"/>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34" name="Line 20"/>
            <p:cNvSpPr>
              <a:spLocks noChangeShapeType="1"/>
            </p:cNvSpPr>
            <p:nvPr/>
          </p:nvSpPr>
          <p:spPr bwMode="auto">
            <a:xfrm>
              <a:off x="6831013" y="2992438"/>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35" name="Line 21"/>
            <p:cNvSpPr>
              <a:spLocks noChangeShapeType="1"/>
            </p:cNvSpPr>
            <p:nvPr/>
          </p:nvSpPr>
          <p:spPr bwMode="auto">
            <a:xfrm>
              <a:off x="7407275" y="2992438"/>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8936" name="Oval 22"/>
            <p:cNvSpPr>
              <a:spLocks noChangeArrowheads="1"/>
            </p:cNvSpPr>
            <p:nvPr/>
          </p:nvSpPr>
          <p:spPr bwMode="auto">
            <a:xfrm>
              <a:off x="7334251" y="3208338"/>
              <a:ext cx="144463"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7" name="Line 23"/>
            <p:cNvSpPr>
              <a:spLocks noChangeShapeType="1"/>
            </p:cNvSpPr>
            <p:nvPr/>
          </p:nvSpPr>
          <p:spPr bwMode="auto">
            <a:xfrm flipV="1">
              <a:off x="6759575" y="2343151"/>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38938" name="Oval 24"/>
          <p:cNvSpPr>
            <a:spLocks noChangeArrowheads="1"/>
          </p:cNvSpPr>
          <p:nvPr/>
        </p:nvSpPr>
        <p:spPr bwMode="auto">
          <a:xfrm>
            <a:off x="7185688" y="6430901"/>
            <a:ext cx="144462" cy="144462"/>
          </a:xfrm>
          <a:prstGeom prst="ellipse">
            <a:avLst/>
          </a:prstGeom>
          <a:solidFill>
            <a:srgbClr val="FFFF00"/>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Aft>
                <a:spcPts val="300"/>
              </a:spcAft>
              <a:buClr>
                <a:schemeClr val="tx2"/>
              </a:buClr>
              <a:buSzPct val="100000"/>
              <a:buFont typeface="Lucida Grande"/>
              <a:buChar char="+"/>
              <a:defRPr>
                <a:solidFill>
                  <a:schemeClr val="tx1"/>
                </a:solidFill>
                <a:latin typeface="Arial" panose="020B0604020202020204" pitchFamily="34" charset="0"/>
              </a:defRPr>
            </a:lvl1pPr>
            <a:lvl2pPr marL="742950" indent="-28575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Aft>
                <a:spcPct val="0"/>
              </a:spcAft>
              <a:buClrTx/>
              <a:buSzTx/>
              <a:buFontTx/>
              <a:buNone/>
            </a:pPr>
            <a:endParaRPr lang="en-US" altLang="en-US">
              <a:latin typeface="Arial Narrow" panose="020B0606020202030204" pitchFamily="34" charset="0"/>
            </a:endParaRPr>
          </a:p>
        </p:txBody>
      </p:sp>
      <p:sp>
        <p:nvSpPr>
          <p:cNvPr id="38939" name="Text Box 25"/>
          <p:cNvSpPr txBox="1">
            <a:spLocks noChangeArrowheads="1"/>
          </p:cNvSpPr>
          <p:nvPr/>
        </p:nvSpPr>
        <p:spPr bwMode="auto">
          <a:xfrm>
            <a:off x="7403175" y="6338826"/>
            <a:ext cx="598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marL="358775" indent="215900">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898525" indent="-2159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898525" indent="179388">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eaLnBrk="1" hangingPunct="1">
              <a:spcBef>
                <a:spcPct val="20000"/>
              </a:spcBef>
              <a:spcAft>
                <a:spcPct val="0"/>
              </a:spcAft>
              <a:buClrTx/>
              <a:buSzTx/>
              <a:buFontTx/>
              <a:buNone/>
            </a:pPr>
            <a:r>
              <a:rPr lang="fr-FR" altLang="en-US" sz="1400" i="1">
                <a:solidFill>
                  <a:srgbClr val="A82217"/>
                </a:solidFill>
              </a:rPr>
              <a:t>Bean</a:t>
            </a:r>
          </a:p>
        </p:txBody>
      </p:sp>
      <p:sp>
        <p:nvSpPr>
          <p:cNvPr id="2" name="Espace réservé du pied de page 1">
            <a:extLst>
              <a:ext uri="{FF2B5EF4-FFF2-40B4-BE49-F238E27FC236}">
                <a16:creationId xmlns:a16="http://schemas.microsoft.com/office/drawing/2014/main" id="{0AFAE4D4-22DE-400C-BBEF-E0451B2A027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828780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re 1"/>
          <p:cNvSpPr>
            <a:spLocks noGrp="1"/>
          </p:cNvSpPr>
          <p:nvPr>
            <p:ph type="title"/>
          </p:nvPr>
        </p:nvSpPr>
        <p:spPr/>
        <p:txBody>
          <a:bodyPr>
            <a:normAutofit fontScale="90000"/>
          </a:bodyPr>
          <a:lstStyle/>
          <a:p>
            <a:r>
              <a:rPr lang="fr-FR" altLang="fr-FR"/>
              <a:t>INJECTION DE DÉPENDANCES DES COLLECTIONS</a:t>
            </a:r>
          </a:p>
        </p:txBody>
      </p:sp>
      <p:sp>
        <p:nvSpPr>
          <p:cNvPr id="91139" name="Espace réservé du contenu 2"/>
          <p:cNvSpPr>
            <a:spLocks noGrp="1"/>
          </p:cNvSpPr>
          <p:nvPr>
            <p:ph idx="1"/>
          </p:nvPr>
        </p:nvSpPr>
        <p:spPr>
          <a:xfrm>
            <a:off x="1427755" y="1571348"/>
            <a:ext cx="10559198" cy="5028992"/>
          </a:xfrm>
        </p:spPr>
        <p:txBody>
          <a:bodyPr>
            <a:normAutofit lnSpcReduction="10000"/>
          </a:bodyPr>
          <a:lstStyle/>
          <a:p>
            <a:r>
              <a:rPr lang="fr-FR" altLang="en-US" dirty="0"/>
              <a:t>Liste de </a:t>
            </a:r>
            <a:r>
              <a:rPr lang="fr-FR" altLang="en-US" dirty="0" err="1"/>
              <a:t>beans</a:t>
            </a:r>
            <a:endParaRPr lang="fr-FR" altLang="en-US" dirty="0"/>
          </a:p>
          <a:p>
            <a:pPr lvl="1"/>
            <a:r>
              <a:rPr lang="fr-FR" altLang="en-US" dirty="0"/>
              <a:t>On fera usage ici de l’attribut </a:t>
            </a:r>
            <a:r>
              <a:rPr lang="fr-FR" altLang="en-US" b="1" dirty="0" err="1"/>
              <a:t>bean</a:t>
            </a:r>
            <a:r>
              <a:rPr lang="fr-FR" altLang="en-US" dirty="0"/>
              <a:t> de la balise </a:t>
            </a:r>
            <a:r>
              <a:rPr lang="fr-FR" altLang="en-US" b="1" dirty="0"/>
              <a:t>&lt;</a:t>
            </a:r>
            <a:r>
              <a:rPr lang="fr-FR" altLang="en-US" b="1" dirty="0" err="1"/>
              <a:t>ref</a:t>
            </a:r>
            <a:r>
              <a:rPr lang="fr-FR" altLang="en-US" b="1" dirty="0"/>
              <a:t>&gt;</a:t>
            </a:r>
            <a:r>
              <a:rPr lang="fr-FR" altLang="en-US" dirty="0"/>
              <a:t> (enfant de </a:t>
            </a:r>
            <a:r>
              <a:rPr lang="fr-FR" altLang="en-US" b="1" dirty="0"/>
              <a:t>&lt;</a:t>
            </a:r>
            <a:r>
              <a:rPr lang="fr-FR" altLang="en-US" b="1" dirty="0" err="1"/>
              <a:t>list</a:t>
            </a:r>
            <a:r>
              <a:rPr lang="fr-FR" altLang="en-US" b="1" dirty="0"/>
              <a:t>&gt;</a:t>
            </a:r>
            <a:r>
              <a:rPr lang="fr-FR" altLang="en-US" dirty="0"/>
              <a:t>. Il indiquera l’id d’un </a:t>
            </a:r>
            <a:r>
              <a:rPr lang="fr-FR" altLang="en-US" dirty="0" err="1"/>
              <a:t>bean</a:t>
            </a:r>
            <a:r>
              <a:rPr lang="fr-FR" altLang="en-US" dirty="0"/>
              <a:t> chargé dans le contexte Spring</a:t>
            </a:r>
            <a:endParaRPr lang="fr-FR" altLang="en-US" b="1" dirty="0"/>
          </a:p>
          <a:p>
            <a:pPr marL="457200" lvl="1" indent="0">
              <a:buNone/>
            </a:pPr>
            <a:br>
              <a:rPr lang="fr-FR" altLang="en-US" dirty="0"/>
            </a:br>
            <a:endParaRPr lang="fr-FR" altLang="en-US" dirty="0"/>
          </a:p>
          <a:p>
            <a:endParaRPr lang="fr-FR" altLang="en-US" dirty="0"/>
          </a:p>
          <a:p>
            <a:endParaRPr lang="fr-FR" altLang="en-US" dirty="0"/>
          </a:p>
          <a:p>
            <a:r>
              <a:rPr lang="fr-FR" altLang="en-US" dirty="0"/>
              <a:t>Les interfaces de type Set</a:t>
            </a:r>
          </a:p>
          <a:p>
            <a:pPr lvl="1"/>
            <a:r>
              <a:rPr lang="fr-FR" altLang="en-US" dirty="0"/>
              <a:t>Identique à une liste mais avec le tag &lt;set&gt;.</a:t>
            </a:r>
          </a:p>
        </p:txBody>
      </p:sp>
      <p:sp>
        <p:nvSpPr>
          <p:cNvPr id="7" name="ZoneTexte 6"/>
          <p:cNvSpPr txBox="1"/>
          <p:nvPr/>
        </p:nvSpPr>
        <p:spPr>
          <a:xfrm>
            <a:off x="3851359" y="3229840"/>
            <a:ext cx="7391400" cy="2031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 id="</a:t>
            </a:r>
            <a:r>
              <a:rPr lang="fr-FR" altLang="fr-FR" sz="1400" dirty="0" err="1">
                <a:latin typeface="Courier New" pitchFamily="49" charset="0"/>
              </a:rPr>
              <a:t>carnetAdresse</a:t>
            </a:r>
            <a:r>
              <a:rPr lang="fr-FR" altLang="fr-FR" sz="1400" dirty="0">
                <a:latin typeface="Courier New" pitchFamily="49" charset="0"/>
              </a:rPr>
              <a:t>" class="</a:t>
            </a:r>
            <a:r>
              <a:rPr lang="fr-FR" altLang="fr-FR" sz="1400" dirty="0" err="1">
                <a:latin typeface="Courier New" pitchFamily="49" charset="0"/>
              </a:rPr>
              <a:t>exemple.CarnetAdresseImpl</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 </a:t>
            </a:r>
            <a:r>
              <a:rPr lang="fr-FR" altLang="fr-FR" sz="1400" dirty="0" err="1">
                <a:latin typeface="Courier New" pitchFamily="49" charset="0"/>
              </a:rPr>
              <a:t>name</a:t>
            </a:r>
            <a:r>
              <a:rPr lang="fr-FR" altLang="fr-FR" sz="1400" dirty="0">
                <a:latin typeface="Courier New" pitchFamily="49" charset="0"/>
              </a:rPr>
              <a:t>="adresses"&gt;</a:t>
            </a:r>
          </a:p>
          <a:p>
            <a:pPr>
              <a:defRPr/>
            </a:pPr>
            <a:r>
              <a:rPr lang="fr-FR" altLang="fr-FR" sz="1400" dirty="0">
                <a:latin typeface="Courier New" pitchFamily="49" charset="0"/>
              </a:rPr>
              <a:t>    &lt;</a:t>
            </a:r>
            <a:r>
              <a:rPr lang="fr-FR" altLang="fr-FR" sz="1400" dirty="0" err="1">
                <a:latin typeface="Courier New" pitchFamily="49" charset="0"/>
              </a:rPr>
              <a:t>list</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b="1" dirty="0" err="1">
                <a:latin typeface="Courier New" pitchFamily="49" charset="0"/>
              </a:rPr>
              <a:t>ref</a:t>
            </a:r>
            <a:r>
              <a:rPr lang="fr-FR" altLang="fr-FR" sz="1400" b="1" dirty="0">
                <a:latin typeface="Courier New" pitchFamily="49" charset="0"/>
              </a:rPr>
              <a:t> </a:t>
            </a:r>
            <a:r>
              <a:rPr lang="fr-FR" altLang="fr-FR" sz="1400" b="1" dirty="0" err="1">
                <a:latin typeface="Courier New" pitchFamily="49" charset="0"/>
              </a:rPr>
              <a:t>bean</a:t>
            </a:r>
            <a:r>
              <a:rPr lang="fr-FR" altLang="fr-FR" sz="1400" dirty="0">
                <a:latin typeface="Courier New" pitchFamily="49" charset="0"/>
              </a:rPr>
              <a:t>="adresse1"/&gt;</a:t>
            </a:r>
          </a:p>
          <a:p>
            <a:pPr>
              <a:defRPr/>
            </a:pPr>
            <a:r>
              <a:rPr lang="fr-FR" altLang="fr-FR" sz="1400" dirty="0">
                <a:latin typeface="Courier New" pitchFamily="49" charset="0"/>
              </a:rPr>
              <a:t>      &lt;</a:t>
            </a:r>
            <a:r>
              <a:rPr lang="fr-FR" altLang="fr-FR" sz="1400" b="1" dirty="0" err="1">
                <a:latin typeface="Courier New" pitchFamily="49" charset="0"/>
              </a:rPr>
              <a:t>ref</a:t>
            </a:r>
            <a:r>
              <a:rPr lang="fr-FR" altLang="fr-FR" sz="1400" b="1" dirty="0">
                <a:latin typeface="Courier New" pitchFamily="49" charset="0"/>
              </a:rPr>
              <a:t> </a:t>
            </a:r>
            <a:r>
              <a:rPr lang="fr-FR" altLang="fr-FR" sz="1400" b="1" dirty="0" err="1">
                <a:latin typeface="Courier New" pitchFamily="49" charset="0"/>
              </a:rPr>
              <a:t>bean</a:t>
            </a:r>
            <a:r>
              <a:rPr lang="fr-FR" altLang="fr-FR" sz="1400" dirty="0">
                <a:latin typeface="Courier New" pitchFamily="49" charset="0"/>
              </a:rPr>
              <a:t>="adresse2"/&gt;</a:t>
            </a:r>
          </a:p>
          <a:p>
            <a:pPr>
              <a:defRPr/>
            </a:pPr>
            <a:r>
              <a:rPr lang="fr-FR" altLang="fr-FR" sz="1400" dirty="0">
                <a:latin typeface="Courier New" pitchFamily="49" charset="0"/>
              </a:rPr>
              <a:t>      &lt;</a:t>
            </a:r>
            <a:r>
              <a:rPr lang="fr-FR" altLang="fr-FR" sz="1400" b="1" dirty="0" err="1">
                <a:latin typeface="Courier New" pitchFamily="49" charset="0"/>
              </a:rPr>
              <a:t>ref</a:t>
            </a:r>
            <a:r>
              <a:rPr lang="fr-FR" altLang="fr-FR" sz="1400" b="1" dirty="0">
                <a:latin typeface="Courier New" pitchFamily="49" charset="0"/>
              </a:rPr>
              <a:t> </a:t>
            </a:r>
            <a:r>
              <a:rPr lang="fr-FR" altLang="fr-FR" sz="1400" b="1" dirty="0" err="1">
                <a:latin typeface="Courier New" pitchFamily="49" charset="0"/>
              </a:rPr>
              <a:t>bean</a:t>
            </a:r>
            <a:r>
              <a:rPr lang="fr-FR" altLang="fr-FR" sz="1400" dirty="0">
                <a:latin typeface="Courier New" pitchFamily="49" charset="0"/>
              </a:rPr>
              <a:t>="adresse2"/&gt;</a:t>
            </a:r>
          </a:p>
          <a:p>
            <a:pPr>
              <a:defRPr/>
            </a:pPr>
            <a:r>
              <a:rPr lang="fr-FR" altLang="fr-FR" sz="1400" dirty="0">
                <a:latin typeface="Courier New" pitchFamily="49" charset="0"/>
              </a:rPr>
              <a:t>    &lt;/</a:t>
            </a:r>
            <a:r>
              <a:rPr lang="fr-FR" altLang="fr-FR" sz="1400" dirty="0" err="1">
                <a:latin typeface="Courier New" pitchFamily="49" charset="0"/>
              </a:rPr>
              <a:t>list</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&gt;</a:t>
            </a:r>
          </a:p>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60</a:t>
            </a:fld>
            <a:endParaRPr lang="fr-FR"/>
          </a:p>
        </p:txBody>
      </p:sp>
      <p:sp>
        <p:nvSpPr>
          <p:cNvPr id="3" name="Espace réservé du pied de page 2">
            <a:extLst>
              <a:ext uri="{FF2B5EF4-FFF2-40B4-BE49-F238E27FC236}">
                <a16:creationId xmlns:a16="http://schemas.microsoft.com/office/drawing/2014/main" id="{B32B0EC0-0544-4E55-81F0-AAFC5FDD4B8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86755661"/>
      </p:ext>
    </p:extLst>
  </p:cSld>
  <p:clrMapOvr>
    <a:masterClrMapping/>
  </p:clrMapOvr>
  <p:transition spd="slow"/>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600</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RMI </a:t>
            </a:r>
            <a:r>
              <a:rPr lang="fr-FR" dirty="0" err="1"/>
              <a:t>Registry</a:t>
            </a:r>
            <a:endParaRPr lang="fr-FR" dirty="0"/>
          </a:p>
        </p:txBody>
      </p:sp>
      <p:sp>
        <p:nvSpPr>
          <p:cNvPr id="3" name="Espace réservé du contenu 2">
            <a:extLst>
              <a:ext uri="{FF2B5EF4-FFF2-40B4-BE49-F238E27FC236}">
                <a16:creationId xmlns:a16="http://schemas.microsoft.com/office/drawing/2014/main" id="{37E48B4F-83E8-493A-A5A1-728BABA99B80}"/>
              </a:ext>
            </a:extLst>
          </p:cNvPr>
          <p:cNvSpPr>
            <a:spLocks noGrp="1"/>
          </p:cNvSpPr>
          <p:nvPr>
            <p:ph idx="1"/>
          </p:nvPr>
        </p:nvSpPr>
        <p:spPr>
          <a:xfrm>
            <a:off x="1427755" y="1295400"/>
            <a:ext cx="10559198" cy="5304940"/>
          </a:xfrm>
        </p:spPr>
        <p:txBody>
          <a:bodyPr>
            <a:normAutofit/>
          </a:bodyPr>
          <a:lstStyle/>
          <a:p>
            <a:endParaRPr lang="fr-FR" sz="2400" dirty="0"/>
          </a:p>
          <a:p>
            <a:endParaRPr lang="fr-FR" sz="2400" dirty="0"/>
          </a:p>
          <a:p>
            <a:endParaRPr lang="fr-FR" sz="2400" dirty="0"/>
          </a:p>
          <a:p>
            <a:endParaRPr lang="fr-FR" sz="2400" dirty="0"/>
          </a:p>
          <a:p>
            <a:endParaRPr lang="fr-FR" sz="2400" dirty="0"/>
          </a:p>
          <a:p>
            <a:endParaRPr lang="fr-FR" sz="2400" dirty="0"/>
          </a:p>
          <a:p>
            <a:endParaRPr lang="fr-FR" sz="2400" dirty="0"/>
          </a:p>
          <a:p>
            <a:endParaRPr lang="fr-FR" sz="2400" dirty="0"/>
          </a:p>
          <a:p>
            <a:r>
              <a:rPr lang="fr-FR" sz="2400" dirty="0" err="1"/>
              <a:t>depends</a:t>
            </a:r>
            <a:r>
              <a:rPr lang="fr-FR" sz="2400" dirty="0"/>
              <a:t>-on : indique que le </a:t>
            </a:r>
            <a:r>
              <a:rPr lang="fr-FR" sz="2400" dirty="0" err="1"/>
              <a:t>bean</a:t>
            </a:r>
            <a:r>
              <a:rPr lang="fr-FR" sz="2400" dirty="0"/>
              <a:t> (ici </a:t>
            </a:r>
            <a:r>
              <a:rPr lang="fr-FR" sz="2400" i="1" dirty="0" err="1"/>
              <a:t>ConnectorServerFactoryBean</a:t>
            </a:r>
            <a:r>
              <a:rPr lang="fr-FR" sz="2400" dirty="0"/>
              <a:t>) sera fabriqué </a:t>
            </a:r>
            <a:r>
              <a:rPr lang="fr-FR" sz="2400" b="1" u="sng" dirty="0"/>
              <a:t>APRES</a:t>
            </a:r>
            <a:r>
              <a:rPr lang="fr-FR" sz="2400" dirty="0"/>
              <a:t> celui représenté par </a:t>
            </a:r>
            <a:r>
              <a:rPr lang="fr-FR" sz="2400" dirty="0" err="1"/>
              <a:t>l’id</a:t>
            </a:r>
            <a:r>
              <a:rPr lang="fr-FR" sz="2400" dirty="0"/>
              <a:t> donné (ici </a:t>
            </a:r>
            <a:r>
              <a:rPr lang="fr-FR" sz="2400" i="1" dirty="0" err="1"/>
              <a:t>RmiRegistryFactoryBean</a:t>
            </a:r>
            <a:r>
              <a:rPr lang="fr-FR" sz="2400" dirty="0"/>
              <a:t>).</a:t>
            </a:r>
          </a:p>
        </p:txBody>
      </p:sp>
      <p:pic>
        <p:nvPicPr>
          <p:cNvPr id="2" name="Image 1">
            <a:extLst>
              <a:ext uri="{FF2B5EF4-FFF2-40B4-BE49-F238E27FC236}">
                <a16:creationId xmlns:a16="http://schemas.microsoft.com/office/drawing/2014/main" id="{9ED4EE6C-BA83-419E-A1FE-416CA3C33DFE}"/>
              </a:ext>
            </a:extLst>
          </p:cNvPr>
          <p:cNvPicPr>
            <a:picLocks noChangeAspect="1"/>
          </p:cNvPicPr>
          <p:nvPr/>
        </p:nvPicPr>
        <p:blipFill>
          <a:blip r:embed="rId3"/>
          <a:stretch>
            <a:fillRect/>
          </a:stretch>
        </p:blipFill>
        <p:spPr>
          <a:xfrm>
            <a:off x="179387" y="1466372"/>
            <a:ext cx="11941337" cy="3502792"/>
          </a:xfrm>
          <a:prstGeom prst="rect">
            <a:avLst/>
          </a:prstGeom>
        </p:spPr>
        <p:style>
          <a:lnRef idx="2">
            <a:schemeClr val="dk1"/>
          </a:lnRef>
          <a:fillRef idx="1">
            <a:schemeClr val="lt1"/>
          </a:fillRef>
          <a:effectRef idx="0">
            <a:schemeClr val="dk1"/>
          </a:effectRef>
          <a:fontRef idx="minor">
            <a:schemeClr val="dk1"/>
          </a:fontRef>
        </p:style>
      </p:pic>
      <p:sp>
        <p:nvSpPr>
          <p:cNvPr id="4" name="Ellipse 3">
            <a:extLst>
              <a:ext uri="{FF2B5EF4-FFF2-40B4-BE49-F238E27FC236}">
                <a16:creationId xmlns:a16="http://schemas.microsoft.com/office/drawing/2014/main" id="{C2E86E93-4AF9-4EA0-B29B-5482150D1D1E}"/>
              </a:ext>
            </a:extLst>
          </p:cNvPr>
          <p:cNvSpPr/>
          <p:nvPr/>
        </p:nvSpPr>
        <p:spPr>
          <a:xfrm>
            <a:off x="6890327" y="3823855"/>
            <a:ext cx="1025237" cy="2586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E2A1D5AF-C203-4D5D-83A7-E93B32AEE81F}"/>
              </a:ext>
            </a:extLst>
          </p:cNvPr>
          <p:cNvCxnSpPr>
            <a:cxnSpLocks/>
            <a:stCxn id="4" idx="3"/>
          </p:cNvCxnSpPr>
          <p:nvPr/>
        </p:nvCxnSpPr>
        <p:spPr>
          <a:xfrm flipH="1">
            <a:off x="3177309" y="4044599"/>
            <a:ext cx="3863160" cy="125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F6FF663F-C465-4C47-A77B-26F8D13E287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721688880"/>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601</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Déclaration MBean</a:t>
            </a:r>
          </a:p>
        </p:txBody>
      </p:sp>
      <p:sp>
        <p:nvSpPr>
          <p:cNvPr id="30724" name="Rectangle 1029"/>
          <p:cNvSpPr>
            <a:spLocks noGrp="1" noChangeArrowheads="1"/>
          </p:cNvSpPr>
          <p:nvPr>
            <p:ph idx="1"/>
          </p:nvPr>
        </p:nvSpPr>
        <p:spPr/>
        <p:txBody>
          <a:bodyPr/>
          <a:lstStyle/>
          <a:p>
            <a:r>
              <a:rPr lang="fr-FR" altLang="en-US" dirty="0"/>
              <a:t>Après avoir codé le MBean (et idéalement son interface), Spring va se charger de les monter dans la RMI </a:t>
            </a:r>
            <a:r>
              <a:rPr lang="fr-FR" altLang="en-US" dirty="0" err="1"/>
              <a:t>registry</a:t>
            </a:r>
            <a:endParaRPr lang="fr-FR" altLang="en-US" dirty="0"/>
          </a:p>
          <a:p>
            <a:endParaRPr lang="fr-FR" altLang="en-US" dirty="0"/>
          </a:p>
          <a:p>
            <a:endParaRPr lang="fr-FR" altLang="en-US" dirty="0"/>
          </a:p>
        </p:txBody>
      </p:sp>
      <p:pic>
        <p:nvPicPr>
          <p:cNvPr id="2" name="Image 1">
            <a:extLst>
              <a:ext uri="{FF2B5EF4-FFF2-40B4-BE49-F238E27FC236}">
                <a16:creationId xmlns:a16="http://schemas.microsoft.com/office/drawing/2014/main" id="{BED1FCA9-1647-47BA-9958-EC750A8A09A1}"/>
              </a:ext>
            </a:extLst>
          </p:cNvPr>
          <p:cNvPicPr>
            <a:picLocks noChangeAspect="1"/>
          </p:cNvPicPr>
          <p:nvPr/>
        </p:nvPicPr>
        <p:blipFill>
          <a:blip r:embed="rId3"/>
          <a:stretch>
            <a:fillRect/>
          </a:stretch>
        </p:blipFill>
        <p:spPr>
          <a:xfrm>
            <a:off x="1563620" y="3018440"/>
            <a:ext cx="9231013" cy="3581900"/>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11E659A4-F776-49A7-A9F8-C54E9CF6368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524082890"/>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602</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Déclaration MBean</a:t>
            </a:r>
          </a:p>
        </p:txBody>
      </p:sp>
      <p:sp>
        <p:nvSpPr>
          <p:cNvPr id="30724" name="Rectangle 1029"/>
          <p:cNvSpPr>
            <a:spLocks noGrp="1" noChangeArrowheads="1"/>
          </p:cNvSpPr>
          <p:nvPr>
            <p:ph idx="1"/>
          </p:nvPr>
        </p:nvSpPr>
        <p:spPr/>
        <p:txBody>
          <a:bodyPr>
            <a:normAutofit/>
          </a:bodyPr>
          <a:lstStyle/>
          <a:p>
            <a:r>
              <a:rPr lang="fr-FR" altLang="en-US" sz="2400" dirty="0"/>
              <a:t>La mise à disposition du MBean se fait par l’objet Spring </a:t>
            </a:r>
            <a:r>
              <a:rPr lang="fr-FR" altLang="en-US" sz="2400" dirty="0" err="1"/>
              <a:t>org.springframework.jmx.export.</a:t>
            </a:r>
            <a:r>
              <a:rPr lang="fr-FR" altLang="en-US" sz="2400" b="1" dirty="0" err="1"/>
              <a:t>MBeanExporter</a:t>
            </a:r>
            <a:endParaRPr lang="fr-FR" altLang="en-US" sz="2400" b="1" dirty="0"/>
          </a:p>
          <a:p>
            <a:endParaRPr lang="fr-FR" altLang="en-US" sz="2400" b="1" dirty="0"/>
          </a:p>
          <a:p>
            <a:r>
              <a:rPr lang="fr-FR" altLang="en-US" sz="2400" dirty="0"/>
              <a:t>Il prend une </a:t>
            </a:r>
            <a:r>
              <a:rPr lang="fr-FR" altLang="en-US" sz="2400" dirty="0" err="1"/>
              <a:t>Map</a:t>
            </a:r>
            <a:r>
              <a:rPr lang="fr-FR" altLang="en-US" sz="2400" dirty="0"/>
              <a:t> :</a:t>
            </a:r>
          </a:p>
          <a:p>
            <a:pPr lvl="1">
              <a:tabLst>
                <a:tab pos="1616075" algn="l"/>
              </a:tabLst>
            </a:pPr>
            <a:r>
              <a:rPr lang="fr-FR" altLang="en-US" sz="2000" b="1" dirty="0"/>
              <a:t>Clef</a:t>
            </a:r>
            <a:r>
              <a:rPr lang="fr-FR" altLang="en-US" sz="2000" dirty="0"/>
              <a:t> 	: </a:t>
            </a:r>
            <a:r>
              <a:rPr lang="fr-FR" altLang="en-US" sz="2000" dirty="0" err="1"/>
              <a:t>ObjectName</a:t>
            </a:r>
            <a:r>
              <a:rPr lang="fr-FR" altLang="en-US" sz="2000" dirty="0"/>
              <a:t> de votre </a:t>
            </a:r>
            <a:r>
              <a:rPr lang="fr-FR" altLang="en-US" sz="2000" dirty="0" err="1"/>
              <a:t>bean</a:t>
            </a:r>
            <a:r>
              <a:rPr lang="fr-FR" altLang="en-US" sz="2000" dirty="0"/>
              <a:t> JMX (attribut key ou key-</a:t>
            </a:r>
            <a:r>
              <a:rPr lang="fr-FR" altLang="en-US" sz="2000" dirty="0" err="1"/>
              <a:t>ref</a:t>
            </a:r>
            <a:r>
              <a:rPr lang="fr-FR" altLang="en-US" sz="2000" dirty="0"/>
              <a:t>)</a:t>
            </a:r>
          </a:p>
          <a:p>
            <a:pPr lvl="1">
              <a:tabLst>
                <a:tab pos="1616075" algn="l"/>
              </a:tabLst>
            </a:pPr>
            <a:r>
              <a:rPr lang="fr-FR" altLang="en-US" sz="2000" b="1" dirty="0"/>
              <a:t>Valeur</a:t>
            </a:r>
            <a:r>
              <a:rPr lang="fr-FR" altLang="en-US" sz="2000" dirty="0"/>
              <a:t> 	: Votre </a:t>
            </a:r>
            <a:r>
              <a:rPr lang="fr-FR" altLang="en-US" sz="2000" dirty="0" err="1"/>
              <a:t>bean</a:t>
            </a:r>
            <a:r>
              <a:rPr lang="fr-FR" altLang="en-US" sz="2000" dirty="0"/>
              <a:t> JMX (attribut value ou value-</a:t>
            </a:r>
            <a:r>
              <a:rPr lang="fr-FR" altLang="en-US" sz="2000" dirty="0" err="1"/>
              <a:t>ref</a:t>
            </a:r>
            <a:r>
              <a:rPr lang="fr-FR" altLang="en-US" sz="2000" dirty="0"/>
              <a:t>)</a:t>
            </a:r>
          </a:p>
          <a:p>
            <a:pPr lvl="1"/>
            <a:endParaRPr lang="fr-FR" altLang="en-US" sz="2000" dirty="0"/>
          </a:p>
          <a:p>
            <a:r>
              <a:rPr lang="fr-FR" altLang="en-US" sz="2400" dirty="0"/>
              <a:t>Il prend aussi un objet </a:t>
            </a:r>
            <a:r>
              <a:rPr lang="fr-FR" altLang="en-US" sz="2400" i="1" dirty="0"/>
              <a:t>assembler</a:t>
            </a:r>
            <a:r>
              <a:rPr lang="fr-FR" altLang="en-US" sz="2400" dirty="0"/>
              <a:t> qui devra appartenir à la famille des </a:t>
            </a:r>
            <a:r>
              <a:rPr lang="fr-FR" altLang="en-US" sz="2400" dirty="0" err="1"/>
              <a:t>org.springframework.jmx.export.assembler.</a:t>
            </a:r>
            <a:r>
              <a:rPr lang="fr-FR" altLang="en-US" sz="2400" b="1" dirty="0" err="1"/>
              <a:t>MBeanInfoAssembler</a:t>
            </a:r>
            <a:endParaRPr lang="fr-FR" altLang="en-US" sz="2400" b="1" dirty="0"/>
          </a:p>
          <a:p>
            <a:endParaRPr lang="fr-FR" altLang="en-US" sz="2400" i="1" dirty="0"/>
          </a:p>
        </p:txBody>
      </p:sp>
      <p:sp>
        <p:nvSpPr>
          <p:cNvPr id="2" name="Espace réservé du pied de page 1">
            <a:extLst>
              <a:ext uri="{FF2B5EF4-FFF2-40B4-BE49-F238E27FC236}">
                <a16:creationId xmlns:a16="http://schemas.microsoft.com/office/drawing/2014/main" id="{8FA32CF5-98F6-433A-814D-C134E21550C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09131711"/>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603</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Déclaration MBean</a:t>
            </a:r>
          </a:p>
        </p:txBody>
      </p:sp>
      <p:sp>
        <p:nvSpPr>
          <p:cNvPr id="30724" name="Rectangle 1029"/>
          <p:cNvSpPr>
            <a:spLocks noGrp="1" noChangeArrowheads="1"/>
          </p:cNvSpPr>
          <p:nvPr>
            <p:ph idx="1"/>
          </p:nvPr>
        </p:nvSpPr>
        <p:spPr/>
        <p:txBody>
          <a:bodyPr>
            <a:normAutofit/>
          </a:bodyPr>
          <a:lstStyle/>
          <a:p>
            <a:r>
              <a:rPr lang="fr-FR" altLang="en-US" sz="2400" dirty="0"/>
              <a:t>Pour votre </a:t>
            </a:r>
            <a:r>
              <a:rPr lang="fr-FR" altLang="en-US" sz="2400" i="1" dirty="0"/>
              <a:t>assembler, </a:t>
            </a:r>
            <a:r>
              <a:rPr lang="fr-FR" altLang="en-US" sz="2400" dirty="0"/>
              <a:t>vous avez le choix :</a:t>
            </a:r>
          </a:p>
          <a:p>
            <a:pPr lvl="1"/>
            <a:r>
              <a:rPr lang="fr-FR" sz="2200" b="1" dirty="0" err="1"/>
              <a:t>SimpleReflectiveMBeanInfoAssembler</a:t>
            </a:r>
            <a:r>
              <a:rPr lang="fr-FR" sz="2200" dirty="0"/>
              <a:t> : expose par introspection toutes les propriétés et les méthodes publiques</a:t>
            </a:r>
          </a:p>
          <a:p>
            <a:pPr lvl="1"/>
            <a:r>
              <a:rPr lang="fr-FR" sz="2200" b="1" dirty="0" err="1"/>
              <a:t>InterfaceBaseMBeanInfoAssembler</a:t>
            </a:r>
            <a:r>
              <a:rPr lang="fr-FR" sz="2200" dirty="0"/>
              <a:t> : expose les propriétés et les méthodes du MBean définies dans une interface</a:t>
            </a:r>
          </a:p>
          <a:p>
            <a:pPr lvl="1"/>
            <a:r>
              <a:rPr lang="fr-FR" sz="2200" b="1" dirty="0" err="1"/>
              <a:t>MetadataMBeanInfoExporter</a:t>
            </a:r>
            <a:r>
              <a:rPr lang="fr-FR" sz="2200" dirty="0"/>
              <a:t> : utilise des annotations pour déterminer les propriétés et les opérations du MBean à exposer (c'est l'implémentation par défaut)</a:t>
            </a:r>
          </a:p>
          <a:p>
            <a:pPr lvl="1"/>
            <a:r>
              <a:rPr lang="fr-FR" sz="2200" b="1" dirty="0" err="1"/>
              <a:t>MethodExclusionMBeanInfoAssembler</a:t>
            </a:r>
            <a:r>
              <a:rPr lang="fr-FR" sz="2200" dirty="0"/>
              <a:t> : expose toutes les propriétés et les méthodes du MBean sauf celles précisées</a:t>
            </a:r>
          </a:p>
          <a:p>
            <a:pPr lvl="1"/>
            <a:r>
              <a:rPr lang="fr-FR" sz="2200" b="1" dirty="0" err="1"/>
              <a:t>MethodNameBasedMBeanInfoAssembler</a:t>
            </a:r>
            <a:r>
              <a:rPr lang="fr-FR" sz="2200" dirty="0"/>
              <a:t> : vous permet d’indiquer les méthodes à exposer. Toutes les méthodes </a:t>
            </a:r>
            <a:r>
              <a:rPr lang="fr-FR" sz="2200" dirty="0" err="1"/>
              <a:t>get</a:t>
            </a:r>
            <a:r>
              <a:rPr lang="fr-FR" sz="2200" dirty="0"/>
              <a:t>/set sont exposées automatiquement.</a:t>
            </a:r>
          </a:p>
        </p:txBody>
      </p:sp>
      <p:sp>
        <p:nvSpPr>
          <p:cNvPr id="2" name="Espace réservé du pied de page 1">
            <a:extLst>
              <a:ext uri="{FF2B5EF4-FFF2-40B4-BE49-F238E27FC236}">
                <a16:creationId xmlns:a16="http://schemas.microsoft.com/office/drawing/2014/main" id="{62EDF065-35E6-4878-87ED-61FAA27B09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88364429"/>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604</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Déclaration MBean</a:t>
            </a:r>
          </a:p>
        </p:txBody>
      </p:sp>
      <p:sp>
        <p:nvSpPr>
          <p:cNvPr id="30724" name="Rectangle 1029"/>
          <p:cNvSpPr>
            <a:spLocks noGrp="1" noChangeArrowheads="1"/>
          </p:cNvSpPr>
          <p:nvPr>
            <p:ph idx="1"/>
          </p:nvPr>
        </p:nvSpPr>
        <p:spPr/>
        <p:txBody>
          <a:bodyPr/>
          <a:lstStyle/>
          <a:p>
            <a:r>
              <a:rPr lang="fr-FR" altLang="en-US" dirty="0"/>
              <a:t>Autre exemple avec un autre assembler</a:t>
            </a:r>
          </a:p>
          <a:p>
            <a:endParaRPr lang="fr-FR" altLang="en-US" dirty="0"/>
          </a:p>
          <a:p>
            <a:endParaRPr lang="fr-FR" altLang="en-US" dirty="0"/>
          </a:p>
        </p:txBody>
      </p:sp>
      <p:pic>
        <p:nvPicPr>
          <p:cNvPr id="3" name="Image 2">
            <a:extLst>
              <a:ext uri="{FF2B5EF4-FFF2-40B4-BE49-F238E27FC236}">
                <a16:creationId xmlns:a16="http://schemas.microsoft.com/office/drawing/2014/main" id="{1F1B44D5-A8D0-46C5-9669-B66D4AB54163}"/>
              </a:ext>
            </a:extLst>
          </p:cNvPr>
          <p:cNvPicPr>
            <a:picLocks noChangeAspect="1"/>
          </p:cNvPicPr>
          <p:nvPr/>
        </p:nvPicPr>
        <p:blipFill>
          <a:blip r:embed="rId3"/>
          <a:stretch>
            <a:fillRect/>
          </a:stretch>
        </p:blipFill>
        <p:spPr>
          <a:xfrm>
            <a:off x="1427755" y="1943925"/>
            <a:ext cx="9240540" cy="4725059"/>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A0329A0D-B1F2-4F1D-8746-A961E342E3C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51808681"/>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605</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Côté client</a:t>
            </a:r>
            <a:endParaRPr lang="fr-FR" dirty="0"/>
          </a:p>
        </p:txBody>
      </p:sp>
      <p:sp>
        <p:nvSpPr>
          <p:cNvPr id="30724" name="Rectangle 1029"/>
          <p:cNvSpPr>
            <a:spLocks noGrp="1" noChangeArrowheads="1"/>
          </p:cNvSpPr>
          <p:nvPr>
            <p:ph idx="1"/>
          </p:nvPr>
        </p:nvSpPr>
        <p:spPr/>
        <p:txBody>
          <a:bodyPr/>
          <a:lstStyle/>
          <a:p>
            <a:r>
              <a:rPr lang="fr-FR" dirty="0"/>
              <a:t>Vous pouvez toujours utiliser la </a:t>
            </a:r>
            <a:r>
              <a:rPr lang="fr-FR" dirty="0" err="1"/>
              <a:t>JConsole</a:t>
            </a:r>
            <a:endParaRPr lang="fr-FR" dirty="0"/>
          </a:p>
          <a:p>
            <a:endParaRPr lang="fr-FR" dirty="0"/>
          </a:p>
          <a:p>
            <a:r>
              <a:rPr lang="fr-FR" dirty="0"/>
              <a:t>Vous pouvez aussi passer par du code</a:t>
            </a:r>
          </a:p>
          <a:p>
            <a:pPr lvl="1"/>
            <a:r>
              <a:rPr lang="fr-FR" dirty="0"/>
              <a:t>Spring se chargera d’aller chercher votre </a:t>
            </a:r>
            <a:r>
              <a:rPr lang="fr-FR" dirty="0" err="1"/>
              <a:t>Mbean</a:t>
            </a:r>
            <a:endParaRPr lang="fr-FR" dirty="0"/>
          </a:p>
          <a:p>
            <a:pPr lvl="1"/>
            <a:r>
              <a:rPr lang="fr-FR" dirty="0"/>
              <a:t>Vous n’avez pas de code à écrire</a:t>
            </a:r>
          </a:p>
          <a:p>
            <a:pPr lvl="2"/>
            <a:r>
              <a:rPr lang="fr-FR" dirty="0"/>
              <a:t>Tout sera dans le fichier de configuration</a:t>
            </a:r>
          </a:p>
        </p:txBody>
      </p:sp>
      <p:sp>
        <p:nvSpPr>
          <p:cNvPr id="2" name="Espace réservé du pied de page 1">
            <a:extLst>
              <a:ext uri="{FF2B5EF4-FFF2-40B4-BE49-F238E27FC236}">
                <a16:creationId xmlns:a16="http://schemas.microsoft.com/office/drawing/2014/main" id="{7584D58C-24D7-4C1B-8BBE-713D78E6C41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5144981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606</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Côté client</a:t>
            </a:r>
            <a:endParaRPr lang="fr-FR" dirty="0"/>
          </a:p>
        </p:txBody>
      </p:sp>
      <p:sp>
        <p:nvSpPr>
          <p:cNvPr id="30724" name="Rectangle 1029"/>
          <p:cNvSpPr>
            <a:spLocks noGrp="1" noChangeArrowheads="1"/>
          </p:cNvSpPr>
          <p:nvPr>
            <p:ph idx="1"/>
          </p:nvPr>
        </p:nvSpPr>
        <p:spPr/>
        <p:txBody>
          <a:bodyPr>
            <a:normAutofit/>
          </a:bodyPr>
          <a:lstStyle/>
          <a:p>
            <a:r>
              <a:rPr lang="fr-FR" sz="2800" dirty="0"/>
              <a:t>Vous devrez déclarer dans votre fichier de configuration Spring côté client, deux éléments :</a:t>
            </a:r>
          </a:p>
          <a:p>
            <a:pPr lvl="1"/>
            <a:r>
              <a:rPr lang="fr-FR" sz="2400" dirty="0"/>
              <a:t>org.springframework.jmx.support.</a:t>
            </a:r>
            <a:r>
              <a:rPr lang="fr-FR" sz="2400" b="1" dirty="0"/>
              <a:t>MBeanServerConnectionFactoryBean</a:t>
            </a:r>
            <a:r>
              <a:rPr lang="fr-FR" sz="2400" dirty="0"/>
              <a:t> : qui portera la </a:t>
            </a:r>
            <a:r>
              <a:rPr lang="fr-FR" sz="2400" i="1" dirty="0"/>
              <a:t>configuration</a:t>
            </a:r>
            <a:r>
              <a:rPr lang="fr-FR" sz="2400" dirty="0"/>
              <a:t> de la RMI </a:t>
            </a:r>
            <a:r>
              <a:rPr lang="fr-FR" sz="2400" dirty="0" err="1"/>
              <a:t>Registry</a:t>
            </a:r>
            <a:r>
              <a:rPr lang="fr-FR" sz="2400" dirty="0"/>
              <a:t> </a:t>
            </a:r>
          </a:p>
          <a:p>
            <a:pPr lvl="1"/>
            <a:r>
              <a:rPr lang="fr-FR" sz="2400" dirty="0" err="1"/>
              <a:t>org.springframework.jmx.access.</a:t>
            </a:r>
            <a:r>
              <a:rPr lang="fr-FR" sz="2400" b="1" dirty="0" err="1"/>
              <a:t>MBeanProxyFactoryBean</a:t>
            </a:r>
            <a:r>
              <a:rPr lang="fr-FR" sz="2400" dirty="0"/>
              <a:t> : qui portera votre MBean</a:t>
            </a:r>
          </a:p>
          <a:p>
            <a:pPr lvl="2"/>
            <a:r>
              <a:rPr lang="fr-FR" sz="2000" dirty="0"/>
              <a:t>Une déclaration par MBean</a:t>
            </a:r>
          </a:p>
          <a:p>
            <a:pPr marL="914400" lvl="2" indent="0">
              <a:buNone/>
            </a:pPr>
            <a:endParaRPr lang="fr-FR" sz="2000" dirty="0"/>
          </a:p>
        </p:txBody>
      </p:sp>
      <p:sp>
        <p:nvSpPr>
          <p:cNvPr id="2" name="Espace réservé du pied de page 1">
            <a:extLst>
              <a:ext uri="{FF2B5EF4-FFF2-40B4-BE49-F238E27FC236}">
                <a16:creationId xmlns:a16="http://schemas.microsoft.com/office/drawing/2014/main" id="{76051238-A680-4025-A002-CE29F8162D5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55310978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607</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Côté client</a:t>
            </a:r>
            <a:endParaRPr lang="fr-FR" dirty="0"/>
          </a:p>
        </p:txBody>
      </p:sp>
      <p:sp>
        <p:nvSpPr>
          <p:cNvPr id="3" name="Espace réservé du contenu 2">
            <a:extLst>
              <a:ext uri="{FF2B5EF4-FFF2-40B4-BE49-F238E27FC236}">
                <a16:creationId xmlns:a16="http://schemas.microsoft.com/office/drawing/2014/main" id="{22CF6A85-0AD0-4757-88CC-CE91F6FDCACD}"/>
              </a:ext>
            </a:extLst>
          </p:cNvPr>
          <p:cNvSpPr>
            <a:spLocks noGrp="1"/>
          </p:cNvSpPr>
          <p:nvPr>
            <p:ph idx="1"/>
          </p:nvPr>
        </p:nvSpPr>
        <p:spPr/>
        <p:txBody>
          <a:bodyPr>
            <a:normAutofit fontScale="92500" lnSpcReduction="10000"/>
          </a:bodyPr>
          <a:lstStyle/>
          <a:p>
            <a:r>
              <a:rPr lang="fr-FR" dirty="0"/>
              <a:t>Exemple :</a:t>
            </a:r>
          </a:p>
          <a:p>
            <a:endParaRPr lang="fr-FR" dirty="0"/>
          </a:p>
          <a:p>
            <a:endParaRPr lang="fr-FR" dirty="0"/>
          </a:p>
          <a:p>
            <a:endParaRPr lang="fr-FR" dirty="0"/>
          </a:p>
          <a:p>
            <a:endParaRPr lang="fr-FR" dirty="0"/>
          </a:p>
          <a:p>
            <a:endParaRPr lang="fr-FR" dirty="0"/>
          </a:p>
          <a:p>
            <a:endParaRPr lang="fr-FR" dirty="0"/>
          </a:p>
          <a:p>
            <a:endParaRPr lang="fr-FR" dirty="0"/>
          </a:p>
          <a:p>
            <a:r>
              <a:rPr lang="fr-FR" dirty="0"/>
              <a:t>Notez ici l’intérêt d’avoir une interface pour représenter notre MBean côté client</a:t>
            </a:r>
          </a:p>
        </p:txBody>
      </p:sp>
      <p:pic>
        <p:nvPicPr>
          <p:cNvPr id="4" name="Image 3">
            <a:extLst>
              <a:ext uri="{FF2B5EF4-FFF2-40B4-BE49-F238E27FC236}">
                <a16:creationId xmlns:a16="http://schemas.microsoft.com/office/drawing/2014/main" id="{BDB5FF2C-82BE-4661-9693-B60B3E972202}"/>
              </a:ext>
            </a:extLst>
          </p:cNvPr>
          <p:cNvPicPr>
            <a:picLocks noChangeAspect="1"/>
          </p:cNvPicPr>
          <p:nvPr/>
        </p:nvPicPr>
        <p:blipFill>
          <a:blip r:embed="rId3"/>
          <a:stretch>
            <a:fillRect/>
          </a:stretch>
        </p:blipFill>
        <p:spPr>
          <a:xfrm>
            <a:off x="315977" y="1824850"/>
            <a:ext cx="11587847" cy="3578423"/>
          </a:xfrm>
          <a:prstGeom prst="rect">
            <a:avLst/>
          </a:prstGeom>
        </p:spPr>
        <p:style>
          <a:lnRef idx="2">
            <a:schemeClr val="dk1"/>
          </a:lnRef>
          <a:fillRef idx="1">
            <a:schemeClr val="lt1"/>
          </a:fillRef>
          <a:effectRef idx="0">
            <a:schemeClr val="dk1"/>
          </a:effectRef>
          <a:fontRef idx="minor">
            <a:schemeClr val="dk1"/>
          </a:fontRef>
        </p:style>
      </p:pic>
      <p:sp>
        <p:nvSpPr>
          <p:cNvPr id="5" name="Ellipse 4">
            <a:extLst>
              <a:ext uri="{FF2B5EF4-FFF2-40B4-BE49-F238E27FC236}">
                <a16:creationId xmlns:a16="http://schemas.microsoft.com/office/drawing/2014/main" id="{7D57D36A-35FD-4131-B2C6-B84AA318E2D5}"/>
              </a:ext>
            </a:extLst>
          </p:cNvPr>
          <p:cNvSpPr/>
          <p:nvPr/>
        </p:nvSpPr>
        <p:spPr>
          <a:xfrm>
            <a:off x="2078181" y="4673601"/>
            <a:ext cx="4248727" cy="267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7FD82CA3-FED5-4F98-A511-C77976070D78}"/>
              </a:ext>
            </a:extLst>
          </p:cNvPr>
          <p:cNvCxnSpPr>
            <a:cxnSpLocks/>
          </p:cNvCxnSpPr>
          <p:nvPr/>
        </p:nvCxnSpPr>
        <p:spPr>
          <a:xfrm flipH="1">
            <a:off x="3749964" y="4941455"/>
            <a:ext cx="452581" cy="71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pied de page 1">
            <a:extLst>
              <a:ext uri="{FF2B5EF4-FFF2-40B4-BE49-F238E27FC236}">
                <a16:creationId xmlns:a16="http://schemas.microsoft.com/office/drawing/2014/main" id="{8730EA82-FB99-4391-9B1E-6BF35313016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0259809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608</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Réalisé le premier TP JMX</a:t>
            </a:r>
          </a:p>
          <a:p>
            <a:pPr lvl="1"/>
            <a:r>
              <a:rPr lang="fr-FR" dirty="0">
                <a:solidFill>
                  <a:schemeClr val="tx1"/>
                </a:solidFill>
              </a:rPr>
              <a:t>Réalisation d</a:t>
            </a:r>
            <a:r>
              <a:rPr lang="fr-FR" dirty="0"/>
              <a:t>’une calculatrice en JMX</a:t>
            </a:r>
            <a:endParaRPr lang="fr-FR" dirty="0">
              <a:solidFill>
                <a:schemeClr val="tx1"/>
              </a:solidFill>
            </a:endParaRPr>
          </a:p>
        </p:txBody>
      </p:sp>
      <p:sp>
        <p:nvSpPr>
          <p:cNvPr id="2" name="Espace réservé du pied de page 1">
            <a:extLst>
              <a:ext uri="{FF2B5EF4-FFF2-40B4-BE49-F238E27FC236}">
                <a16:creationId xmlns:a16="http://schemas.microsoft.com/office/drawing/2014/main" id="{91B97BF8-29B6-48B6-A325-FC74B248254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59F2881F-5F67-4FCC-8437-DF04781C4306}"/>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284073486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609</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Annotations</a:t>
            </a:r>
            <a:endParaRPr lang="fr-FR" dirty="0"/>
          </a:p>
        </p:txBody>
      </p:sp>
      <p:sp>
        <p:nvSpPr>
          <p:cNvPr id="30724" name="Rectangle 1029"/>
          <p:cNvSpPr>
            <a:spLocks noGrp="1" noChangeArrowheads="1"/>
          </p:cNvSpPr>
          <p:nvPr>
            <p:ph idx="1"/>
          </p:nvPr>
        </p:nvSpPr>
        <p:spPr/>
        <p:txBody>
          <a:bodyPr>
            <a:normAutofit fontScale="92500" lnSpcReduction="10000"/>
          </a:bodyPr>
          <a:lstStyle/>
          <a:p>
            <a:r>
              <a:rPr lang="fr-FR" dirty="0"/>
              <a:t>Vous pouvez vous simplifier la vie et faire usage des annotations lors de la réalisation de vos MBean</a:t>
            </a:r>
          </a:p>
          <a:p>
            <a:endParaRPr lang="fr-FR" dirty="0"/>
          </a:p>
          <a:p>
            <a:r>
              <a:rPr lang="fr-FR" dirty="0"/>
              <a:t>Les annotations se chargeront de déclarer :</a:t>
            </a:r>
          </a:p>
          <a:p>
            <a:pPr lvl="1"/>
            <a:r>
              <a:rPr lang="fr-FR" dirty="0"/>
              <a:t>votre </a:t>
            </a:r>
            <a:r>
              <a:rPr lang="fr-FR" dirty="0" err="1"/>
              <a:t>bean</a:t>
            </a:r>
            <a:r>
              <a:rPr lang="fr-FR" dirty="0"/>
              <a:t> dans le contexte Spring</a:t>
            </a:r>
          </a:p>
          <a:p>
            <a:pPr lvl="1"/>
            <a:r>
              <a:rPr lang="fr-FR" dirty="0"/>
              <a:t>les méthodes gérées par JMX</a:t>
            </a:r>
          </a:p>
          <a:p>
            <a:pPr lvl="2"/>
            <a:r>
              <a:rPr lang="fr-FR" dirty="0"/>
              <a:t>Nom, description, description des paramètres, …</a:t>
            </a:r>
          </a:p>
          <a:p>
            <a:pPr lvl="1"/>
            <a:r>
              <a:rPr lang="fr-FR" dirty="0"/>
              <a:t>L’</a:t>
            </a:r>
            <a:r>
              <a:rPr lang="fr-FR" dirty="0" err="1"/>
              <a:t>ObjectName</a:t>
            </a:r>
            <a:r>
              <a:rPr lang="fr-FR" dirty="0"/>
              <a:t> de votre MBean</a:t>
            </a:r>
          </a:p>
          <a:p>
            <a:pPr lvl="1"/>
            <a:endParaRPr lang="fr-FR" dirty="0"/>
          </a:p>
          <a:p>
            <a:r>
              <a:rPr lang="fr-FR" dirty="0"/>
              <a:t>L’utilisation des annotations simplifiera votre fichier de configuration Spring</a:t>
            </a:r>
          </a:p>
        </p:txBody>
      </p:sp>
      <p:sp>
        <p:nvSpPr>
          <p:cNvPr id="2" name="Espace réservé du pied de page 1">
            <a:extLst>
              <a:ext uri="{FF2B5EF4-FFF2-40B4-BE49-F238E27FC236}">
                <a16:creationId xmlns:a16="http://schemas.microsoft.com/office/drawing/2014/main" id="{F9F49EC6-1BED-4E02-A93D-C2C30A41794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08780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Injection de dépendances des collections</a:t>
            </a:r>
            <a:endParaRPr lang="fr-FR" dirty="0"/>
          </a:p>
        </p:txBody>
      </p:sp>
      <p:sp>
        <p:nvSpPr>
          <p:cNvPr id="92163" name="Espace réservé du contenu 2"/>
          <p:cNvSpPr>
            <a:spLocks noGrp="1"/>
          </p:cNvSpPr>
          <p:nvPr>
            <p:ph idx="1"/>
          </p:nvPr>
        </p:nvSpPr>
        <p:spPr/>
        <p:txBody>
          <a:bodyPr/>
          <a:lstStyle/>
          <a:p>
            <a:r>
              <a:rPr lang="fr-FR" altLang="en-US" dirty="0"/>
              <a:t>Les propriétés (équivalent au </a:t>
            </a:r>
            <a:r>
              <a:rPr lang="fr-FR" altLang="en-US" dirty="0" err="1"/>
              <a:t>Map</a:t>
            </a:r>
            <a:r>
              <a:rPr lang="fr-FR" altLang="en-US" dirty="0"/>
              <a:t>)</a:t>
            </a:r>
          </a:p>
          <a:p>
            <a:pPr lvl="1"/>
            <a:r>
              <a:rPr lang="fr-FR" altLang="en-US" dirty="0"/>
              <a:t>Utilisation des tags &lt;</a:t>
            </a:r>
            <a:r>
              <a:rPr lang="fr-FR" altLang="en-US" dirty="0" err="1"/>
              <a:t>props</a:t>
            </a:r>
            <a:r>
              <a:rPr lang="fr-FR" altLang="en-US" dirty="0"/>
              <a:t>&gt; et &lt;</a:t>
            </a:r>
            <a:r>
              <a:rPr lang="fr-FR" altLang="en-US" dirty="0" err="1"/>
              <a:t>prop</a:t>
            </a:r>
            <a:r>
              <a:rPr lang="fr-FR" altLang="en-US" dirty="0"/>
              <a:t>&gt;</a:t>
            </a:r>
          </a:p>
        </p:txBody>
      </p:sp>
      <p:sp>
        <p:nvSpPr>
          <p:cNvPr id="6" name="ZoneTexte 5"/>
          <p:cNvSpPr txBox="1"/>
          <p:nvPr/>
        </p:nvSpPr>
        <p:spPr>
          <a:xfrm>
            <a:off x="2192044" y="2520180"/>
            <a:ext cx="7391400" cy="2301875"/>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600" dirty="0">
                <a:latin typeface="Courier New" pitchFamily="49" charset="0"/>
              </a:rPr>
              <a:t>&lt;</a:t>
            </a:r>
            <a:r>
              <a:rPr lang="fr-FR" altLang="fr-FR" sz="1600" dirty="0" err="1">
                <a:latin typeface="Courier New" pitchFamily="49" charset="0"/>
              </a:rPr>
              <a:t>bean</a:t>
            </a:r>
            <a:r>
              <a:rPr lang="fr-FR" altLang="fr-FR" sz="1600" dirty="0">
                <a:latin typeface="Courier New" pitchFamily="49" charset="0"/>
              </a:rPr>
              <a:t> id="</a:t>
            </a:r>
            <a:r>
              <a:rPr lang="fr-FR" altLang="fr-FR" sz="1600" dirty="0" err="1">
                <a:latin typeface="Courier New" pitchFamily="49" charset="0"/>
              </a:rPr>
              <a:t>someObject</a:t>
            </a:r>
            <a:r>
              <a:rPr lang="fr-FR" altLang="fr-FR" sz="1600" dirty="0">
                <a:latin typeface="Courier New" pitchFamily="49" charset="0"/>
              </a:rPr>
              <a:t>" class="</a:t>
            </a:r>
            <a:r>
              <a:rPr lang="fr-FR" altLang="fr-FR" sz="1600" dirty="0" err="1">
                <a:latin typeface="Courier New" pitchFamily="49" charset="0"/>
              </a:rPr>
              <a:t>exemple.SomeObject</a:t>
            </a:r>
            <a:r>
              <a:rPr lang="fr-FR" altLang="fr-FR" sz="1600" dirty="0">
                <a:latin typeface="Courier New" pitchFamily="49" charset="0"/>
              </a:rPr>
              <a:t>"&gt;</a:t>
            </a:r>
          </a:p>
          <a:p>
            <a:pPr>
              <a:defRPr/>
            </a:pPr>
            <a:r>
              <a:rPr lang="fr-FR" altLang="fr-FR" sz="1600" dirty="0">
                <a:latin typeface="Courier New" pitchFamily="49" charset="0"/>
              </a:rPr>
              <a:t>  &lt;</a:t>
            </a:r>
            <a:r>
              <a:rPr lang="fr-FR" altLang="fr-FR" sz="1600" dirty="0" err="1">
                <a:latin typeface="Courier New" pitchFamily="49" charset="0"/>
              </a:rPr>
              <a:t>property</a:t>
            </a:r>
            <a:r>
              <a:rPr lang="fr-FR" altLang="fr-FR" sz="1600" dirty="0">
                <a:latin typeface="Courier New" pitchFamily="49" charset="0"/>
              </a:rPr>
              <a:t> </a:t>
            </a:r>
            <a:r>
              <a:rPr lang="fr-FR" altLang="fr-FR" sz="1600" dirty="0" err="1">
                <a:latin typeface="Courier New" pitchFamily="49" charset="0"/>
              </a:rPr>
              <a:t>name</a:t>
            </a:r>
            <a:r>
              <a:rPr lang="fr-FR" altLang="fr-FR" sz="1600" dirty="0">
                <a:latin typeface="Courier New" pitchFamily="49" charset="0"/>
              </a:rPr>
              <a:t>="</a:t>
            </a:r>
            <a:r>
              <a:rPr lang="fr-FR" altLang="fr-FR" sz="1600" dirty="0" err="1">
                <a:latin typeface="Courier New" pitchFamily="49" charset="0"/>
              </a:rPr>
              <a:t>admins</a:t>
            </a:r>
            <a:r>
              <a:rPr lang="fr-FR" altLang="fr-FR" sz="1600" dirty="0">
                <a:latin typeface="Courier New" pitchFamily="49" charset="0"/>
              </a:rPr>
              <a:t>"&gt;</a:t>
            </a:r>
          </a:p>
          <a:p>
            <a:pPr>
              <a:defRPr/>
            </a:pPr>
            <a:r>
              <a:rPr lang="fr-FR" altLang="fr-FR" sz="1600" dirty="0">
                <a:latin typeface="Courier New" pitchFamily="49" charset="0"/>
              </a:rPr>
              <a:t>    </a:t>
            </a:r>
            <a:r>
              <a:rPr lang="fr-FR" altLang="fr-FR" sz="1600" b="1" dirty="0">
                <a:latin typeface="Courier New" pitchFamily="49" charset="0"/>
              </a:rPr>
              <a:t>&lt;</a:t>
            </a:r>
            <a:r>
              <a:rPr lang="fr-FR" altLang="fr-FR" sz="1600" b="1" dirty="0" err="1">
                <a:latin typeface="Courier New" pitchFamily="49" charset="0"/>
              </a:rPr>
              <a:t>props</a:t>
            </a:r>
            <a:r>
              <a:rPr lang="fr-FR" altLang="fr-FR" sz="1600" b="1" dirty="0">
                <a:latin typeface="Courier New" pitchFamily="49" charset="0"/>
              </a:rPr>
              <a:t>&gt;</a:t>
            </a:r>
          </a:p>
          <a:p>
            <a:pPr>
              <a:defRPr/>
            </a:pPr>
            <a:r>
              <a:rPr lang="fr-FR" altLang="fr-FR" sz="1600" b="1" dirty="0">
                <a:latin typeface="Courier New" pitchFamily="49" charset="0"/>
              </a:rPr>
              <a:t>      &lt;</a:t>
            </a:r>
            <a:r>
              <a:rPr lang="fr-FR" altLang="fr-FR" sz="1600" b="1" dirty="0" err="1">
                <a:latin typeface="Courier New" pitchFamily="49" charset="0"/>
              </a:rPr>
              <a:t>prop</a:t>
            </a:r>
            <a:r>
              <a:rPr lang="fr-FR" altLang="fr-FR" sz="1600" b="1" dirty="0">
                <a:latin typeface="Courier New" pitchFamily="49" charset="0"/>
              </a:rPr>
              <a:t> key="</a:t>
            </a:r>
            <a:r>
              <a:rPr lang="fr-FR" altLang="fr-FR" sz="1600" dirty="0">
                <a:latin typeface="Courier New" pitchFamily="49" charset="0"/>
              </a:rPr>
              <a:t>key1</a:t>
            </a:r>
            <a:r>
              <a:rPr lang="fr-FR" altLang="fr-FR" sz="1600" b="1" dirty="0">
                <a:latin typeface="Courier New" pitchFamily="49" charset="0"/>
              </a:rPr>
              <a:t>"&gt;</a:t>
            </a:r>
            <a:r>
              <a:rPr lang="fr-FR" altLang="fr-FR" sz="1600" dirty="0">
                <a:latin typeface="Courier New" pitchFamily="49" charset="0"/>
                <a:cs typeface="Courier New" pitchFamily="49" charset="0"/>
              </a:rPr>
              <a:t>value1</a:t>
            </a:r>
            <a:r>
              <a:rPr lang="fr-FR" altLang="fr-FR" sz="1600" b="1" dirty="0">
                <a:latin typeface="Courier New" pitchFamily="49" charset="0"/>
              </a:rPr>
              <a:t>&lt;/</a:t>
            </a:r>
            <a:r>
              <a:rPr lang="fr-FR" altLang="fr-FR" sz="1600" b="1" dirty="0" err="1">
                <a:latin typeface="Courier New" pitchFamily="49" charset="0"/>
              </a:rPr>
              <a:t>props</a:t>
            </a:r>
            <a:r>
              <a:rPr lang="fr-FR" altLang="fr-FR" sz="1600" b="1" dirty="0">
                <a:latin typeface="Courier New" pitchFamily="49" charset="0"/>
              </a:rPr>
              <a:t>&gt;</a:t>
            </a:r>
          </a:p>
          <a:p>
            <a:pPr>
              <a:defRPr/>
            </a:pPr>
            <a:r>
              <a:rPr lang="fr-FR" altLang="fr-FR" sz="1600" b="1" dirty="0">
                <a:latin typeface="Courier New" pitchFamily="49" charset="0"/>
              </a:rPr>
              <a:t>      &lt;</a:t>
            </a:r>
            <a:r>
              <a:rPr lang="fr-FR" altLang="fr-FR" sz="1600" b="1" dirty="0" err="1">
                <a:latin typeface="Courier New" pitchFamily="49" charset="0"/>
              </a:rPr>
              <a:t>prop</a:t>
            </a:r>
            <a:r>
              <a:rPr lang="fr-FR" altLang="fr-FR" sz="1600" b="1" dirty="0">
                <a:latin typeface="Courier New" pitchFamily="49" charset="0"/>
              </a:rPr>
              <a:t> key="</a:t>
            </a:r>
            <a:r>
              <a:rPr lang="fr-FR" altLang="fr-FR" sz="1600" dirty="0">
                <a:latin typeface="Courier New" pitchFamily="49" charset="0"/>
              </a:rPr>
              <a:t>key2</a:t>
            </a:r>
            <a:r>
              <a:rPr lang="fr-FR" altLang="fr-FR" sz="1600" b="1" dirty="0">
                <a:latin typeface="Courier New" pitchFamily="49" charset="0"/>
              </a:rPr>
              <a:t>"&gt;</a:t>
            </a:r>
            <a:r>
              <a:rPr lang="fr-FR" altLang="fr-FR" sz="1600" dirty="0">
                <a:latin typeface="Courier New" pitchFamily="49" charset="0"/>
                <a:cs typeface="Courier New" pitchFamily="49" charset="0"/>
              </a:rPr>
              <a:t>value2</a:t>
            </a:r>
            <a:r>
              <a:rPr lang="fr-FR" altLang="fr-FR" sz="1600" b="1" dirty="0">
                <a:latin typeface="Courier New" pitchFamily="49" charset="0"/>
              </a:rPr>
              <a:t>&lt;/</a:t>
            </a:r>
            <a:r>
              <a:rPr lang="fr-FR" altLang="fr-FR" sz="1600" b="1" dirty="0" err="1">
                <a:latin typeface="Courier New" pitchFamily="49" charset="0"/>
              </a:rPr>
              <a:t>props</a:t>
            </a:r>
            <a:r>
              <a:rPr lang="fr-FR" altLang="fr-FR" sz="1600" b="1" dirty="0">
                <a:latin typeface="Courier New" pitchFamily="49" charset="0"/>
              </a:rPr>
              <a:t>&gt;</a:t>
            </a:r>
          </a:p>
          <a:p>
            <a:pPr>
              <a:defRPr/>
            </a:pPr>
            <a:r>
              <a:rPr lang="fr-FR" altLang="fr-FR" sz="1600" b="1" dirty="0">
                <a:latin typeface="Courier New" pitchFamily="49" charset="0"/>
              </a:rPr>
              <a:t>      &lt;</a:t>
            </a:r>
            <a:r>
              <a:rPr lang="fr-FR" altLang="fr-FR" sz="1600" b="1" dirty="0" err="1">
                <a:latin typeface="Courier New" pitchFamily="49" charset="0"/>
              </a:rPr>
              <a:t>prop</a:t>
            </a:r>
            <a:r>
              <a:rPr lang="fr-FR" altLang="fr-FR" sz="1600" b="1" dirty="0">
                <a:latin typeface="Courier New" pitchFamily="49" charset="0"/>
              </a:rPr>
              <a:t> key="</a:t>
            </a:r>
            <a:r>
              <a:rPr lang="fr-FR" altLang="fr-FR" sz="1600" dirty="0">
                <a:latin typeface="Courier New" pitchFamily="49" charset="0"/>
              </a:rPr>
              <a:t>key3</a:t>
            </a:r>
            <a:r>
              <a:rPr lang="fr-FR" altLang="fr-FR" sz="1600" b="1" dirty="0">
                <a:latin typeface="Courier New" pitchFamily="49" charset="0"/>
              </a:rPr>
              <a:t>"&gt;</a:t>
            </a:r>
            <a:r>
              <a:rPr lang="fr-FR" altLang="fr-FR" sz="1600" dirty="0">
                <a:latin typeface="Courier New" pitchFamily="49" charset="0"/>
                <a:cs typeface="Courier New" pitchFamily="49" charset="0"/>
              </a:rPr>
              <a:t>value3</a:t>
            </a:r>
            <a:r>
              <a:rPr lang="fr-FR" altLang="fr-FR" sz="1600" b="1" dirty="0">
                <a:latin typeface="Courier New" pitchFamily="49" charset="0"/>
              </a:rPr>
              <a:t>&lt;/</a:t>
            </a:r>
            <a:r>
              <a:rPr lang="fr-FR" altLang="fr-FR" sz="1600" b="1" dirty="0" err="1">
                <a:latin typeface="Courier New" pitchFamily="49" charset="0"/>
              </a:rPr>
              <a:t>props</a:t>
            </a:r>
            <a:r>
              <a:rPr lang="fr-FR" altLang="fr-FR" sz="1600" b="1" dirty="0">
                <a:latin typeface="Courier New" pitchFamily="49" charset="0"/>
              </a:rPr>
              <a:t>&gt;</a:t>
            </a:r>
          </a:p>
          <a:p>
            <a:pPr>
              <a:defRPr/>
            </a:pPr>
            <a:r>
              <a:rPr lang="fr-FR" altLang="fr-FR" sz="1600" b="1" dirty="0">
                <a:latin typeface="Courier New" pitchFamily="49" charset="0"/>
              </a:rPr>
              <a:t>    &lt;/</a:t>
            </a:r>
            <a:r>
              <a:rPr lang="fr-FR" altLang="fr-FR" sz="1600" b="1" dirty="0" err="1">
                <a:latin typeface="Courier New" pitchFamily="49" charset="0"/>
              </a:rPr>
              <a:t>props</a:t>
            </a:r>
            <a:r>
              <a:rPr lang="fr-FR" altLang="fr-FR" sz="1600" b="1" dirty="0">
                <a:latin typeface="Courier New" pitchFamily="49" charset="0"/>
              </a:rPr>
              <a:t>&gt;</a:t>
            </a:r>
          </a:p>
          <a:p>
            <a:pPr>
              <a:defRPr/>
            </a:pPr>
            <a:r>
              <a:rPr lang="fr-FR" altLang="fr-FR" sz="1600" dirty="0">
                <a:latin typeface="Courier New" pitchFamily="49" charset="0"/>
              </a:rPr>
              <a:t>  &lt;/</a:t>
            </a:r>
            <a:r>
              <a:rPr lang="fr-FR" altLang="fr-FR" sz="1600" dirty="0" err="1">
                <a:latin typeface="Courier New" pitchFamily="49" charset="0"/>
              </a:rPr>
              <a:t>property</a:t>
            </a:r>
            <a:r>
              <a:rPr lang="fr-FR" altLang="fr-FR" sz="1600" dirty="0">
                <a:latin typeface="Courier New" pitchFamily="49" charset="0"/>
              </a:rPr>
              <a:t>&gt;</a:t>
            </a:r>
          </a:p>
          <a:p>
            <a:pPr>
              <a:defRPr/>
            </a:pPr>
            <a:r>
              <a:rPr lang="fr-FR" altLang="fr-FR" sz="1600" dirty="0">
                <a:latin typeface="Courier New" pitchFamily="49" charset="0"/>
              </a:rPr>
              <a:t>&lt;/</a:t>
            </a:r>
            <a:r>
              <a:rPr lang="fr-FR" altLang="fr-FR" sz="1600" dirty="0" err="1">
                <a:latin typeface="Courier New" pitchFamily="49" charset="0"/>
              </a:rPr>
              <a:t>bean</a:t>
            </a:r>
            <a:r>
              <a:rPr lang="fr-FR" altLang="fr-FR" sz="1600" dirty="0">
                <a:latin typeface="Courier New" pitchFamily="49" charset="0"/>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61</a:t>
            </a:fld>
            <a:endParaRPr lang="fr-FR"/>
          </a:p>
        </p:txBody>
      </p:sp>
      <p:sp>
        <p:nvSpPr>
          <p:cNvPr id="3" name="Espace réservé du pied de page 2">
            <a:extLst>
              <a:ext uri="{FF2B5EF4-FFF2-40B4-BE49-F238E27FC236}">
                <a16:creationId xmlns:a16="http://schemas.microsoft.com/office/drawing/2014/main" id="{FE10D892-77A2-41E1-B4E8-D863B5F45DA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9641435"/>
      </p:ext>
    </p:extLst>
  </p:cSld>
  <p:clrMapOvr>
    <a:masterClrMapping/>
  </p:clrMapOvr>
  <p:transition spd="slow"/>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610</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Annotations</a:t>
            </a:r>
            <a:endParaRPr lang="fr-FR" dirty="0"/>
          </a:p>
        </p:txBody>
      </p:sp>
      <p:sp>
        <p:nvSpPr>
          <p:cNvPr id="30724" name="Rectangle 1029"/>
          <p:cNvSpPr>
            <a:spLocks noGrp="1" noChangeArrowheads="1"/>
          </p:cNvSpPr>
          <p:nvPr>
            <p:ph idx="1"/>
          </p:nvPr>
        </p:nvSpPr>
        <p:spPr/>
        <p:txBody>
          <a:bodyPr>
            <a:normAutofit fontScale="92500" lnSpcReduction="10000"/>
          </a:bodyPr>
          <a:lstStyle/>
          <a:p>
            <a:r>
              <a:rPr lang="fr-FR" dirty="0"/>
              <a:t>Annotations importantes disponibles :</a:t>
            </a:r>
          </a:p>
          <a:p>
            <a:pPr lvl="1"/>
            <a:r>
              <a:rPr lang="fr-FR" b="1" dirty="0"/>
              <a:t>@</a:t>
            </a:r>
            <a:r>
              <a:rPr lang="fr-FR" b="1" dirty="0" err="1"/>
              <a:t>ManagedResource</a:t>
            </a:r>
            <a:r>
              <a:rPr lang="fr-FR" dirty="0"/>
              <a:t> : s'utilise sur la classe du </a:t>
            </a:r>
            <a:r>
              <a:rPr lang="fr-FR" dirty="0" err="1"/>
              <a:t>bean</a:t>
            </a:r>
            <a:r>
              <a:rPr lang="fr-FR" dirty="0"/>
              <a:t> pour déclarer qu'une classe est un MBean</a:t>
            </a:r>
          </a:p>
          <a:p>
            <a:pPr lvl="1"/>
            <a:r>
              <a:rPr lang="fr-FR" b="1" dirty="0"/>
              <a:t>@</a:t>
            </a:r>
            <a:r>
              <a:rPr lang="fr-FR" b="1" dirty="0" err="1"/>
              <a:t>ManagedAttribute</a:t>
            </a:r>
            <a:r>
              <a:rPr lang="fr-FR" dirty="0"/>
              <a:t> : s'utilise sur une propriété du </a:t>
            </a:r>
            <a:r>
              <a:rPr lang="fr-FR" dirty="0" err="1"/>
              <a:t>bean</a:t>
            </a:r>
            <a:r>
              <a:rPr lang="fr-FR" dirty="0"/>
              <a:t> pour la définir comme </a:t>
            </a:r>
            <a:r>
              <a:rPr lang="fr-FR" dirty="0" err="1"/>
              <a:t>exposable</a:t>
            </a:r>
            <a:r>
              <a:rPr lang="fr-FR" dirty="0"/>
              <a:t> (</a:t>
            </a:r>
            <a:r>
              <a:rPr lang="fr-FR" dirty="0" err="1"/>
              <a:t>get+set</a:t>
            </a:r>
            <a:r>
              <a:rPr lang="fr-FR" dirty="0"/>
              <a:t>)</a:t>
            </a:r>
          </a:p>
          <a:p>
            <a:pPr lvl="1"/>
            <a:r>
              <a:rPr lang="fr-FR" b="1" dirty="0"/>
              <a:t>@</a:t>
            </a:r>
            <a:r>
              <a:rPr lang="fr-FR" b="1" dirty="0" err="1"/>
              <a:t>ManagedOperation</a:t>
            </a:r>
            <a:r>
              <a:rPr lang="fr-FR" dirty="0"/>
              <a:t> : s'utilise sur une méthode du </a:t>
            </a:r>
            <a:r>
              <a:rPr lang="fr-FR" dirty="0" err="1"/>
              <a:t>bean</a:t>
            </a:r>
            <a:r>
              <a:rPr lang="fr-FR" dirty="0"/>
              <a:t> pour la définir comme </a:t>
            </a:r>
            <a:r>
              <a:rPr lang="fr-FR" dirty="0" err="1"/>
              <a:t>exposable</a:t>
            </a:r>
            <a:endParaRPr lang="fr-FR" dirty="0"/>
          </a:p>
          <a:p>
            <a:pPr lvl="1"/>
            <a:r>
              <a:rPr lang="fr-FR" b="1" dirty="0"/>
              <a:t>@</a:t>
            </a:r>
            <a:r>
              <a:rPr lang="fr-FR" b="1" dirty="0" err="1"/>
              <a:t>ManagedOperationParameters</a:t>
            </a:r>
            <a:r>
              <a:rPr lang="fr-FR" dirty="0"/>
              <a:t> : s'utilise sur une méthode du </a:t>
            </a:r>
            <a:r>
              <a:rPr lang="fr-FR" dirty="0" err="1"/>
              <a:t>bean</a:t>
            </a:r>
            <a:r>
              <a:rPr lang="fr-FR" dirty="0"/>
              <a:t> pour la définir le tableau des @</a:t>
            </a:r>
            <a:r>
              <a:rPr lang="fr-FR" dirty="0" err="1"/>
              <a:t>ManagedOperationParameter</a:t>
            </a:r>
            <a:endParaRPr lang="fr-FR" dirty="0"/>
          </a:p>
          <a:p>
            <a:pPr lvl="2"/>
            <a:r>
              <a:rPr lang="fr-FR" b="1" dirty="0"/>
              <a:t>@</a:t>
            </a:r>
            <a:r>
              <a:rPr lang="fr-FR" b="1" dirty="0" err="1"/>
              <a:t>ManagedOperationParameter</a:t>
            </a:r>
            <a:r>
              <a:rPr lang="fr-FR" dirty="0"/>
              <a:t> : s'utilise dans un @</a:t>
            </a:r>
            <a:r>
              <a:rPr lang="fr-FR" dirty="0" err="1"/>
              <a:t>ManagedOperationParameters</a:t>
            </a:r>
            <a:r>
              <a:rPr lang="fr-FR" dirty="0"/>
              <a:t>, permet de décrire un paramètre de méthode</a:t>
            </a:r>
          </a:p>
        </p:txBody>
      </p:sp>
      <p:sp>
        <p:nvSpPr>
          <p:cNvPr id="2" name="Espace réservé du pied de page 1">
            <a:extLst>
              <a:ext uri="{FF2B5EF4-FFF2-40B4-BE49-F238E27FC236}">
                <a16:creationId xmlns:a16="http://schemas.microsoft.com/office/drawing/2014/main" id="{211A73B5-FD2F-4AB1-B198-214ADB19D7D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28024861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611</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Annotations</a:t>
            </a:r>
            <a:endParaRPr lang="fr-FR" dirty="0"/>
          </a:p>
        </p:txBody>
      </p:sp>
      <p:sp>
        <p:nvSpPr>
          <p:cNvPr id="30724" name="Rectangle 1029"/>
          <p:cNvSpPr>
            <a:spLocks noGrp="1" noChangeArrowheads="1"/>
          </p:cNvSpPr>
          <p:nvPr>
            <p:ph idx="1"/>
          </p:nvPr>
        </p:nvSpPr>
        <p:spPr/>
        <p:txBody>
          <a:bodyPr>
            <a:normAutofit/>
          </a:bodyPr>
          <a:lstStyle/>
          <a:p>
            <a:pPr lvl="1"/>
            <a:r>
              <a:rPr lang="fr-FR" b="1" dirty="0"/>
              <a:t>@</a:t>
            </a:r>
            <a:r>
              <a:rPr lang="fr-FR" b="1" dirty="0" err="1"/>
              <a:t>ManagedMetric</a:t>
            </a:r>
            <a:r>
              <a:rPr lang="fr-FR" dirty="0"/>
              <a:t> : s'utilise sur une méthode de type </a:t>
            </a:r>
            <a:r>
              <a:rPr lang="fr-FR" dirty="0" err="1"/>
              <a:t>get</a:t>
            </a:r>
            <a:r>
              <a:rPr lang="fr-FR" dirty="0"/>
              <a:t>. Permet d'exposer une propriété sous la forme d'un </a:t>
            </a:r>
            <a:r>
              <a:rPr lang="fr-FR" i="1" dirty="0" err="1"/>
              <a:t>metric</a:t>
            </a:r>
            <a:r>
              <a:rPr lang="fr-FR" dirty="0"/>
              <a:t> JMX.</a:t>
            </a:r>
          </a:p>
          <a:p>
            <a:pPr lvl="1"/>
            <a:r>
              <a:rPr lang="fr-FR" b="1" dirty="0"/>
              <a:t>@</a:t>
            </a:r>
            <a:r>
              <a:rPr lang="fr-FR" b="1" dirty="0" err="1"/>
              <a:t>ManagedNotifications</a:t>
            </a:r>
            <a:r>
              <a:rPr lang="fr-FR" dirty="0"/>
              <a:t> : s’utilise sur la classe pour indiquer le tableau de @</a:t>
            </a:r>
            <a:r>
              <a:rPr lang="fr-FR" dirty="0" err="1"/>
              <a:t>ManagedNotification</a:t>
            </a:r>
            <a:r>
              <a:rPr lang="fr-FR" dirty="0"/>
              <a:t> </a:t>
            </a:r>
          </a:p>
          <a:p>
            <a:pPr lvl="2"/>
            <a:r>
              <a:rPr lang="fr-FR" b="1" dirty="0"/>
              <a:t>@</a:t>
            </a:r>
            <a:r>
              <a:rPr lang="fr-FR" b="1" dirty="0" err="1"/>
              <a:t>ManagedNotification</a:t>
            </a:r>
            <a:r>
              <a:rPr lang="fr-FR" dirty="0"/>
              <a:t> : s'utilise dans un </a:t>
            </a:r>
            <a:r>
              <a:rPr lang="fr-FR" b="1" dirty="0"/>
              <a:t>@</a:t>
            </a:r>
            <a:r>
              <a:rPr lang="fr-FR" b="1" dirty="0" err="1"/>
              <a:t>ManagedNotifications</a:t>
            </a:r>
            <a:r>
              <a:rPr lang="fr-FR" dirty="0"/>
              <a:t>, permet de décrire la notification émise par le MBean</a:t>
            </a:r>
          </a:p>
          <a:p>
            <a:pPr lvl="2"/>
            <a:r>
              <a:rPr lang="fr-FR" dirty="0"/>
              <a:t>Ne vous épargne en rien l’écriture du code associé à l’envoie des notifications</a:t>
            </a:r>
          </a:p>
        </p:txBody>
      </p:sp>
      <p:sp>
        <p:nvSpPr>
          <p:cNvPr id="2" name="Espace réservé du pied de page 1">
            <a:extLst>
              <a:ext uri="{FF2B5EF4-FFF2-40B4-BE49-F238E27FC236}">
                <a16:creationId xmlns:a16="http://schemas.microsoft.com/office/drawing/2014/main" id="{1E888F59-B020-4061-9476-AF8F7ADFC44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370315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1028"/>
          <p:cNvSpPr>
            <a:spLocks noGrp="1" noChangeArrowheads="1"/>
          </p:cNvSpPr>
          <p:nvPr>
            <p:ph type="title"/>
          </p:nvPr>
        </p:nvSpPr>
        <p:spPr/>
        <p:txBody>
          <a:bodyPr>
            <a:normAutofit fontScale="90000"/>
          </a:bodyPr>
          <a:lstStyle/>
          <a:p>
            <a:r>
              <a:rPr lang="fr-FR"/>
              <a:t>Spring et JMX : Annotations</a:t>
            </a:r>
            <a:endParaRPr lang="fr-FR" dirty="0"/>
          </a:p>
        </p:txBody>
      </p:sp>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612</a:t>
            </a:fld>
            <a:endParaRPr lang="fr-FR"/>
          </a:p>
        </p:txBody>
      </p:sp>
      <p:pic>
        <p:nvPicPr>
          <p:cNvPr id="2" name="Image 1">
            <a:extLst>
              <a:ext uri="{FF2B5EF4-FFF2-40B4-BE49-F238E27FC236}">
                <a16:creationId xmlns:a16="http://schemas.microsoft.com/office/drawing/2014/main" id="{803CA04E-0203-4817-8879-CFCDF1956781}"/>
              </a:ext>
            </a:extLst>
          </p:cNvPr>
          <p:cNvPicPr>
            <a:picLocks noChangeAspect="1"/>
          </p:cNvPicPr>
          <p:nvPr/>
        </p:nvPicPr>
        <p:blipFill>
          <a:blip r:embed="rId3"/>
          <a:stretch>
            <a:fillRect/>
          </a:stretch>
        </p:blipFill>
        <p:spPr>
          <a:xfrm>
            <a:off x="1427755" y="1262464"/>
            <a:ext cx="9497295" cy="5341536"/>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pied de page 2">
            <a:extLst>
              <a:ext uri="{FF2B5EF4-FFF2-40B4-BE49-F238E27FC236}">
                <a16:creationId xmlns:a16="http://schemas.microsoft.com/office/drawing/2014/main" id="{1DC82BDB-D79E-424B-989E-9E1EB30B8E7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3306239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613</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Annotations</a:t>
            </a:r>
            <a:endParaRPr lang="fr-FR" dirty="0"/>
          </a:p>
        </p:txBody>
      </p:sp>
      <p:sp>
        <p:nvSpPr>
          <p:cNvPr id="4" name="Espace réservé du contenu 3">
            <a:extLst>
              <a:ext uri="{FF2B5EF4-FFF2-40B4-BE49-F238E27FC236}">
                <a16:creationId xmlns:a16="http://schemas.microsoft.com/office/drawing/2014/main" id="{83F8F6BE-AB83-4BC8-8895-018A7135293F}"/>
              </a:ext>
            </a:extLst>
          </p:cNvPr>
          <p:cNvSpPr>
            <a:spLocks noGrp="1"/>
          </p:cNvSpPr>
          <p:nvPr>
            <p:ph idx="1"/>
          </p:nvPr>
        </p:nvSpPr>
        <p:spPr/>
        <p:txBody>
          <a:bodyPr/>
          <a:lstStyle/>
          <a:p>
            <a:r>
              <a:rPr lang="fr-FR" dirty="0"/>
              <a:t>Votre fichier de configuration (côté serveur) peut se simplifier :</a:t>
            </a:r>
          </a:p>
          <a:p>
            <a:endParaRPr lang="fr-FR" dirty="0"/>
          </a:p>
          <a:p>
            <a:endParaRPr lang="fr-FR" dirty="0"/>
          </a:p>
          <a:p>
            <a:endParaRPr lang="fr-FR" dirty="0"/>
          </a:p>
          <a:p>
            <a:endParaRPr lang="fr-FR" dirty="0"/>
          </a:p>
          <a:p>
            <a:r>
              <a:rPr lang="fr-FR" dirty="0"/>
              <a:t>Attention : vous devrez revenir à une déclaration plus explicite du </a:t>
            </a:r>
            <a:r>
              <a:rPr lang="fr-FR" altLang="en-US" b="1" dirty="0" err="1"/>
              <a:t>MBeanExporter</a:t>
            </a:r>
            <a:r>
              <a:rPr lang="fr-FR" altLang="en-US" dirty="0"/>
              <a:t> si vous voulez gérer les évènements.</a:t>
            </a:r>
            <a:endParaRPr lang="fr-FR" dirty="0"/>
          </a:p>
        </p:txBody>
      </p:sp>
      <p:pic>
        <p:nvPicPr>
          <p:cNvPr id="3" name="Image 2">
            <a:extLst>
              <a:ext uri="{FF2B5EF4-FFF2-40B4-BE49-F238E27FC236}">
                <a16:creationId xmlns:a16="http://schemas.microsoft.com/office/drawing/2014/main" id="{4AC86863-7831-4534-946C-9CC1A891858B}"/>
              </a:ext>
            </a:extLst>
          </p:cNvPr>
          <p:cNvPicPr>
            <a:picLocks noChangeAspect="1"/>
          </p:cNvPicPr>
          <p:nvPr/>
        </p:nvPicPr>
        <p:blipFill>
          <a:blip r:embed="rId3"/>
          <a:stretch>
            <a:fillRect/>
          </a:stretch>
        </p:blipFill>
        <p:spPr>
          <a:xfrm>
            <a:off x="801765" y="2460503"/>
            <a:ext cx="11279503" cy="2120733"/>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35593375-4488-4B0A-8478-2631EF2D158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07329435"/>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614</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Reprenez le TP précédent et faites usage des annotations</a:t>
            </a:r>
          </a:p>
        </p:txBody>
      </p:sp>
      <p:sp>
        <p:nvSpPr>
          <p:cNvPr id="2" name="Espace réservé du pied de page 1">
            <a:extLst>
              <a:ext uri="{FF2B5EF4-FFF2-40B4-BE49-F238E27FC236}">
                <a16:creationId xmlns:a16="http://schemas.microsoft.com/office/drawing/2014/main" id="{9C298289-5CD6-4248-9284-F87307C9E18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F48418EE-934E-4315-BB5D-DB204168AE2C}"/>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852319913"/>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615</a:t>
            </a:fld>
            <a:endParaRPr lang="fr-FR"/>
          </a:p>
        </p:txBody>
      </p:sp>
      <p:sp>
        <p:nvSpPr>
          <p:cNvPr id="51204" name="Rectangle 1028"/>
          <p:cNvSpPr>
            <a:spLocks noGrp="1" noChangeArrowheads="1"/>
          </p:cNvSpPr>
          <p:nvPr>
            <p:ph type="title"/>
          </p:nvPr>
        </p:nvSpPr>
        <p:spPr/>
        <p:txBody>
          <a:bodyPr>
            <a:normAutofit fontScale="90000"/>
          </a:bodyPr>
          <a:lstStyle/>
          <a:p>
            <a:r>
              <a:rPr lang="fr-FR" dirty="0"/>
              <a:t>Spring et JMX : Evènements</a:t>
            </a:r>
          </a:p>
        </p:txBody>
      </p:sp>
      <p:sp>
        <p:nvSpPr>
          <p:cNvPr id="3" name="Espace réservé du contenu 2">
            <a:extLst>
              <a:ext uri="{FF2B5EF4-FFF2-40B4-BE49-F238E27FC236}">
                <a16:creationId xmlns:a16="http://schemas.microsoft.com/office/drawing/2014/main" id="{05015D70-887F-437E-8DF2-F841F48031F2}"/>
              </a:ext>
            </a:extLst>
          </p:cNvPr>
          <p:cNvSpPr>
            <a:spLocks noGrp="1"/>
          </p:cNvSpPr>
          <p:nvPr>
            <p:ph idx="1"/>
          </p:nvPr>
        </p:nvSpPr>
        <p:spPr/>
        <p:txBody>
          <a:bodyPr/>
          <a:lstStyle/>
          <a:p>
            <a:r>
              <a:rPr lang="fr-FR" dirty="0"/>
              <a:t>Un </a:t>
            </a:r>
            <a:r>
              <a:rPr lang="fr-FR" dirty="0" err="1"/>
              <a:t>bean</a:t>
            </a:r>
            <a:r>
              <a:rPr lang="fr-FR" dirty="0"/>
              <a:t> JMX peut </a:t>
            </a:r>
          </a:p>
          <a:p>
            <a:pPr lvl="1"/>
            <a:r>
              <a:rPr lang="fr-FR" dirty="0"/>
              <a:t>Envoyer des évènements (ou notifications)</a:t>
            </a:r>
          </a:p>
          <a:p>
            <a:pPr lvl="1"/>
            <a:r>
              <a:rPr lang="fr-FR" dirty="0"/>
              <a:t>Etre à l’écoute d’évènements (ou notifications)</a:t>
            </a:r>
          </a:p>
          <a:p>
            <a:pPr marL="457200" lvl="1" indent="0">
              <a:buNone/>
            </a:pPr>
            <a:endParaRPr lang="fr-FR" dirty="0"/>
          </a:p>
          <a:p>
            <a:r>
              <a:rPr lang="fr-FR" dirty="0"/>
              <a:t>Vous allez retrouvez ici le </a:t>
            </a:r>
            <a:r>
              <a:rPr lang="fr-FR" dirty="0" err="1"/>
              <a:t>patern</a:t>
            </a:r>
            <a:r>
              <a:rPr lang="fr-FR" dirty="0"/>
              <a:t> du </a:t>
            </a:r>
            <a:r>
              <a:rPr lang="fr-FR" dirty="0" err="1"/>
              <a:t>Listener</a:t>
            </a:r>
            <a:r>
              <a:rPr lang="fr-FR" dirty="0"/>
              <a:t> très fortement utiliser dans la gestion des interfaces graphiques (Swing, Android, …)</a:t>
            </a:r>
          </a:p>
          <a:p>
            <a:pPr marL="457200" lvl="1" indent="0">
              <a:buNone/>
            </a:pPr>
            <a:endParaRPr lang="fr-FR" dirty="0"/>
          </a:p>
          <a:p>
            <a:pPr marL="57150" indent="0">
              <a:buNone/>
            </a:pPr>
            <a:endParaRPr lang="fr-FR" dirty="0"/>
          </a:p>
        </p:txBody>
      </p:sp>
      <p:sp>
        <p:nvSpPr>
          <p:cNvPr id="2" name="Espace réservé du pied de page 1">
            <a:extLst>
              <a:ext uri="{FF2B5EF4-FFF2-40B4-BE49-F238E27FC236}">
                <a16:creationId xmlns:a16="http://schemas.microsoft.com/office/drawing/2014/main" id="{3B202367-D41A-42F9-B0D6-150BD286670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8663541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616</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Evènements</a:t>
            </a:r>
            <a:endParaRPr lang="fr-FR" dirty="0"/>
          </a:p>
        </p:txBody>
      </p:sp>
      <p:sp>
        <p:nvSpPr>
          <p:cNvPr id="3" name="Espace réservé du contenu 2">
            <a:extLst>
              <a:ext uri="{FF2B5EF4-FFF2-40B4-BE49-F238E27FC236}">
                <a16:creationId xmlns:a16="http://schemas.microsoft.com/office/drawing/2014/main" id="{05015D70-887F-437E-8DF2-F841F48031F2}"/>
              </a:ext>
            </a:extLst>
          </p:cNvPr>
          <p:cNvSpPr>
            <a:spLocks noGrp="1"/>
          </p:cNvSpPr>
          <p:nvPr>
            <p:ph idx="1"/>
          </p:nvPr>
        </p:nvSpPr>
        <p:spPr/>
        <p:txBody>
          <a:bodyPr>
            <a:normAutofit fontScale="92500" lnSpcReduction="20000"/>
          </a:bodyPr>
          <a:lstStyle/>
          <a:p>
            <a:r>
              <a:rPr lang="fr-FR" dirty="0"/>
              <a:t>L’objet (qui n’est pas obligatoirement un MBean) qui veut être à l’écoute devra implémenter l’interface</a:t>
            </a:r>
          </a:p>
          <a:p>
            <a:pPr lvl="1"/>
            <a:r>
              <a:rPr lang="fr-FR" dirty="0" err="1"/>
              <a:t>javax.management.</a:t>
            </a:r>
            <a:r>
              <a:rPr lang="fr-FR" b="1" dirty="0" err="1"/>
              <a:t>NotificationListener</a:t>
            </a:r>
            <a:endParaRPr lang="fr-FR" b="1" dirty="0"/>
          </a:p>
          <a:p>
            <a:pPr lvl="2"/>
            <a:r>
              <a:rPr lang="fr-FR" dirty="0"/>
              <a:t>public </a:t>
            </a:r>
            <a:r>
              <a:rPr lang="fr-FR" dirty="0" err="1"/>
              <a:t>void</a:t>
            </a:r>
            <a:r>
              <a:rPr lang="fr-FR" dirty="0"/>
              <a:t> </a:t>
            </a:r>
            <a:r>
              <a:rPr lang="fr-FR" dirty="0" err="1"/>
              <a:t>handleNotification</a:t>
            </a:r>
            <a:r>
              <a:rPr lang="fr-FR" dirty="0"/>
              <a:t>(Notification, Object)</a:t>
            </a:r>
          </a:p>
          <a:p>
            <a:pPr lvl="3"/>
            <a:r>
              <a:rPr lang="fr-FR" dirty="0"/>
              <a:t>A vous d’y décrire ce que doit faire cet objet quand il capte une notification</a:t>
            </a:r>
          </a:p>
          <a:p>
            <a:pPr lvl="1"/>
            <a:endParaRPr lang="fr-FR" dirty="0"/>
          </a:p>
          <a:p>
            <a:r>
              <a:rPr lang="fr-FR" dirty="0"/>
              <a:t>Si il le souhaite, il peut aussi déclarer le fait qu’il souhaite filtrer les notifications qui l’intéresse, dans ce cas il implémentera aussi l’interface </a:t>
            </a:r>
          </a:p>
          <a:p>
            <a:pPr lvl="1"/>
            <a:r>
              <a:rPr lang="fr-FR" dirty="0" err="1"/>
              <a:t>javax.management.</a:t>
            </a:r>
            <a:r>
              <a:rPr lang="fr-FR" b="1" dirty="0" err="1"/>
              <a:t>NotificationFilter</a:t>
            </a:r>
            <a:endParaRPr lang="fr-FR" b="1" dirty="0"/>
          </a:p>
          <a:p>
            <a:pPr lvl="2"/>
            <a:r>
              <a:rPr lang="en-US" dirty="0"/>
              <a:t>public </a:t>
            </a:r>
            <a:r>
              <a:rPr lang="en-US" dirty="0" err="1"/>
              <a:t>boolean</a:t>
            </a:r>
            <a:r>
              <a:rPr lang="en-US" dirty="0"/>
              <a:t> </a:t>
            </a:r>
            <a:r>
              <a:rPr lang="en-US" dirty="0" err="1"/>
              <a:t>isNotificationEnabled</a:t>
            </a:r>
            <a:r>
              <a:rPr lang="en-US" dirty="0"/>
              <a:t>(Notification)</a:t>
            </a:r>
          </a:p>
          <a:p>
            <a:pPr lvl="3"/>
            <a:r>
              <a:rPr lang="fr-FR" dirty="0"/>
              <a:t>A vous d’y décrire le type de notification qui intéresse l’objet</a:t>
            </a:r>
          </a:p>
          <a:p>
            <a:pPr lvl="2"/>
            <a:endParaRPr lang="fr-FR" dirty="0"/>
          </a:p>
          <a:p>
            <a:pPr lvl="1"/>
            <a:endParaRPr lang="fr-FR" dirty="0"/>
          </a:p>
          <a:p>
            <a:endParaRPr lang="fr-FR" dirty="0"/>
          </a:p>
        </p:txBody>
      </p:sp>
      <p:sp>
        <p:nvSpPr>
          <p:cNvPr id="2" name="Espace réservé du pied de page 1">
            <a:extLst>
              <a:ext uri="{FF2B5EF4-FFF2-40B4-BE49-F238E27FC236}">
                <a16:creationId xmlns:a16="http://schemas.microsoft.com/office/drawing/2014/main" id="{E2D72286-EF2D-44ED-B606-C8AB4F7A2953}"/>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43047982"/>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617</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Evènements</a:t>
            </a:r>
            <a:endParaRPr lang="fr-FR" dirty="0"/>
          </a:p>
        </p:txBody>
      </p:sp>
      <p:sp>
        <p:nvSpPr>
          <p:cNvPr id="3" name="Espace réservé du contenu 2">
            <a:extLst>
              <a:ext uri="{FF2B5EF4-FFF2-40B4-BE49-F238E27FC236}">
                <a16:creationId xmlns:a16="http://schemas.microsoft.com/office/drawing/2014/main" id="{05015D70-887F-437E-8DF2-F841F48031F2}"/>
              </a:ext>
            </a:extLst>
          </p:cNvPr>
          <p:cNvSpPr>
            <a:spLocks noGrp="1"/>
          </p:cNvSpPr>
          <p:nvPr>
            <p:ph idx="1"/>
          </p:nvPr>
        </p:nvSpPr>
        <p:spPr/>
        <p:txBody>
          <a:bodyPr>
            <a:normAutofit/>
          </a:bodyPr>
          <a:lstStyle/>
          <a:p>
            <a:r>
              <a:rPr lang="fr-FR" sz="2400" dirty="0"/>
              <a:t>Le MBean qui souhaite envoyer des notifications devra :</a:t>
            </a:r>
          </a:p>
          <a:p>
            <a:pPr lvl="1"/>
            <a:r>
              <a:rPr lang="fr-FR" sz="2000" dirty="0"/>
              <a:t>Ajouter un attribut de type org.springframework.jmx.export.notification.</a:t>
            </a:r>
            <a:r>
              <a:rPr lang="fr-FR" sz="2000" b="1" dirty="0"/>
              <a:t>NotificationPublisher</a:t>
            </a:r>
          </a:p>
          <a:p>
            <a:pPr lvl="1"/>
            <a:endParaRPr lang="fr-FR" sz="2000" dirty="0"/>
          </a:p>
          <a:p>
            <a:pPr lvl="1"/>
            <a:r>
              <a:rPr lang="fr-FR" sz="2000" dirty="0"/>
              <a:t>Implémenter l’interface org.springframework.jmx.export.notification.</a:t>
            </a:r>
            <a:r>
              <a:rPr lang="fr-FR" sz="2000" b="1" dirty="0"/>
              <a:t>NotificationPublisherAware</a:t>
            </a:r>
          </a:p>
          <a:p>
            <a:pPr lvl="2"/>
            <a:r>
              <a:rPr lang="fr-FR" sz="1800" dirty="0"/>
              <a:t>public </a:t>
            </a:r>
            <a:r>
              <a:rPr lang="fr-FR" sz="1800" dirty="0" err="1"/>
              <a:t>void</a:t>
            </a:r>
            <a:r>
              <a:rPr lang="fr-FR" sz="1800" dirty="0"/>
              <a:t> </a:t>
            </a:r>
            <a:r>
              <a:rPr lang="fr-FR" sz="1800" dirty="0" err="1"/>
              <a:t>setNotificationPublisher</a:t>
            </a:r>
            <a:r>
              <a:rPr lang="fr-FR" sz="1800" dirty="0"/>
              <a:t>(</a:t>
            </a:r>
            <a:r>
              <a:rPr lang="fr-FR" sz="1800" dirty="0" err="1"/>
              <a:t>NotificationPublisher</a:t>
            </a:r>
            <a:r>
              <a:rPr lang="fr-FR" sz="1800" dirty="0"/>
              <a:t>)</a:t>
            </a:r>
          </a:p>
          <a:p>
            <a:pPr lvl="3"/>
            <a:r>
              <a:rPr lang="fr-FR" sz="1600" dirty="0"/>
              <a:t>Qui initialisera l’attribut </a:t>
            </a:r>
            <a:r>
              <a:rPr lang="fr-FR" sz="1600" dirty="0" err="1"/>
              <a:t>NotificationPublisher</a:t>
            </a:r>
            <a:endParaRPr lang="fr-FR" sz="1600" dirty="0"/>
          </a:p>
          <a:p>
            <a:pPr lvl="1"/>
            <a:endParaRPr lang="fr-FR" sz="2000" dirty="0"/>
          </a:p>
          <a:p>
            <a:pPr lvl="1"/>
            <a:r>
              <a:rPr lang="fr-FR" sz="2000" dirty="0"/>
              <a:t>Définir quand et où envoyer ses notifications</a:t>
            </a:r>
          </a:p>
          <a:p>
            <a:pPr lvl="2"/>
            <a:r>
              <a:rPr lang="fr-FR" sz="1800" dirty="0"/>
              <a:t>A travers la méthode </a:t>
            </a:r>
            <a:r>
              <a:rPr lang="fr-FR" sz="1800" dirty="0" err="1"/>
              <a:t>sendNotification</a:t>
            </a:r>
            <a:r>
              <a:rPr lang="fr-FR" sz="1800" dirty="0"/>
              <a:t> de son attribut </a:t>
            </a:r>
            <a:r>
              <a:rPr lang="fr-FR" sz="1800" dirty="0" err="1"/>
              <a:t>NotificationPublisher</a:t>
            </a:r>
            <a:endParaRPr lang="fr-FR" sz="1800" dirty="0"/>
          </a:p>
        </p:txBody>
      </p:sp>
      <p:sp>
        <p:nvSpPr>
          <p:cNvPr id="2" name="Espace réservé du pied de page 1">
            <a:extLst>
              <a:ext uri="{FF2B5EF4-FFF2-40B4-BE49-F238E27FC236}">
                <a16:creationId xmlns:a16="http://schemas.microsoft.com/office/drawing/2014/main" id="{223F6125-F175-4FCA-838D-571377266D1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63506956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ABD1C018-7DC4-447E-8428-CFB660A71C17}"/>
              </a:ext>
            </a:extLst>
          </p:cNvPr>
          <p:cNvSpPr>
            <a:spLocks noGrp="1"/>
          </p:cNvSpPr>
          <p:nvPr>
            <p:ph type="sldNum" sz="quarter" idx="12"/>
          </p:nvPr>
        </p:nvSpPr>
        <p:spPr/>
        <p:txBody>
          <a:bodyPr/>
          <a:lstStyle/>
          <a:p>
            <a:fld id="{27DD2850-4166-4114-B1C5-40990753D8A0}" type="slidenum">
              <a:rPr lang="fr-FR" smtClean="0"/>
              <a:pPr/>
              <a:t>618</a:t>
            </a:fld>
            <a:endParaRPr lang="fr-FR"/>
          </a:p>
        </p:txBody>
      </p:sp>
      <p:sp>
        <p:nvSpPr>
          <p:cNvPr id="51204" name="Rectangle 1028"/>
          <p:cNvSpPr>
            <a:spLocks noGrp="1" noChangeArrowheads="1"/>
          </p:cNvSpPr>
          <p:nvPr>
            <p:ph type="title"/>
          </p:nvPr>
        </p:nvSpPr>
        <p:spPr/>
        <p:txBody>
          <a:bodyPr>
            <a:normAutofit fontScale="90000"/>
          </a:bodyPr>
          <a:lstStyle/>
          <a:p>
            <a:r>
              <a:rPr lang="fr-FR"/>
              <a:t>Spring et JMX : Evènements</a:t>
            </a:r>
            <a:endParaRPr lang="fr-FR" dirty="0"/>
          </a:p>
        </p:txBody>
      </p:sp>
      <p:sp>
        <p:nvSpPr>
          <p:cNvPr id="3" name="Espace réservé du contenu 2">
            <a:extLst>
              <a:ext uri="{FF2B5EF4-FFF2-40B4-BE49-F238E27FC236}">
                <a16:creationId xmlns:a16="http://schemas.microsoft.com/office/drawing/2014/main" id="{05015D70-887F-437E-8DF2-F841F48031F2}"/>
              </a:ext>
            </a:extLst>
          </p:cNvPr>
          <p:cNvSpPr>
            <a:spLocks noGrp="1"/>
          </p:cNvSpPr>
          <p:nvPr>
            <p:ph idx="1"/>
          </p:nvPr>
        </p:nvSpPr>
        <p:spPr/>
        <p:txBody>
          <a:bodyPr/>
          <a:lstStyle/>
          <a:p>
            <a:r>
              <a:rPr lang="fr-FR" dirty="0"/>
              <a:t>Côté configuration Spring, via le </a:t>
            </a:r>
            <a:r>
              <a:rPr lang="fr-FR" dirty="0" err="1"/>
              <a:t>MBeanExporter</a:t>
            </a:r>
            <a:r>
              <a:rPr lang="fr-FR" dirty="0"/>
              <a:t> et sa propriété </a:t>
            </a:r>
            <a:r>
              <a:rPr lang="fr-FR" dirty="0" err="1"/>
              <a:t>notificationListenerMappings</a:t>
            </a:r>
            <a:r>
              <a:rPr lang="fr-FR" dirty="0"/>
              <a:t> il vous faudra indiquer :</a:t>
            </a:r>
          </a:p>
          <a:p>
            <a:pPr lvl="1"/>
            <a:r>
              <a:rPr lang="fr-FR" dirty="0"/>
              <a:t>Les MBean ciblés par vos/votre </a:t>
            </a:r>
            <a:r>
              <a:rPr lang="fr-FR" dirty="0" err="1"/>
              <a:t>Listener</a:t>
            </a:r>
            <a:endParaRPr lang="fr-FR" dirty="0"/>
          </a:p>
          <a:p>
            <a:pPr lvl="2"/>
            <a:r>
              <a:rPr lang="fr-FR" dirty="0"/>
              <a:t>Vous pouvez faire usage de « * » pour indiquer tous les </a:t>
            </a:r>
            <a:r>
              <a:rPr lang="fr-FR" dirty="0" err="1"/>
              <a:t>beans</a:t>
            </a:r>
            <a:endParaRPr lang="fr-FR" dirty="0"/>
          </a:p>
          <a:p>
            <a:pPr lvl="2"/>
            <a:r>
              <a:rPr lang="fr-FR" dirty="0"/>
              <a:t>Sinon, vous pouvez indiquer l’</a:t>
            </a:r>
            <a:r>
              <a:rPr lang="fr-FR" dirty="0" err="1"/>
              <a:t>ObjectName</a:t>
            </a:r>
            <a:r>
              <a:rPr lang="fr-FR" dirty="0"/>
              <a:t> du MBean</a:t>
            </a:r>
          </a:p>
          <a:p>
            <a:endParaRPr lang="fr-FR" dirty="0"/>
          </a:p>
        </p:txBody>
      </p:sp>
      <p:pic>
        <p:nvPicPr>
          <p:cNvPr id="10" name="Image 9">
            <a:extLst>
              <a:ext uri="{FF2B5EF4-FFF2-40B4-BE49-F238E27FC236}">
                <a16:creationId xmlns:a16="http://schemas.microsoft.com/office/drawing/2014/main" id="{ACAF1AC0-CE8F-4231-A3E1-A727699BA0A6}"/>
              </a:ext>
            </a:extLst>
          </p:cNvPr>
          <p:cNvPicPr>
            <a:picLocks noChangeAspect="1"/>
          </p:cNvPicPr>
          <p:nvPr/>
        </p:nvPicPr>
        <p:blipFill>
          <a:blip r:embed="rId3"/>
          <a:stretch>
            <a:fillRect/>
          </a:stretch>
        </p:blipFill>
        <p:spPr>
          <a:xfrm>
            <a:off x="1900696" y="4535704"/>
            <a:ext cx="5774722" cy="1560341"/>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pied de page 1">
            <a:extLst>
              <a:ext uri="{FF2B5EF4-FFF2-40B4-BE49-F238E27FC236}">
                <a16:creationId xmlns:a16="http://schemas.microsoft.com/office/drawing/2014/main" id="{F974E22C-9CC2-48D6-9C4B-C0BF793F621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72547459"/>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CC558F9B-1A04-4EDF-AFB8-A2EC9DFBC5C9}"/>
              </a:ext>
            </a:extLst>
          </p:cNvPr>
          <p:cNvSpPr>
            <a:spLocks noGrp="1"/>
          </p:cNvSpPr>
          <p:nvPr>
            <p:ph type="sldNum" sz="quarter" idx="12"/>
          </p:nvPr>
        </p:nvSpPr>
        <p:spPr/>
        <p:txBody>
          <a:bodyPr/>
          <a:lstStyle/>
          <a:p>
            <a:fld id="{27DD2850-4166-4114-B1C5-40990753D8A0}" type="slidenum">
              <a:rPr lang="fr-FR" smtClean="0"/>
              <a:t>619</a:t>
            </a:fld>
            <a:endParaRPr lang="fr-FR"/>
          </a:p>
        </p:txBody>
      </p:sp>
      <p:sp>
        <p:nvSpPr>
          <p:cNvPr id="107524" name="Rectangle 4"/>
          <p:cNvSpPr>
            <a:spLocks noGrp="1" noChangeArrowheads="1"/>
          </p:cNvSpPr>
          <p:nvPr>
            <p:ph type="title"/>
          </p:nvPr>
        </p:nvSpPr>
        <p:spPr/>
        <p:txBody>
          <a:bodyPr>
            <a:normAutofit fontScale="90000"/>
          </a:bodyPr>
          <a:lstStyle/>
          <a:p>
            <a:r>
              <a:rPr lang="fr-FR" dirty="0"/>
              <a:t>Travaux pratiques </a:t>
            </a:r>
          </a:p>
        </p:txBody>
      </p:sp>
      <p:sp>
        <p:nvSpPr>
          <p:cNvPr id="107525" name="Rectangle 5"/>
          <p:cNvSpPr>
            <a:spLocks noGrp="1" noChangeArrowheads="1"/>
          </p:cNvSpPr>
          <p:nvPr>
            <p:ph idx="1"/>
          </p:nvPr>
        </p:nvSpPr>
        <p:spPr/>
        <p:txBody>
          <a:bodyPr>
            <a:normAutofit/>
          </a:bodyPr>
          <a:lstStyle/>
          <a:p>
            <a:r>
              <a:rPr lang="fr-FR" dirty="0"/>
              <a:t>Reprenez le TP précédent </a:t>
            </a:r>
          </a:p>
          <a:p>
            <a:pPr lvl="1"/>
            <a:r>
              <a:rPr lang="fr-FR" dirty="0"/>
              <a:t>Ajoutez un </a:t>
            </a:r>
            <a:r>
              <a:rPr lang="fr-FR" dirty="0" err="1"/>
              <a:t>listener</a:t>
            </a:r>
            <a:r>
              <a:rPr lang="fr-FR" dirty="0"/>
              <a:t> qui loguera simplement les informations qui lui arrivent</a:t>
            </a:r>
          </a:p>
          <a:p>
            <a:pPr lvl="1"/>
            <a:endParaRPr lang="fr-FR" dirty="0"/>
          </a:p>
          <a:p>
            <a:pPr lvl="1"/>
            <a:r>
              <a:rPr lang="fr-FR" dirty="0"/>
              <a:t>Remarque : Si vous avez fait usage du </a:t>
            </a:r>
            <a:r>
              <a:rPr lang="fr-FR" dirty="0" err="1"/>
              <a:t>context:mbean-export</a:t>
            </a:r>
            <a:r>
              <a:rPr lang="fr-FR" dirty="0"/>
              <a:t>, il vous faudra revenir à une écriture plus explicite.</a:t>
            </a:r>
          </a:p>
        </p:txBody>
      </p:sp>
      <p:sp>
        <p:nvSpPr>
          <p:cNvPr id="2" name="Espace réservé du pied de page 1">
            <a:extLst>
              <a:ext uri="{FF2B5EF4-FFF2-40B4-BE49-F238E27FC236}">
                <a16:creationId xmlns:a16="http://schemas.microsoft.com/office/drawing/2014/main" id="{CEAB635E-7FE3-426C-9C7D-5DA9637051E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104C3FB9-3455-4E0E-922D-C8E6C2744109}"/>
              </a:ext>
            </a:extLst>
          </p:cNvPr>
          <p:cNvPicPr>
            <a:picLocks noChangeAspect="1"/>
          </p:cNvPicPr>
          <p:nvPr/>
        </p:nvPicPr>
        <p:blipFill>
          <a:blip r:embed="rId3"/>
          <a:stretch>
            <a:fillRect/>
          </a:stretch>
        </p:blipFill>
        <p:spPr>
          <a:xfrm>
            <a:off x="179387" y="5156105"/>
            <a:ext cx="1592708" cy="1444235"/>
          </a:xfrm>
          <a:prstGeom prst="rect">
            <a:avLst/>
          </a:prstGeom>
        </p:spPr>
      </p:pic>
    </p:spTree>
    <p:extLst>
      <p:ext uri="{BB962C8B-B14F-4D97-AF65-F5344CB8AC3E}">
        <p14:creationId xmlns:p14="http://schemas.microsoft.com/office/powerpoint/2010/main" val="2022132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Injection de dépendances des collections</a:t>
            </a:r>
            <a:endParaRPr lang="fr-FR" dirty="0"/>
          </a:p>
        </p:txBody>
      </p:sp>
      <p:sp>
        <p:nvSpPr>
          <p:cNvPr id="93187" name="Espace réservé du contenu 2"/>
          <p:cNvSpPr>
            <a:spLocks noGrp="1"/>
          </p:cNvSpPr>
          <p:nvPr>
            <p:ph idx="1"/>
          </p:nvPr>
        </p:nvSpPr>
        <p:spPr/>
        <p:txBody>
          <a:bodyPr>
            <a:normAutofit lnSpcReduction="10000"/>
          </a:bodyPr>
          <a:lstStyle/>
          <a:p>
            <a:r>
              <a:rPr lang="fr-FR" altLang="en-US" dirty="0"/>
              <a:t>L’interface de type « </a:t>
            </a:r>
            <a:r>
              <a:rPr lang="fr-FR" altLang="en-US" dirty="0" err="1"/>
              <a:t>Map</a:t>
            </a:r>
            <a:r>
              <a:rPr lang="fr-FR" altLang="en-US" dirty="0"/>
              <a:t> »</a:t>
            </a:r>
          </a:p>
          <a:p>
            <a:pPr lvl="1"/>
            <a:r>
              <a:rPr lang="fr-FR" altLang="en-US" dirty="0"/>
              <a:t>Utilisation des tags &lt;</a:t>
            </a:r>
            <a:r>
              <a:rPr lang="fr-FR" altLang="en-US" dirty="0" err="1"/>
              <a:t>map</a:t>
            </a:r>
            <a:r>
              <a:rPr lang="fr-FR" altLang="en-US" dirty="0"/>
              <a:t>&gt; et &lt;entry&gt;</a:t>
            </a:r>
          </a:p>
          <a:p>
            <a:pPr lvl="1"/>
            <a:endParaRPr lang="fr-FR" altLang="en-US" dirty="0"/>
          </a:p>
          <a:p>
            <a:pPr lvl="1"/>
            <a:endParaRPr lang="fr-FR" altLang="en-US" dirty="0"/>
          </a:p>
          <a:p>
            <a:pPr lvl="1"/>
            <a:endParaRPr lang="fr-FR" altLang="en-US" dirty="0"/>
          </a:p>
          <a:p>
            <a:pPr lvl="1"/>
            <a:endParaRPr lang="fr-FR" altLang="en-US" dirty="0"/>
          </a:p>
          <a:p>
            <a:pPr lvl="1"/>
            <a:endParaRPr lang="fr-FR" altLang="en-US" dirty="0"/>
          </a:p>
          <a:p>
            <a:pPr lvl="1"/>
            <a:r>
              <a:rPr lang="fr-FR" altLang="en-US" dirty="0"/>
              <a:t>Vous pouvez faire usage des attribut </a:t>
            </a:r>
            <a:r>
              <a:rPr lang="fr-FR" altLang="en-US" b="1" dirty="0"/>
              <a:t>key-</a:t>
            </a:r>
            <a:r>
              <a:rPr lang="fr-FR" altLang="en-US" b="1" dirty="0" err="1"/>
              <a:t>ref</a:t>
            </a:r>
            <a:r>
              <a:rPr lang="fr-FR" altLang="en-US" dirty="0"/>
              <a:t> ou </a:t>
            </a:r>
            <a:r>
              <a:rPr lang="fr-FR" altLang="en-US" b="1" dirty="0"/>
              <a:t>value-</a:t>
            </a:r>
            <a:r>
              <a:rPr lang="fr-FR" altLang="en-US" b="1" dirty="0" err="1"/>
              <a:t>ref</a:t>
            </a:r>
            <a:r>
              <a:rPr lang="fr-FR" altLang="en-US" dirty="0"/>
              <a:t> afin de référencer l’id d’un </a:t>
            </a:r>
            <a:r>
              <a:rPr lang="fr-FR" altLang="en-US" dirty="0" err="1"/>
              <a:t>bean</a:t>
            </a:r>
            <a:r>
              <a:rPr lang="fr-FR" altLang="en-US" dirty="0"/>
              <a:t> chargé dans le contexte Spring</a:t>
            </a:r>
          </a:p>
        </p:txBody>
      </p:sp>
      <p:sp>
        <p:nvSpPr>
          <p:cNvPr id="6" name="ZoneTexte 5"/>
          <p:cNvSpPr txBox="1"/>
          <p:nvPr/>
        </p:nvSpPr>
        <p:spPr>
          <a:xfrm>
            <a:off x="2300056" y="2385721"/>
            <a:ext cx="7391400" cy="2462213"/>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 id="</a:t>
            </a:r>
            <a:r>
              <a:rPr lang="fr-FR" altLang="fr-FR" sz="1400" dirty="0" err="1">
                <a:latin typeface="Courier New" pitchFamily="49" charset="0"/>
              </a:rPr>
              <a:t>someObject</a:t>
            </a:r>
            <a:r>
              <a:rPr lang="fr-FR" altLang="fr-FR" sz="1400" dirty="0">
                <a:latin typeface="Courier New" pitchFamily="49" charset="0"/>
              </a:rPr>
              <a:t>" class="</a:t>
            </a:r>
            <a:r>
              <a:rPr lang="fr-FR" altLang="fr-FR" sz="1400" dirty="0" err="1">
                <a:latin typeface="Courier New" pitchFamily="49" charset="0"/>
              </a:rPr>
              <a:t>exemple.SomeObject</a:t>
            </a:r>
            <a:r>
              <a:rPr lang="fr-FR" altLang="fr-FR" sz="1400"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 </a:t>
            </a:r>
            <a:r>
              <a:rPr lang="fr-FR" altLang="fr-FR" sz="1400" dirty="0" err="1">
                <a:latin typeface="Courier New" pitchFamily="49" charset="0"/>
              </a:rPr>
              <a:t>name</a:t>
            </a:r>
            <a:r>
              <a:rPr lang="fr-FR" altLang="fr-FR" sz="1400" dirty="0">
                <a:latin typeface="Courier New" pitchFamily="49" charset="0"/>
              </a:rPr>
              <a:t>="</a:t>
            </a:r>
            <a:r>
              <a:rPr lang="fr-FR" altLang="fr-FR" sz="1400" dirty="0" err="1">
                <a:latin typeface="Courier New" pitchFamily="49" charset="0"/>
              </a:rPr>
              <a:t>admins</a:t>
            </a:r>
            <a:r>
              <a:rPr lang="fr-FR" altLang="fr-FR" sz="1400" dirty="0">
                <a:latin typeface="Courier New" pitchFamily="49" charset="0"/>
              </a:rPr>
              <a:t>"&gt;</a:t>
            </a:r>
          </a:p>
          <a:p>
            <a:pPr>
              <a:defRPr/>
            </a:pPr>
            <a:r>
              <a:rPr lang="fr-FR" altLang="fr-FR" sz="1400" b="1" dirty="0">
                <a:latin typeface="Courier New" pitchFamily="49" charset="0"/>
              </a:rPr>
              <a:t>    &lt;</a:t>
            </a:r>
            <a:r>
              <a:rPr lang="fr-FR" altLang="fr-FR" sz="1400" b="1" dirty="0" err="1">
                <a:latin typeface="Courier New" pitchFamily="49" charset="0"/>
              </a:rPr>
              <a:t>map</a:t>
            </a:r>
            <a:r>
              <a:rPr lang="fr-FR" altLang="fr-FR" sz="1400" b="1" dirty="0">
                <a:latin typeface="Courier New" pitchFamily="49" charset="0"/>
              </a:rPr>
              <a:t>&gt;</a:t>
            </a:r>
          </a:p>
          <a:p>
            <a:pPr>
              <a:defRPr/>
            </a:pPr>
            <a:r>
              <a:rPr lang="fr-FR" altLang="fr-FR" sz="1400" b="1" dirty="0">
                <a:latin typeface="Courier New" pitchFamily="49" charset="0"/>
              </a:rPr>
              <a:t>      &lt;entry key="</a:t>
            </a:r>
            <a:r>
              <a:rPr lang="fr-FR" altLang="fr-FR" sz="1400" dirty="0">
                <a:latin typeface="Courier New" pitchFamily="49" charset="0"/>
                <a:cs typeface="Courier New" pitchFamily="49" charset="0"/>
              </a:rPr>
              <a:t>key1</a:t>
            </a:r>
            <a:r>
              <a:rPr lang="fr-FR" altLang="fr-FR" sz="1400" b="1" dirty="0">
                <a:latin typeface="Courier New" pitchFamily="49" charset="0"/>
              </a:rPr>
              <a:t>" value="</a:t>
            </a:r>
            <a:r>
              <a:rPr lang="fr-FR" altLang="fr-FR" sz="1400" dirty="0">
                <a:latin typeface="Courier New" pitchFamily="49" charset="0"/>
                <a:cs typeface="Courier New" pitchFamily="49" charset="0"/>
              </a:rPr>
              <a:t>value1</a:t>
            </a:r>
            <a:r>
              <a:rPr lang="fr-FR" altLang="fr-FR" sz="1400" b="1" dirty="0">
                <a:latin typeface="Courier New" pitchFamily="49" charset="0"/>
              </a:rPr>
              <a:t>"/&gt;</a:t>
            </a:r>
          </a:p>
          <a:p>
            <a:pPr>
              <a:defRPr/>
            </a:pPr>
            <a:r>
              <a:rPr lang="fr-FR" altLang="fr-FR" sz="1400" b="1" dirty="0">
                <a:latin typeface="Courier New" pitchFamily="49" charset="0"/>
              </a:rPr>
              <a:t>      &lt;entry key="</a:t>
            </a:r>
            <a:r>
              <a:rPr lang="fr-FR" altLang="fr-FR" sz="1400" dirty="0">
                <a:latin typeface="Courier New" pitchFamily="49" charset="0"/>
                <a:cs typeface="Courier New" pitchFamily="49" charset="0"/>
              </a:rPr>
              <a:t>key2</a:t>
            </a:r>
            <a:r>
              <a:rPr lang="fr-FR" altLang="fr-FR" sz="1400" b="1" dirty="0">
                <a:latin typeface="Courier New" pitchFamily="49" charset="0"/>
              </a:rPr>
              <a:t>" value="</a:t>
            </a:r>
            <a:r>
              <a:rPr lang="fr-FR" altLang="fr-FR" sz="1400" dirty="0">
                <a:latin typeface="Courier New" pitchFamily="49" charset="0"/>
                <a:cs typeface="Courier New" pitchFamily="49" charset="0"/>
              </a:rPr>
              <a:t>value2</a:t>
            </a:r>
            <a:r>
              <a:rPr lang="fr-FR" altLang="fr-FR" sz="1400" b="1" dirty="0">
                <a:latin typeface="Courier New" pitchFamily="49" charset="0"/>
              </a:rPr>
              <a:t>"/&gt;</a:t>
            </a:r>
          </a:p>
          <a:p>
            <a:pPr>
              <a:defRPr/>
            </a:pPr>
            <a:r>
              <a:rPr lang="fr-FR" altLang="fr-FR" sz="1400" b="1" dirty="0">
                <a:latin typeface="Courier New" pitchFamily="49" charset="0"/>
              </a:rPr>
              <a:t>      &lt;entry key="</a:t>
            </a:r>
            <a:r>
              <a:rPr lang="fr-FR" altLang="fr-FR" sz="1400" dirty="0">
                <a:latin typeface="Courier New" pitchFamily="49" charset="0"/>
                <a:cs typeface="Courier New" pitchFamily="49" charset="0"/>
              </a:rPr>
              <a:t>key3</a:t>
            </a:r>
            <a:r>
              <a:rPr lang="fr-FR" altLang="fr-FR" sz="1400" b="1" dirty="0">
                <a:latin typeface="Courier New" pitchFamily="49" charset="0"/>
              </a:rPr>
              <a:t>" value="</a:t>
            </a:r>
            <a:r>
              <a:rPr lang="fr-FR" altLang="fr-FR" sz="1400" dirty="0">
                <a:latin typeface="Courier New" pitchFamily="49" charset="0"/>
                <a:cs typeface="Courier New" pitchFamily="49" charset="0"/>
              </a:rPr>
              <a:t>value3</a:t>
            </a:r>
            <a:r>
              <a:rPr lang="fr-FR" altLang="fr-FR" sz="1400" b="1" dirty="0">
                <a:latin typeface="Courier New" pitchFamily="49" charset="0"/>
              </a:rPr>
              <a:t>"/&gt;</a:t>
            </a:r>
          </a:p>
          <a:p>
            <a:pPr>
              <a:defRPr/>
            </a:pPr>
            <a:r>
              <a:rPr lang="fr-FR" altLang="fr-FR" sz="1400" b="1" dirty="0">
                <a:latin typeface="Courier New" pitchFamily="49" charset="0"/>
              </a:rPr>
              <a:t>	  &lt;entry key="</a:t>
            </a:r>
            <a:r>
              <a:rPr lang="fr-FR" altLang="fr-FR" sz="1400" dirty="0">
                <a:latin typeface="Courier New" pitchFamily="49" charset="0"/>
                <a:cs typeface="Courier New" pitchFamily="49" charset="0"/>
              </a:rPr>
              <a:t>key4</a:t>
            </a:r>
            <a:r>
              <a:rPr lang="fr-FR" altLang="fr-FR" sz="1400" b="1" dirty="0">
                <a:latin typeface="Courier New" pitchFamily="49" charset="0"/>
              </a:rPr>
              <a:t>" value-</a:t>
            </a:r>
            <a:r>
              <a:rPr lang="fr-FR" altLang="fr-FR" sz="1400" b="1" dirty="0" err="1">
                <a:latin typeface="Courier New" pitchFamily="49" charset="0"/>
              </a:rPr>
              <a:t>ref</a:t>
            </a:r>
            <a:r>
              <a:rPr lang="fr-FR" altLang="fr-FR" sz="1400" b="1" dirty="0">
                <a:latin typeface="Courier New" pitchFamily="49" charset="0"/>
              </a:rPr>
              <a:t>="</a:t>
            </a:r>
            <a:r>
              <a:rPr lang="fr-FR" altLang="fr-FR" sz="1400" dirty="0">
                <a:latin typeface="Courier New" pitchFamily="49" charset="0"/>
                <a:cs typeface="Courier New" pitchFamily="49" charset="0"/>
              </a:rPr>
              <a:t>idBean01</a:t>
            </a:r>
            <a:r>
              <a:rPr lang="fr-FR" altLang="fr-FR" sz="1400" b="1" dirty="0">
                <a:latin typeface="Courier New" pitchFamily="49" charset="0"/>
              </a:rPr>
              <a:t>"/&gt;</a:t>
            </a:r>
          </a:p>
          <a:p>
            <a:pPr>
              <a:defRPr/>
            </a:pPr>
            <a:r>
              <a:rPr lang="fr-FR" altLang="fr-FR" sz="1400" b="1" dirty="0">
                <a:latin typeface="Courier New" pitchFamily="49" charset="0"/>
              </a:rPr>
              <a:t>	  &lt;entry key-</a:t>
            </a:r>
            <a:r>
              <a:rPr lang="fr-FR" altLang="fr-FR" sz="1400" b="1" dirty="0" err="1">
                <a:latin typeface="Courier New" pitchFamily="49" charset="0"/>
              </a:rPr>
              <a:t>ref</a:t>
            </a:r>
            <a:r>
              <a:rPr lang="fr-FR" altLang="fr-FR" sz="1400" b="1" dirty="0">
                <a:latin typeface="Courier New" pitchFamily="49" charset="0"/>
              </a:rPr>
              <a:t>="</a:t>
            </a:r>
            <a:r>
              <a:rPr lang="fr-FR" altLang="fr-FR" sz="1400" dirty="0">
                <a:latin typeface="Courier New" pitchFamily="49" charset="0"/>
              </a:rPr>
              <a:t>idKey02</a:t>
            </a:r>
            <a:r>
              <a:rPr lang="fr-FR" altLang="fr-FR" sz="1400" b="1" dirty="0">
                <a:latin typeface="Courier New" pitchFamily="49" charset="0"/>
              </a:rPr>
              <a:t>" value-</a:t>
            </a:r>
            <a:r>
              <a:rPr lang="fr-FR" altLang="fr-FR" sz="1400" b="1" dirty="0" err="1">
                <a:latin typeface="Courier New" pitchFamily="49" charset="0"/>
              </a:rPr>
              <a:t>ref</a:t>
            </a:r>
            <a:r>
              <a:rPr lang="fr-FR" altLang="fr-FR" sz="1400" b="1" dirty="0">
                <a:latin typeface="Courier New" pitchFamily="49" charset="0"/>
              </a:rPr>
              <a:t>="</a:t>
            </a:r>
            <a:r>
              <a:rPr lang="fr-FR" altLang="fr-FR" sz="1400" dirty="0">
                <a:latin typeface="Courier New" pitchFamily="49" charset="0"/>
                <a:cs typeface="Courier New" pitchFamily="49" charset="0"/>
              </a:rPr>
              <a:t>idBean02</a:t>
            </a:r>
            <a:r>
              <a:rPr lang="fr-FR" altLang="fr-FR" sz="1400" b="1" dirty="0">
                <a:latin typeface="Courier New" pitchFamily="49" charset="0"/>
              </a:rPr>
              <a:t>"/&gt;</a:t>
            </a:r>
          </a:p>
          <a:p>
            <a:pPr>
              <a:defRPr/>
            </a:pPr>
            <a:r>
              <a:rPr lang="fr-FR" altLang="fr-FR" sz="1400" b="1" dirty="0">
                <a:latin typeface="Courier New" pitchFamily="49" charset="0"/>
              </a:rPr>
              <a:t>    &lt;/</a:t>
            </a:r>
            <a:r>
              <a:rPr lang="fr-FR" altLang="fr-FR" sz="1400" b="1" dirty="0" err="1">
                <a:latin typeface="Courier New" pitchFamily="49" charset="0"/>
              </a:rPr>
              <a:t>map</a:t>
            </a:r>
            <a:r>
              <a:rPr lang="fr-FR" altLang="fr-FR" sz="1400" b="1" dirty="0">
                <a:latin typeface="Courier New" pitchFamily="49" charset="0"/>
              </a:rPr>
              <a:t>&gt;</a:t>
            </a:r>
          </a:p>
          <a:p>
            <a:pPr>
              <a:defRPr/>
            </a:pPr>
            <a:r>
              <a:rPr lang="fr-FR" altLang="fr-FR" sz="1400" dirty="0">
                <a:latin typeface="Courier New" pitchFamily="49" charset="0"/>
              </a:rPr>
              <a:t>  &lt;/</a:t>
            </a:r>
            <a:r>
              <a:rPr lang="fr-FR" altLang="fr-FR" sz="1400" dirty="0" err="1">
                <a:latin typeface="Courier New" pitchFamily="49" charset="0"/>
              </a:rPr>
              <a:t>property</a:t>
            </a:r>
            <a:r>
              <a:rPr lang="fr-FR" altLang="fr-FR" sz="1400" dirty="0">
                <a:latin typeface="Courier New" pitchFamily="49" charset="0"/>
              </a:rPr>
              <a:t>&gt;</a:t>
            </a:r>
          </a:p>
          <a:p>
            <a:pPr>
              <a:defRPr/>
            </a:pPr>
            <a:r>
              <a:rPr lang="fr-FR" altLang="fr-FR" sz="1400" dirty="0">
                <a:latin typeface="Courier New" pitchFamily="49" charset="0"/>
              </a:rPr>
              <a:t>&lt;/</a:t>
            </a:r>
            <a:r>
              <a:rPr lang="fr-FR" altLang="fr-FR" sz="1400" dirty="0" err="1">
                <a:latin typeface="Courier New" pitchFamily="49" charset="0"/>
              </a:rPr>
              <a:t>bean</a:t>
            </a:r>
            <a:r>
              <a:rPr lang="fr-FR" altLang="fr-FR" sz="1400" dirty="0">
                <a:latin typeface="Courier New" pitchFamily="49" charset="0"/>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62</a:t>
            </a:fld>
            <a:endParaRPr lang="fr-FR"/>
          </a:p>
        </p:txBody>
      </p:sp>
      <p:sp>
        <p:nvSpPr>
          <p:cNvPr id="3" name="Espace réservé du pied de page 2">
            <a:extLst>
              <a:ext uri="{FF2B5EF4-FFF2-40B4-BE49-F238E27FC236}">
                <a16:creationId xmlns:a16="http://schemas.microsoft.com/office/drawing/2014/main" id="{837B382D-0B6F-4ADC-A4D1-EB10AA67147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904916389"/>
      </p:ext>
    </p:extLst>
  </p:cSld>
  <p:clrMapOvr>
    <a:masterClrMapping/>
  </p:clrMapOvr>
  <p:transition spd="slow"/>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re 1"/>
          <p:cNvSpPr>
            <a:spLocks noGrp="1"/>
          </p:cNvSpPr>
          <p:nvPr>
            <p:ph type="title"/>
          </p:nvPr>
        </p:nvSpPr>
        <p:spPr/>
        <p:txBody>
          <a:bodyPr>
            <a:normAutofit fontScale="90000"/>
          </a:bodyPr>
          <a:lstStyle/>
          <a:p>
            <a:pPr eaLnBrk="1" hangingPunct="1"/>
            <a:r>
              <a:rPr lang="fr-FR" altLang="fr-FR" dirty="0"/>
              <a:t>Tour de Table</a:t>
            </a:r>
          </a:p>
        </p:txBody>
      </p:sp>
      <p:sp>
        <p:nvSpPr>
          <p:cNvPr id="16387" name="Espace réservé du contenu 2"/>
          <p:cNvSpPr>
            <a:spLocks noGrp="1"/>
          </p:cNvSpPr>
          <p:nvPr>
            <p:ph idx="1"/>
          </p:nvPr>
        </p:nvSpPr>
        <p:spPr/>
        <p:txBody>
          <a:bodyPr/>
          <a:lstStyle/>
          <a:p>
            <a:pPr eaLnBrk="1" hangingPunct="1"/>
            <a:r>
              <a:rPr lang="fr-FR" altLang="fr-FR" dirty="0"/>
              <a:t>Vos remarques sur :</a:t>
            </a:r>
          </a:p>
          <a:p>
            <a:pPr lvl="1" eaLnBrk="1" hangingPunct="1"/>
            <a:r>
              <a:rPr lang="fr-FR" altLang="fr-FR" dirty="0"/>
              <a:t>Les exercices</a:t>
            </a:r>
          </a:p>
          <a:p>
            <a:pPr lvl="1" eaLnBrk="1" hangingPunct="1"/>
            <a:r>
              <a:rPr lang="fr-FR" altLang="fr-FR" dirty="0"/>
              <a:t>Le support</a:t>
            </a:r>
          </a:p>
          <a:p>
            <a:pPr lvl="1" eaLnBrk="1" hangingPunct="1"/>
            <a:r>
              <a:rPr lang="fr-FR" altLang="fr-FR" dirty="0"/>
              <a:t>…</a:t>
            </a:r>
          </a:p>
          <a:p>
            <a:pPr eaLnBrk="1" hangingPunct="1"/>
            <a:endParaRPr lang="fr-FR" altLang="fr-FR" dirty="0"/>
          </a:p>
        </p:txBody>
      </p:sp>
      <p:pic>
        <p:nvPicPr>
          <p:cNvPr id="16390" name="Picture 3" descr="C:\Users\renaud91\AppData\Local\Microsoft\Windows\Temporary Internet Files\Content.IE5\ZMLWEZZZ\MC90019776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545" y="1295400"/>
            <a:ext cx="31051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ce réservé du numéro de diapositive 1">
            <a:extLst>
              <a:ext uri="{FF2B5EF4-FFF2-40B4-BE49-F238E27FC236}">
                <a16:creationId xmlns:a16="http://schemas.microsoft.com/office/drawing/2014/main" id="{B7B228BC-56F1-4FFB-82AE-F8B2828D9367}"/>
              </a:ext>
            </a:extLst>
          </p:cNvPr>
          <p:cNvSpPr>
            <a:spLocks noGrp="1"/>
          </p:cNvSpPr>
          <p:nvPr>
            <p:ph type="sldNum" sz="quarter" idx="12"/>
          </p:nvPr>
        </p:nvSpPr>
        <p:spPr/>
        <p:txBody>
          <a:bodyPr/>
          <a:lstStyle/>
          <a:p>
            <a:fld id="{27DD2850-4166-4114-B1C5-40990753D8A0}" type="slidenum">
              <a:rPr lang="fr-FR" smtClean="0"/>
              <a:t>620</a:t>
            </a:fld>
            <a:endParaRPr lang="fr-FR"/>
          </a:p>
        </p:txBody>
      </p:sp>
      <p:sp>
        <p:nvSpPr>
          <p:cNvPr id="3" name="Espace réservé du pied de page 2">
            <a:extLst>
              <a:ext uri="{FF2B5EF4-FFF2-40B4-BE49-F238E27FC236}">
                <a16:creationId xmlns:a16="http://schemas.microsoft.com/office/drawing/2014/main" id="{BE442A97-AC0A-4919-8C38-0B8A63BBA82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92015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03 : Liste de </a:t>
            </a:r>
            <a:r>
              <a:rPr lang="fr-FR" altLang="en-US" dirty="0" err="1"/>
              <a:t>bean</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63</a:t>
            </a:fld>
            <a:endParaRPr lang="fr-FR"/>
          </a:p>
        </p:txBody>
      </p:sp>
      <p:sp>
        <p:nvSpPr>
          <p:cNvPr id="3" name="Espace réservé du pied de page 2">
            <a:extLst>
              <a:ext uri="{FF2B5EF4-FFF2-40B4-BE49-F238E27FC236}">
                <a16:creationId xmlns:a16="http://schemas.microsoft.com/office/drawing/2014/main" id="{D7850771-0614-4649-81CD-DF948D683CE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EFA78329-37CD-4BD4-9F8E-EF62C6EBEB0C}"/>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1860879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Rectangle 6"/>
          <p:cNvSpPr>
            <a:spLocks noGrp="1" noChangeArrowheads="1"/>
          </p:cNvSpPr>
          <p:nvPr>
            <p:ph type="title"/>
          </p:nvPr>
        </p:nvSpPr>
        <p:spPr/>
        <p:txBody>
          <a:bodyPr>
            <a:normAutofit fontScale="90000"/>
          </a:bodyPr>
          <a:lstStyle/>
          <a:p>
            <a:r>
              <a:rPr lang="fr-FR"/>
              <a:t>Wiring automatique</a:t>
            </a:r>
          </a:p>
        </p:txBody>
      </p:sp>
      <p:sp>
        <p:nvSpPr>
          <p:cNvPr id="95235" name="Rectangle 7"/>
          <p:cNvSpPr>
            <a:spLocks noGrp="1" noChangeArrowheads="1"/>
          </p:cNvSpPr>
          <p:nvPr>
            <p:ph idx="1"/>
          </p:nvPr>
        </p:nvSpPr>
        <p:spPr/>
        <p:txBody>
          <a:bodyPr>
            <a:normAutofit lnSpcReduction="10000"/>
          </a:bodyPr>
          <a:lstStyle/>
          <a:p>
            <a:r>
              <a:rPr lang="fr-FR" altLang="en-US" dirty="0"/>
              <a:t>Il est possible de laisser le conteneur Spring définir automatiquement les dépendances entre les </a:t>
            </a:r>
            <a:r>
              <a:rPr lang="fr-FR" altLang="en-US" dirty="0" err="1"/>
              <a:t>beans</a:t>
            </a:r>
            <a:endParaRPr lang="fr-FR" altLang="en-US" dirty="0"/>
          </a:p>
          <a:p>
            <a:endParaRPr lang="fr-FR" altLang="en-US" dirty="0"/>
          </a:p>
          <a:p>
            <a:endParaRPr lang="fr-FR" altLang="en-US" dirty="0"/>
          </a:p>
          <a:p>
            <a:r>
              <a:rPr lang="fr-FR" altLang="en-US" dirty="0"/>
              <a:t>Spring définit 4 types d’</a:t>
            </a:r>
            <a:r>
              <a:rPr lang="fr-FR" altLang="en-US" dirty="0" err="1"/>
              <a:t>Autowiring</a:t>
            </a:r>
            <a:r>
              <a:rPr lang="fr-FR" altLang="en-US" dirty="0"/>
              <a:t> (valeur possible pour l’attribut </a:t>
            </a:r>
            <a:r>
              <a:rPr lang="fr-FR" i="1" dirty="0" err="1">
                <a:latin typeface="Courier New" pitchFamily="49" charset="0"/>
              </a:rPr>
              <a:t>autowire</a:t>
            </a:r>
            <a:r>
              <a:rPr lang="fr-FR" dirty="0">
                <a:latin typeface="Courier New" pitchFamily="49" charset="0"/>
              </a:rPr>
              <a:t>)</a:t>
            </a:r>
            <a:endParaRPr lang="fr-FR" altLang="en-US" dirty="0"/>
          </a:p>
          <a:p>
            <a:pPr lvl="1"/>
            <a:r>
              <a:rPr lang="fr-FR" altLang="en-US" dirty="0" err="1"/>
              <a:t>byName</a:t>
            </a:r>
            <a:endParaRPr lang="fr-FR" altLang="en-US" dirty="0"/>
          </a:p>
          <a:p>
            <a:pPr lvl="1"/>
            <a:r>
              <a:rPr lang="fr-FR" altLang="en-US" dirty="0" err="1"/>
              <a:t>byType</a:t>
            </a:r>
            <a:endParaRPr lang="fr-FR" altLang="en-US" dirty="0"/>
          </a:p>
          <a:p>
            <a:pPr lvl="1"/>
            <a:r>
              <a:rPr lang="fr-FR" altLang="en-US" dirty="0" err="1"/>
              <a:t>constructor</a:t>
            </a:r>
            <a:endParaRPr lang="fr-FR" altLang="en-US" dirty="0"/>
          </a:p>
          <a:p>
            <a:pPr lvl="1"/>
            <a:r>
              <a:rPr lang="fr-FR" altLang="en-US" dirty="0"/>
              <a:t>no</a:t>
            </a:r>
          </a:p>
        </p:txBody>
      </p:sp>
      <p:sp>
        <p:nvSpPr>
          <p:cNvPr id="2" name="Text Box 4"/>
          <p:cNvSpPr txBox="1">
            <a:spLocks noChangeArrowheads="1"/>
          </p:cNvSpPr>
          <p:nvPr/>
        </p:nvSpPr>
        <p:spPr bwMode="auto">
          <a:xfrm>
            <a:off x="1685276" y="2387908"/>
            <a:ext cx="8710475" cy="338554"/>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600" dirty="0">
                <a:solidFill>
                  <a:schemeClr val="tx1"/>
                </a:solidFill>
                <a:latin typeface="Courier New" pitchFamily="49" charset="0"/>
              </a:rPr>
              <a:t>&lt;</a:t>
            </a:r>
            <a:r>
              <a:rPr lang="fr-FR" sz="1600" dirty="0" err="1">
                <a:solidFill>
                  <a:schemeClr val="tx1"/>
                </a:solidFill>
                <a:latin typeface="Courier New" pitchFamily="49" charset="0"/>
              </a:rPr>
              <a:t>bean</a:t>
            </a:r>
            <a:r>
              <a:rPr lang="fr-FR" sz="1600" dirty="0">
                <a:solidFill>
                  <a:schemeClr val="tx1"/>
                </a:solidFill>
                <a:latin typeface="Courier New" pitchFamily="49" charset="0"/>
              </a:rPr>
              <a:t> id="</a:t>
            </a:r>
            <a:r>
              <a:rPr lang="fr-FR" sz="1600" dirty="0" err="1">
                <a:solidFill>
                  <a:schemeClr val="tx1"/>
                </a:solidFill>
                <a:latin typeface="Courier New" pitchFamily="49" charset="0"/>
              </a:rPr>
              <a:t>myBean</a:t>
            </a:r>
            <a:r>
              <a:rPr lang="fr-FR" sz="1600" dirty="0">
                <a:solidFill>
                  <a:schemeClr val="tx1"/>
                </a:solidFill>
                <a:latin typeface="Courier New" pitchFamily="49" charset="0"/>
              </a:rPr>
              <a:t>" class="</a:t>
            </a:r>
            <a:r>
              <a:rPr lang="fr-FR" sz="1600" dirty="0" err="1">
                <a:solidFill>
                  <a:schemeClr val="tx1"/>
                </a:solidFill>
                <a:latin typeface="Courier New" pitchFamily="49" charset="0"/>
              </a:rPr>
              <a:t>com.MyBeanImpl</a:t>
            </a:r>
            <a:r>
              <a:rPr lang="fr-FR" sz="1600" dirty="0">
                <a:solidFill>
                  <a:schemeClr val="tx1"/>
                </a:solidFill>
                <a:latin typeface="Courier New" pitchFamily="49" charset="0"/>
              </a:rPr>
              <a:t>" </a:t>
            </a:r>
            <a:r>
              <a:rPr lang="fr-FR" sz="1600" dirty="0" err="1">
                <a:solidFill>
                  <a:schemeClr val="tx1"/>
                </a:solidFill>
                <a:latin typeface="Courier New" pitchFamily="49" charset="0"/>
              </a:rPr>
              <a:t>autowire</a:t>
            </a:r>
            <a:r>
              <a:rPr lang="fr-FR" sz="1600" dirty="0">
                <a:solidFill>
                  <a:schemeClr val="tx1"/>
                </a:solidFill>
                <a:latin typeface="Courier New" pitchFamily="49" charset="0"/>
              </a:rPr>
              <a:t>="</a:t>
            </a:r>
            <a:r>
              <a:rPr lang="fr-FR" sz="1600" i="1" dirty="0" err="1">
                <a:solidFill>
                  <a:schemeClr val="tx1"/>
                </a:solidFill>
                <a:latin typeface="Courier New" pitchFamily="49" charset="0"/>
              </a:rPr>
              <a:t>autowireType</a:t>
            </a:r>
            <a:r>
              <a:rPr lang="fr-FR" sz="1600" dirty="0">
                <a:solidFill>
                  <a:schemeClr val="tx1"/>
                </a:solidFill>
                <a:latin typeface="Courier New" pitchFamily="49" charset="0"/>
              </a:rPr>
              <a:t>" /&gt;</a:t>
            </a:r>
          </a:p>
        </p:txBody>
      </p:sp>
      <p:sp>
        <p:nvSpPr>
          <p:cNvPr id="7" name="Text Box 4"/>
          <p:cNvSpPr txBox="1">
            <a:spLocks noChangeArrowheads="1"/>
          </p:cNvSpPr>
          <p:nvPr/>
        </p:nvSpPr>
        <p:spPr bwMode="auto">
          <a:xfrm>
            <a:off x="4543887" y="4973397"/>
            <a:ext cx="7162800" cy="292388"/>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300" dirty="0">
                <a:solidFill>
                  <a:schemeClr val="tx1"/>
                </a:solidFill>
                <a:latin typeface="Courier New" pitchFamily="49" charset="0"/>
              </a:rPr>
              <a:t>&lt;</a:t>
            </a:r>
            <a:r>
              <a:rPr lang="fr-FR" sz="1300" dirty="0" err="1">
                <a:solidFill>
                  <a:schemeClr val="tx1"/>
                </a:solidFill>
                <a:latin typeface="Courier New" pitchFamily="49" charset="0"/>
              </a:rPr>
              <a:t>bean</a:t>
            </a:r>
            <a:r>
              <a:rPr lang="fr-FR" sz="1300" dirty="0">
                <a:solidFill>
                  <a:schemeClr val="tx1"/>
                </a:solidFill>
                <a:latin typeface="Courier New" pitchFamily="49" charset="0"/>
              </a:rPr>
              <a:t> id="</a:t>
            </a:r>
            <a:r>
              <a:rPr lang="fr-FR" sz="1300" dirty="0" err="1">
                <a:solidFill>
                  <a:schemeClr val="tx1"/>
                </a:solidFill>
                <a:latin typeface="Courier New" pitchFamily="49" charset="0"/>
              </a:rPr>
              <a:t>myBean</a:t>
            </a:r>
            <a:r>
              <a:rPr lang="fr-FR" sz="1300" dirty="0">
                <a:solidFill>
                  <a:schemeClr val="tx1"/>
                </a:solidFill>
                <a:latin typeface="Courier New" pitchFamily="49" charset="0"/>
              </a:rPr>
              <a:t>" class="</a:t>
            </a:r>
            <a:r>
              <a:rPr lang="fr-FR" sz="1300" dirty="0" err="1">
                <a:solidFill>
                  <a:schemeClr val="tx1"/>
                </a:solidFill>
                <a:latin typeface="Courier New" pitchFamily="49" charset="0"/>
              </a:rPr>
              <a:t>com.MyBeanImpl</a:t>
            </a:r>
            <a:r>
              <a:rPr lang="fr-FR" sz="1300" dirty="0">
                <a:solidFill>
                  <a:schemeClr val="tx1"/>
                </a:solidFill>
                <a:latin typeface="Courier New" pitchFamily="49" charset="0"/>
              </a:rPr>
              <a:t>" </a:t>
            </a:r>
            <a:r>
              <a:rPr lang="fr-FR" sz="1300" dirty="0" err="1">
                <a:solidFill>
                  <a:schemeClr val="tx1"/>
                </a:solidFill>
                <a:latin typeface="Courier New" pitchFamily="49" charset="0"/>
              </a:rPr>
              <a:t>autowire</a:t>
            </a:r>
            <a:r>
              <a:rPr lang="fr-FR" sz="1300" dirty="0">
                <a:solidFill>
                  <a:schemeClr val="tx1"/>
                </a:solidFill>
                <a:latin typeface="Courier New" pitchFamily="49" charset="0"/>
              </a:rPr>
              <a:t>="</a:t>
            </a:r>
            <a:r>
              <a:rPr lang="fr-FR" sz="1300" dirty="0" err="1">
                <a:solidFill>
                  <a:schemeClr val="tx1"/>
                </a:solidFill>
                <a:latin typeface="Courier New" pitchFamily="49" charset="0"/>
              </a:rPr>
              <a:t>byType</a:t>
            </a:r>
            <a:r>
              <a:rPr lang="fr-FR" sz="1300" dirty="0">
                <a:solidFill>
                  <a:schemeClr val="tx1"/>
                </a:solidFill>
                <a:latin typeface="Courier New" pitchFamily="49" charset="0"/>
              </a:rPr>
              <a:t>" /&gt;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64</a:t>
            </a:fld>
            <a:endParaRPr lang="fr-FR"/>
          </a:p>
        </p:txBody>
      </p:sp>
      <p:sp>
        <p:nvSpPr>
          <p:cNvPr id="9" name="Text Box 4"/>
          <p:cNvSpPr txBox="1">
            <a:spLocks noChangeArrowheads="1"/>
          </p:cNvSpPr>
          <p:nvPr/>
        </p:nvSpPr>
        <p:spPr bwMode="auto">
          <a:xfrm>
            <a:off x="4543887" y="4496078"/>
            <a:ext cx="7162800" cy="292388"/>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300" dirty="0">
                <a:solidFill>
                  <a:schemeClr val="tx1"/>
                </a:solidFill>
                <a:latin typeface="Courier New" pitchFamily="49" charset="0"/>
              </a:rPr>
              <a:t>&lt;</a:t>
            </a:r>
            <a:r>
              <a:rPr lang="fr-FR" sz="1300" dirty="0" err="1">
                <a:solidFill>
                  <a:schemeClr val="tx1"/>
                </a:solidFill>
                <a:latin typeface="Courier New" pitchFamily="49" charset="0"/>
              </a:rPr>
              <a:t>bean</a:t>
            </a:r>
            <a:r>
              <a:rPr lang="fr-FR" sz="1300" dirty="0">
                <a:solidFill>
                  <a:schemeClr val="tx1"/>
                </a:solidFill>
                <a:latin typeface="Courier New" pitchFamily="49" charset="0"/>
              </a:rPr>
              <a:t> id="</a:t>
            </a:r>
            <a:r>
              <a:rPr lang="fr-FR" sz="1300" dirty="0" err="1">
                <a:solidFill>
                  <a:schemeClr val="tx1"/>
                </a:solidFill>
                <a:latin typeface="Courier New" pitchFamily="49" charset="0"/>
              </a:rPr>
              <a:t>myBean</a:t>
            </a:r>
            <a:r>
              <a:rPr lang="fr-FR" sz="1300" dirty="0">
                <a:solidFill>
                  <a:schemeClr val="tx1"/>
                </a:solidFill>
                <a:latin typeface="Courier New" pitchFamily="49" charset="0"/>
              </a:rPr>
              <a:t>" class="</a:t>
            </a:r>
            <a:r>
              <a:rPr lang="fr-FR" sz="1300" dirty="0" err="1">
                <a:solidFill>
                  <a:schemeClr val="tx1"/>
                </a:solidFill>
                <a:latin typeface="Courier New" pitchFamily="49" charset="0"/>
              </a:rPr>
              <a:t>com.MyBeanImpl</a:t>
            </a:r>
            <a:r>
              <a:rPr lang="fr-FR" sz="1300" dirty="0">
                <a:solidFill>
                  <a:schemeClr val="tx1"/>
                </a:solidFill>
                <a:latin typeface="Courier New" pitchFamily="49" charset="0"/>
              </a:rPr>
              <a:t>" </a:t>
            </a:r>
            <a:r>
              <a:rPr lang="fr-FR" sz="1300" dirty="0" err="1">
                <a:solidFill>
                  <a:schemeClr val="tx1"/>
                </a:solidFill>
                <a:latin typeface="Courier New" pitchFamily="49" charset="0"/>
              </a:rPr>
              <a:t>autowire</a:t>
            </a:r>
            <a:r>
              <a:rPr lang="fr-FR" sz="1300" dirty="0">
                <a:solidFill>
                  <a:schemeClr val="tx1"/>
                </a:solidFill>
                <a:latin typeface="Courier New" pitchFamily="49" charset="0"/>
              </a:rPr>
              <a:t>="</a:t>
            </a:r>
            <a:r>
              <a:rPr lang="fr-FR" sz="1300" dirty="0" err="1">
                <a:solidFill>
                  <a:schemeClr val="tx1"/>
                </a:solidFill>
                <a:latin typeface="Courier New" pitchFamily="49" charset="0"/>
              </a:rPr>
              <a:t>byName</a:t>
            </a:r>
            <a:r>
              <a:rPr lang="fr-FR" sz="1300" dirty="0">
                <a:solidFill>
                  <a:schemeClr val="tx1"/>
                </a:solidFill>
                <a:latin typeface="Courier New" pitchFamily="49" charset="0"/>
              </a:rPr>
              <a:t>" /&gt;</a:t>
            </a:r>
          </a:p>
        </p:txBody>
      </p:sp>
      <p:sp>
        <p:nvSpPr>
          <p:cNvPr id="10" name="Text Box 4"/>
          <p:cNvSpPr txBox="1">
            <a:spLocks noChangeArrowheads="1"/>
          </p:cNvSpPr>
          <p:nvPr/>
        </p:nvSpPr>
        <p:spPr bwMode="auto">
          <a:xfrm>
            <a:off x="4543887" y="5494480"/>
            <a:ext cx="7162800" cy="292388"/>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300" dirty="0">
                <a:solidFill>
                  <a:schemeClr val="tx1"/>
                </a:solidFill>
                <a:latin typeface="Courier New" pitchFamily="49" charset="0"/>
              </a:rPr>
              <a:t>&lt;</a:t>
            </a:r>
            <a:r>
              <a:rPr lang="fr-FR" sz="1300" dirty="0" err="1">
                <a:solidFill>
                  <a:schemeClr val="tx1"/>
                </a:solidFill>
                <a:latin typeface="Courier New" pitchFamily="49" charset="0"/>
              </a:rPr>
              <a:t>bean</a:t>
            </a:r>
            <a:r>
              <a:rPr lang="fr-FR" sz="1300" dirty="0">
                <a:solidFill>
                  <a:schemeClr val="tx1"/>
                </a:solidFill>
                <a:latin typeface="Courier New" pitchFamily="49" charset="0"/>
              </a:rPr>
              <a:t> id="</a:t>
            </a:r>
            <a:r>
              <a:rPr lang="fr-FR" sz="1300" dirty="0" err="1">
                <a:solidFill>
                  <a:schemeClr val="tx1"/>
                </a:solidFill>
                <a:latin typeface="Courier New" pitchFamily="49" charset="0"/>
              </a:rPr>
              <a:t>myBean</a:t>
            </a:r>
            <a:r>
              <a:rPr lang="fr-FR" sz="1300" dirty="0">
                <a:solidFill>
                  <a:schemeClr val="tx1"/>
                </a:solidFill>
                <a:latin typeface="Courier New" pitchFamily="49" charset="0"/>
              </a:rPr>
              <a:t>" class="</a:t>
            </a:r>
            <a:r>
              <a:rPr lang="fr-FR" sz="1300" dirty="0" err="1">
                <a:solidFill>
                  <a:schemeClr val="tx1"/>
                </a:solidFill>
                <a:latin typeface="Courier New" pitchFamily="49" charset="0"/>
              </a:rPr>
              <a:t>com.MyBeanImpl</a:t>
            </a:r>
            <a:r>
              <a:rPr lang="fr-FR" sz="1300" dirty="0">
                <a:solidFill>
                  <a:schemeClr val="tx1"/>
                </a:solidFill>
                <a:latin typeface="Courier New" pitchFamily="49" charset="0"/>
              </a:rPr>
              <a:t>" </a:t>
            </a:r>
            <a:r>
              <a:rPr lang="fr-FR" sz="1300" dirty="0" err="1">
                <a:solidFill>
                  <a:schemeClr val="tx1"/>
                </a:solidFill>
                <a:latin typeface="Courier New" pitchFamily="49" charset="0"/>
              </a:rPr>
              <a:t>autowire</a:t>
            </a:r>
            <a:r>
              <a:rPr lang="fr-FR" sz="1300" dirty="0">
                <a:solidFill>
                  <a:schemeClr val="tx1"/>
                </a:solidFill>
                <a:latin typeface="Courier New" pitchFamily="49" charset="0"/>
              </a:rPr>
              <a:t>="</a:t>
            </a:r>
            <a:r>
              <a:rPr lang="fr-FR" sz="1300" dirty="0" err="1">
                <a:solidFill>
                  <a:schemeClr val="tx1"/>
                </a:solidFill>
                <a:latin typeface="Courier New" pitchFamily="49" charset="0"/>
              </a:rPr>
              <a:t>constructor</a:t>
            </a:r>
            <a:r>
              <a:rPr lang="fr-FR" sz="1300" dirty="0">
                <a:solidFill>
                  <a:schemeClr val="tx1"/>
                </a:solidFill>
                <a:latin typeface="Courier New" pitchFamily="49" charset="0"/>
              </a:rPr>
              <a:t>" /&gt;</a:t>
            </a:r>
          </a:p>
        </p:txBody>
      </p:sp>
      <p:sp>
        <p:nvSpPr>
          <p:cNvPr id="11" name="Text Box 4"/>
          <p:cNvSpPr txBox="1">
            <a:spLocks noChangeArrowheads="1"/>
          </p:cNvSpPr>
          <p:nvPr/>
        </p:nvSpPr>
        <p:spPr bwMode="auto">
          <a:xfrm>
            <a:off x="4543887" y="6047410"/>
            <a:ext cx="7162800" cy="292388"/>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300" dirty="0">
                <a:solidFill>
                  <a:schemeClr val="tx1"/>
                </a:solidFill>
                <a:latin typeface="Courier New" pitchFamily="49" charset="0"/>
              </a:rPr>
              <a:t>&lt;</a:t>
            </a:r>
            <a:r>
              <a:rPr lang="fr-FR" sz="1300" dirty="0" err="1">
                <a:solidFill>
                  <a:schemeClr val="tx1"/>
                </a:solidFill>
                <a:latin typeface="Courier New" pitchFamily="49" charset="0"/>
              </a:rPr>
              <a:t>bean</a:t>
            </a:r>
            <a:r>
              <a:rPr lang="fr-FR" sz="1300" dirty="0">
                <a:solidFill>
                  <a:schemeClr val="tx1"/>
                </a:solidFill>
                <a:latin typeface="Courier New" pitchFamily="49" charset="0"/>
              </a:rPr>
              <a:t> id="</a:t>
            </a:r>
            <a:r>
              <a:rPr lang="fr-FR" sz="1300" dirty="0" err="1">
                <a:solidFill>
                  <a:schemeClr val="tx1"/>
                </a:solidFill>
                <a:latin typeface="Courier New" pitchFamily="49" charset="0"/>
              </a:rPr>
              <a:t>myBean</a:t>
            </a:r>
            <a:r>
              <a:rPr lang="fr-FR" sz="1300" dirty="0">
                <a:solidFill>
                  <a:schemeClr val="tx1"/>
                </a:solidFill>
                <a:latin typeface="Courier New" pitchFamily="49" charset="0"/>
              </a:rPr>
              <a:t>" class="</a:t>
            </a:r>
            <a:r>
              <a:rPr lang="fr-FR" sz="1300" dirty="0" err="1">
                <a:solidFill>
                  <a:schemeClr val="tx1"/>
                </a:solidFill>
                <a:latin typeface="Courier New" pitchFamily="49" charset="0"/>
              </a:rPr>
              <a:t>com.MyBeanImpl</a:t>
            </a:r>
            <a:r>
              <a:rPr lang="fr-FR" sz="1300" dirty="0">
                <a:solidFill>
                  <a:schemeClr val="tx1"/>
                </a:solidFill>
                <a:latin typeface="Courier New" pitchFamily="49" charset="0"/>
              </a:rPr>
              <a:t>" </a:t>
            </a:r>
            <a:r>
              <a:rPr lang="fr-FR" sz="1300" dirty="0" err="1">
                <a:solidFill>
                  <a:schemeClr val="tx1"/>
                </a:solidFill>
                <a:latin typeface="Courier New" pitchFamily="49" charset="0"/>
              </a:rPr>
              <a:t>autowire</a:t>
            </a:r>
            <a:r>
              <a:rPr lang="fr-FR" sz="1300" dirty="0">
                <a:solidFill>
                  <a:schemeClr val="tx1"/>
                </a:solidFill>
                <a:latin typeface="Courier New" pitchFamily="49" charset="0"/>
              </a:rPr>
              <a:t>="no" /&gt;</a:t>
            </a:r>
          </a:p>
        </p:txBody>
      </p:sp>
      <p:sp>
        <p:nvSpPr>
          <p:cNvPr id="4" name="Espace réservé du pied de page 3">
            <a:extLst>
              <a:ext uri="{FF2B5EF4-FFF2-40B4-BE49-F238E27FC236}">
                <a16:creationId xmlns:a16="http://schemas.microsoft.com/office/drawing/2014/main" id="{EF4F5AC5-B2BF-45CA-8DA0-9EF45840753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08252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026"/>
          <p:cNvSpPr>
            <a:spLocks noGrp="1" noChangeArrowheads="1"/>
          </p:cNvSpPr>
          <p:nvPr>
            <p:ph type="title"/>
          </p:nvPr>
        </p:nvSpPr>
        <p:spPr/>
        <p:txBody>
          <a:bodyPr>
            <a:normAutofit fontScale="90000"/>
          </a:bodyPr>
          <a:lstStyle/>
          <a:p>
            <a:r>
              <a:rPr lang="fr-FR"/>
              <a:t>Exemple sans autowiring</a:t>
            </a:r>
          </a:p>
        </p:txBody>
      </p:sp>
      <p:sp>
        <p:nvSpPr>
          <p:cNvPr id="97283" name="Rectangle 1027"/>
          <p:cNvSpPr>
            <a:spLocks noGrp="1" noChangeArrowheads="1"/>
          </p:cNvSpPr>
          <p:nvPr>
            <p:ph idx="1"/>
          </p:nvPr>
        </p:nvSpPr>
        <p:spPr/>
        <p:txBody>
          <a:bodyPr/>
          <a:lstStyle/>
          <a:p>
            <a:r>
              <a:rPr lang="fr-FR" altLang="en-US" dirty="0"/>
              <a:t>Il est nécessaire de préciser la propriété à injecter</a:t>
            </a:r>
          </a:p>
          <a:p>
            <a:pPr lvl="1"/>
            <a:r>
              <a:rPr lang="fr-FR" altLang="en-US" dirty="0"/>
              <a:t>C'est le cas "classique« </a:t>
            </a:r>
          </a:p>
          <a:p>
            <a:pPr lvl="1"/>
            <a:endParaRPr lang="fr-FR" altLang="en-US" dirty="0"/>
          </a:p>
          <a:p>
            <a:pPr lvl="1"/>
            <a:endParaRPr lang="fr-FR" altLang="en-US" dirty="0"/>
          </a:p>
          <a:p>
            <a:pPr lvl="1"/>
            <a:endParaRPr lang="fr-FR" altLang="en-US" dirty="0"/>
          </a:p>
          <a:p>
            <a:pPr lvl="1"/>
            <a:endParaRPr lang="fr-FR" altLang="en-US" dirty="0"/>
          </a:p>
          <a:p>
            <a:pPr lvl="1"/>
            <a:r>
              <a:rPr lang="fr-FR" altLang="en-US" dirty="0"/>
              <a:t>Ici, il </a:t>
            </a:r>
            <a:r>
              <a:rPr lang="fr-FR" altLang="en-US" dirty="0" err="1"/>
              <a:t>exsite</a:t>
            </a:r>
            <a:r>
              <a:rPr lang="fr-FR" altLang="en-US" dirty="0"/>
              <a:t> une méthode </a:t>
            </a:r>
            <a:r>
              <a:rPr lang="fr-FR" altLang="en-US" b="1" dirty="0" err="1"/>
              <a:t>set</a:t>
            </a:r>
            <a:r>
              <a:rPr lang="fr-FR" altLang="en-US" i="1" dirty="0" err="1"/>
              <a:t>AccountService</a:t>
            </a:r>
            <a:r>
              <a:rPr lang="fr-FR" altLang="en-US" dirty="0"/>
              <a:t> dans la classe </a:t>
            </a:r>
            <a:r>
              <a:rPr lang="fr-FR" altLang="en-US" dirty="0" err="1"/>
              <a:t>CustomerServiceImpl</a:t>
            </a:r>
            <a:endParaRPr lang="fr-FR" altLang="en-US" dirty="0"/>
          </a:p>
          <a:p>
            <a:pPr lvl="2"/>
            <a:r>
              <a:rPr lang="fr-FR" altLang="en-US" dirty="0"/>
              <a:t>Elle prend en paramètre un objet de classe </a:t>
            </a:r>
            <a:r>
              <a:rPr lang="fr-FR" altLang="en-US" dirty="0" err="1"/>
              <a:t>AccountServiceImpl</a:t>
            </a:r>
            <a:endParaRPr lang="fr-FR" altLang="en-US" dirty="0"/>
          </a:p>
        </p:txBody>
      </p:sp>
      <p:sp>
        <p:nvSpPr>
          <p:cNvPr id="139268" name="Text Box 1028"/>
          <p:cNvSpPr txBox="1">
            <a:spLocks noChangeArrowheads="1"/>
          </p:cNvSpPr>
          <p:nvPr/>
        </p:nvSpPr>
        <p:spPr bwMode="auto">
          <a:xfrm>
            <a:off x="1575047" y="2525820"/>
            <a:ext cx="8458200" cy="2031325"/>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pitchFamily="49" charset="0"/>
              </a:rPr>
              <a:t>&lt;</a:t>
            </a:r>
            <a:r>
              <a:rPr lang="fr-FR" sz="1400" dirty="0" err="1">
                <a:solidFill>
                  <a:schemeClr val="tx1"/>
                </a:solidFill>
                <a:latin typeface="Courier New" pitchFamily="49" charset="0"/>
              </a:rPr>
              <a:t>beans</a:t>
            </a:r>
            <a:r>
              <a:rPr lang="fr-FR" sz="1400" dirty="0">
                <a:solidFill>
                  <a:schemeClr val="tx1"/>
                </a:solidFill>
                <a:latin typeface="Courier New" pitchFamily="49" charset="0"/>
              </a:rPr>
              <a:t>&gt;</a:t>
            </a:r>
          </a:p>
          <a:p>
            <a:pPr>
              <a:defRPr/>
            </a:pPr>
            <a:endParaRPr lang="fr-FR" sz="1400" dirty="0">
              <a:solidFill>
                <a:schemeClr val="tx1"/>
              </a:solidFill>
              <a:latin typeface="Courier New" pitchFamily="49" charset="0"/>
            </a:endParaRP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bean</a:t>
            </a:r>
            <a:r>
              <a:rPr lang="fr-FR" sz="1400" dirty="0">
                <a:solidFill>
                  <a:schemeClr val="tx1"/>
                </a:solidFill>
                <a:latin typeface="Courier New" pitchFamily="49" charset="0"/>
              </a:rPr>
              <a:t> id="</a:t>
            </a:r>
            <a:r>
              <a:rPr lang="fr-FR" sz="1400" b="1" dirty="0" err="1">
                <a:solidFill>
                  <a:schemeClr val="tx1"/>
                </a:solidFill>
                <a:latin typeface="Courier New" pitchFamily="49" charset="0"/>
              </a:rPr>
              <a:t>accountService</a:t>
            </a:r>
            <a:r>
              <a:rPr lang="fr-FR" sz="1400" dirty="0">
                <a:solidFill>
                  <a:schemeClr val="tx1"/>
                </a:solidFill>
                <a:latin typeface="Courier New" pitchFamily="49" charset="0"/>
              </a:rPr>
              <a:t>" class="</a:t>
            </a:r>
            <a:r>
              <a:rPr lang="fr-FR" sz="1400" dirty="0" err="1">
                <a:solidFill>
                  <a:schemeClr val="tx1"/>
                </a:solidFill>
                <a:latin typeface="Courier New" pitchFamily="49" charset="0"/>
              </a:rPr>
              <a:t>com.france.services.AccountServiceImpl</a:t>
            </a:r>
            <a:r>
              <a:rPr lang="fr-FR" sz="1400" dirty="0">
                <a:solidFill>
                  <a:schemeClr val="tx1"/>
                </a:solidFill>
                <a:latin typeface="Courier New" pitchFamily="49" charset="0"/>
              </a:rPr>
              <a:t>" /&gt;</a:t>
            </a:r>
          </a:p>
          <a:p>
            <a:pPr>
              <a:defRPr/>
            </a:pPr>
            <a:endParaRPr lang="fr-FR" sz="1400" dirty="0">
              <a:solidFill>
                <a:schemeClr val="tx1"/>
              </a:solidFill>
              <a:latin typeface="Courier New" pitchFamily="49" charset="0"/>
            </a:endParaRP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bean</a:t>
            </a:r>
            <a:r>
              <a:rPr lang="fr-FR" sz="1400" dirty="0">
                <a:solidFill>
                  <a:schemeClr val="tx1"/>
                </a:solidFill>
                <a:latin typeface="Courier New" pitchFamily="49" charset="0"/>
              </a:rPr>
              <a:t> id="</a:t>
            </a:r>
            <a:r>
              <a:rPr lang="fr-FR" sz="1400" dirty="0" err="1">
                <a:solidFill>
                  <a:schemeClr val="tx1"/>
                </a:solidFill>
                <a:latin typeface="Courier New" pitchFamily="49" charset="0"/>
              </a:rPr>
              <a:t>customerService</a:t>
            </a:r>
            <a:r>
              <a:rPr lang="fr-FR" sz="1400" dirty="0">
                <a:solidFill>
                  <a:schemeClr val="tx1"/>
                </a:solidFill>
                <a:latin typeface="Courier New" pitchFamily="49" charset="0"/>
              </a:rPr>
              <a:t>" class="</a:t>
            </a:r>
            <a:r>
              <a:rPr lang="fr-FR" sz="1400" dirty="0" err="1">
                <a:solidFill>
                  <a:schemeClr val="tx1"/>
                </a:solidFill>
                <a:latin typeface="Courier New" pitchFamily="49" charset="0"/>
              </a:rPr>
              <a:t>com.france.services.CustomerServiceImpl</a:t>
            </a:r>
            <a:r>
              <a:rPr lang="fr-FR" sz="1400" dirty="0">
                <a:solidFill>
                  <a:schemeClr val="tx1"/>
                </a:solidFill>
                <a:latin typeface="Courier New" pitchFamily="49" charset="0"/>
              </a:rPr>
              <a:t>"&gt;</a:t>
            </a: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property</a:t>
            </a:r>
            <a:r>
              <a:rPr lang="fr-FR" sz="1400" dirty="0">
                <a:solidFill>
                  <a:schemeClr val="tx1"/>
                </a:solidFill>
                <a:latin typeface="Courier New" pitchFamily="49" charset="0"/>
              </a:rPr>
              <a:t> </a:t>
            </a:r>
            <a:r>
              <a:rPr lang="fr-FR" sz="1400" dirty="0" err="1">
                <a:solidFill>
                  <a:schemeClr val="tx1"/>
                </a:solidFill>
                <a:latin typeface="Courier New" pitchFamily="49" charset="0"/>
              </a:rPr>
              <a:t>name</a:t>
            </a:r>
            <a:r>
              <a:rPr lang="fr-FR" sz="1400" dirty="0">
                <a:solidFill>
                  <a:schemeClr val="tx1"/>
                </a:solidFill>
                <a:latin typeface="Courier New" pitchFamily="49" charset="0"/>
              </a:rPr>
              <a:t>="</a:t>
            </a:r>
            <a:r>
              <a:rPr lang="fr-FR" sz="1400" dirty="0" err="1">
                <a:solidFill>
                  <a:schemeClr val="tx1"/>
                </a:solidFill>
                <a:latin typeface="Courier New" pitchFamily="49" charset="0"/>
              </a:rPr>
              <a:t>accountService</a:t>
            </a:r>
            <a:r>
              <a:rPr lang="fr-FR" sz="1400" dirty="0">
                <a:solidFill>
                  <a:schemeClr val="tx1"/>
                </a:solidFill>
                <a:latin typeface="Courier New" pitchFamily="49" charset="0"/>
              </a:rPr>
              <a:t>" </a:t>
            </a:r>
            <a:r>
              <a:rPr lang="fr-FR" sz="1400" dirty="0" err="1">
                <a:solidFill>
                  <a:schemeClr val="tx1"/>
                </a:solidFill>
                <a:latin typeface="Courier New" pitchFamily="49" charset="0"/>
              </a:rPr>
              <a:t>ref</a:t>
            </a:r>
            <a:r>
              <a:rPr lang="fr-FR" sz="1400" dirty="0">
                <a:solidFill>
                  <a:schemeClr val="tx1"/>
                </a:solidFill>
                <a:latin typeface="Courier New" pitchFamily="49" charset="0"/>
              </a:rPr>
              <a:t>="</a:t>
            </a:r>
            <a:r>
              <a:rPr lang="fr-FR" sz="1400" b="1" dirty="0" err="1">
                <a:solidFill>
                  <a:schemeClr val="tx1"/>
                </a:solidFill>
                <a:latin typeface="Courier New" pitchFamily="49" charset="0"/>
              </a:rPr>
              <a:t>accountService</a:t>
            </a:r>
            <a:r>
              <a:rPr lang="fr-FR" sz="1400" dirty="0">
                <a:solidFill>
                  <a:schemeClr val="tx1"/>
                </a:solidFill>
                <a:latin typeface="Courier New" pitchFamily="49" charset="0"/>
              </a:rPr>
              <a:t>" /&gt;</a:t>
            </a: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bean</a:t>
            </a:r>
            <a:r>
              <a:rPr lang="fr-FR" sz="1400" dirty="0">
                <a:solidFill>
                  <a:schemeClr val="tx1"/>
                </a:solidFill>
                <a:latin typeface="Courier New" pitchFamily="49" charset="0"/>
              </a:rPr>
              <a:t>&gt;</a:t>
            </a:r>
          </a:p>
          <a:p>
            <a:pPr>
              <a:defRPr/>
            </a:pPr>
            <a:endParaRPr lang="fr-FR" sz="1400" dirty="0">
              <a:solidFill>
                <a:schemeClr val="tx1"/>
              </a:solidFill>
              <a:latin typeface="Courier New" pitchFamily="49" charset="0"/>
            </a:endParaRPr>
          </a:p>
          <a:p>
            <a:pPr>
              <a:defRPr/>
            </a:pPr>
            <a:r>
              <a:rPr lang="fr-FR" sz="1400" dirty="0">
                <a:solidFill>
                  <a:schemeClr val="tx1"/>
                </a:solidFill>
                <a:latin typeface="Courier New" pitchFamily="49" charset="0"/>
              </a:rPr>
              <a:t>&lt;/</a:t>
            </a:r>
            <a:r>
              <a:rPr lang="fr-FR" sz="1400" dirty="0" err="1">
                <a:solidFill>
                  <a:schemeClr val="tx1"/>
                </a:solidFill>
                <a:latin typeface="Courier New" pitchFamily="49" charset="0"/>
              </a:rPr>
              <a:t>beans</a:t>
            </a:r>
            <a:r>
              <a:rPr lang="fr-FR" sz="140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65</a:t>
            </a:fld>
            <a:endParaRPr lang="fr-FR"/>
          </a:p>
        </p:txBody>
      </p:sp>
      <p:sp>
        <p:nvSpPr>
          <p:cNvPr id="3" name="Espace réservé du pied de page 2">
            <a:extLst>
              <a:ext uri="{FF2B5EF4-FFF2-40B4-BE49-F238E27FC236}">
                <a16:creationId xmlns:a16="http://schemas.microsoft.com/office/drawing/2014/main" id="{F37356A6-E84F-4DC2-B97C-60FF8A4EDF9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2804665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0" name="Rectangle 6"/>
          <p:cNvSpPr>
            <a:spLocks noGrp="1" noChangeArrowheads="1"/>
          </p:cNvSpPr>
          <p:nvPr>
            <p:ph type="title"/>
          </p:nvPr>
        </p:nvSpPr>
        <p:spPr/>
        <p:txBody>
          <a:bodyPr>
            <a:normAutofit fontScale="90000"/>
          </a:bodyPr>
          <a:lstStyle/>
          <a:p>
            <a:r>
              <a:rPr lang="fr-FR"/>
              <a:t>Exemple avec autowiring…</a:t>
            </a:r>
          </a:p>
        </p:txBody>
      </p:sp>
      <p:sp>
        <p:nvSpPr>
          <p:cNvPr id="98307" name="Rectangle 7"/>
          <p:cNvSpPr>
            <a:spLocks noGrp="1" noChangeArrowheads="1"/>
          </p:cNvSpPr>
          <p:nvPr>
            <p:ph idx="1"/>
          </p:nvPr>
        </p:nvSpPr>
        <p:spPr/>
        <p:txBody>
          <a:bodyPr>
            <a:normAutofit fontScale="77500" lnSpcReduction="20000"/>
          </a:bodyPr>
          <a:lstStyle/>
          <a:p>
            <a:r>
              <a:rPr lang="fr-FR" altLang="en-US" dirty="0"/>
              <a:t>Spring "devine" les propriétés à injecter</a:t>
            </a:r>
          </a:p>
          <a:p>
            <a:pPr lvl="1"/>
            <a:r>
              <a:rPr lang="fr-FR" altLang="en-US" dirty="0"/>
              <a:t>Exemple pour </a:t>
            </a:r>
            <a:r>
              <a:rPr lang="fr-FR" altLang="en-US" dirty="0" err="1"/>
              <a:t>byType</a:t>
            </a:r>
            <a:br>
              <a:rPr lang="fr-FR" altLang="en-US" dirty="0"/>
            </a:br>
            <a:endParaRPr lang="fr-FR" altLang="en-US" dirty="0"/>
          </a:p>
          <a:p>
            <a:endParaRPr lang="fr-FR" altLang="en-US" dirty="0"/>
          </a:p>
          <a:p>
            <a:endParaRPr lang="fr-FR" altLang="en-US" dirty="0"/>
          </a:p>
          <a:p>
            <a:pPr lvl="1"/>
            <a:r>
              <a:rPr lang="fr-FR" altLang="en-US" dirty="0"/>
              <a:t>Ici, le Spring va regarder toutes les méthode </a:t>
            </a:r>
            <a:r>
              <a:rPr lang="fr-FR" altLang="en-US" dirty="0" err="1"/>
              <a:t>setXxx</a:t>
            </a:r>
            <a:r>
              <a:rPr lang="fr-FR" altLang="en-US" dirty="0"/>
              <a:t> qui se trouvent dans votre classe </a:t>
            </a:r>
            <a:r>
              <a:rPr lang="fr-FR" altLang="en-US" dirty="0" err="1"/>
              <a:t>CustomerServiceImpl</a:t>
            </a:r>
            <a:r>
              <a:rPr lang="fr-FR" altLang="en-US" dirty="0"/>
              <a:t> et va tenté de chercher avec qui il pourra se lier en fonction du type de chaque méthode </a:t>
            </a:r>
            <a:r>
              <a:rPr lang="fr-FR" altLang="en-US" dirty="0" err="1"/>
              <a:t>setXxx</a:t>
            </a:r>
            <a:r>
              <a:rPr lang="fr-FR" altLang="en-US" dirty="0"/>
              <a:t>.</a:t>
            </a:r>
          </a:p>
          <a:p>
            <a:pPr lvl="1"/>
            <a:endParaRPr lang="fr-FR" altLang="en-US" dirty="0"/>
          </a:p>
          <a:p>
            <a:r>
              <a:rPr lang="fr-FR" altLang="en-US" dirty="0"/>
              <a:t>Possibilité de mixer les déclarations automatiques et les dépendances explicites</a:t>
            </a:r>
          </a:p>
          <a:p>
            <a:endParaRPr lang="fr-FR" altLang="en-US" dirty="0"/>
          </a:p>
          <a:p>
            <a:r>
              <a:rPr lang="fr-FR" altLang="en-US" dirty="0" err="1"/>
              <a:t>Autowire</a:t>
            </a:r>
            <a:r>
              <a:rPr lang="fr-FR" altLang="en-US" dirty="0"/>
              <a:t> pratique mais dangereux à l’usage : </a:t>
            </a:r>
            <a:r>
              <a:rPr lang="fr-FR" altLang="en-US" b="1" u="sng" dirty="0"/>
              <a:t>! Attention !</a:t>
            </a:r>
            <a:r>
              <a:rPr lang="fr-FR" altLang="en-US" dirty="0"/>
              <a:t> au </a:t>
            </a:r>
            <a:r>
              <a:rPr lang="fr-FR" altLang="en-US" dirty="0" err="1"/>
              <a:t>refactoring</a:t>
            </a:r>
            <a:r>
              <a:rPr lang="fr-FR" altLang="en-US" dirty="0"/>
              <a:t> de code</a:t>
            </a:r>
          </a:p>
        </p:txBody>
      </p:sp>
      <p:sp>
        <p:nvSpPr>
          <p:cNvPr id="88068" name="Text Box 4"/>
          <p:cNvSpPr txBox="1">
            <a:spLocks noChangeArrowheads="1"/>
          </p:cNvSpPr>
          <p:nvPr/>
        </p:nvSpPr>
        <p:spPr bwMode="auto">
          <a:xfrm>
            <a:off x="1649767" y="2225336"/>
            <a:ext cx="9669262" cy="954107"/>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pitchFamily="49" charset="0"/>
              </a:rPr>
              <a:t>&lt;</a:t>
            </a:r>
            <a:r>
              <a:rPr lang="fr-FR" sz="1400" dirty="0" err="1">
                <a:solidFill>
                  <a:schemeClr val="tx1"/>
                </a:solidFill>
                <a:latin typeface="Courier New" pitchFamily="49" charset="0"/>
              </a:rPr>
              <a:t>beans</a:t>
            </a:r>
            <a:r>
              <a:rPr lang="fr-FR" sz="1400" dirty="0">
                <a:solidFill>
                  <a:schemeClr val="tx1"/>
                </a:solidFill>
                <a:latin typeface="Courier New" pitchFamily="49" charset="0"/>
              </a:rPr>
              <a:t>&gt;</a:t>
            </a: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bean</a:t>
            </a:r>
            <a:r>
              <a:rPr lang="fr-FR" sz="1400" dirty="0">
                <a:solidFill>
                  <a:schemeClr val="tx1"/>
                </a:solidFill>
                <a:latin typeface="Courier New" pitchFamily="49" charset="0"/>
              </a:rPr>
              <a:t> id="</a:t>
            </a:r>
            <a:r>
              <a:rPr lang="fr-FR" sz="1400" dirty="0" err="1">
                <a:solidFill>
                  <a:schemeClr val="tx1"/>
                </a:solidFill>
                <a:latin typeface="Courier New" pitchFamily="49" charset="0"/>
              </a:rPr>
              <a:t>accountService</a:t>
            </a:r>
            <a:r>
              <a:rPr lang="fr-FR" sz="1400" dirty="0">
                <a:solidFill>
                  <a:schemeClr val="tx1"/>
                </a:solidFill>
                <a:latin typeface="Courier New" pitchFamily="49" charset="0"/>
              </a:rPr>
              <a:t>"	class="</a:t>
            </a:r>
            <a:r>
              <a:rPr lang="fr-FR" sz="1400" dirty="0" err="1">
                <a:solidFill>
                  <a:schemeClr val="tx1"/>
                </a:solidFill>
                <a:latin typeface="Courier New" pitchFamily="49" charset="0"/>
              </a:rPr>
              <a:t>com.srv.AccountServiceImpl</a:t>
            </a:r>
            <a:r>
              <a:rPr lang="fr-FR" sz="1400" dirty="0">
                <a:solidFill>
                  <a:schemeClr val="tx1"/>
                </a:solidFill>
                <a:latin typeface="Courier New" pitchFamily="49" charset="0"/>
              </a:rPr>
              <a:t>" /&gt;</a:t>
            </a:r>
          </a:p>
          <a:p>
            <a:pPr>
              <a:defRPr/>
            </a:pPr>
            <a:r>
              <a:rPr lang="fr-FR" sz="1400" dirty="0">
                <a:solidFill>
                  <a:schemeClr val="tx1"/>
                </a:solidFill>
                <a:latin typeface="Courier New" pitchFamily="49" charset="0"/>
              </a:rPr>
              <a:t>  &lt;</a:t>
            </a:r>
            <a:r>
              <a:rPr lang="fr-FR" sz="1400" dirty="0" err="1">
                <a:solidFill>
                  <a:schemeClr val="tx1"/>
                </a:solidFill>
                <a:latin typeface="Courier New" pitchFamily="49" charset="0"/>
              </a:rPr>
              <a:t>bean</a:t>
            </a:r>
            <a:r>
              <a:rPr lang="fr-FR" sz="1400" dirty="0">
                <a:solidFill>
                  <a:schemeClr val="tx1"/>
                </a:solidFill>
                <a:latin typeface="Courier New" pitchFamily="49" charset="0"/>
              </a:rPr>
              <a:t>  id="</a:t>
            </a:r>
            <a:r>
              <a:rPr lang="fr-FR" sz="1400" dirty="0" err="1">
                <a:solidFill>
                  <a:schemeClr val="tx1"/>
                </a:solidFill>
                <a:latin typeface="Courier New" pitchFamily="49" charset="0"/>
              </a:rPr>
              <a:t>customerService</a:t>
            </a:r>
            <a:r>
              <a:rPr lang="fr-FR" sz="1400" dirty="0">
                <a:solidFill>
                  <a:schemeClr val="tx1"/>
                </a:solidFill>
                <a:latin typeface="Courier New" pitchFamily="49" charset="0"/>
              </a:rPr>
              <a:t>" class="</a:t>
            </a:r>
            <a:r>
              <a:rPr lang="fr-FR" sz="1400" dirty="0" err="1">
                <a:solidFill>
                  <a:schemeClr val="tx1"/>
                </a:solidFill>
                <a:latin typeface="Courier New" pitchFamily="49" charset="0"/>
              </a:rPr>
              <a:t>com.srv.CustomerServiceImpl</a:t>
            </a:r>
            <a:r>
              <a:rPr lang="fr-FR" sz="1400" dirty="0">
                <a:solidFill>
                  <a:schemeClr val="tx1"/>
                </a:solidFill>
                <a:latin typeface="Courier New" pitchFamily="49" charset="0"/>
              </a:rPr>
              <a:t>" </a:t>
            </a:r>
            <a:r>
              <a:rPr lang="fr-FR" sz="1400" b="1" dirty="0" err="1">
                <a:solidFill>
                  <a:schemeClr val="tx1"/>
                </a:solidFill>
                <a:latin typeface="Courier New" pitchFamily="49" charset="0"/>
              </a:rPr>
              <a:t>autowire</a:t>
            </a:r>
            <a:r>
              <a:rPr lang="fr-FR" sz="1400" b="1" dirty="0">
                <a:solidFill>
                  <a:schemeClr val="tx1"/>
                </a:solidFill>
                <a:latin typeface="Courier New" pitchFamily="49" charset="0"/>
              </a:rPr>
              <a:t>="</a:t>
            </a:r>
            <a:r>
              <a:rPr lang="fr-FR" sz="1400" b="1" dirty="0" err="1">
                <a:solidFill>
                  <a:schemeClr val="tx1"/>
                </a:solidFill>
                <a:latin typeface="Courier New" pitchFamily="49" charset="0"/>
              </a:rPr>
              <a:t>byType</a:t>
            </a:r>
            <a:r>
              <a:rPr lang="fr-FR" sz="1400" b="1" dirty="0">
                <a:solidFill>
                  <a:schemeClr val="tx1"/>
                </a:solidFill>
                <a:latin typeface="Courier New" pitchFamily="49" charset="0"/>
              </a:rPr>
              <a:t>" </a:t>
            </a:r>
            <a:r>
              <a:rPr lang="fr-FR" sz="1400" dirty="0">
                <a:solidFill>
                  <a:schemeClr val="tx1"/>
                </a:solidFill>
                <a:latin typeface="Courier New" pitchFamily="49" charset="0"/>
              </a:rPr>
              <a:t>/&gt;</a:t>
            </a:r>
          </a:p>
          <a:p>
            <a:pPr>
              <a:defRPr/>
            </a:pPr>
            <a:r>
              <a:rPr lang="fr-FR" sz="1400" dirty="0">
                <a:solidFill>
                  <a:schemeClr val="tx1"/>
                </a:solidFill>
                <a:latin typeface="Courier New" pitchFamily="49" charset="0"/>
              </a:rPr>
              <a:t>&lt;/</a:t>
            </a:r>
            <a:r>
              <a:rPr lang="fr-FR" sz="1400" dirty="0" err="1">
                <a:solidFill>
                  <a:schemeClr val="tx1"/>
                </a:solidFill>
                <a:latin typeface="Courier New" pitchFamily="49" charset="0"/>
              </a:rPr>
              <a:t>beans</a:t>
            </a:r>
            <a:r>
              <a:rPr lang="fr-FR" sz="1400" dirty="0">
                <a:solidFill>
                  <a:schemeClr val="tx1"/>
                </a:solidFill>
                <a:latin typeface="Courier New" pitchFamily="49" charset="0"/>
              </a:rPr>
              <a:t>&gt;</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66</a:t>
            </a:fld>
            <a:endParaRPr lang="fr-FR"/>
          </a:p>
        </p:txBody>
      </p:sp>
      <p:sp>
        <p:nvSpPr>
          <p:cNvPr id="3" name="Espace réservé du pied de page 2">
            <a:extLst>
              <a:ext uri="{FF2B5EF4-FFF2-40B4-BE49-F238E27FC236}">
                <a16:creationId xmlns:a16="http://schemas.microsoft.com/office/drawing/2014/main" id="{9CFF9567-7F63-457F-AD0E-D0ED9700AC74}"/>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348654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Rectangle 6"/>
          <p:cNvSpPr>
            <a:spLocks noGrp="1" noChangeArrowheads="1"/>
          </p:cNvSpPr>
          <p:nvPr>
            <p:ph type="title"/>
          </p:nvPr>
        </p:nvSpPr>
        <p:spPr/>
        <p:txBody>
          <a:bodyPr>
            <a:normAutofit fontScale="90000"/>
          </a:bodyPr>
          <a:lstStyle/>
          <a:p>
            <a:r>
              <a:rPr lang="fr-FR"/>
              <a:t>Custom Property Editor (1/2)</a:t>
            </a:r>
          </a:p>
        </p:txBody>
      </p:sp>
      <p:sp>
        <p:nvSpPr>
          <p:cNvPr id="102403" name="Rectangle 7"/>
          <p:cNvSpPr>
            <a:spLocks noGrp="1" noChangeArrowheads="1"/>
          </p:cNvSpPr>
          <p:nvPr>
            <p:ph idx="1"/>
          </p:nvPr>
        </p:nvSpPr>
        <p:spPr/>
        <p:txBody>
          <a:bodyPr>
            <a:normAutofit fontScale="92500" lnSpcReduction="10000"/>
          </a:bodyPr>
          <a:lstStyle/>
          <a:p>
            <a:r>
              <a:rPr lang="fr-FR" altLang="en-US"/>
              <a:t>Le conteneur Spring permet d’injecter dans une classe des dépendances depuis des valeurs de type String vers d’autres types</a:t>
            </a:r>
          </a:p>
          <a:p>
            <a:endParaRPr lang="fr-FR" altLang="en-US"/>
          </a:p>
          <a:p>
            <a:r>
              <a:rPr lang="fr-FR" altLang="en-US"/>
              <a:t>Fonctionnalité basée sur la norme JavaBeans</a:t>
            </a:r>
          </a:p>
          <a:p>
            <a:pPr lvl="1"/>
            <a:r>
              <a:rPr lang="fr-FR" altLang="en-US"/>
              <a:t>java.beans.PropertyEditor</a:t>
            </a:r>
          </a:p>
          <a:p>
            <a:pPr lvl="1"/>
            <a:r>
              <a:rPr lang="fr-FR" altLang="en-US"/>
              <a:t>Permet de faire une conversion entre une valeur et un type non String</a:t>
            </a:r>
          </a:p>
          <a:p>
            <a:pPr lvl="1"/>
            <a:r>
              <a:rPr lang="fr-FR" altLang="en-US"/>
              <a:t>Implémentation de 2 méthodes</a:t>
            </a:r>
          </a:p>
          <a:p>
            <a:pPr lvl="2"/>
            <a:r>
              <a:rPr lang="fr-FR" altLang="en-US"/>
              <a:t>getAsText() </a:t>
            </a:r>
          </a:p>
          <a:p>
            <a:pPr lvl="2"/>
            <a:r>
              <a:rPr lang="fr-FR" altLang="en-US"/>
              <a:t>setAsText(String value)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67</a:t>
            </a:fld>
            <a:endParaRPr lang="fr-FR"/>
          </a:p>
        </p:txBody>
      </p:sp>
      <p:sp>
        <p:nvSpPr>
          <p:cNvPr id="3" name="Espace réservé du pied de page 2">
            <a:extLst>
              <a:ext uri="{FF2B5EF4-FFF2-40B4-BE49-F238E27FC236}">
                <a16:creationId xmlns:a16="http://schemas.microsoft.com/office/drawing/2014/main" id="{35A74A86-8FAA-40CD-B9E4-3F08E6744F2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61802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p:txBody>
          <a:bodyPr>
            <a:normAutofit fontScale="90000"/>
          </a:bodyPr>
          <a:lstStyle/>
          <a:p>
            <a:r>
              <a:rPr lang="fr-FR"/>
              <a:t>Custom Property Editor (2/2)</a:t>
            </a:r>
            <a:endParaRPr lang="fr-FR" dirty="0"/>
          </a:p>
        </p:txBody>
      </p:sp>
      <p:sp>
        <p:nvSpPr>
          <p:cNvPr id="104451" name="Rectangle 5"/>
          <p:cNvSpPr>
            <a:spLocks noGrp="1" noChangeArrowheads="1"/>
          </p:cNvSpPr>
          <p:nvPr>
            <p:ph idx="1"/>
          </p:nvPr>
        </p:nvSpPr>
        <p:spPr/>
        <p:txBody>
          <a:bodyPr>
            <a:normAutofit fontScale="77500" lnSpcReduction="20000"/>
          </a:bodyPr>
          <a:lstStyle/>
          <a:p>
            <a:r>
              <a:rPr lang="fr-FR" altLang="en-US"/>
              <a:t>Plusieurs Custom Editors fournis:</a:t>
            </a:r>
          </a:p>
          <a:p>
            <a:pPr lvl="1"/>
            <a:r>
              <a:rPr lang="fr-FR" altLang="en-US"/>
              <a:t>ClassEditor : convertit une chaîne de caractères en nom de classe Java</a:t>
            </a:r>
          </a:p>
          <a:p>
            <a:pPr lvl="1"/>
            <a:endParaRPr lang="fr-FR" altLang="en-US"/>
          </a:p>
          <a:p>
            <a:pPr lvl="1"/>
            <a:r>
              <a:rPr lang="fr-FR" altLang="en-US"/>
              <a:t>CustomDateEditor : convertit une chaîne de caractères en java.util.Date (utilisation d’un DateFormat)</a:t>
            </a:r>
          </a:p>
          <a:p>
            <a:pPr lvl="1"/>
            <a:endParaRPr lang="fr-FR" altLang="en-US"/>
          </a:p>
          <a:p>
            <a:pPr lvl="1"/>
            <a:r>
              <a:rPr lang="fr-FR" altLang="en-US"/>
              <a:t>FileEditor : convertit une chaîne de caractères représentant le path d’un fichier en un java.io.File</a:t>
            </a:r>
          </a:p>
          <a:p>
            <a:pPr lvl="1"/>
            <a:endParaRPr lang="fr-FR" altLang="en-US"/>
          </a:p>
          <a:p>
            <a:pPr lvl="1"/>
            <a:r>
              <a:rPr lang="fr-FR" altLang="en-US"/>
              <a:t>LocaleEditor  : convertit une chaîne de caractères représentant une locale en un java.util.Locale (exemple fr_FR)</a:t>
            </a:r>
          </a:p>
          <a:p>
            <a:pPr lvl="1"/>
            <a:endParaRPr lang="fr-FR" altLang="en-US"/>
          </a:p>
          <a:p>
            <a:pPr lvl="1"/>
            <a:r>
              <a:rPr lang="fr-FR" altLang="en-US"/>
              <a:t>StringArrayPropertyEditor : convertit des chaînes de caractères séparées par des virgules en un tableau de String</a:t>
            </a:r>
          </a:p>
        </p:txBody>
      </p:sp>
      <p:sp>
        <p:nvSpPr>
          <p:cNvPr id="104454" name="Rectangle 6"/>
          <p:cNvSpPr>
            <a:spLocks noChangeArrowheads="1"/>
          </p:cNvSpPr>
          <p:nvPr/>
        </p:nvSpPr>
        <p:spPr bwMode="auto">
          <a:xfrm>
            <a:off x="2829757" y="6276043"/>
            <a:ext cx="7315200" cy="457200"/>
          </a:xfrm>
          <a:prstGeom prst="rect">
            <a:avLst/>
          </a:prstGeom>
          <a:solidFill>
            <a:srgbClr val="FFFF99">
              <a:alpha val="50195"/>
            </a:srgbClr>
          </a:solidFill>
          <a:ln w="12700">
            <a:solidFill>
              <a:schemeClr val="bg2"/>
            </a:solidFill>
            <a:miter lim="800000"/>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a:lstStyle>
            <a:lvl1pPr marL="342900" indent="-342900">
              <a:spcAft>
                <a:spcPts val="300"/>
              </a:spcAft>
              <a:buClr>
                <a:schemeClr val="tx2"/>
              </a:buClr>
              <a:buSzPct val="100000"/>
              <a:buFont typeface="Lucida Grande"/>
              <a:buChar char="+"/>
              <a:defRPr>
                <a:solidFill>
                  <a:schemeClr val="tx1"/>
                </a:solidFill>
                <a:latin typeface="Arial" panose="020B0604020202020204" pitchFamily="34" charset="0"/>
              </a:defRPr>
            </a:lvl1pPr>
            <a:lvl2pPr>
              <a:spcAft>
                <a:spcPts val="300"/>
              </a:spcAft>
              <a:buClr>
                <a:schemeClr val="tx1"/>
              </a:buClr>
              <a:buFont typeface="Wingdings" panose="05000000000000000000" pitchFamily="2" charset="2"/>
              <a:buChar char="Ø"/>
              <a:defRPr sz="1600">
                <a:solidFill>
                  <a:schemeClr val="tx1"/>
                </a:solidFill>
                <a:latin typeface="Arial" panose="020B0604020202020204" pitchFamily="34" charset="0"/>
                <a:cs typeface="Times New Roman" panose="02020603050405020304" pitchFamily="18" charset="0"/>
              </a:defRPr>
            </a:lvl2pPr>
            <a:lvl3pPr marL="1143000" indent="-228600">
              <a:spcAft>
                <a:spcPts val="300"/>
              </a:spcAft>
              <a:buClr>
                <a:schemeClr val="tx1"/>
              </a:buClr>
              <a:buSzPct val="150000"/>
              <a:buFont typeface="Wingdings" panose="05000000000000000000" pitchFamily="2" charset="2"/>
              <a:buChar char="§"/>
              <a:defRPr sz="1400">
                <a:solidFill>
                  <a:schemeClr val="tx1"/>
                </a:solidFill>
                <a:latin typeface="Arial" panose="020B0604020202020204" pitchFamily="34" charset="0"/>
                <a:ea typeface="DIN Next LT Pro Medium Cond"/>
                <a:cs typeface="DIN Next LT Pro Medium Cond"/>
              </a:defRPr>
            </a:lvl3pPr>
            <a:lvl4pPr marL="1600200" indent="-228600">
              <a:spcAft>
                <a:spcPts val="300"/>
              </a:spcAft>
              <a:buClr>
                <a:schemeClr val="bg1"/>
              </a:buClr>
              <a:buFont typeface="Arial" panose="020B0604020202020204" pitchFamily="34" charset="0"/>
              <a:defRPr sz="1200">
                <a:solidFill>
                  <a:schemeClr val="tx1"/>
                </a:solidFill>
                <a:latin typeface="Arial" panose="020B0604020202020204" pitchFamily="34" charset="0"/>
                <a:ea typeface="DIN Next LT Pro Medium Cond"/>
                <a:cs typeface="DIN Next LT Pro Medium Cond"/>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DIN Next LT Pro Medium Cond"/>
                <a:cs typeface="DIN Next LT Pro Medium Cond"/>
              </a:defRPr>
            </a:lvl9pPr>
          </a:lstStyle>
          <a:p>
            <a:pPr lvl="1" eaLnBrk="1" hangingPunct="1">
              <a:spcAft>
                <a:spcPct val="0"/>
              </a:spcAft>
              <a:buClrTx/>
              <a:buFontTx/>
              <a:buNone/>
            </a:pPr>
            <a:r>
              <a:rPr lang="fr-FR" altLang="en-US" sz="1800">
                <a:latin typeface="Arial Narrow" panose="020B0606020202030204" pitchFamily="34" charset="0"/>
                <a:cs typeface="Arial" panose="020B0604020202020204" pitchFamily="34" charset="0"/>
              </a:rPr>
              <a:t>Il est également possible d'écrire ses propres Custom Editors</a:t>
            </a:r>
          </a:p>
        </p:txBody>
      </p:sp>
      <p:pic>
        <p:nvPicPr>
          <p:cNvPr id="104455"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8101" y="6348274"/>
            <a:ext cx="312738"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numéro de diapositive 1"/>
          <p:cNvSpPr>
            <a:spLocks noGrp="1"/>
          </p:cNvSpPr>
          <p:nvPr>
            <p:ph type="sldNum" sz="quarter" idx="12"/>
          </p:nvPr>
        </p:nvSpPr>
        <p:spPr/>
        <p:txBody>
          <a:bodyPr/>
          <a:lstStyle/>
          <a:p>
            <a:fld id="{27DD2850-4166-4114-B1C5-40990753D8A0}" type="slidenum">
              <a:rPr lang="fr-FR" smtClean="0"/>
              <a:t>68</a:t>
            </a:fld>
            <a:endParaRPr lang="fr-FR"/>
          </a:p>
        </p:txBody>
      </p:sp>
      <p:sp>
        <p:nvSpPr>
          <p:cNvPr id="3" name="Espace réservé du pied de page 2">
            <a:extLst>
              <a:ext uri="{FF2B5EF4-FFF2-40B4-BE49-F238E27FC236}">
                <a16:creationId xmlns:a16="http://schemas.microsoft.com/office/drawing/2014/main" id="{39FBAF61-3280-4D3D-91C8-1D4FCDB8A35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991701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6"/>
          <p:cNvSpPr>
            <a:spLocks noGrp="1" noChangeArrowheads="1"/>
          </p:cNvSpPr>
          <p:nvPr>
            <p:ph type="title"/>
          </p:nvPr>
        </p:nvSpPr>
        <p:spPr/>
        <p:txBody>
          <a:bodyPr>
            <a:noAutofit/>
          </a:bodyPr>
          <a:lstStyle/>
          <a:p>
            <a:r>
              <a:rPr lang="fr-FR" altLang="fr-FR" sz="3200" dirty="0"/>
              <a:t>CUSTOM PROPERTY EDITOR (EXEMPLE Spring </a:t>
            </a:r>
            <a:r>
              <a:rPr lang="fr-FR" altLang="fr-FR" sz="3200" b="1" dirty="0"/>
              <a:t>&lt; 4.0</a:t>
            </a:r>
            <a:r>
              <a:rPr lang="fr-FR" altLang="fr-FR" sz="3200" dirty="0"/>
              <a: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69</a:t>
            </a:fld>
            <a:endParaRPr lang="fr-FR"/>
          </a:p>
        </p:txBody>
      </p:sp>
      <p:sp>
        <p:nvSpPr>
          <p:cNvPr id="88068" name="Text Box 4"/>
          <p:cNvSpPr txBox="1">
            <a:spLocks noChangeArrowheads="1"/>
          </p:cNvSpPr>
          <p:nvPr/>
        </p:nvSpPr>
        <p:spPr bwMode="auto">
          <a:xfrm>
            <a:off x="1516532" y="964275"/>
            <a:ext cx="10219678" cy="5693866"/>
          </a:xfrm>
          <a:prstGeom prst="rect">
            <a:avLst/>
          </a:prstGeom>
          <a:ln>
            <a:headEnd type="none" w="sm" len="sm"/>
            <a:tailEnd type="none" w="sm" len="sm"/>
          </a:ln>
          <a:extLst/>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300" dirty="0">
                <a:solidFill>
                  <a:srgbClr val="000000"/>
                </a:solidFill>
                <a:latin typeface="Courier New" pitchFamily="49" charset="0"/>
              </a:rPr>
              <a:t>&lt;</a:t>
            </a:r>
            <a:r>
              <a:rPr lang="fr-FR" altLang="fr-FR" sz="1300" dirty="0" err="1">
                <a:solidFill>
                  <a:srgbClr val="000000"/>
                </a:solidFill>
                <a:latin typeface="Courier New" pitchFamily="49" charset="0"/>
              </a:rPr>
              <a:t>beans</a:t>
            </a:r>
            <a:r>
              <a:rPr lang="fr-FR" altLang="fr-FR" sz="1300" dirty="0">
                <a:solidFill>
                  <a:srgbClr val="000000"/>
                </a:solidFill>
                <a:latin typeface="Courier New" pitchFamily="49" charset="0"/>
              </a:rPr>
              <a:t> </a:t>
            </a:r>
            <a:r>
              <a:rPr lang="fr-FR" altLang="fr-FR" sz="1300" dirty="0" err="1">
                <a:solidFill>
                  <a:srgbClr val="000000"/>
                </a:solidFill>
                <a:latin typeface="Courier New" pitchFamily="49" charset="0"/>
              </a:rPr>
              <a:t>xmlns</a:t>
            </a:r>
            <a:r>
              <a:rPr lang="fr-FR" altLang="fr-FR" sz="1300" dirty="0">
                <a:solidFill>
                  <a:srgbClr val="000000"/>
                </a:solidFill>
                <a:latin typeface="Courier New" pitchFamily="49" charset="0"/>
              </a:rPr>
              <a:t>="http://www.springframework.org/schema/beans"</a:t>
            </a:r>
          </a:p>
          <a:p>
            <a:pPr>
              <a:defRPr/>
            </a:pPr>
            <a:r>
              <a:rPr lang="fr-FR" altLang="fr-FR" sz="1300" dirty="0">
                <a:solidFill>
                  <a:srgbClr val="000000"/>
                </a:solidFill>
                <a:latin typeface="Courier New" pitchFamily="49" charset="0"/>
              </a:rPr>
              <a:t>  </a:t>
            </a:r>
            <a:r>
              <a:rPr lang="fr-FR" altLang="fr-FR" sz="1300" dirty="0" err="1">
                <a:solidFill>
                  <a:srgbClr val="000000"/>
                </a:solidFill>
                <a:latin typeface="Courier New" pitchFamily="49" charset="0"/>
              </a:rPr>
              <a:t>xmlns:xsi</a:t>
            </a:r>
            <a:r>
              <a:rPr lang="fr-FR" altLang="fr-FR" sz="1300" dirty="0">
                <a:solidFill>
                  <a:srgbClr val="000000"/>
                </a:solidFill>
                <a:latin typeface="Courier New" pitchFamily="49" charset="0"/>
              </a:rPr>
              <a:t>="http://www.w3.org/2001/XMLSchema-instance"</a:t>
            </a:r>
          </a:p>
          <a:p>
            <a:pPr>
              <a:defRPr/>
            </a:pPr>
            <a:r>
              <a:rPr lang="fr-FR" altLang="fr-FR" sz="1300" dirty="0">
                <a:solidFill>
                  <a:srgbClr val="000000"/>
                </a:solidFill>
                <a:latin typeface="Courier New" pitchFamily="49" charset="0"/>
              </a:rPr>
              <a:t>  </a:t>
            </a:r>
            <a:r>
              <a:rPr lang="fr-FR" altLang="fr-FR" sz="1300" dirty="0" err="1">
                <a:solidFill>
                  <a:srgbClr val="000000"/>
                </a:solidFill>
                <a:latin typeface="Courier New" pitchFamily="49" charset="0"/>
              </a:rPr>
              <a:t>xsi:schemaLocation</a:t>
            </a:r>
            <a:r>
              <a:rPr lang="fr-FR" altLang="fr-FR" sz="1300" dirty="0">
                <a:solidFill>
                  <a:srgbClr val="000000"/>
                </a:solidFill>
                <a:latin typeface="Courier New" pitchFamily="49" charset="0"/>
              </a:rPr>
              <a:t>="http://www.springframework.org/schema/beans</a:t>
            </a:r>
          </a:p>
          <a:p>
            <a:pPr>
              <a:defRPr/>
            </a:pPr>
            <a:r>
              <a:rPr lang="fr-FR" altLang="fr-FR" sz="1300" dirty="0">
                <a:solidFill>
                  <a:srgbClr val="000000"/>
                </a:solidFill>
                <a:latin typeface="Courier New" pitchFamily="49" charset="0"/>
              </a:rPr>
              <a:t>  http://www.springframework.org/schema/beans/spring-beans.xsd"&gt;</a:t>
            </a:r>
          </a:p>
          <a:p>
            <a:pPr>
              <a:defRPr/>
            </a:pPr>
            <a:r>
              <a:rPr lang="fr-FR" altLang="fr-FR" sz="1300" dirty="0">
                <a:solidFill>
                  <a:srgbClr val="000000"/>
                </a:solidFill>
                <a:latin typeface="Courier New" pitchFamily="49" charset="0"/>
              </a:rPr>
              <a:t> </a:t>
            </a:r>
          </a:p>
          <a:p>
            <a:pPr>
              <a:defRPr/>
            </a:pPr>
            <a:r>
              <a:rPr lang="fr-FR" altLang="fr-FR" sz="1300" dirty="0">
                <a:solidFill>
                  <a:srgbClr val="000000"/>
                </a:solidFill>
                <a:latin typeface="Courier New" pitchFamily="49" charset="0"/>
              </a:rPr>
              <a:t>  &lt;!-- </a:t>
            </a:r>
            <a:r>
              <a:rPr lang="fr-FR" altLang="fr-FR" sz="1300" dirty="0" err="1">
                <a:solidFill>
                  <a:srgbClr val="000000"/>
                </a:solidFill>
                <a:latin typeface="Courier New" pitchFamily="49" charset="0"/>
              </a:rPr>
              <a:t>Declaration</a:t>
            </a:r>
            <a:r>
              <a:rPr lang="fr-FR" altLang="fr-FR" sz="1300" dirty="0">
                <a:solidFill>
                  <a:srgbClr val="000000"/>
                </a:solidFill>
                <a:latin typeface="Courier New" pitchFamily="49" charset="0"/>
              </a:rPr>
              <a:t> de l'editor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 id="</a:t>
            </a:r>
            <a:r>
              <a:rPr lang="fr-FR" altLang="fr-FR" sz="1300" dirty="0" err="1">
                <a:solidFill>
                  <a:srgbClr val="000000"/>
                </a:solidFill>
                <a:latin typeface="Courier New" pitchFamily="49" charset="0"/>
              </a:rPr>
              <a:t>dateEditor</a:t>
            </a:r>
            <a:r>
              <a:rPr lang="fr-FR" altLang="fr-FR" sz="1300" dirty="0">
                <a:solidFill>
                  <a:srgbClr val="000000"/>
                </a:solidFill>
                <a:latin typeface="Courier New" pitchFamily="49" charset="0"/>
              </a:rPr>
              <a:t>" class="</a:t>
            </a:r>
            <a:r>
              <a:rPr lang="fr-FR" altLang="fr-FR" sz="1300" dirty="0" err="1">
                <a:solidFill>
                  <a:srgbClr val="000000"/>
                </a:solidFill>
                <a:latin typeface="Courier New" pitchFamily="49" charset="0"/>
              </a:rPr>
              <a:t>org.springframework.beans.propertyeditors.CustomDateEditor</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constructor-arg</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 class="</a:t>
            </a:r>
            <a:r>
              <a:rPr lang="fr-FR" altLang="fr-FR" sz="1300" dirty="0" err="1">
                <a:solidFill>
                  <a:srgbClr val="000000"/>
                </a:solidFill>
                <a:latin typeface="Courier New" pitchFamily="49" charset="0"/>
              </a:rPr>
              <a:t>java.text.SimpleDateFormat</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constructor-arg</a:t>
            </a:r>
            <a:r>
              <a:rPr lang="fr-FR" altLang="fr-FR" sz="1300" dirty="0">
                <a:solidFill>
                  <a:srgbClr val="000000"/>
                </a:solidFill>
                <a:latin typeface="Courier New" pitchFamily="49" charset="0"/>
              </a:rPr>
              <a:t> value="</a:t>
            </a:r>
            <a:r>
              <a:rPr lang="fr-FR" altLang="fr-FR" sz="1300" dirty="0" err="1">
                <a:solidFill>
                  <a:srgbClr val="000000"/>
                </a:solidFill>
                <a:latin typeface="Courier New" pitchFamily="49" charset="0"/>
              </a:rPr>
              <a:t>yyyy</a:t>
            </a:r>
            <a:r>
              <a:rPr lang="fr-FR" altLang="fr-FR" sz="1300" dirty="0">
                <a:solidFill>
                  <a:srgbClr val="000000"/>
                </a:solidFill>
                <a:latin typeface="Courier New" pitchFamily="49" charset="0"/>
              </a:rPr>
              <a:t>-MM-dd"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constructor-arg</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constructor-arg</a:t>
            </a:r>
            <a:r>
              <a:rPr lang="fr-FR" altLang="fr-FR" sz="1300" dirty="0">
                <a:solidFill>
                  <a:srgbClr val="000000"/>
                </a:solidFill>
                <a:latin typeface="Courier New" pitchFamily="49" charset="0"/>
              </a:rPr>
              <a:t> value="</a:t>
            </a:r>
            <a:r>
              <a:rPr lang="fr-FR" altLang="fr-FR" sz="1300" dirty="0" err="1">
                <a:solidFill>
                  <a:srgbClr val="000000"/>
                </a:solidFill>
                <a:latin typeface="Courier New" pitchFamily="49" charset="0"/>
              </a:rPr>
              <a:t>true</a:t>
            </a:r>
            <a:r>
              <a:rPr lang="fr-FR" altLang="fr-FR" sz="1300" dirty="0">
                <a:solidFill>
                  <a:srgbClr val="000000"/>
                </a:solidFill>
                <a:latin typeface="Courier New" pitchFamily="49" charset="0"/>
              </a:rPr>
              <a:t>" /&gt; </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a:t>
            </a:r>
          </a:p>
          <a:p>
            <a:pPr>
              <a:defRPr/>
            </a:pPr>
            <a:r>
              <a:rPr lang="fr-FR" altLang="fr-FR" sz="1300" dirty="0">
                <a:solidFill>
                  <a:srgbClr val="000000"/>
                </a:solidFill>
                <a:latin typeface="Courier New" pitchFamily="49" charset="0"/>
              </a:rPr>
              <a:t>  &lt;!-- Ajout de l'editor dans la liste des editor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 class="org.springframework.beans.factory.config.CustomEditorConfigurer"&gt;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property</a:t>
            </a:r>
            <a:r>
              <a:rPr lang="fr-FR" altLang="fr-FR" sz="1300" dirty="0">
                <a:solidFill>
                  <a:srgbClr val="000000"/>
                </a:solidFill>
                <a:latin typeface="Courier New" pitchFamily="49" charset="0"/>
              </a:rPr>
              <a:t> </a:t>
            </a:r>
            <a:r>
              <a:rPr lang="fr-FR" altLang="fr-FR" sz="1300" dirty="0" err="1">
                <a:solidFill>
                  <a:srgbClr val="000000"/>
                </a:solidFill>
                <a:latin typeface="Courier New" pitchFamily="49" charset="0"/>
              </a:rPr>
              <a:t>name</a:t>
            </a:r>
            <a:r>
              <a:rPr lang="fr-FR" altLang="fr-FR" sz="1300" dirty="0">
                <a:solidFill>
                  <a:srgbClr val="000000"/>
                </a:solidFill>
                <a:latin typeface="Courier New" pitchFamily="49" charset="0"/>
              </a:rPr>
              <a:t>="</a:t>
            </a:r>
            <a:r>
              <a:rPr lang="fr-FR" altLang="fr-FR" sz="1300" dirty="0" err="1">
                <a:solidFill>
                  <a:srgbClr val="000000"/>
                </a:solidFill>
                <a:latin typeface="Courier New" pitchFamily="49" charset="0"/>
              </a:rPr>
              <a:t>customEditors</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map</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&lt;entry key="</a:t>
            </a:r>
            <a:r>
              <a:rPr lang="fr-FR" altLang="fr-FR" sz="1300" dirty="0" err="1">
                <a:solidFill>
                  <a:srgbClr val="000000"/>
                </a:solidFill>
                <a:latin typeface="Courier New" pitchFamily="49" charset="0"/>
              </a:rPr>
              <a:t>java.util.Date</a:t>
            </a:r>
            <a:r>
              <a:rPr lang="fr-FR" altLang="fr-FR" sz="1300" dirty="0">
                <a:solidFill>
                  <a:srgbClr val="000000"/>
                </a:solidFill>
                <a:latin typeface="Courier New" pitchFamily="49" charset="0"/>
              </a:rPr>
              <a:t>" value-</a:t>
            </a:r>
            <a:r>
              <a:rPr lang="fr-FR" altLang="fr-FR" sz="1300" dirty="0" err="1">
                <a:solidFill>
                  <a:srgbClr val="000000"/>
                </a:solidFill>
                <a:latin typeface="Courier New" pitchFamily="49" charset="0"/>
              </a:rPr>
              <a:t>ref</a:t>
            </a:r>
            <a:r>
              <a:rPr lang="fr-FR" altLang="fr-FR" sz="1300" dirty="0">
                <a:solidFill>
                  <a:srgbClr val="000000"/>
                </a:solidFill>
                <a:latin typeface="Courier New" pitchFamily="49" charset="0"/>
              </a:rPr>
              <a:t>="</a:t>
            </a:r>
            <a:r>
              <a:rPr lang="fr-FR" altLang="fr-FR" sz="1300" dirty="0" err="1">
                <a:solidFill>
                  <a:srgbClr val="000000"/>
                </a:solidFill>
                <a:latin typeface="Courier New" pitchFamily="49" charset="0"/>
              </a:rPr>
              <a:t>dateEditor</a:t>
            </a:r>
            <a:r>
              <a:rPr lang="fr-FR" altLang="fr-FR" sz="1300" dirty="0">
                <a:solidFill>
                  <a:srgbClr val="000000"/>
                </a:solidFill>
                <a:latin typeface="Courier New" pitchFamily="49" charset="0"/>
              </a:rPr>
              <a:t>"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map</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property</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 Utilisation de notre </a:t>
            </a:r>
            <a:r>
              <a:rPr lang="fr-FR" altLang="fr-FR" sz="1300" dirty="0" err="1">
                <a:solidFill>
                  <a:srgbClr val="000000"/>
                </a:solidFill>
                <a:latin typeface="Courier New" pitchFamily="49" charset="0"/>
              </a:rPr>
              <a:t>CustomDateEditor</a:t>
            </a:r>
            <a:r>
              <a:rPr lang="fr-FR" altLang="fr-FR" sz="1300" dirty="0">
                <a:solidFill>
                  <a:srgbClr val="000000"/>
                </a:solidFill>
                <a:latin typeface="Courier New" pitchFamily="49" charset="0"/>
              </a:rPr>
              <a:t>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 id="exemple" class="</a:t>
            </a:r>
            <a:r>
              <a:rPr lang="fr-FR" altLang="fr-FR" sz="1300" dirty="0" err="1">
                <a:solidFill>
                  <a:srgbClr val="000000"/>
                </a:solidFill>
                <a:latin typeface="Courier New" pitchFamily="49" charset="0"/>
              </a:rPr>
              <a:t>xx.yy.zz.MaClasse</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property</a:t>
            </a:r>
            <a:r>
              <a:rPr lang="fr-FR" altLang="fr-FR" sz="1300" dirty="0">
                <a:solidFill>
                  <a:srgbClr val="000000"/>
                </a:solidFill>
                <a:latin typeface="Courier New" pitchFamily="49" charset="0"/>
              </a:rPr>
              <a:t> </a:t>
            </a:r>
            <a:r>
              <a:rPr lang="fr-FR" altLang="fr-FR" sz="1300" dirty="0" err="1">
                <a:solidFill>
                  <a:srgbClr val="000000"/>
                </a:solidFill>
                <a:latin typeface="Courier New" pitchFamily="49" charset="0"/>
              </a:rPr>
              <a:t>name</a:t>
            </a:r>
            <a:r>
              <a:rPr lang="fr-FR" altLang="fr-FR" sz="1300" dirty="0">
                <a:solidFill>
                  <a:srgbClr val="000000"/>
                </a:solidFill>
                <a:latin typeface="Courier New" pitchFamily="49" charset="0"/>
              </a:rPr>
              <a:t>="date" value="2010-02-31" /&gt;</a:t>
            </a:r>
          </a:p>
          <a:p>
            <a:pPr>
              <a:defRPr/>
            </a:pPr>
            <a:r>
              <a:rPr lang="fr-FR" altLang="fr-FR" sz="1300" dirty="0">
                <a:solidFill>
                  <a:srgbClr val="000000"/>
                </a:solidFill>
                <a:latin typeface="Courier New" pitchFamily="49" charset="0"/>
              </a:rPr>
              <a:t>  &lt;/</a:t>
            </a:r>
            <a:r>
              <a:rPr lang="fr-FR" altLang="fr-FR" sz="1300" dirty="0" err="1">
                <a:solidFill>
                  <a:srgbClr val="000000"/>
                </a:solidFill>
                <a:latin typeface="Courier New" pitchFamily="49" charset="0"/>
              </a:rPr>
              <a:t>bean</a:t>
            </a:r>
            <a:r>
              <a:rPr lang="fr-FR" altLang="fr-FR" sz="1300" dirty="0">
                <a:solidFill>
                  <a:srgbClr val="000000"/>
                </a:solidFill>
                <a:latin typeface="Courier New" pitchFamily="49" charset="0"/>
              </a:rPr>
              <a:t>&gt;</a:t>
            </a:r>
          </a:p>
          <a:p>
            <a:pPr>
              <a:defRPr/>
            </a:pPr>
            <a:r>
              <a:rPr lang="fr-FR" altLang="fr-FR" sz="1300" dirty="0">
                <a:solidFill>
                  <a:srgbClr val="000000"/>
                </a:solidFill>
                <a:latin typeface="Courier New" pitchFamily="49" charset="0"/>
              </a:rPr>
              <a:t>&lt;/</a:t>
            </a:r>
            <a:r>
              <a:rPr lang="fr-FR" altLang="fr-FR" sz="1300" dirty="0" err="1">
                <a:solidFill>
                  <a:srgbClr val="000000"/>
                </a:solidFill>
                <a:latin typeface="Courier New" pitchFamily="49" charset="0"/>
              </a:rPr>
              <a:t>beans</a:t>
            </a:r>
            <a:r>
              <a:rPr lang="fr-FR" altLang="fr-FR" sz="1300" dirty="0">
                <a:solidFill>
                  <a:srgbClr val="000000"/>
                </a:solidFill>
                <a:latin typeface="Courier New" pitchFamily="49" charset="0"/>
              </a:rPr>
              <a:t>&gt;</a:t>
            </a:r>
          </a:p>
        </p:txBody>
      </p:sp>
      <p:sp>
        <p:nvSpPr>
          <p:cNvPr id="2" name="Espace réservé du pied de page 1">
            <a:extLst>
              <a:ext uri="{FF2B5EF4-FFF2-40B4-BE49-F238E27FC236}">
                <a16:creationId xmlns:a16="http://schemas.microsoft.com/office/drawing/2014/main" id="{6D4DAB53-52CC-463E-8A1A-BA105F32ADA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6779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p:nvPr>
        </p:nvSpPr>
        <p:spPr/>
        <p:txBody>
          <a:bodyPr>
            <a:normAutofit fontScale="90000"/>
          </a:bodyPr>
          <a:lstStyle/>
          <a:p>
            <a:r>
              <a:rPr lang="fr-FR"/>
              <a:t>Notion de "conteneurs légers"</a:t>
            </a:r>
            <a:endParaRPr lang="fr-FR" dirty="0"/>
          </a:p>
        </p:txBody>
      </p:sp>
      <p:sp>
        <p:nvSpPr>
          <p:cNvPr id="107525" name="Rectangle 5"/>
          <p:cNvSpPr>
            <a:spLocks noGrp="1" noChangeArrowheads="1"/>
          </p:cNvSpPr>
          <p:nvPr>
            <p:ph idx="1"/>
          </p:nvPr>
        </p:nvSpPr>
        <p:spPr/>
        <p:txBody>
          <a:bodyPr>
            <a:normAutofit fontScale="62500" lnSpcReduction="20000"/>
          </a:bodyPr>
          <a:lstStyle/>
          <a:p>
            <a:r>
              <a:rPr lang="fr-FR" dirty="0"/>
              <a:t>Nés du rejet de la complexité des conteneurs J2EE, principalement ceux des </a:t>
            </a:r>
            <a:r>
              <a:rPr lang="fr-FR" dirty="0" err="1"/>
              <a:t>EJBs</a:t>
            </a:r>
            <a:endParaRPr lang="fr-FR" dirty="0"/>
          </a:p>
          <a:p>
            <a:endParaRPr lang="fr-FR" dirty="0"/>
          </a:p>
          <a:p>
            <a:r>
              <a:rPr lang="fr-FR" dirty="0"/>
              <a:t>Initiatives largement supportées par l’Open Source</a:t>
            </a:r>
          </a:p>
          <a:p>
            <a:endParaRPr lang="fr-FR" dirty="0"/>
          </a:p>
          <a:p>
            <a:r>
              <a:rPr lang="fr-FR" dirty="0" err="1"/>
              <a:t>PicoContainer</a:t>
            </a:r>
            <a:r>
              <a:rPr lang="fr-FR" dirty="0"/>
              <a:t> et </a:t>
            </a:r>
            <a:r>
              <a:rPr lang="fr-FR" dirty="0" err="1"/>
              <a:t>NanoContainer</a:t>
            </a:r>
            <a:endParaRPr lang="fr-FR" dirty="0"/>
          </a:p>
          <a:p>
            <a:pPr lvl="1"/>
            <a:r>
              <a:rPr lang="fr-FR" dirty="0"/>
              <a:t>http://www.picocontainer.org/</a:t>
            </a:r>
          </a:p>
          <a:p>
            <a:r>
              <a:rPr lang="fr-FR" dirty="0"/>
              <a:t>Spring</a:t>
            </a:r>
          </a:p>
          <a:p>
            <a:pPr lvl="1"/>
            <a:r>
              <a:rPr lang="fr-FR" dirty="0"/>
              <a:t>http://www.springframework.org/</a:t>
            </a:r>
          </a:p>
          <a:p>
            <a:r>
              <a:rPr lang="fr-FR" dirty="0"/>
              <a:t>Excalibur (ex Avalon)</a:t>
            </a:r>
          </a:p>
          <a:p>
            <a:pPr lvl="1"/>
            <a:r>
              <a:rPr lang="fr-FR" dirty="0"/>
              <a:t>http://excalibur.apache.org/</a:t>
            </a:r>
          </a:p>
          <a:p>
            <a:r>
              <a:rPr lang="fr-FR" dirty="0" err="1"/>
              <a:t>Hivemind</a:t>
            </a:r>
            <a:endParaRPr lang="fr-FR" dirty="0"/>
          </a:p>
          <a:p>
            <a:pPr lvl="1"/>
            <a:r>
              <a:rPr lang="fr-FR" dirty="0"/>
              <a:t>http://jakarta.apache.org/hivemind/</a:t>
            </a:r>
          </a:p>
          <a:p>
            <a:r>
              <a:rPr lang="fr-FR" dirty="0"/>
              <a:t>Google </a:t>
            </a:r>
            <a:r>
              <a:rPr lang="fr-FR" dirty="0" err="1"/>
              <a:t>Guice</a:t>
            </a:r>
            <a:endParaRPr lang="fr-FR" dirty="0"/>
          </a:p>
          <a:p>
            <a:pPr lvl="1"/>
            <a:r>
              <a:rPr lang="fr-FR" dirty="0"/>
              <a:t>http://code.google.com/p/google-guice/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7</a:t>
            </a:fld>
            <a:endParaRPr lang="fr-FR"/>
          </a:p>
        </p:txBody>
      </p:sp>
      <p:sp>
        <p:nvSpPr>
          <p:cNvPr id="3" name="Espace réservé du pied de page 2">
            <a:extLst>
              <a:ext uri="{FF2B5EF4-FFF2-40B4-BE49-F238E27FC236}">
                <a16:creationId xmlns:a16="http://schemas.microsoft.com/office/drawing/2014/main" id="{79EC3640-D751-42ED-B14F-7E688128F83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890712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5" name="Rectangle 1031"/>
          <p:cNvSpPr>
            <a:spLocks noGrp="1" noChangeArrowheads="1"/>
          </p:cNvSpPr>
          <p:nvPr>
            <p:ph type="title"/>
          </p:nvPr>
        </p:nvSpPr>
        <p:spPr>
          <a:xfrm>
            <a:off x="1645920" y="609600"/>
            <a:ext cx="9858691" cy="936567"/>
          </a:xfrm>
        </p:spPr>
        <p:txBody>
          <a:bodyPr>
            <a:normAutofit fontScale="90000"/>
          </a:bodyPr>
          <a:lstStyle/>
          <a:p>
            <a:r>
              <a:rPr lang="fr-FR" altLang="en-US" dirty="0"/>
              <a:t>Le cycle de vie du conteneur Spring</a:t>
            </a:r>
            <a:endParaRPr lang="fr-FR" dirty="0"/>
          </a:p>
        </p:txBody>
      </p:sp>
      <p:sp>
        <p:nvSpPr>
          <p:cNvPr id="27650" name="Rectangle 1032"/>
          <p:cNvSpPr>
            <a:spLocks noGrp="1" noChangeArrowheads="1"/>
          </p:cNvSpPr>
          <p:nvPr>
            <p:ph type="body" idx="1"/>
          </p:nvPr>
        </p:nvSpPr>
        <p:spPr>
          <a:xfrm>
            <a:off x="3682436" y="1615440"/>
            <a:ext cx="5785658" cy="5037513"/>
          </a:xfrm>
        </p:spPr>
        <p:txBody>
          <a:bodyPr>
            <a:normAutofit/>
          </a:bodyPr>
          <a:lstStyle/>
          <a:p>
            <a:pPr marL="285750" indent="-285750" algn="l">
              <a:buFont typeface="Wingdings" panose="05000000000000000000" pitchFamily="2" charset="2"/>
              <a:buChar char="ü"/>
            </a:pPr>
            <a:r>
              <a:rPr lang="fr-FR" altLang="en-US" dirty="0"/>
              <a:t>Fonctionnement du conteneur</a:t>
            </a:r>
          </a:p>
          <a:p>
            <a:pPr marL="285750" indent="-285750" algn="l">
              <a:buFont typeface="Wingdings" panose="05000000000000000000" pitchFamily="2" charset="2"/>
              <a:buChar char="ü"/>
            </a:pPr>
            <a:r>
              <a:rPr lang="fr-FR" altLang="en-US" dirty="0"/>
              <a:t>Utilisation d’un fichier </a:t>
            </a:r>
            <a:r>
              <a:rPr lang="fr-FR" altLang="en-US" dirty="0" err="1"/>
              <a:t>properties</a:t>
            </a:r>
            <a:endParaRPr lang="fr-FR" altLang="en-US" dirty="0"/>
          </a:p>
          <a:p>
            <a:pPr marL="285750" indent="-285750" algn="l">
              <a:buFont typeface="Wingdings" panose="05000000000000000000" pitchFamily="2" charset="2"/>
              <a:buChar char="ü"/>
            </a:pPr>
            <a:r>
              <a:rPr lang="fr-FR" altLang="en-US" dirty="0" err="1"/>
              <a:t>Postconstruct</a:t>
            </a:r>
            <a:r>
              <a:rPr lang="fr-FR" altLang="en-US" dirty="0"/>
              <a:t> et </a:t>
            </a:r>
            <a:r>
              <a:rPr lang="fr-FR" altLang="en-US" dirty="0" err="1"/>
              <a:t>Predrestroy</a:t>
            </a:r>
            <a:endParaRPr lang="fr-FR" altLang="en-US" dirty="0"/>
          </a:p>
          <a:p>
            <a:pPr marL="285750" indent="-285750" algn="l">
              <a:buFont typeface="Wingdings" panose="05000000000000000000" pitchFamily="2" charset="2"/>
              <a:buChar char="ü"/>
            </a:pPr>
            <a:r>
              <a:rPr lang="fr-FR" altLang="en-US" dirty="0"/>
              <a:t>Scope des </a:t>
            </a:r>
            <a:r>
              <a:rPr lang="fr-FR" altLang="en-US" dirty="0" err="1"/>
              <a:t>beans</a:t>
            </a:r>
            <a:r>
              <a:rPr lang="fr-FR" altLang="en-US" dirty="0"/>
              <a:t> </a:t>
            </a:r>
          </a:p>
          <a:p>
            <a:pPr marL="285750" indent="-285750" algn="l">
              <a:buFont typeface="Wingdings" panose="05000000000000000000" pitchFamily="2" charset="2"/>
              <a:buChar char="ü"/>
            </a:pPr>
            <a:r>
              <a:rPr lang="fr-FR" altLang="en-US" dirty="0"/>
              <a:t>Utilisation des </a:t>
            </a:r>
            <a:r>
              <a:rPr lang="fr-FR" altLang="en-US" dirty="0" err="1"/>
              <a:t>name</a:t>
            </a:r>
            <a:r>
              <a:rPr lang="fr-FR" altLang="en-US" dirty="0"/>
              <a:t> </a:t>
            </a:r>
            <a:r>
              <a:rPr lang="fr-FR" altLang="en-US" dirty="0" err="1"/>
              <a:t>space</a:t>
            </a:r>
            <a:endParaRPr lang="fr-FR" altLang="en-US" dirty="0"/>
          </a:p>
          <a:p>
            <a:pPr marL="285750" indent="-285750" algn="l">
              <a:buFont typeface="Wingdings" panose="05000000000000000000" pitchFamily="2" charset="2"/>
              <a:buChar char="ü"/>
            </a:pPr>
            <a:r>
              <a:rPr lang="fr-FR" altLang="en-US" dirty="0"/>
              <a:t>Quelque mots sur Spring EL</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70</a:t>
            </a:fld>
            <a:endParaRPr lang="fr-FR"/>
          </a:p>
        </p:txBody>
      </p:sp>
      <p:sp>
        <p:nvSpPr>
          <p:cNvPr id="3" name="Espace réservé du pied de page 2">
            <a:extLst>
              <a:ext uri="{FF2B5EF4-FFF2-40B4-BE49-F238E27FC236}">
                <a16:creationId xmlns:a16="http://schemas.microsoft.com/office/drawing/2014/main" id="{CFF7E4E8-EE44-4AF1-B166-11836CF91202}"/>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1577901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 cycle de vie du conteneur Spring</a:t>
            </a:r>
            <a:br>
              <a:rPr lang="fr-FR"/>
            </a:br>
            <a:r>
              <a:rPr lang="fr-FR"/>
              <a:t>Usage des annotations de la JSR-250</a:t>
            </a:r>
            <a:endParaRPr lang="fr-FR" dirty="0"/>
          </a:p>
        </p:txBody>
      </p:sp>
      <p:sp>
        <p:nvSpPr>
          <p:cNvPr id="114691" name="Espace réservé du contenu 2"/>
          <p:cNvSpPr>
            <a:spLocks noGrp="1"/>
          </p:cNvSpPr>
          <p:nvPr>
            <p:ph idx="1"/>
          </p:nvPr>
        </p:nvSpPr>
        <p:spPr>
          <a:xfrm>
            <a:off x="1427755" y="1695450"/>
            <a:ext cx="10559198" cy="4904890"/>
          </a:xfrm>
        </p:spPr>
        <p:txBody>
          <a:bodyPr>
            <a:normAutofit fontScale="70000" lnSpcReduction="20000"/>
          </a:bodyPr>
          <a:lstStyle/>
          <a:p>
            <a:r>
              <a:rPr lang="fr-FR" altLang="en-US" dirty="0"/>
              <a:t>Les annotations sont présent dans le package « </a:t>
            </a:r>
            <a:r>
              <a:rPr lang="fr-FR" altLang="en-US" dirty="0" err="1"/>
              <a:t>javax.annotation</a:t>
            </a:r>
            <a:r>
              <a:rPr lang="fr-FR" altLang="en-US" dirty="0"/>
              <a:t> »</a:t>
            </a:r>
          </a:p>
          <a:p>
            <a:pPr lvl="1"/>
            <a:r>
              <a:rPr lang="fr-FR" altLang="en-US" dirty="0"/>
              <a:t>Inclus depuis la version 6 du JDK.</a:t>
            </a:r>
          </a:p>
          <a:p>
            <a:pPr lvl="1"/>
            <a:r>
              <a:rPr lang="fr-FR" altLang="en-US" dirty="0"/>
              <a:t>Disponibles avec l’archive « </a:t>
            </a:r>
            <a:r>
              <a:rPr lang="fr-FR" altLang="en-US" dirty="0" err="1"/>
              <a:t>javaee</a:t>
            </a:r>
            <a:r>
              <a:rPr lang="fr-FR" altLang="en-US" dirty="0"/>
              <a:t>-api » pour Java 5.</a:t>
            </a:r>
          </a:p>
          <a:p>
            <a:endParaRPr lang="fr-FR" altLang="en-US" dirty="0"/>
          </a:p>
          <a:p>
            <a:r>
              <a:rPr lang="fr-FR" altLang="en-US" dirty="0"/>
              <a:t>Support des annotations JSR-250 depuis Spring v2.5</a:t>
            </a:r>
          </a:p>
          <a:p>
            <a:endParaRPr lang="fr-FR" altLang="en-US" dirty="0"/>
          </a:p>
          <a:p>
            <a:r>
              <a:rPr lang="fr-FR" altLang="en-US" dirty="0"/>
              <a:t>La JSR-250 définit un ensemble d’annotations avec pour but d’uniformiser certains concepts (sécurité, ressources, etc…)</a:t>
            </a:r>
          </a:p>
          <a:p>
            <a:pPr lvl="1"/>
            <a:r>
              <a:rPr lang="fr-FR" altLang="en-US" dirty="0"/>
              <a:t>@</a:t>
            </a:r>
            <a:r>
              <a:rPr lang="fr-FR" altLang="en-US" dirty="0" err="1"/>
              <a:t>PostConstruct</a:t>
            </a:r>
            <a:r>
              <a:rPr lang="fr-FR" altLang="en-US" dirty="0"/>
              <a:t> – méthode callback pour exécuter des actions après injection d’un </a:t>
            </a:r>
            <a:r>
              <a:rPr lang="fr-FR" altLang="en-US" dirty="0" err="1"/>
              <a:t>bean</a:t>
            </a:r>
            <a:endParaRPr lang="fr-FR" altLang="en-US" dirty="0"/>
          </a:p>
          <a:p>
            <a:pPr lvl="1"/>
            <a:r>
              <a:rPr lang="fr-FR" altLang="en-US" dirty="0"/>
              <a:t>@</a:t>
            </a:r>
            <a:r>
              <a:rPr lang="fr-FR" altLang="en-US" dirty="0" err="1"/>
              <a:t>PreDestroy</a:t>
            </a:r>
            <a:r>
              <a:rPr lang="fr-FR" altLang="en-US" dirty="0"/>
              <a:t> – callback appelé avant suppression d’un </a:t>
            </a:r>
            <a:r>
              <a:rPr lang="fr-FR" altLang="en-US" dirty="0" err="1"/>
              <a:t>bean</a:t>
            </a:r>
            <a:r>
              <a:rPr lang="fr-FR" altLang="en-US" dirty="0"/>
              <a:t> du contexte.</a:t>
            </a:r>
          </a:p>
          <a:p>
            <a:endParaRPr lang="fr-FR" altLang="en-US" dirty="0"/>
          </a:p>
          <a:p>
            <a:r>
              <a:rPr lang="fr-FR" altLang="en-US" dirty="0"/>
              <a:t>Spring emploie ces annotations comme déclencheurs d’évènements</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71</a:t>
            </a:fld>
            <a:endParaRPr lang="fr-FR"/>
          </a:p>
        </p:txBody>
      </p:sp>
      <p:sp>
        <p:nvSpPr>
          <p:cNvPr id="4" name="Espace réservé du pied de page 3">
            <a:extLst>
              <a:ext uri="{FF2B5EF4-FFF2-40B4-BE49-F238E27FC236}">
                <a16:creationId xmlns:a16="http://schemas.microsoft.com/office/drawing/2014/main" id="{19731C5C-9CD6-4484-AA8F-48DF6E8CD6F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02212188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Le cycle de vie du conteneur Spring</a:t>
            </a:r>
            <a:br>
              <a:rPr lang="fr-FR"/>
            </a:br>
            <a:r>
              <a:rPr lang="fr-FR"/>
              <a:t>Cycle de vie du contexte applicatif</a:t>
            </a:r>
            <a:endParaRPr lang="fr-FR" dirty="0"/>
          </a:p>
        </p:txBody>
      </p:sp>
      <p:sp>
        <p:nvSpPr>
          <p:cNvPr id="115715" name="Espace réservé du contenu 2"/>
          <p:cNvSpPr>
            <a:spLocks noGrp="1"/>
          </p:cNvSpPr>
          <p:nvPr>
            <p:ph idx="1"/>
          </p:nvPr>
        </p:nvSpPr>
        <p:spPr>
          <a:xfrm>
            <a:off x="1427755" y="1609724"/>
            <a:ext cx="10559198" cy="4990615"/>
          </a:xfrm>
        </p:spPr>
        <p:txBody>
          <a:bodyPr>
            <a:normAutofit/>
          </a:bodyPr>
          <a:lstStyle/>
          <a:p>
            <a:r>
              <a:rPr lang="fr-FR" altLang="en-US" sz="2800" dirty="0"/>
              <a:t>Le cycle de vie d’une application Spring</a:t>
            </a:r>
          </a:p>
          <a:p>
            <a:pPr lvl="1"/>
            <a:r>
              <a:rPr lang="fr-FR" altLang="en-US" sz="2400" dirty="0"/>
              <a:t>La phase </a:t>
            </a:r>
            <a:r>
              <a:rPr lang="fr-FR" altLang="en-US" sz="2400" b="1" dirty="0"/>
              <a:t>d’initialisation</a:t>
            </a:r>
            <a:r>
              <a:rPr lang="fr-FR" altLang="en-US" sz="2400" dirty="0"/>
              <a:t> – les </a:t>
            </a:r>
            <a:r>
              <a:rPr lang="fr-FR" altLang="en-US" sz="2400" dirty="0" err="1"/>
              <a:t>beans</a:t>
            </a:r>
            <a:r>
              <a:rPr lang="fr-FR" altLang="en-US" sz="2400" dirty="0"/>
              <a:t> sont initialisés et injectés.</a:t>
            </a:r>
          </a:p>
          <a:p>
            <a:pPr lvl="1"/>
            <a:r>
              <a:rPr lang="fr-FR" altLang="en-US" sz="2400" dirty="0"/>
              <a:t>La phase </a:t>
            </a:r>
            <a:r>
              <a:rPr lang="fr-FR" altLang="en-US" sz="2400" b="1" dirty="0"/>
              <a:t>d’exécution</a:t>
            </a:r>
            <a:r>
              <a:rPr lang="fr-FR" altLang="en-US" sz="2400" dirty="0"/>
              <a:t> – l’application s’exécute.</a:t>
            </a:r>
          </a:p>
          <a:p>
            <a:pPr lvl="1"/>
            <a:r>
              <a:rPr lang="fr-FR" altLang="en-US" sz="2400" dirty="0"/>
              <a:t>La phase de </a:t>
            </a:r>
            <a:r>
              <a:rPr lang="fr-FR" altLang="en-US" sz="2400" b="1" dirty="0"/>
              <a:t>destruction</a:t>
            </a:r>
            <a:r>
              <a:rPr lang="fr-FR" altLang="en-US" sz="2400" dirty="0"/>
              <a:t> – les </a:t>
            </a:r>
            <a:r>
              <a:rPr lang="fr-FR" altLang="en-US" sz="2400" dirty="0" err="1"/>
              <a:t>beans</a:t>
            </a:r>
            <a:r>
              <a:rPr lang="fr-FR" altLang="en-US" sz="2400" dirty="0"/>
              <a:t> sont supprimés du contexte Spring.</a:t>
            </a:r>
          </a:p>
        </p:txBody>
      </p:sp>
      <p:pic>
        <p:nvPicPr>
          <p:cNvPr id="1157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3933339"/>
            <a:ext cx="61229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72</a:t>
            </a:fld>
            <a:endParaRPr lang="fr-FR"/>
          </a:p>
        </p:txBody>
      </p:sp>
      <p:sp>
        <p:nvSpPr>
          <p:cNvPr id="4" name="Espace réservé du pied de page 3">
            <a:extLst>
              <a:ext uri="{FF2B5EF4-FFF2-40B4-BE49-F238E27FC236}">
                <a16:creationId xmlns:a16="http://schemas.microsoft.com/office/drawing/2014/main" id="{CA776821-0752-4157-BB17-E38EF6EE8BF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2935557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 Cycle de vie du contexte applicatif</a:t>
            </a:r>
            <a:endParaRPr lang="fr-FR" dirty="0"/>
          </a:p>
        </p:txBody>
      </p:sp>
      <p:sp>
        <p:nvSpPr>
          <p:cNvPr id="116739" name="Espace réservé du contenu 2"/>
          <p:cNvSpPr>
            <a:spLocks noGrp="1"/>
          </p:cNvSpPr>
          <p:nvPr>
            <p:ph idx="1"/>
          </p:nvPr>
        </p:nvSpPr>
        <p:spPr>
          <a:xfrm>
            <a:off x="1427755" y="1657350"/>
            <a:ext cx="10559198" cy="4942990"/>
          </a:xfrm>
        </p:spPr>
        <p:txBody>
          <a:bodyPr>
            <a:normAutofit/>
          </a:bodyPr>
          <a:lstStyle/>
          <a:p>
            <a:r>
              <a:rPr lang="fr-FR" altLang="en-US" sz="2400" dirty="0"/>
              <a:t>Lors de la création du contexte applicatif, la phase d’initialisation débute</a:t>
            </a:r>
          </a:p>
          <a:p>
            <a:endParaRPr lang="fr-FR" altLang="en-US" sz="2400" dirty="0"/>
          </a:p>
          <a:p>
            <a:r>
              <a:rPr lang="fr-FR" altLang="en-US" sz="2400" dirty="0"/>
              <a:t>Le fichier XML est parcouru</a:t>
            </a:r>
          </a:p>
          <a:p>
            <a:r>
              <a:rPr lang="fr-FR" altLang="en-US" sz="2400" dirty="0"/>
              <a:t>Les définitions des </a:t>
            </a:r>
            <a:r>
              <a:rPr lang="fr-FR" altLang="en-US" sz="2400" dirty="0" err="1"/>
              <a:t>beans</a:t>
            </a:r>
            <a:r>
              <a:rPr lang="fr-FR" altLang="en-US" sz="2400" dirty="0"/>
              <a:t> sont chargés au sein du contexte Spring</a:t>
            </a:r>
          </a:p>
          <a:p>
            <a:pPr lvl="1"/>
            <a:r>
              <a:rPr lang="fr-FR" altLang="en-US" sz="2000" dirty="0"/>
              <a:t>Chaque </a:t>
            </a:r>
            <a:r>
              <a:rPr lang="fr-FR" altLang="en-US" sz="2000" dirty="0" err="1"/>
              <a:t>bean</a:t>
            </a:r>
            <a:r>
              <a:rPr lang="fr-FR" altLang="en-US" sz="2000" dirty="0"/>
              <a:t> se voit affecter d’un identifiant unique.</a:t>
            </a:r>
          </a:p>
          <a:p>
            <a:r>
              <a:rPr lang="fr-FR" altLang="en-US" sz="2400" dirty="0"/>
              <a:t>Puis on a une phase de « finalisation » des définitions des </a:t>
            </a:r>
            <a:r>
              <a:rPr lang="fr-FR" altLang="en-US" sz="2400" dirty="0" err="1"/>
              <a:t>beans</a:t>
            </a:r>
            <a:endParaRPr lang="fr-FR" altLang="en-US" sz="2400" dirty="0"/>
          </a:p>
          <a:p>
            <a:pPr lvl="1"/>
            <a:r>
              <a:rPr lang="fr-FR" altLang="en-US" sz="2000" dirty="0"/>
              <a:t>Interface «  </a:t>
            </a:r>
            <a:r>
              <a:rPr lang="fr-FR" altLang="en-US" sz="2000" dirty="0" err="1"/>
              <a:t>BeanFactoryPostProcessor</a:t>
            </a:r>
            <a:r>
              <a:rPr lang="fr-FR" altLang="en-US" sz="2000" dirty="0"/>
              <a:t> »</a:t>
            </a:r>
          </a:p>
          <a:p>
            <a:endParaRPr lang="fr-FR" altLang="en-US" sz="2400" dirty="0"/>
          </a:p>
        </p:txBody>
      </p:sp>
      <p:sp>
        <p:nvSpPr>
          <p:cNvPr id="6" name="ZoneTexte 5"/>
          <p:cNvSpPr txBox="1"/>
          <p:nvPr/>
        </p:nvSpPr>
        <p:spPr>
          <a:xfrm>
            <a:off x="1427755" y="2200276"/>
            <a:ext cx="8229600" cy="2762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err="1">
                <a:solidFill>
                  <a:schemeClr val="tx1"/>
                </a:solidFill>
                <a:latin typeface="Courier New"/>
              </a:rPr>
              <a:t>ApplicationContext</a:t>
            </a:r>
            <a:r>
              <a:rPr lang="fr-FR" sz="1200" dirty="0">
                <a:solidFill>
                  <a:schemeClr val="tx1"/>
                </a:solidFill>
                <a:latin typeface="Courier New"/>
              </a:rPr>
              <a:t> </a:t>
            </a:r>
            <a:r>
              <a:rPr lang="fr-FR" sz="1200" dirty="0" err="1">
                <a:solidFill>
                  <a:schemeClr val="tx1"/>
                </a:solidFill>
                <a:latin typeface="Courier New"/>
              </a:rPr>
              <a:t>ctx</a:t>
            </a:r>
            <a:r>
              <a:rPr lang="fr-FR" sz="1200" dirty="0">
                <a:solidFill>
                  <a:schemeClr val="tx1"/>
                </a:solidFill>
                <a:latin typeface="Courier New"/>
              </a:rPr>
              <a:t> = new </a:t>
            </a:r>
            <a:r>
              <a:rPr lang="fr-FR" sz="1200" dirty="0" err="1">
                <a:solidFill>
                  <a:schemeClr val="tx1"/>
                </a:solidFill>
                <a:latin typeface="Courier New"/>
              </a:rPr>
              <a:t>ClassPathXmlApplicationContext</a:t>
            </a:r>
            <a:r>
              <a:rPr lang="fr-FR" sz="1200" dirty="0">
                <a:solidFill>
                  <a:schemeClr val="tx1"/>
                </a:solidFill>
                <a:latin typeface="Courier New"/>
              </a:rPr>
              <a:t>("applicationContext.xml");</a:t>
            </a:r>
          </a:p>
        </p:txBody>
      </p:sp>
      <p:pic>
        <p:nvPicPr>
          <p:cNvPr id="1167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725" y="5305425"/>
            <a:ext cx="39941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73</a:t>
            </a:fld>
            <a:endParaRPr lang="fr-FR"/>
          </a:p>
        </p:txBody>
      </p:sp>
      <p:sp>
        <p:nvSpPr>
          <p:cNvPr id="4" name="Espace réservé du pied de page 3">
            <a:extLst>
              <a:ext uri="{FF2B5EF4-FFF2-40B4-BE49-F238E27FC236}">
                <a16:creationId xmlns:a16="http://schemas.microsoft.com/office/drawing/2014/main" id="{04B89D3B-3067-44C8-BA39-3A42E8A13D7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690468718"/>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via un fichier </a:t>
            </a:r>
            <a:r>
              <a:rPr lang="fr-FR" i="1" dirty="0" err="1"/>
              <a:t>properties</a:t>
            </a:r>
            <a:endParaRPr lang="fr-FR" i="1" dirty="0"/>
          </a:p>
        </p:txBody>
      </p:sp>
      <p:sp>
        <p:nvSpPr>
          <p:cNvPr id="4" name="Espace réservé du texte 3"/>
          <p:cNvSpPr>
            <a:spLocks noGrp="1"/>
          </p:cNvSpPr>
          <p:nvPr>
            <p:ph idx="1"/>
          </p:nvPr>
        </p:nvSpPr>
        <p:spPr/>
        <p:txBody>
          <a:bodyPr>
            <a:normAutofit/>
          </a:bodyPr>
          <a:lstStyle/>
          <a:p>
            <a:r>
              <a:rPr lang="fr-FR"/>
              <a:t>Externaliser des paramètres de configuration dans des fichiers propriétés</a:t>
            </a:r>
            <a:br>
              <a:rPr lang="fr-FR"/>
            </a:br>
            <a:endParaRPr lang="fr-FR" dirty="0"/>
          </a:p>
        </p:txBody>
      </p:sp>
      <p:pic>
        <p:nvPicPr>
          <p:cNvPr id="1095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36" y="2504984"/>
            <a:ext cx="8358187"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27DD2850-4166-4114-B1C5-40990753D8A0}" type="slidenum">
              <a:rPr lang="fr-FR" smtClean="0"/>
              <a:t>74</a:t>
            </a:fld>
            <a:endParaRPr lang="fr-FR"/>
          </a:p>
        </p:txBody>
      </p:sp>
      <p:sp>
        <p:nvSpPr>
          <p:cNvPr id="5" name="Espace réservé du pied de page 4">
            <a:extLst>
              <a:ext uri="{FF2B5EF4-FFF2-40B4-BE49-F238E27FC236}">
                <a16:creationId xmlns:a16="http://schemas.microsoft.com/office/drawing/2014/main" id="{BD6D76E4-8F59-4DE0-BAD8-252E7E96F67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0244190"/>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via un fichier </a:t>
            </a:r>
            <a:r>
              <a:rPr lang="fr-FR" i="1" dirty="0" err="1"/>
              <a:t>properties</a:t>
            </a:r>
            <a:endParaRPr lang="fr-FR" dirty="0"/>
          </a:p>
        </p:txBody>
      </p:sp>
      <p:sp>
        <p:nvSpPr>
          <p:cNvPr id="110595" name="Espace réservé du contenu 2"/>
          <p:cNvSpPr>
            <a:spLocks noGrp="1"/>
          </p:cNvSpPr>
          <p:nvPr>
            <p:ph idx="1"/>
          </p:nvPr>
        </p:nvSpPr>
        <p:spPr/>
        <p:txBody>
          <a:bodyPr>
            <a:normAutofit/>
          </a:bodyPr>
          <a:lstStyle/>
          <a:p>
            <a:r>
              <a:rPr lang="fr-FR" sz="2800" dirty="0"/>
              <a:t> Externaliser des paramètres de configuration dans des fichiers propriétés</a:t>
            </a:r>
          </a:p>
          <a:p>
            <a:pPr lvl="1"/>
            <a:r>
              <a:rPr lang="fr-FR" altLang="en-US" sz="2400" dirty="0"/>
              <a:t>Utilisation du « </a:t>
            </a:r>
            <a:r>
              <a:rPr lang="fr-FR" altLang="en-US" sz="2400" dirty="0" err="1"/>
              <a:t>PropertyPlaceholderConfigurer</a:t>
            </a:r>
            <a:r>
              <a:rPr lang="fr-FR" altLang="en-US" sz="2400" dirty="0"/>
              <a:t> »</a:t>
            </a:r>
          </a:p>
          <a:p>
            <a:endParaRPr lang="fr-FR" altLang="en-US" sz="2800"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75</a:t>
            </a:fld>
            <a:endParaRPr lang="fr-FR"/>
          </a:p>
        </p:txBody>
      </p:sp>
      <p:pic>
        <p:nvPicPr>
          <p:cNvPr id="5" name="Image 4"/>
          <p:cNvPicPr>
            <a:picLocks noChangeAspect="1"/>
          </p:cNvPicPr>
          <p:nvPr/>
        </p:nvPicPr>
        <p:blipFill>
          <a:blip r:embed="rId3"/>
          <a:stretch>
            <a:fillRect/>
          </a:stretch>
        </p:blipFill>
        <p:spPr>
          <a:xfrm>
            <a:off x="1971915" y="2929631"/>
            <a:ext cx="8091439" cy="3759486"/>
          </a:xfrm>
          <a:prstGeom prst="rect">
            <a:avLst/>
          </a:prstGeom>
        </p:spPr>
      </p:pic>
      <p:sp>
        <p:nvSpPr>
          <p:cNvPr id="3" name="Espace réservé du pied de page 2">
            <a:extLst>
              <a:ext uri="{FF2B5EF4-FFF2-40B4-BE49-F238E27FC236}">
                <a16:creationId xmlns:a16="http://schemas.microsoft.com/office/drawing/2014/main" id="{AD8354F3-237C-459E-BA0F-B1DEE9463FB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3116784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Configuration via un fichier </a:t>
            </a:r>
            <a:r>
              <a:rPr lang="fr-FR" i="1" dirty="0" err="1"/>
              <a:t>properties</a:t>
            </a:r>
            <a:endParaRPr lang="fr-FR" dirty="0"/>
          </a:p>
        </p:txBody>
      </p:sp>
      <p:sp>
        <p:nvSpPr>
          <p:cNvPr id="89091" name="Espace réservé du contenu 2"/>
          <p:cNvSpPr>
            <a:spLocks noGrp="1"/>
          </p:cNvSpPr>
          <p:nvPr>
            <p:ph idx="1"/>
          </p:nvPr>
        </p:nvSpPr>
        <p:spPr/>
        <p:txBody>
          <a:bodyPr>
            <a:normAutofit/>
          </a:bodyPr>
          <a:lstStyle/>
          <a:p>
            <a:r>
              <a:rPr lang="fr-FR" altLang="en-US" sz="2800" dirty="0"/>
              <a:t>Définition de votre </a:t>
            </a:r>
            <a:r>
              <a:rPr lang="fr-FR" altLang="en-US" sz="2800" dirty="0" err="1"/>
              <a:t>bean</a:t>
            </a:r>
            <a:r>
              <a:rPr lang="fr-FR" altLang="en-US" sz="2800" dirty="0"/>
              <a:t> (ici une data source)</a:t>
            </a:r>
          </a:p>
          <a:p>
            <a:endParaRPr lang="fr-FR" altLang="en-US" sz="2800" dirty="0"/>
          </a:p>
          <a:p>
            <a:endParaRPr lang="fr-FR" altLang="en-US" sz="2800" dirty="0"/>
          </a:p>
          <a:p>
            <a:pPr marL="0" indent="0">
              <a:buNone/>
            </a:pPr>
            <a:br>
              <a:rPr lang="fr-FR" altLang="en-US" sz="2800" dirty="0"/>
            </a:br>
            <a:endParaRPr lang="fr-FR" altLang="en-US" sz="2800" dirty="0"/>
          </a:p>
          <a:p>
            <a:r>
              <a:rPr lang="fr-FR" altLang="en-US" sz="2800" dirty="0"/>
              <a:t>Fichier de propriétés (dans config/</a:t>
            </a:r>
            <a:r>
              <a:rPr lang="fr-FR" altLang="en-US" sz="2800" dirty="0" err="1"/>
              <a:t>cofiguration.properties</a:t>
            </a:r>
            <a:r>
              <a:rPr lang="fr-FR" altLang="en-US" sz="2800" dirty="0"/>
              <a:t>)</a:t>
            </a:r>
            <a:br>
              <a:rPr lang="fr-FR" altLang="en-US" sz="2800" dirty="0"/>
            </a:br>
            <a:endParaRPr lang="fr-FR" altLang="en-US" sz="2800" dirty="0"/>
          </a:p>
          <a:p>
            <a:r>
              <a:rPr lang="fr-FR" altLang="en-US" sz="2800" dirty="0"/>
              <a:t>Configuration </a:t>
            </a:r>
            <a:r>
              <a:rPr lang="fr-FR" altLang="en-US" sz="2800" b="1" dirty="0"/>
              <a:t>effective</a:t>
            </a:r>
          </a:p>
        </p:txBody>
      </p:sp>
      <p:sp>
        <p:nvSpPr>
          <p:cNvPr id="6" name="ZoneTexte 5"/>
          <p:cNvSpPr txBox="1"/>
          <p:nvPr/>
        </p:nvSpPr>
        <p:spPr>
          <a:xfrm>
            <a:off x="1857375" y="1890058"/>
            <a:ext cx="8610600" cy="193899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dataSource</a:t>
            </a:r>
            <a:r>
              <a:rPr lang="fr-FR" sz="1200" dirty="0">
                <a:solidFill>
                  <a:schemeClr val="tx1"/>
                </a:solidFill>
                <a:latin typeface="Courier New"/>
              </a:rPr>
              <a:t>" class="com.</a:t>
            </a:r>
            <a:r>
              <a:rPr lang="fr-FR" sz="1200" dirty="0" err="1">
                <a:solidFill>
                  <a:schemeClr val="tx1"/>
                </a:solidFill>
                <a:latin typeface="Courier New"/>
              </a:rPr>
              <a:t>oracle.jdbc.pool.OracleDataSource</a:t>
            </a:r>
            <a:r>
              <a:rPr lang="fr-FR" sz="1200" dirty="0">
                <a:solidFill>
                  <a:schemeClr val="tx1"/>
                </a:solidFill>
                <a:latin typeface="Courier New"/>
              </a:rPr>
              <a:t>"&gt;</a:t>
            </a:r>
          </a:p>
          <a:p>
            <a:pPr>
              <a:defRPr/>
            </a:pPr>
            <a:r>
              <a:rPr lang="en-US" sz="1200" dirty="0">
                <a:solidFill>
                  <a:schemeClr val="tx1"/>
                </a:solidFill>
                <a:latin typeface="Courier New"/>
              </a:rPr>
              <a:t>    &lt;property name="URL" value="</a:t>
            </a:r>
            <a:r>
              <a:rPr lang="en-US" sz="1200" b="1" dirty="0">
                <a:solidFill>
                  <a:schemeClr val="tx1"/>
                </a:solidFill>
                <a:latin typeface="Courier New"/>
              </a:rPr>
              <a:t>${</a:t>
            </a:r>
            <a:r>
              <a:rPr lang="en-US" sz="1200" i="1" dirty="0">
                <a:solidFill>
                  <a:schemeClr val="tx1"/>
                </a:solidFill>
                <a:latin typeface="Courier New"/>
              </a:rPr>
              <a:t>datasource.url</a:t>
            </a:r>
            <a:r>
              <a:rPr lang="en-US" sz="1200" b="1" dirty="0">
                <a:solidFill>
                  <a:schemeClr val="tx1"/>
                </a:solidFill>
                <a:latin typeface="Courier New"/>
              </a:rPr>
              <a:t>}</a:t>
            </a:r>
            <a:r>
              <a:rPr lang="en-US" sz="1200" dirty="0">
                <a:solidFill>
                  <a:schemeClr val="tx1"/>
                </a:solidFill>
                <a:latin typeface="Courier New"/>
              </a:rPr>
              <a:t>"/&gt;</a:t>
            </a:r>
          </a:p>
          <a:p>
            <a:pPr>
              <a:defRPr/>
            </a:pPr>
            <a:r>
              <a:rPr lang="en-US" sz="1200" dirty="0">
                <a:solidFill>
                  <a:schemeClr val="tx1"/>
                </a:solidFill>
                <a:latin typeface="Courier New"/>
              </a:rPr>
              <a:t>    &lt;property name="user" value="</a:t>
            </a:r>
            <a:r>
              <a:rPr lang="en-US" sz="1200" b="1" dirty="0">
                <a:solidFill>
                  <a:schemeClr val="tx1"/>
                </a:solidFill>
                <a:latin typeface="Courier New"/>
              </a:rPr>
              <a:t>${</a:t>
            </a:r>
            <a:r>
              <a:rPr lang="en-US" sz="1200" i="1" dirty="0" err="1">
                <a:solidFill>
                  <a:schemeClr val="tx1"/>
                </a:solidFill>
                <a:latin typeface="Courier New"/>
              </a:rPr>
              <a:t>datasource.user</a:t>
            </a:r>
            <a:r>
              <a:rPr lang="en-US" sz="1200" b="1" dirty="0">
                <a:solidFill>
                  <a:schemeClr val="tx1"/>
                </a:solidFill>
                <a:latin typeface="Courier New"/>
              </a:rPr>
              <a:t>}</a:t>
            </a:r>
            <a:r>
              <a:rPr lang="en-US"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bean</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b="1" dirty="0">
                <a:solidFill>
                  <a:schemeClr val="tx1"/>
                </a:solidFill>
                <a:latin typeface="Courier New"/>
              </a:rPr>
              <a:t>  &lt;</a:t>
            </a:r>
            <a:r>
              <a:rPr lang="fr-FR" sz="1200" b="1" dirty="0" err="1">
                <a:solidFill>
                  <a:schemeClr val="tx1"/>
                </a:solidFill>
                <a:latin typeface="Courier New"/>
              </a:rPr>
              <a:t>bean</a:t>
            </a:r>
            <a:r>
              <a:rPr lang="fr-FR" sz="1200" b="1" dirty="0">
                <a:solidFill>
                  <a:schemeClr val="tx1"/>
                </a:solidFill>
                <a:latin typeface="Courier New"/>
              </a:rPr>
              <a:t> class="org.springframework.beans.factory.config.PropertyPlaceholderConfigurer"&gt;</a:t>
            </a:r>
          </a:p>
          <a:p>
            <a:pPr>
              <a:defRPr/>
            </a:pPr>
            <a:r>
              <a:rPr lang="en-US" sz="1200" b="1" dirty="0">
                <a:solidFill>
                  <a:schemeClr val="tx1"/>
                </a:solidFill>
                <a:latin typeface="Courier New"/>
              </a:rPr>
              <a:t>    &lt;property name="location" value="</a:t>
            </a:r>
            <a:r>
              <a:rPr lang="en-US" sz="1200" b="1" dirty="0" err="1">
                <a:solidFill>
                  <a:schemeClr val="tx1"/>
                </a:solidFill>
                <a:latin typeface="Courier New"/>
              </a:rPr>
              <a:t>config</a:t>
            </a:r>
            <a:r>
              <a:rPr lang="en-US" sz="1200" b="1" dirty="0">
                <a:solidFill>
                  <a:schemeClr val="tx1"/>
                </a:solidFill>
                <a:latin typeface="Courier New"/>
              </a:rPr>
              <a:t>/</a:t>
            </a:r>
            <a:r>
              <a:rPr lang="en-US" sz="1200" b="1" dirty="0" err="1">
                <a:solidFill>
                  <a:schemeClr val="tx1"/>
                </a:solidFill>
                <a:latin typeface="Courier New"/>
              </a:rPr>
              <a:t>configuration.properties</a:t>
            </a:r>
            <a:r>
              <a:rPr lang="en-US" sz="1200" b="1" dirty="0">
                <a:solidFill>
                  <a:schemeClr val="tx1"/>
                </a:solidFill>
                <a:latin typeface="Courier New"/>
              </a:rPr>
              <a:t>"/&gt;</a:t>
            </a:r>
          </a:p>
          <a:p>
            <a:pPr>
              <a:defRPr/>
            </a:pPr>
            <a:r>
              <a:rPr lang="fr-FR" sz="1200" b="1" dirty="0">
                <a:solidFill>
                  <a:schemeClr val="tx1"/>
                </a:solidFill>
                <a:latin typeface="Courier New"/>
              </a:rPr>
              <a:t>  &lt;/</a:t>
            </a:r>
            <a:r>
              <a:rPr lang="fr-FR" sz="1200" b="1" dirty="0" err="1">
                <a:solidFill>
                  <a:schemeClr val="tx1"/>
                </a:solidFill>
                <a:latin typeface="Courier New"/>
              </a:rPr>
              <a:t>bean</a:t>
            </a:r>
            <a:r>
              <a:rPr lang="fr-FR" sz="1200" b="1" dirty="0">
                <a:solidFill>
                  <a:schemeClr val="tx1"/>
                </a:solidFill>
                <a:latin typeface="Courier New"/>
              </a:rPr>
              <a:t>&gt;</a:t>
            </a:r>
          </a:p>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endParaRPr lang="fr-FR" sz="1200" dirty="0">
              <a:solidFill>
                <a:schemeClr val="tx1"/>
              </a:solidFill>
              <a:latin typeface="Courier New" pitchFamily="49" charset="0"/>
              <a:cs typeface="Courier New" pitchFamily="49" charset="0"/>
            </a:endParaRPr>
          </a:p>
        </p:txBody>
      </p:sp>
      <p:sp>
        <p:nvSpPr>
          <p:cNvPr id="7" name="ZoneTexte 6"/>
          <p:cNvSpPr txBox="1"/>
          <p:nvPr/>
        </p:nvSpPr>
        <p:spPr>
          <a:xfrm>
            <a:off x="1857375" y="4452143"/>
            <a:ext cx="8610600" cy="4619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i="1" dirty="0">
                <a:solidFill>
                  <a:schemeClr val="tx1"/>
                </a:solidFill>
                <a:latin typeface="Courier New" pitchFamily="49" charset="0"/>
                <a:cs typeface="Courier New" pitchFamily="49" charset="0"/>
              </a:rPr>
              <a:t>datasource.url</a:t>
            </a:r>
            <a:r>
              <a:rPr lang="fr-FR" sz="1200" dirty="0">
                <a:solidFill>
                  <a:schemeClr val="tx1"/>
                </a:solidFill>
                <a:latin typeface="Courier New" pitchFamily="49" charset="0"/>
                <a:cs typeface="Courier New" pitchFamily="49" charset="0"/>
              </a:rPr>
              <a:t>=</a:t>
            </a:r>
            <a:r>
              <a:rPr lang="fr-FR" sz="1200" dirty="0" err="1">
                <a:solidFill>
                  <a:schemeClr val="tx1"/>
                </a:solidFill>
                <a:latin typeface="Courier New" pitchFamily="49" charset="0"/>
                <a:cs typeface="Courier New" pitchFamily="49" charset="0"/>
              </a:rPr>
              <a:t>jdbc:oracle.thin</a:t>
            </a:r>
            <a:r>
              <a:rPr lang="fr-FR" sz="1200" dirty="0">
                <a:solidFill>
                  <a:schemeClr val="tx1"/>
                </a:solidFill>
                <a:latin typeface="Courier New" pitchFamily="49" charset="0"/>
                <a:cs typeface="Courier New" pitchFamily="49" charset="0"/>
              </a:rPr>
              <a:t>@</a:t>
            </a:r>
            <a:r>
              <a:rPr lang="fr-FR" sz="1200" dirty="0" err="1">
                <a:solidFill>
                  <a:schemeClr val="tx1"/>
                </a:solidFill>
                <a:latin typeface="Courier New" pitchFamily="49" charset="0"/>
                <a:cs typeface="Courier New" pitchFamily="49" charset="0"/>
              </a:rPr>
              <a:t>localhost</a:t>
            </a:r>
            <a:r>
              <a:rPr lang="fr-FR" sz="1200" dirty="0">
                <a:solidFill>
                  <a:schemeClr val="tx1"/>
                </a:solidFill>
                <a:latin typeface="Courier New" pitchFamily="49" charset="0"/>
                <a:cs typeface="Courier New" pitchFamily="49" charset="0"/>
              </a:rPr>
              <a:t>:1521:BANK</a:t>
            </a:r>
          </a:p>
          <a:p>
            <a:pPr>
              <a:defRPr/>
            </a:pPr>
            <a:r>
              <a:rPr lang="fr-FR" sz="1200" i="1" dirty="0" err="1">
                <a:solidFill>
                  <a:schemeClr val="tx1"/>
                </a:solidFill>
                <a:latin typeface="Courier New" pitchFamily="49" charset="0"/>
                <a:cs typeface="Courier New" pitchFamily="49" charset="0"/>
              </a:rPr>
              <a:t>datasource.user</a:t>
            </a:r>
            <a:r>
              <a:rPr lang="fr-FR" sz="1200" dirty="0">
                <a:solidFill>
                  <a:schemeClr val="tx1"/>
                </a:solidFill>
                <a:latin typeface="Courier New" pitchFamily="49" charset="0"/>
                <a:cs typeface="Courier New" pitchFamily="49" charset="0"/>
              </a:rPr>
              <a:t>=</a:t>
            </a:r>
            <a:r>
              <a:rPr lang="fr-FR" sz="1200" dirty="0" err="1">
                <a:solidFill>
                  <a:schemeClr val="tx1"/>
                </a:solidFill>
                <a:latin typeface="Courier New" pitchFamily="49" charset="0"/>
                <a:cs typeface="Courier New" pitchFamily="49" charset="0"/>
              </a:rPr>
              <a:t>monutilisateur</a:t>
            </a:r>
            <a:endParaRPr lang="fr-FR" sz="1200" dirty="0">
              <a:solidFill>
                <a:schemeClr val="tx1"/>
              </a:solidFill>
              <a:latin typeface="Courier New" pitchFamily="49" charset="0"/>
              <a:cs typeface="Courier New" pitchFamily="49" charset="0"/>
            </a:endParaRPr>
          </a:p>
        </p:txBody>
      </p:sp>
      <p:sp>
        <p:nvSpPr>
          <p:cNvPr id="8" name="ZoneTexte 7"/>
          <p:cNvSpPr txBox="1"/>
          <p:nvPr/>
        </p:nvSpPr>
        <p:spPr>
          <a:xfrm>
            <a:off x="1857375" y="5636330"/>
            <a:ext cx="86106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dataSource</a:t>
            </a:r>
            <a:r>
              <a:rPr lang="fr-FR" sz="1200" dirty="0">
                <a:solidFill>
                  <a:schemeClr val="tx1"/>
                </a:solidFill>
                <a:latin typeface="Courier New"/>
              </a:rPr>
              <a:t>" class="com.</a:t>
            </a:r>
            <a:r>
              <a:rPr lang="fr-FR" sz="1200" dirty="0" err="1">
                <a:solidFill>
                  <a:schemeClr val="tx1"/>
                </a:solidFill>
                <a:latin typeface="Courier New"/>
              </a:rPr>
              <a:t>oracle.jdbc.pool.OracleDataSource</a:t>
            </a:r>
            <a:r>
              <a:rPr lang="fr-FR" sz="1200" dirty="0">
                <a:solidFill>
                  <a:schemeClr val="tx1"/>
                </a:solidFill>
                <a:latin typeface="Courier New"/>
              </a:rPr>
              <a:t>"&gt;</a:t>
            </a:r>
          </a:p>
          <a:p>
            <a:pPr>
              <a:defRPr/>
            </a:pPr>
            <a:r>
              <a:rPr lang="en-US" sz="1200" dirty="0">
                <a:solidFill>
                  <a:schemeClr val="tx1"/>
                </a:solidFill>
                <a:latin typeface="Courier New"/>
              </a:rPr>
              <a:t>  &lt;property name="URL" value="</a:t>
            </a:r>
            <a:r>
              <a:rPr lang="en-US" sz="1200" b="1" dirty="0">
                <a:solidFill>
                  <a:schemeClr val="tx1"/>
                </a:solidFill>
                <a:latin typeface="Courier New"/>
              </a:rPr>
              <a:t>jdbc:oracle.thin@localhost:1521:BANK</a:t>
            </a:r>
            <a:r>
              <a:rPr lang="en-US" sz="1200" dirty="0">
                <a:solidFill>
                  <a:schemeClr val="tx1"/>
                </a:solidFill>
                <a:latin typeface="Courier New"/>
              </a:rPr>
              <a:t>"/&gt;</a:t>
            </a:r>
          </a:p>
          <a:p>
            <a:pPr>
              <a:defRPr/>
            </a:pPr>
            <a:r>
              <a:rPr lang="en-US" sz="1200" dirty="0">
                <a:solidFill>
                  <a:schemeClr val="tx1"/>
                </a:solidFill>
                <a:latin typeface="Courier New"/>
              </a:rPr>
              <a:t>  &lt;property name="user" value="</a:t>
            </a:r>
            <a:r>
              <a:rPr lang="en-US" sz="1200" b="1" dirty="0" err="1">
                <a:solidFill>
                  <a:schemeClr val="tx1"/>
                </a:solidFill>
                <a:latin typeface="Courier New"/>
              </a:rPr>
              <a:t>monutilisateur</a:t>
            </a:r>
            <a:r>
              <a:rPr lang="en-US" sz="1200" dirty="0">
                <a:solidFill>
                  <a:schemeClr val="tx1"/>
                </a:solidFill>
                <a:latin typeface="Courier New"/>
              </a:rPr>
              <a:t>"/&gt;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76</a:t>
            </a:fld>
            <a:endParaRPr lang="fr-FR"/>
          </a:p>
        </p:txBody>
      </p:sp>
      <p:sp>
        <p:nvSpPr>
          <p:cNvPr id="3" name="Espace réservé du pied de page 2">
            <a:extLst>
              <a:ext uri="{FF2B5EF4-FFF2-40B4-BE49-F238E27FC236}">
                <a16:creationId xmlns:a16="http://schemas.microsoft.com/office/drawing/2014/main" id="{8F42360D-6936-454B-88CB-AD0EBB68428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290124611"/>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77</a:t>
            </a:fld>
            <a:endParaRPr lang="fr-FR"/>
          </a:p>
        </p:txBody>
      </p:sp>
      <p:sp>
        <p:nvSpPr>
          <p:cNvPr id="2" name="Titre 1"/>
          <p:cNvSpPr>
            <a:spLocks noGrp="1"/>
          </p:cNvSpPr>
          <p:nvPr>
            <p:ph type="title"/>
          </p:nvPr>
        </p:nvSpPr>
        <p:spPr/>
        <p:txBody>
          <a:bodyPr>
            <a:normAutofit fontScale="90000"/>
          </a:bodyPr>
          <a:lstStyle/>
          <a:p>
            <a:r>
              <a:rPr lang="fr-FR"/>
              <a:t>Configuration via un fichier properties</a:t>
            </a:r>
            <a:endParaRPr lang="fr-FR" dirty="0"/>
          </a:p>
        </p:txBody>
      </p:sp>
      <p:sp>
        <p:nvSpPr>
          <p:cNvPr id="89091" name="Espace réservé du contenu 2"/>
          <p:cNvSpPr>
            <a:spLocks noGrp="1"/>
          </p:cNvSpPr>
          <p:nvPr>
            <p:ph idx="1"/>
          </p:nvPr>
        </p:nvSpPr>
        <p:spPr/>
        <p:txBody>
          <a:bodyPr>
            <a:normAutofit fontScale="70000" lnSpcReduction="20000"/>
          </a:bodyPr>
          <a:lstStyle/>
          <a:p>
            <a:r>
              <a:rPr lang="fr-FR" altLang="en-US" dirty="0"/>
              <a:t>Dans un des fichiers Spring on déclare son </a:t>
            </a:r>
            <a:r>
              <a:rPr lang="fr-FR" altLang="en-US" dirty="0" err="1"/>
              <a:t>bean</a:t>
            </a:r>
            <a:r>
              <a:rPr lang="fr-FR" altLang="en-US" dirty="0"/>
              <a:t> </a:t>
            </a:r>
            <a:r>
              <a:rPr lang="fr-FR" b="1" dirty="0" err="1"/>
              <a:t>PropertyPlaceholderConfigurer</a:t>
            </a:r>
            <a:endParaRPr lang="fr-FR" b="1" dirty="0"/>
          </a:p>
          <a:p>
            <a:endParaRPr lang="fr-FR" b="1" dirty="0"/>
          </a:p>
          <a:p>
            <a:r>
              <a:rPr lang="fr-FR" dirty="0"/>
              <a:t>Il n’a pas d’id, car on ne fera jamais un </a:t>
            </a:r>
            <a:r>
              <a:rPr lang="fr-FR" dirty="0" err="1"/>
              <a:t>getBean</a:t>
            </a:r>
            <a:r>
              <a:rPr lang="fr-FR" dirty="0"/>
              <a:t> dessus</a:t>
            </a:r>
          </a:p>
          <a:p>
            <a:pPr lvl="1"/>
            <a:r>
              <a:rPr lang="fr-FR" dirty="0"/>
              <a:t>Cet objet est </a:t>
            </a:r>
            <a:r>
              <a:rPr lang="fr-FR" b="1" dirty="0"/>
              <a:t>pour</a:t>
            </a:r>
            <a:r>
              <a:rPr lang="fr-FR" dirty="0"/>
              <a:t> le paramétrage du contexte Spring, pas pour votre application</a:t>
            </a:r>
            <a:endParaRPr lang="fr-FR" b="1" dirty="0"/>
          </a:p>
          <a:p>
            <a:endParaRPr lang="fr-FR" dirty="0"/>
          </a:p>
          <a:p>
            <a:r>
              <a:rPr lang="fr-FR" dirty="0"/>
              <a:t>Le fichier </a:t>
            </a:r>
            <a:r>
              <a:rPr lang="fr-FR" dirty="0" err="1"/>
              <a:t>properties</a:t>
            </a:r>
            <a:r>
              <a:rPr lang="fr-FR" dirty="0"/>
              <a:t> est chargé dans le contexte Spring</a:t>
            </a:r>
          </a:p>
          <a:p>
            <a:pPr lvl="1"/>
            <a:r>
              <a:rPr lang="fr-FR" dirty="0"/>
              <a:t>Cette opération est fait lors de chargement avant vos </a:t>
            </a:r>
            <a:r>
              <a:rPr lang="fr-FR" dirty="0" err="1"/>
              <a:t>beans</a:t>
            </a:r>
            <a:endParaRPr lang="fr-FR" dirty="0"/>
          </a:p>
          <a:p>
            <a:pPr lvl="1"/>
            <a:r>
              <a:rPr lang="fr-FR" dirty="0"/>
              <a:t>Peut importe où vous placez votre </a:t>
            </a:r>
            <a:r>
              <a:rPr lang="fr-FR" dirty="0" err="1"/>
              <a:t>bean</a:t>
            </a:r>
            <a:r>
              <a:rPr lang="fr-FR" dirty="0"/>
              <a:t> </a:t>
            </a:r>
            <a:r>
              <a:rPr lang="fr-FR" dirty="0" err="1"/>
              <a:t>PropertyPlaceholderConfigurer</a:t>
            </a:r>
            <a:endParaRPr lang="fr-FR" dirty="0"/>
          </a:p>
          <a:p>
            <a:endParaRPr lang="fr-FR" dirty="0"/>
          </a:p>
          <a:p>
            <a:r>
              <a:rPr lang="fr-FR" dirty="0"/>
              <a:t>Vous pouvez utiliser toutes les clefs qu’il contient en utilisant la syntaxe </a:t>
            </a:r>
            <a:r>
              <a:rPr lang="fr-FR" b="1" dirty="0"/>
              <a:t>${</a:t>
            </a:r>
            <a:r>
              <a:rPr lang="fr-FR" dirty="0"/>
              <a:t>xxx</a:t>
            </a:r>
            <a:r>
              <a:rPr lang="fr-FR" b="1" dirty="0"/>
              <a:t>}</a:t>
            </a:r>
          </a:p>
          <a:p>
            <a:pPr lvl="1"/>
            <a:r>
              <a:rPr lang="fr-FR" b="1" dirty="0"/>
              <a:t>ATTENTION</a:t>
            </a:r>
            <a:r>
              <a:rPr lang="fr-FR" dirty="0"/>
              <a:t> : aux majuscules / minuscules, aux noms de vos clefs</a:t>
            </a:r>
          </a:p>
          <a:p>
            <a:pPr lvl="2"/>
            <a:r>
              <a:rPr lang="fr-FR" altLang="en-US" dirty="0"/>
              <a:t>Faites copier/coller de vos noms de clefs</a:t>
            </a:r>
          </a:p>
          <a:p>
            <a:endParaRPr lang="fr-FR" altLang="en-US" dirty="0"/>
          </a:p>
        </p:txBody>
      </p:sp>
      <p:sp>
        <p:nvSpPr>
          <p:cNvPr id="3" name="Espace réservé du pied de page 2">
            <a:extLst>
              <a:ext uri="{FF2B5EF4-FFF2-40B4-BE49-F238E27FC236}">
                <a16:creationId xmlns:a16="http://schemas.microsoft.com/office/drawing/2014/main" id="{CC4E8EA1-2BCA-4D3B-916C-C86761E46A5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215966"/>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27DD2850-4166-4114-B1C5-40990753D8A0}" type="slidenum">
              <a:rPr lang="fr-FR" smtClean="0"/>
              <a:pPr/>
              <a:t>78</a:t>
            </a:fld>
            <a:endParaRPr lang="fr-FR"/>
          </a:p>
        </p:txBody>
      </p:sp>
      <p:sp>
        <p:nvSpPr>
          <p:cNvPr id="2" name="Titre 1"/>
          <p:cNvSpPr>
            <a:spLocks noGrp="1"/>
          </p:cNvSpPr>
          <p:nvPr>
            <p:ph type="title"/>
          </p:nvPr>
        </p:nvSpPr>
        <p:spPr/>
        <p:txBody>
          <a:bodyPr>
            <a:normAutofit fontScale="90000"/>
          </a:bodyPr>
          <a:lstStyle/>
          <a:p>
            <a:r>
              <a:rPr lang="fr-FR"/>
              <a:t>Configuration via un fichier properties</a:t>
            </a:r>
            <a:endParaRPr lang="fr-FR" dirty="0"/>
          </a:p>
        </p:txBody>
      </p:sp>
      <p:sp>
        <p:nvSpPr>
          <p:cNvPr id="89091" name="Espace réservé du contenu 2"/>
          <p:cNvSpPr>
            <a:spLocks noGrp="1"/>
          </p:cNvSpPr>
          <p:nvPr>
            <p:ph idx="1"/>
          </p:nvPr>
        </p:nvSpPr>
        <p:spPr/>
        <p:txBody>
          <a:bodyPr>
            <a:normAutofit/>
          </a:bodyPr>
          <a:lstStyle/>
          <a:p>
            <a:r>
              <a:rPr lang="fr-FR" altLang="en-US" dirty="0"/>
              <a:t>Depuis la version 3.1 du Spring vous pouvez aussi faire usage du </a:t>
            </a:r>
            <a:r>
              <a:rPr lang="fr-FR" altLang="en-US" b="1" dirty="0" err="1"/>
              <a:t>PropertySourcesPlaceholderConfigurer</a:t>
            </a:r>
            <a:endParaRPr lang="fr-FR" b="1" dirty="0"/>
          </a:p>
          <a:p>
            <a:endParaRPr lang="fr-FR" b="1" dirty="0"/>
          </a:p>
          <a:p>
            <a:r>
              <a:rPr lang="fr-FR" dirty="0"/>
              <a:t>Cet objet hérite du </a:t>
            </a:r>
            <a:r>
              <a:rPr lang="fr-FR" b="1" dirty="0" err="1"/>
              <a:t>PropertyPlaceholderConfigurer</a:t>
            </a:r>
            <a:r>
              <a:rPr lang="fr-FR" dirty="0"/>
              <a:t>, il sait gérer plus finement les </a:t>
            </a:r>
            <a:r>
              <a:rPr lang="fr-FR"/>
              <a:t>propriétés d’environnement</a:t>
            </a:r>
            <a:endParaRPr lang="fr-FR" altLang="en-US" dirty="0"/>
          </a:p>
          <a:p>
            <a:pPr lvl="1"/>
            <a:r>
              <a:rPr lang="fr-FR" altLang="en-US" dirty="0"/>
              <a:t>https://docs.spring.io/spring/docs/3.2.18.RELEASE/javadoc-api/org/springframework/core/env/ConfigurableEnvironment.html</a:t>
            </a:r>
          </a:p>
        </p:txBody>
      </p:sp>
      <p:sp>
        <p:nvSpPr>
          <p:cNvPr id="3" name="Espace réservé du pied de page 2">
            <a:extLst>
              <a:ext uri="{FF2B5EF4-FFF2-40B4-BE49-F238E27FC236}">
                <a16:creationId xmlns:a16="http://schemas.microsoft.com/office/drawing/2014/main" id="{CC4E8EA1-2BCA-4D3B-916C-C86761E46A5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10583396"/>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04 : Utilisation d’un fichier </a:t>
            </a:r>
            <a:r>
              <a:rPr lang="fr-FR" altLang="en-US" dirty="0" err="1"/>
              <a:t>properties</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79</a:t>
            </a:fld>
            <a:endParaRPr lang="fr-FR"/>
          </a:p>
        </p:txBody>
      </p:sp>
      <p:sp>
        <p:nvSpPr>
          <p:cNvPr id="3" name="Espace réservé du pied de page 2">
            <a:extLst>
              <a:ext uri="{FF2B5EF4-FFF2-40B4-BE49-F238E27FC236}">
                <a16:creationId xmlns:a16="http://schemas.microsoft.com/office/drawing/2014/main" id="{BBF53BA0-0017-480E-B4C4-F19429F2D818}"/>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751772DE-0E7F-4272-8881-4BBF25C16AC8}"/>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237120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r>
              <a:rPr lang="fr-FR"/>
              <a:t>Spring et les composants logiciels</a:t>
            </a:r>
          </a:p>
        </p:txBody>
      </p:sp>
      <p:sp>
        <p:nvSpPr>
          <p:cNvPr id="40963" name="Rectangle 3"/>
          <p:cNvSpPr>
            <a:spLocks noGrp="1" noChangeArrowheads="1"/>
          </p:cNvSpPr>
          <p:nvPr>
            <p:ph idx="1"/>
          </p:nvPr>
        </p:nvSpPr>
        <p:spPr/>
        <p:txBody>
          <a:bodyPr/>
          <a:lstStyle/>
          <a:p>
            <a:r>
              <a:rPr lang="fr-FR" altLang="en-US" dirty="0"/>
              <a:t>Spring comme les autres conteneurs légers du marché sont des technologies d’intégration d’autres </a:t>
            </a:r>
            <a:r>
              <a:rPr lang="fr-FR" altLang="en-US" dirty="0" err="1"/>
              <a:t>frameworks</a:t>
            </a:r>
            <a:endParaRPr lang="fr-FR" altLang="en-US" dirty="0"/>
          </a:p>
          <a:p>
            <a:pPr lvl="1"/>
            <a:r>
              <a:rPr lang="fr-FR" altLang="en-US" dirty="0"/>
              <a:t>Présentation (Struts, </a:t>
            </a:r>
            <a:r>
              <a:rPr lang="fr-FR" altLang="en-US" dirty="0" err="1"/>
              <a:t>Tapestry</a:t>
            </a:r>
            <a:r>
              <a:rPr lang="fr-FR" altLang="en-US" dirty="0"/>
              <a:t>, JSF, etc..)</a:t>
            </a:r>
          </a:p>
          <a:p>
            <a:pPr lvl="1"/>
            <a:r>
              <a:rPr lang="fr-FR" altLang="en-US" dirty="0"/>
              <a:t>Persistance (Hibernate, JDO, OJB, etc..)</a:t>
            </a:r>
          </a:p>
          <a:p>
            <a:pPr lvl="1"/>
            <a:r>
              <a:rPr lang="fr-FR" altLang="en-US" dirty="0"/>
              <a:t>Sécurité (Spring Security)</a:t>
            </a:r>
          </a:p>
          <a:p>
            <a:endParaRPr lang="fr-FR" altLang="en-US" dirty="0"/>
          </a:p>
          <a:p>
            <a:r>
              <a:rPr lang="fr-FR" altLang="en-US" dirty="0"/>
              <a:t>Spring n’impose </a:t>
            </a:r>
            <a:r>
              <a:rPr lang="fr-FR" altLang="en-US" b="1" u="sng" dirty="0"/>
              <a:t>aucune contrainte</a:t>
            </a:r>
            <a:r>
              <a:rPr lang="fr-FR" altLang="en-US" dirty="0"/>
              <a:t> sur les composants logiciels qu’il assemble</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8</a:t>
            </a:fld>
            <a:endParaRPr lang="fr-FR"/>
          </a:p>
        </p:txBody>
      </p:sp>
      <p:sp>
        <p:nvSpPr>
          <p:cNvPr id="3" name="Espace réservé du pied de page 2">
            <a:extLst>
              <a:ext uri="{FF2B5EF4-FFF2-40B4-BE49-F238E27FC236}">
                <a16:creationId xmlns:a16="http://schemas.microsoft.com/office/drawing/2014/main" id="{424C92DA-9D58-4275-BBE4-6E7B2B0C99C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97345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Travailler avec les post-processeurs - BeanPostProcessor</a:t>
            </a:r>
            <a:endParaRPr lang="fr-FR" dirty="0"/>
          </a:p>
        </p:txBody>
      </p:sp>
      <p:sp>
        <p:nvSpPr>
          <p:cNvPr id="118787" name="Espace réservé du contenu 2"/>
          <p:cNvSpPr>
            <a:spLocks noGrp="1"/>
          </p:cNvSpPr>
          <p:nvPr>
            <p:ph idx="1"/>
          </p:nvPr>
        </p:nvSpPr>
        <p:spPr>
          <a:xfrm>
            <a:off x="1427755" y="2457450"/>
            <a:ext cx="10559198" cy="4142890"/>
          </a:xfrm>
        </p:spPr>
        <p:txBody>
          <a:bodyPr>
            <a:normAutofit fontScale="70000" lnSpcReduction="20000"/>
          </a:bodyPr>
          <a:lstStyle/>
          <a:p>
            <a:r>
              <a:rPr lang="fr-FR" altLang="en-US" dirty="0"/>
              <a:t>Par défaut, Spring instancie les </a:t>
            </a:r>
            <a:r>
              <a:rPr lang="fr-FR" altLang="en-US" dirty="0" err="1"/>
              <a:t>beans</a:t>
            </a:r>
            <a:r>
              <a:rPr lang="fr-FR" altLang="en-US" dirty="0"/>
              <a:t> lors du démarrage du Contexte Applicatif</a:t>
            </a:r>
          </a:p>
          <a:p>
            <a:pPr lvl="1"/>
            <a:r>
              <a:rPr lang="fr-FR" altLang="en-US" dirty="0"/>
              <a:t>L’instanciation est réalisée dans l’ordre et toutes les dépendances sont injectées.</a:t>
            </a:r>
          </a:p>
          <a:p>
            <a:endParaRPr lang="fr-FR" altLang="en-US" dirty="0"/>
          </a:p>
          <a:p>
            <a:r>
              <a:rPr lang="fr-FR" altLang="en-US" dirty="0"/>
              <a:t>Dès l’injection des dépendances réalisée, la phase de post traitement peut débuter</a:t>
            </a:r>
          </a:p>
          <a:p>
            <a:pPr lvl="1"/>
            <a:r>
              <a:rPr lang="fr-FR" altLang="en-US" dirty="0"/>
              <a:t>Les actions de configuration plus poussés sont réalisées.</a:t>
            </a:r>
          </a:p>
          <a:p>
            <a:endParaRPr lang="fr-FR" altLang="en-US" dirty="0"/>
          </a:p>
          <a:p>
            <a:r>
              <a:rPr lang="fr-FR" altLang="en-US" dirty="0"/>
              <a:t>Après la phase de post-traitement, le </a:t>
            </a:r>
            <a:r>
              <a:rPr lang="fr-FR" altLang="en-US" dirty="0" err="1"/>
              <a:t>bean</a:t>
            </a:r>
            <a:r>
              <a:rPr lang="fr-FR" altLang="en-US" dirty="0"/>
              <a:t> est complètement initialisé et prêt à l’emploi</a:t>
            </a:r>
          </a:p>
          <a:p>
            <a:pPr lvl="1"/>
            <a:r>
              <a:rPr lang="fr-FR" altLang="en-US" dirty="0"/>
              <a:t>Chaque </a:t>
            </a:r>
            <a:r>
              <a:rPr lang="fr-FR" altLang="en-US" dirty="0" err="1"/>
              <a:t>bean</a:t>
            </a:r>
            <a:r>
              <a:rPr lang="fr-FR" altLang="en-US" dirty="0"/>
              <a:t> est utilisé jusqu’à sa destruction.</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80</a:t>
            </a:fld>
            <a:endParaRPr lang="fr-FR"/>
          </a:p>
        </p:txBody>
      </p:sp>
      <p:sp>
        <p:nvSpPr>
          <p:cNvPr id="4" name="Espace réservé du pied de page 3">
            <a:extLst>
              <a:ext uri="{FF2B5EF4-FFF2-40B4-BE49-F238E27FC236}">
                <a16:creationId xmlns:a16="http://schemas.microsoft.com/office/drawing/2014/main" id="{A689D62B-AF33-4349-87A9-5DA678382D3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138571269"/>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Travailler avec les post-processeurs - BeanPostProcessor</a:t>
            </a:r>
            <a:endParaRPr lang="fr-FR" dirty="0"/>
          </a:p>
        </p:txBody>
      </p:sp>
      <p:sp>
        <p:nvSpPr>
          <p:cNvPr id="3" name="Espace réservé du contenu 2"/>
          <p:cNvSpPr>
            <a:spLocks noGrp="1"/>
          </p:cNvSpPr>
          <p:nvPr>
            <p:ph idx="1"/>
          </p:nvPr>
        </p:nvSpPr>
        <p:spPr>
          <a:xfrm>
            <a:off x="1427755" y="2333624"/>
            <a:ext cx="10559198" cy="4266715"/>
          </a:xfrm>
        </p:spPr>
        <p:txBody>
          <a:bodyPr>
            <a:normAutofit fontScale="77500" lnSpcReduction="20000"/>
          </a:bodyPr>
          <a:lstStyle/>
          <a:p>
            <a:r>
              <a:rPr lang="fr-FR" dirty="0"/>
              <a:t>« </a:t>
            </a:r>
            <a:r>
              <a:rPr lang="fr-FR" dirty="0" err="1"/>
              <a:t>BeanPostProcessor</a:t>
            </a:r>
            <a:r>
              <a:rPr lang="fr-FR" dirty="0"/>
              <a:t> » est un point d’extension important</a:t>
            </a:r>
          </a:p>
          <a:p>
            <a:pPr lvl="1"/>
            <a:r>
              <a:rPr lang="fr-FR" dirty="0"/>
              <a:t>Permet de modifier une instance d’un </a:t>
            </a:r>
            <a:r>
              <a:rPr lang="fr-FR" dirty="0" err="1"/>
              <a:t>bean</a:t>
            </a:r>
            <a:r>
              <a:rPr lang="fr-FR" dirty="0"/>
              <a:t> après son instanciation par le conteneur.</a:t>
            </a:r>
          </a:p>
          <a:p>
            <a:pPr lvl="1"/>
            <a:endParaRPr lang="fr-FR" dirty="0"/>
          </a:p>
          <a:p>
            <a:r>
              <a:rPr lang="fr-FR" dirty="0"/>
              <a:t>Spring fournit un certain nombre d’implémentations</a:t>
            </a:r>
          </a:p>
          <a:p>
            <a:pPr lvl="1"/>
            <a:r>
              <a:rPr lang="fr-FR" dirty="0"/>
              <a:t>Il est possible mais assez rare d’écrire soit même une implémentation.</a:t>
            </a:r>
          </a:p>
          <a:p>
            <a:pPr lvl="1"/>
            <a:endParaRPr lang="fr-FR" dirty="0"/>
          </a:p>
          <a:p>
            <a:r>
              <a:rPr lang="fr-FR" dirty="0"/>
              <a:t>Exemples d’implémentation</a:t>
            </a:r>
          </a:p>
          <a:p>
            <a:pPr lvl="1"/>
            <a:r>
              <a:rPr lang="fr-FR" dirty="0" err="1"/>
              <a:t>RequiredAnnotationBeanPostProcessor</a:t>
            </a:r>
            <a:endParaRPr lang="fr-FR" dirty="0"/>
          </a:p>
          <a:p>
            <a:pPr lvl="2"/>
            <a:r>
              <a:rPr lang="fr-FR" dirty="0"/>
              <a:t>Fourni par Spring.</a:t>
            </a:r>
          </a:p>
          <a:p>
            <a:pPr lvl="2"/>
            <a:r>
              <a:rPr lang="fr-FR" dirty="0"/>
              <a:t>Assure que les attributs annotés par « @</a:t>
            </a:r>
            <a:r>
              <a:rPr lang="fr-FR" dirty="0" err="1"/>
              <a:t>Required</a:t>
            </a:r>
            <a:r>
              <a:rPr lang="fr-FR" dirty="0"/>
              <a:t> » sont peuplés.</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81</a:t>
            </a:fld>
            <a:endParaRPr lang="fr-FR"/>
          </a:p>
        </p:txBody>
      </p:sp>
      <p:sp>
        <p:nvSpPr>
          <p:cNvPr id="5" name="Espace réservé du pied de page 4">
            <a:extLst>
              <a:ext uri="{FF2B5EF4-FFF2-40B4-BE49-F238E27FC236}">
                <a16:creationId xmlns:a16="http://schemas.microsoft.com/office/drawing/2014/main" id="{4D4294AC-BD8A-4056-A9E1-C7486026FBA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4198617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Travailler avec les post-processeurs - BeanPostProcessor</a:t>
            </a:r>
            <a:endParaRPr lang="fr-FR" dirty="0"/>
          </a:p>
        </p:txBody>
      </p:sp>
      <p:sp>
        <p:nvSpPr>
          <p:cNvPr id="121859" name="Espace réservé du contenu 2"/>
          <p:cNvSpPr>
            <a:spLocks noGrp="1"/>
          </p:cNvSpPr>
          <p:nvPr>
            <p:ph idx="1"/>
          </p:nvPr>
        </p:nvSpPr>
        <p:spPr>
          <a:xfrm>
            <a:off x="1427755" y="2371724"/>
            <a:ext cx="10559198" cy="4228615"/>
          </a:xfrm>
        </p:spPr>
        <p:txBody>
          <a:bodyPr>
            <a:normAutofit fontScale="55000" lnSpcReduction="20000"/>
          </a:bodyPr>
          <a:lstStyle/>
          <a:p>
            <a:r>
              <a:rPr lang="fr-FR" altLang="en-US" dirty="0"/>
              <a:t>Le post-traitement est réalisable via les annotations JSR-250</a:t>
            </a:r>
          </a:p>
          <a:p>
            <a:endParaRPr lang="fr-FR" altLang="en-US" dirty="0"/>
          </a:p>
          <a:p>
            <a:endParaRPr lang="fr-FR" altLang="en-US" dirty="0"/>
          </a:p>
          <a:p>
            <a:endParaRPr lang="fr-FR" altLang="en-US" dirty="0"/>
          </a:p>
          <a:p>
            <a:pPr lvl="1"/>
            <a:r>
              <a:rPr lang="fr-FR" altLang="en-US" dirty="0"/>
              <a:t>Donne la consigne à Spring d’appeler la méthode après injection.</a:t>
            </a:r>
          </a:p>
          <a:p>
            <a:pPr lvl="1"/>
            <a:r>
              <a:rPr lang="fr-FR" altLang="en-US" dirty="0"/>
              <a:t>Aucune contrainte sur la visibilité ou le nom appliqué à la méthode.</a:t>
            </a:r>
          </a:p>
          <a:p>
            <a:endParaRPr lang="fr-FR" altLang="en-US" dirty="0"/>
          </a:p>
          <a:p>
            <a:r>
              <a:rPr lang="fr-FR" altLang="en-US" dirty="0"/>
              <a:t>Cette méthode est conseillé </a:t>
            </a:r>
          </a:p>
          <a:p>
            <a:pPr lvl="1"/>
            <a:r>
              <a:rPr lang="fr-FR" altLang="en-US" dirty="0"/>
              <a:t>Pas d’adhérence au </a:t>
            </a:r>
            <a:r>
              <a:rPr lang="fr-FR" altLang="en-US" dirty="0" err="1"/>
              <a:t>framework</a:t>
            </a:r>
            <a:r>
              <a:rPr lang="fr-FR" altLang="en-US" dirty="0"/>
              <a:t> Spring.</a:t>
            </a:r>
          </a:p>
          <a:p>
            <a:pPr lvl="1"/>
            <a:r>
              <a:rPr lang="fr-FR" altLang="en-US" dirty="0"/>
              <a:t>Conforme aux spécification JSR-250 donc portable.</a:t>
            </a:r>
          </a:p>
          <a:p>
            <a:endParaRPr lang="fr-FR" altLang="en-US" dirty="0"/>
          </a:p>
          <a:p>
            <a:r>
              <a:rPr lang="fr-FR" altLang="en-US" dirty="0"/>
              <a:t>Compatible avec Spring v2.5 ou plus.</a:t>
            </a:r>
          </a:p>
          <a:p>
            <a:endParaRPr lang="fr-FR" altLang="en-US" dirty="0"/>
          </a:p>
        </p:txBody>
      </p:sp>
      <p:sp>
        <p:nvSpPr>
          <p:cNvPr id="6" name="ZoneTexte 5"/>
          <p:cNvSpPr txBox="1"/>
          <p:nvPr/>
        </p:nvSpPr>
        <p:spPr>
          <a:xfrm>
            <a:off x="2066925" y="2695575"/>
            <a:ext cx="73914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b="1" dirty="0">
                <a:solidFill>
                  <a:schemeClr val="tx1"/>
                </a:solidFill>
                <a:latin typeface="Courier New"/>
              </a:rPr>
              <a:t>@</a:t>
            </a:r>
            <a:r>
              <a:rPr lang="fr-FR" sz="1400" b="1" dirty="0" err="1">
                <a:solidFill>
                  <a:schemeClr val="tx1"/>
                </a:solidFill>
                <a:latin typeface="Courier New"/>
              </a:rPr>
              <a:t>PostConstruct</a:t>
            </a:r>
            <a:endParaRPr lang="fr-FR" sz="1400" b="1" dirty="0">
              <a:solidFill>
                <a:schemeClr val="tx1"/>
              </a:solidFill>
              <a:latin typeface="Courier New"/>
            </a:endParaRPr>
          </a:p>
          <a:p>
            <a:pPr>
              <a:defRPr/>
            </a:pPr>
            <a:r>
              <a:rPr lang="fr-FR" sz="1400" dirty="0">
                <a:solidFill>
                  <a:schemeClr val="tx1"/>
                </a:solidFill>
                <a:latin typeface="Courier New"/>
              </a:rPr>
              <a:t>public </a:t>
            </a:r>
            <a:r>
              <a:rPr lang="fr-FR" sz="1400" dirty="0" err="1">
                <a:solidFill>
                  <a:schemeClr val="tx1"/>
                </a:solidFill>
                <a:latin typeface="Courier New"/>
              </a:rPr>
              <a:t>void</a:t>
            </a:r>
            <a:r>
              <a:rPr lang="fr-FR" sz="1400" dirty="0">
                <a:solidFill>
                  <a:schemeClr val="tx1"/>
                </a:solidFill>
                <a:latin typeface="Courier New"/>
              </a:rPr>
              <a:t> </a:t>
            </a:r>
            <a:r>
              <a:rPr lang="fr-FR" sz="1400" dirty="0" err="1">
                <a:solidFill>
                  <a:schemeClr val="tx1"/>
                </a:solidFill>
                <a:latin typeface="Courier New"/>
              </a:rPr>
              <a:t>init</a:t>
            </a:r>
            <a:r>
              <a:rPr lang="fr-FR" sz="1400" dirty="0">
                <a:solidFill>
                  <a:schemeClr val="tx1"/>
                </a:solidFill>
                <a:latin typeface="Courier New"/>
              </a:rPr>
              <a:t>() {</a:t>
            </a:r>
          </a:p>
          <a:p>
            <a:pPr>
              <a:defRPr/>
            </a:pPr>
            <a:r>
              <a:rPr lang="fr-FR" sz="1400" dirty="0">
                <a:solidFill>
                  <a:schemeClr val="tx1"/>
                </a:solidFill>
                <a:latin typeface="Courier New"/>
              </a:rPr>
              <a:t>  // Code applicatif d'initialisation</a:t>
            </a:r>
          </a:p>
          <a:p>
            <a:pPr>
              <a:defRPr/>
            </a:pPr>
            <a:r>
              <a:rPr lang="fr-FR" sz="1400" dirty="0">
                <a:solidFill>
                  <a:schemeClr val="tx1"/>
                </a:solidFill>
                <a:latin typeface="Courier New"/>
              </a:rPr>
              <a:t>}</a:t>
            </a:r>
            <a:endParaRPr lang="fr-FR" sz="1400" dirty="0">
              <a:solidFill>
                <a:schemeClr val="tx1"/>
              </a:solidFill>
              <a:latin typeface="Courier New" pitchFamily="49" charset="0"/>
              <a:cs typeface="Courier New" pitchFamily="49" charset="0"/>
            </a:endParaRP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82</a:t>
            </a:fld>
            <a:endParaRPr lang="fr-FR"/>
          </a:p>
        </p:txBody>
      </p:sp>
      <p:sp>
        <p:nvSpPr>
          <p:cNvPr id="4" name="Espace réservé du pied de page 3">
            <a:extLst>
              <a:ext uri="{FF2B5EF4-FFF2-40B4-BE49-F238E27FC236}">
                <a16:creationId xmlns:a16="http://schemas.microsoft.com/office/drawing/2014/main" id="{CA839670-3BC0-45F7-81AB-697DA7064FC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1325353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Cycle de vie du contexte applicatif</a:t>
            </a:r>
            <a:br>
              <a:rPr lang="fr-FR" sz="3600" dirty="0"/>
            </a:br>
            <a:r>
              <a:rPr lang="fr-FR" sz="3600" dirty="0"/>
              <a:t>Travailler avec les post-processeurs - </a:t>
            </a:r>
            <a:r>
              <a:rPr lang="fr-FR" sz="3600" dirty="0" err="1"/>
              <a:t>BeanPostProcessor</a:t>
            </a:r>
            <a:endParaRPr lang="fr-FR" sz="3600" dirty="0"/>
          </a:p>
        </p:txBody>
      </p:sp>
      <p:sp>
        <p:nvSpPr>
          <p:cNvPr id="101379" name="Espace réservé du contenu 2"/>
          <p:cNvSpPr>
            <a:spLocks noGrp="1"/>
          </p:cNvSpPr>
          <p:nvPr>
            <p:ph idx="1"/>
          </p:nvPr>
        </p:nvSpPr>
        <p:spPr>
          <a:xfrm>
            <a:off x="1427755" y="2076450"/>
            <a:ext cx="10559198" cy="4523890"/>
          </a:xfrm>
        </p:spPr>
        <p:txBody>
          <a:bodyPr>
            <a:normAutofit fontScale="55000" lnSpcReduction="20000"/>
          </a:bodyPr>
          <a:lstStyle/>
          <a:p>
            <a:r>
              <a:rPr lang="fr-FR" altLang="en-US" dirty="0"/>
              <a:t>Activation de l’annotation (</a:t>
            </a:r>
            <a:r>
              <a:rPr lang="fr-FR" altLang="en-US" i="1" dirty="0"/>
              <a:t>ancienne méthode</a:t>
            </a:r>
            <a:r>
              <a:rPr lang="fr-FR" altLang="en-US" dirty="0"/>
              <a:t>)</a:t>
            </a:r>
          </a:p>
          <a:p>
            <a:endParaRPr lang="fr-FR" altLang="en-US" dirty="0"/>
          </a:p>
          <a:p>
            <a:endParaRPr lang="fr-FR" altLang="en-US" dirty="0"/>
          </a:p>
          <a:p>
            <a:endParaRPr lang="fr-FR" altLang="en-US" dirty="0"/>
          </a:p>
          <a:p>
            <a:pPr lvl="1"/>
            <a:r>
              <a:rPr lang="fr-FR" altLang="en-US" dirty="0"/>
              <a:t>Automatiquement détecté ; aucune autre configuration nécessaire.</a:t>
            </a:r>
          </a:p>
          <a:p>
            <a:pPr lvl="1"/>
            <a:r>
              <a:rPr lang="fr-FR" altLang="en-US" dirty="0"/>
              <a:t>Invoque les méthodes des </a:t>
            </a:r>
            <a:r>
              <a:rPr lang="fr-FR" altLang="en-US" dirty="0" err="1"/>
              <a:t>beans</a:t>
            </a:r>
            <a:r>
              <a:rPr lang="fr-FR" altLang="en-US" dirty="0"/>
              <a:t> annotés avec « @</a:t>
            </a:r>
            <a:r>
              <a:rPr lang="fr-FR" altLang="en-US" dirty="0" err="1"/>
              <a:t>PostConstruct</a:t>
            </a:r>
            <a:r>
              <a:rPr lang="fr-FR" altLang="en-US" dirty="0"/>
              <a:t> ».</a:t>
            </a:r>
          </a:p>
          <a:p>
            <a:pPr lvl="1"/>
            <a:endParaRPr lang="fr-FR" altLang="en-US" dirty="0"/>
          </a:p>
          <a:p>
            <a:r>
              <a:rPr lang="fr-FR" altLang="en-US" b="1" dirty="0"/>
              <a:t>OU</a:t>
            </a:r>
            <a:r>
              <a:rPr lang="fr-FR" altLang="en-US" dirty="0"/>
              <a:t> : Alternative, faire usage de l’attribut « </a:t>
            </a:r>
            <a:r>
              <a:rPr lang="fr-FR" altLang="en-US" dirty="0" err="1"/>
              <a:t>init-method</a:t>
            </a:r>
            <a:r>
              <a:rPr lang="fr-FR" altLang="en-US" dirty="0"/>
              <a:t> » de la balise &lt;</a:t>
            </a:r>
            <a:r>
              <a:rPr lang="fr-FR" altLang="en-US" dirty="0" err="1"/>
              <a:t>bean</a:t>
            </a:r>
            <a:r>
              <a:rPr lang="fr-FR" altLang="en-US" dirty="0"/>
              <a:t>&gt; en XML</a:t>
            </a:r>
            <a:br>
              <a:rPr lang="fr-FR" altLang="en-US" dirty="0"/>
            </a:br>
            <a:endParaRPr lang="fr-FR" altLang="en-US" dirty="0"/>
          </a:p>
          <a:p>
            <a:pPr lvl="1"/>
            <a:endParaRPr lang="fr-FR" altLang="en-US" dirty="0"/>
          </a:p>
          <a:p>
            <a:pPr lvl="1"/>
            <a:endParaRPr lang="fr-FR" altLang="en-US" dirty="0"/>
          </a:p>
          <a:p>
            <a:pPr lvl="1"/>
            <a:r>
              <a:rPr lang="fr-FR" altLang="en-US" dirty="0"/>
              <a:t>La valeur de l’attribut représente le nom la méthode que vous voulez voir appeler. Elle doit être public.</a:t>
            </a:r>
          </a:p>
          <a:p>
            <a:pPr lvl="1"/>
            <a:endParaRPr lang="fr-FR" altLang="en-US" dirty="0"/>
          </a:p>
          <a:p>
            <a:r>
              <a:rPr lang="fr-FR" altLang="en-US" b="1" dirty="0"/>
              <a:t>OU</a:t>
            </a:r>
            <a:r>
              <a:rPr lang="fr-FR" altLang="en-US" dirty="0"/>
              <a:t> : implémenter l’interface « </a:t>
            </a:r>
            <a:r>
              <a:rPr lang="fr-FR" altLang="fr-FR" dirty="0"/>
              <a:t> </a:t>
            </a:r>
            <a:r>
              <a:rPr lang="fr-FR" altLang="fr-FR" dirty="0" err="1"/>
              <a:t>org.springframework.beans.factory.</a:t>
            </a:r>
            <a:r>
              <a:rPr lang="fr-FR" altLang="en-US" dirty="0" err="1"/>
              <a:t>InitializingBean</a:t>
            </a:r>
            <a:r>
              <a:rPr lang="fr-FR" altLang="en-US" dirty="0"/>
              <a:t> »</a:t>
            </a:r>
          </a:p>
        </p:txBody>
      </p:sp>
      <p:sp>
        <p:nvSpPr>
          <p:cNvPr id="6" name="ZoneTexte 5"/>
          <p:cNvSpPr txBox="1"/>
          <p:nvPr/>
        </p:nvSpPr>
        <p:spPr>
          <a:xfrm>
            <a:off x="1552575" y="2457451"/>
            <a:ext cx="8763000" cy="83099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p>
          <a:p>
            <a:pPr>
              <a:defRPr/>
            </a:pPr>
            <a:r>
              <a:rPr lang="fr-FR" sz="1200" dirty="0">
                <a:solidFill>
                  <a:schemeClr val="tx1"/>
                </a:solidFill>
                <a:latin typeface="Courier New"/>
              </a:rPr>
              <a:t>  &lt;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utilisateurService</a:t>
            </a:r>
            <a:r>
              <a:rPr lang="fr-FR" sz="1200" dirty="0">
                <a:solidFill>
                  <a:schemeClr val="tx1"/>
                </a:solidFill>
                <a:latin typeface="Courier New"/>
              </a:rPr>
              <a:t>" class="</a:t>
            </a:r>
            <a:r>
              <a:rPr lang="fr-FR" sz="1200" dirty="0" err="1">
                <a:solidFill>
                  <a:schemeClr val="tx1"/>
                </a:solidFill>
                <a:latin typeface="Courier New"/>
              </a:rPr>
              <a:t>exemple.UtilisateurServiceImpl</a:t>
            </a:r>
            <a:r>
              <a:rPr lang="fr-FR" sz="1200" dirty="0">
                <a:solidFill>
                  <a:schemeClr val="tx1"/>
                </a:solidFill>
                <a:latin typeface="Courier New"/>
              </a:rPr>
              <a:t>"</a:t>
            </a:r>
            <a:r>
              <a:rPr lang="en-US" sz="1200" dirty="0">
                <a:solidFill>
                  <a:schemeClr val="tx1"/>
                </a:solidFill>
                <a:latin typeface="Courier New"/>
              </a:rPr>
              <a:t>/</a:t>
            </a:r>
            <a:r>
              <a:rPr lang="fr-FR" sz="1200" dirty="0">
                <a:solidFill>
                  <a:schemeClr val="tx1"/>
                </a:solidFill>
                <a:latin typeface="Courier New"/>
              </a:rPr>
              <a:t>&gt;</a:t>
            </a:r>
          </a:p>
          <a:p>
            <a:pPr>
              <a:defRPr/>
            </a:pPr>
            <a:r>
              <a:rPr lang="fr-FR" sz="1200" b="1" dirty="0">
                <a:solidFill>
                  <a:schemeClr val="tx1"/>
                </a:solidFill>
                <a:latin typeface="Courier New"/>
              </a:rPr>
              <a:t>  &lt;</a:t>
            </a:r>
            <a:r>
              <a:rPr lang="fr-FR" sz="1200" b="1" dirty="0" err="1">
                <a:solidFill>
                  <a:schemeClr val="tx1"/>
                </a:solidFill>
                <a:latin typeface="Courier New"/>
              </a:rPr>
              <a:t>bean</a:t>
            </a:r>
            <a:r>
              <a:rPr lang="fr-FR" sz="1200" b="1" dirty="0">
                <a:solidFill>
                  <a:schemeClr val="tx1"/>
                </a:solidFill>
                <a:latin typeface="Courier New"/>
              </a:rPr>
              <a:t> class="org.springframework.context.annotation.CommonAnnotationBeanPostProcessor"/&gt;</a:t>
            </a:r>
            <a:endParaRPr lang="fr-FR" sz="1200" b="1" dirty="0">
              <a:solidFill>
                <a:schemeClr val="tx1"/>
              </a:solidFill>
              <a:latin typeface="Courier New"/>
              <a:cs typeface="Courier New" pitchFamily="49" charset="0"/>
            </a:endParaRPr>
          </a:p>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p>
        </p:txBody>
      </p:sp>
      <p:sp>
        <p:nvSpPr>
          <p:cNvPr id="7" name="ZoneTexte 6"/>
          <p:cNvSpPr txBox="1"/>
          <p:nvPr/>
        </p:nvSpPr>
        <p:spPr>
          <a:xfrm>
            <a:off x="1552575" y="4695826"/>
            <a:ext cx="8763000"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200" dirty="0">
                <a:latin typeface="Courier New" pitchFamily="49" charset="0"/>
              </a:rPr>
              <a:t>&lt;</a:t>
            </a:r>
            <a:r>
              <a:rPr lang="fr-FR" altLang="fr-FR" sz="1200" dirty="0" err="1">
                <a:latin typeface="Courier New" pitchFamily="49" charset="0"/>
              </a:rPr>
              <a:t>beans</a:t>
            </a:r>
            <a:r>
              <a:rPr lang="fr-FR" altLang="fr-FR" sz="1200" dirty="0">
                <a:latin typeface="Courier New" pitchFamily="49" charset="0"/>
              </a:rPr>
              <a:t>&gt;</a:t>
            </a:r>
          </a:p>
          <a:p>
            <a:pPr>
              <a:defRPr/>
            </a:pPr>
            <a:r>
              <a:rPr lang="fr-FR" altLang="fr-FR" sz="1200" dirty="0">
                <a:latin typeface="Courier New" pitchFamily="49" charset="0"/>
              </a:rPr>
              <a:t>  &lt;</a:t>
            </a:r>
            <a:r>
              <a:rPr lang="fr-FR" altLang="fr-FR" sz="1200" dirty="0" err="1">
                <a:latin typeface="Courier New" pitchFamily="49" charset="0"/>
              </a:rPr>
              <a:t>bean</a:t>
            </a:r>
            <a:r>
              <a:rPr lang="fr-FR" altLang="fr-FR" sz="1200" dirty="0">
                <a:latin typeface="Courier New" pitchFamily="49" charset="0"/>
              </a:rPr>
              <a:t> id="</a:t>
            </a:r>
            <a:r>
              <a:rPr lang="fr-FR" altLang="fr-FR" sz="1200" dirty="0" err="1">
                <a:latin typeface="Courier New" pitchFamily="49" charset="0"/>
              </a:rPr>
              <a:t>utilisateurService</a:t>
            </a:r>
            <a:r>
              <a:rPr lang="fr-FR" altLang="fr-FR" sz="1200" dirty="0">
                <a:latin typeface="Courier New" pitchFamily="49" charset="0"/>
              </a:rPr>
              <a:t>" class="</a:t>
            </a:r>
            <a:r>
              <a:rPr lang="fr-FR" altLang="fr-FR" sz="1200" dirty="0" err="1">
                <a:latin typeface="Courier New" pitchFamily="49" charset="0"/>
              </a:rPr>
              <a:t>exemple.UtilisateurServiceImpl</a:t>
            </a:r>
            <a:r>
              <a:rPr lang="fr-FR" altLang="fr-FR" sz="1200" dirty="0">
                <a:latin typeface="Courier New" pitchFamily="49" charset="0"/>
              </a:rPr>
              <a:t>" </a:t>
            </a:r>
            <a:br>
              <a:rPr lang="fr-FR" altLang="fr-FR" sz="1200" dirty="0">
                <a:latin typeface="Courier New" pitchFamily="49" charset="0"/>
              </a:rPr>
            </a:br>
            <a:r>
              <a:rPr lang="fr-FR" altLang="fr-FR" sz="1200" dirty="0">
                <a:latin typeface="Courier New" pitchFamily="49" charset="0"/>
              </a:rPr>
              <a:t>			</a:t>
            </a:r>
            <a:r>
              <a:rPr lang="fr-FR" altLang="fr-FR" sz="1200" b="1" dirty="0" err="1">
                <a:latin typeface="Courier New" pitchFamily="49" charset="0"/>
              </a:rPr>
              <a:t>init-method</a:t>
            </a:r>
            <a:r>
              <a:rPr lang="fr-FR" altLang="fr-FR" sz="1200" b="1" dirty="0">
                <a:latin typeface="Courier New" pitchFamily="49" charset="0"/>
              </a:rPr>
              <a:t>="</a:t>
            </a:r>
            <a:r>
              <a:rPr lang="fr-FR" altLang="fr-FR" sz="1200" b="1" dirty="0" err="1">
                <a:latin typeface="Courier New" pitchFamily="49" charset="0"/>
              </a:rPr>
              <a:t>start</a:t>
            </a:r>
            <a:r>
              <a:rPr lang="fr-FR" altLang="fr-FR" sz="1200" b="1" dirty="0">
                <a:latin typeface="Courier New" pitchFamily="49" charset="0"/>
              </a:rPr>
              <a:t>"</a:t>
            </a:r>
            <a:r>
              <a:rPr lang="en-US" altLang="fr-FR" sz="1200" dirty="0">
                <a:latin typeface="Courier New" pitchFamily="49" charset="0"/>
              </a:rPr>
              <a:t>/</a:t>
            </a:r>
            <a:r>
              <a:rPr lang="fr-FR" altLang="fr-FR" sz="1200" dirty="0">
                <a:latin typeface="Courier New" pitchFamily="49" charset="0"/>
              </a:rPr>
              <a:t>&gt;</a:t>
            </a:r>
          </a:p>
          <a:p>
            <a:pPr>
              <a:defRPr/>
            </a:pPr>
            <a:r>
              <a:rPr lang="fr-FR" altLang="fr-FR" sz="1200" dirty="0">
                <a:latin typeface="Courier New" pitchFamily="49" charset="0"/>
              </a:rPr>
              <a:t>&lt;/</a:t>
            </a:r>
            <a:r>
              <a:rPr lang="fr-FR" altLang="fr-FR" sz="1200" dirty="0" err="1">
                <a:latin typeface="Courier New" pitchFamily="49" charset="0"/>
              </a:rPr>
              <a:t>beans</a:t>
            </a:r>
            <a:r>
              <a:rPr lang="fr-FR" altLang="fr-FR" sz="1200" dirty="0">
                <a:latin typeface="Courier New" pitchFamily="49" charset="0"/>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83</a:t>
            </a:fld>
            <a:endParaRPr lang="fr-FR"/>
          </a:p>
        </p:txBody>
      </p:sp>
      <p:sp>
        <p:nvSpPr>
          <p:cNvPr id="4" name="Espace réservé du pied de page 3">
            <a:extLst>
              <a:ext uri="{FF2B5EF4-FFF2-40B4-BE49-F238E27FC236}">
                <a16:creationId xmlns:a16="http://schemas.microsoft.com/office/drawing/2014/main" id="{A588FA3D-2432-4606-8C9F-8C74C234031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041906389"/>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Phase de destruction (1/2)</a:t>
            </a:r>
            <a:endParaRPr lang="fr-FR" dirty="0"/>
          </a:p>
        </p:txBody>
      </p:sp>
      <p:sp>
        <p:nvSpPr>
          <p:cNvPr id="125955" name="Espace réservé du contenu 2"/>
          <p:cNvSpPr>
            <a:spLocks noGrp="1"/>
          </p:cNvSpPr>
          <p:nvPr>
            <p:ph idx="1"/>
          </p:nvPr>
        </p:nvSpPr>
        <p:spPr>
          <a:xfrm>
            <a:off x="1427755" y="1695450"/>
            <a:ext cx="10559198" cy="4904890"/>
          </a:xfrm>
        </p:spPr>
        <p:txBody>
          <a:bodyPr>
            <a:normAutofit fontScale="77500" lnSpcReduction="20000"/>
          </a:bodyPr>
          <a:lstStyle/>
          <a:p>
            <a:r>
              <a:rPr lang="fr-FR" altLang="en-US" dirty="0"/>
              <a:t>Le Contexte Applicatif est stoppé</a:t>
            </a:r>
          </a:p>
          <a:p>
            <a:pPr lvl="1"/>
            <a:r>
              <a:rPr lang="fr-FR" altLang="en-US" dirty="0"/>
              <a:t>Destruction explicite des </a:t>
            </a:r>
            <a:r>
              <a:rPr lang="fr-FR" altLang="en-US" dirty="0" err="1"/>
              <a:t>beans</a:t>
            </a:r>
            <a:r>
              <a:rPr lang="fr-FR" altLang="en-US" dirty="0"/>
              <a:t> selon la configuration indiquée.</a:t>
            </a:r>
          </a:p>
          <a:p>
            <a:pPr lvl="1"/>
            <a:r>
              <a:rPr lang="fr-FR" altLang="en-US" dirty="0"/>
              <a:t>Destruction du Contexte Applicatif ; il n’est plus utilisable.</a:t>
            </a:r>
          </a:p>
          <a:p>
            <a:endParaRPr lang="fr-FR" altLang="en-US" dirty="0"/>
          </a:p>
          <a:p>
            <a:r>
              <a:rPr lang="fr-FR" altLang="en-US" dirty="0"/>
              <a:t>Un </a:t>
            </a:r>
            <a:r>
              <a:rPr lang="fr-FR" altLang="en-US" dirty="0" err="1"/>
              <a:t>bean</a:t>
            </a:r>
            <a:r>
              <a:rPr lang="fr-FR" altLang="en-US" dirty="0"/>
              <a:t> peut implémenter des « callback » qui sont appelés lors de la phase de destruction</a:t>
            </a:r>
          </a:p>
          <a:p>
            <a:pPr lvl="1"/>
            <a:r>
              <a:rPr lang="fr-FR" altLang="en-US" dirty="0"/>
              <a:t>Utilisé pour libérer des ressources</a:t>
            </a:r>
          </a:p>
          <a:p>
            <a:pPr lvl="2"/>
            <a:r>
              <a:rPr lang="fr-FR" altLang="en-US" dirty="0"/>
              <a:t>Pointeurs vers des fichiers</a:t>
            </a:r>
          </a:p>
          <a:p>
            <a:pPr lvl="2"/>
            <a:r>
              <a:rPr lang="fr-FR" altLang="en-US" dirty="0"/>
              <a:t>Sockets</a:t>
            </a:r>
          </a:p>
          <a:p>
            <a:endParaRPr lang="fr-FR" altLang="en-US" dirty="0"/>
          </a:p>
          <a:p>
            <a:r>
              <a:rPr lang="fr-FR" altLang="en-US" dirty="0"/>
              <a:t>Par annotation « </a:t>
            </a:r>
            <a:r>
              <a:rPr lang="fr-FR" altLang="en-US" b="1" dirty="0"/>
              <a:t>@</a:t>
            </a:r>
            <a:r>
              <a:rPr lang="fr-FR" altLang="en-US" b="1" dirty="0" err="1"/>
              <a:t>PreDestroy</a:t>
            </a:r>
            <a:r>
              <a:rPr lang="fr-FR" altLang="en-US" dirty="0"/>
              <a:t> »</a:t>
            </a:r>
          </a:p>
          <a:p>
            <a:pPr lvl="1"/>
            <a:r>
              <a:rPr lang="fr-FR" altLang="en-US" dirty="0"/>
              <a:t>Standard JSR-250</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84</a:t>
            </a:fld>
            <a:endParaRPr lang="fr-FR"/>
          </a:p>
        </p:txBody>
      </p:sp>
      <p:sp>
        <p:nvSpPr>
          <p:cNvPr id="4" name="Espace réservé du pied de page 3">
            <a:extLst>
              <a:ext uri="{FF2B5EF4-FFF2-40B4-BE49-F238E27FC236}">
                <a16:creationId xmlns:a16="http://schemas.microsoft.com/office/drawing/2014/main" id="{A97A8DC7-B69E-4B36-A414-E14D3D5FBE7F}"/>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56915703"/>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Phase de destruction (2/2)</a:t>
            </a:r>
            <a:endParaRPr lang="fr-FR" dirty="0"/>
          </a:p>
        </p:txBody>
      </p:sp>
      <p:sp>
        <p:nvSpPr>
          <p:cNvPr id="126979" name="Espace réservé du contenu 2"/>
          <p:cNvSpPr>
            <a:spLocks noGrp="1"/>
          </p:cNvSpPr>
          <p:nvPr>
            <p:ph idx="1"/>
          </p:nvPr>
        </p:nvSpPr>
        <p:spPr>
          <a:xfrm>
            <a:off x="1427755" y="1762124"/>
            <a:ext cx="10559198" cy="4838215"/>
          </a:xfrm>
        </p:spPr>
        <p:txBody>
          <a:bodyPr>
            <a:normAutofit fontScale="92500" lnSpcReduction="20000"/>
          </a:bodyPr>
          <a:lstStyle/>
          <a:p>
            <a:r>
              <a:rPr lang="fr-FR" altLang="en-US" b="1" dirty="0"/>
              <a:t>OU</a:t>
            </a:r>
            <a:r>
              <a:rPr lang="fr-FR" altLang="en-US" dirty="0"/>
              <a:t> : faire usage de l’attribut « destroy-</a:t>
            </a:r>
            <a:r>
              <a:rPr lang="fr-FR" altLang="en-US" dirty="0" err="1"/>
              <a:t>method</a:t>
            </a:r>
            <a:r>
              <a:rPr lang="fr-FR" altLang="en-US" dirty="0"/>
              <a:t> » de la balise &lt;</a:t>
            </a:r>
            <a:r>
              <a:rPr lang="fr-FR" altLang="en-US" dirty="0" err="1"/>
              <a:t>bean</a:t>
            </a:r>
            <a:r>
              <a:rPr lang="fr-FR" altLang="en-US" dirty="0"/>
              <a:t>&gt; en XML.</a:t>
            </a:r>
          </a:p>
          <a:p>
            <a:pPr lvl="1"/>
            <a:endParaRPr lang="fr-FR" altLang="en-US" dirty="0"/>
          </a:p>
          <a:p>
            <a:pPr lvl="1"/>
            <a:endParaRPr lang="fr-FR" altLang="en-US" dirty="0"/>
          </a:p>
          <a:p>
            <a:pPr lvl="1"/>
            <a:r>
              <a:rPr lang="fr-FR" altLang="en-US" dirty="0"/>
              <a:t>La valeur de l’attribut représente le nom la méthode que vous voulez voir appeler. Elle doit être public.</a:t>
            </a:r>
          </a:p>
          <a:p>
            <a:pPr lvl="2"/>
            <a:r>
              <a:rPr lang="fr-FR" altLang="en-US" dirty="0"/>
              <a:t>Dans cet exemple, il y a une méthode </a:t>
            </a:r>
            <a:r>
              <a:rPr lang="fr-FR" altLang="en-US" b="1" i="1" dirty="0"/>
              <a:t>stop() </a:t>
            </a:r>
            <a:r>
              <a:rPr lang="fr-FR" altLang="en-US" dirty="0"/>
              <a:t>dans la classe </a:t>
            </a:r>
            <a:r>
              <a:rPr lang="fr-FR" altLang="en-US" dirty="0" err="1"/>
              <a:t>UtilisateurServiceImpl</a:t>
            </a:r>
            <a:endParaRPr lang="fr-FR" altLang="en-US" dirty="0"/>
          </a:p>
          <a:p>
            <a:pPr lvl="1"/>
            <a:endParaRPr lang="fr-FR" altLang="en-US" dirty="0"/>
          </a:p>
          <a:p>
            <a:r>
              <a:rPr lang="fr-FR" altLang="en-US" b="1" dirty="0"/>
              <a:t>OU</a:t>
            </a:r>
            <a:r>
              <a:rPr lang="fr-FR" altLang="en-US" dirty="0"/>
              <a:t> : Implémenter l’interface « </a:t>
            </a:r>
            <a:r>
              <a:rPr lang="en-US" altLang="fr-FR" dirty="0"/>
              <a:t> </a:t>
            </a:r>
            <a:r>
              <a:rPr lang="en-US" altLang="fr-FR" dirty="0" err="1"/>
              <a:t>org.springframework.beans.factory</a:t>
            </a:r>
            <a:r>
              <a:rPr lang="en-US" altLang="fr-FR" dirty="0"/>
              <a:t>.</a:t>
            </a:r>
            <a:r>
              <a:rPr lang="fr-FR" altLang="en-US" dirty="0" err="1"/>
              <a:t>DisposableBean</a:t>
            </a:r>
            <a:r>
              <a:rPr lang="fr-FR" altLang="en-US" dirty="0"/>
              <a:t> ».</a:t>
            </a:r>
          </a:p>
          <a:p>
            <a:pPr lvl="1"/>
            <a:endParaRPr lang="fr-FR" altLang="en-US" dirty="0"/>
          </a:p>
          <a:p>
            <a:endParaRPr lang="fr-FR" altLang="en-US" dirty="0"/>
          </a:p>
        </p:txBody>
      </p:sp>
      <p:sp>
        <p:nvSpPr>
          <p:cNvPr id="6" name="ZoneTexte 5"/>
          <p:cNvSpPr txBox="1"/>
          <p:nvPr/>
        </p:nvSpPr>
        <p:spPr>
          <a:xfrm>
            <a:off x="1695450" y="2655889"/>
            <a:ext cx="8991600" cy="649287"/>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200" dirty="0">
                <a:latin typeface="Courier New" pitchFamily="49" charset="0"/>
              </a:rPr>
              <a:t>&lt;</a:t>
            </a:r>
            <a:r>
              <a:rPr lang="fr-FR" altLang="fr-FR" sz="1200" dirty="0" err="1">
                <a:latin typeface="Courier New" pitchFamily="49" charset="0"/>
              </a:rPr>
              <a:t>beans</a:t>
            </a:r>
            <a:r>
              <a:rPr lang="fr-FR" altLang="fr-FR" sz="1200" dirty="0">
                <a:latin typeface="Courier New" pitchFamily="49" charset="0"/>
              </a:rPr>
              <a:t>&gt;</a:t>
            </a:r>
          </a:p>
          <a:p>
            <a:pPr>
              <a:defRPr/>
            </a:pPr>
            <a:r>
              <a:rPr lang="fr-FR" altLang="fr-FR" sz="1200" dirty="0">
                <a:latin typeface="Courier New" pitchFamily="49" charset="0"/>
              </a:rPr>
              <a:t>  &lt;</a:t>
            </a:r>
            <a:r>
              <a:rPr lang="fr-FR" altLang="fr-FR" sz="1200" dirty="0" err="1">
                <a:latin typeface="Courier New" pitchFamily="49" charset="0"/>
              </a:rPr>
              <a:t>bean</a:t>
            </a:r>
            <a:r>
              <a:rPr lang="fr-FR" altLang="fr-FR" sz="1200" dirty="0">
                <a:latin typeface="Courier New" pitchFamily="49" charset="0"/>
              </a:rPr>
              <a:t> id="</a:t>
            </a:r>
            <a:r>
              <a:rPr lang="fr-FR" altLang="fr-FR" sz="1200" dirty="0" err="1">
                <a:latin typeface="Courier New" pitchFamily="49" charset="0"/>
              </a:rPr>
              <a:t>utilisateurService</a:t>
            </a:r>
            <a:r>
              <a:rPr lang="fr-FR" altLang="fr-FR" sz="1200" dirty="0">
                <a:latin typeface="Courier New" pitchFamily="49" charset="0"/>
              </a:rPr>
              <a:t>" class="</a:t>
            </a:r>
            <a:r>
              <a:rPr lang="fr-FR" altLang="fr-FR" sz="1200" dirty="0" err="1">
                <a:latin typeface="Courier New" pitchFamily="49" charset="0"/>
              </a:rPr>
              <a:t>exemple.UtilisateurServiceImpl</a:t>
            </a:r>
            <a:r>
              <a:rPr lang="fr-FR" altLang="fr-FR" sz="1200" dirty="0">
                <a:latin typeface="Courier New" pitchFamily="49" charset="0"/>
              </a:rPr>
              <a:t>" </a:t>
            </a:r>
            <a:r>
              <a:rPr lang="fr-FR" altLang="fr-FR" sz="1200" b="1" dirty="0">
                <a:latin typeface="Courier New" pitchFamily="49" charset="0"/>
              </a:rPr>
              <a:t>destroy-</a:t>
            </a:r>
            <a:r>
              <a:rPr lang="fr-FR" altLang="fr-FR" sz="1200" b="1" dirty="0" err="1">
                <a:latin typeface="Courier New" pitchFamily="49" charset="0"/>
              </a:rPr>
              <a:t>method</a:t>
            </a:r>
            <a:r>
              <a:rPr lang="fr-FR" altLang="fr-FR" sz="1200" b="1" dirty="0">
                <a:latin typeface="Courier New" pitchFamily="49" charset="0"/>
              </a:rPr>
              <a:t>="stop"</a:t>
            </a:r>
            <a:r>
              <a:rPr lang="en-US" altLang="fr-FR" sz="1200" dirty="0">
                <a:latin typeface="Courier New" pitchFamily="49" charset="0"/>
              </a:rPr>
              <a:t>/</a:t>
            </a:r>
            <a:r>
              <a:rPr lang="fr-FR" altLang="fr-FR" sz="1200" dirty="0">
                <a:latin typeface="Courier New" pitchFamily="49" charset="0"/>
              </a:rPr>
              <a:t>&gt;</a:t>
            </a:r>
          </a:p>
          <a:p>
            <a:pPr>
              <a:defRPr/>
            </a:pPr>
            <a:r>
              <a:rPr lang="fr-FR" altLang="fr-FR" sz="1200" dirty="0">
                <a:latin typeface="Courier New" pitchFamily="49" charset="0"/>
              </a:rPr>
              <a:t>&lt;/</a:t>
            </a:r>
            <a:r>
              <a:rPr lang="fr-FR" altLang="fr-FR" sz="1200" dirty="0" err="1">
                <a:latin typeface="Courier New" pitchFamily="49" charset="0"/>
              </a:rPr>
              <a:t>beans</a:t>
            </a:r>
            <a:r>
              <a:rPr lang="fr-FR" altLang="fr-FR" sz="1200" dirty="0">
                <a:latin typeface="Courier New" pitchFamily="49" charset="0"/>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85</a:t>
            </a:fld>
            <a:endParaRPr lang="fr-FR"/>
          </a:p>
        </p:txBody>
      </p:sp>
      <p:sp>
        <p:nvSpPr>
          <p:cNvPr id="4" name="Espace réservé du pied de page 3">
            <a:extLst>
              <a:ext uri="{FF2B5EF4-FFF2-40B4-BE49-F238E27FC236}">
                <a16:creationId xmlns:a16="http://schemas.microsoft.com/office/drawing/2014/main" id="{15A731DD-1DFC-4B80-BBDD-7875A0EE429C}"/>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300178693"/>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05 : </a:t>
            </a:r>
            <a:r>
              <a:rPr lang="fr-FR" altLang="en-US" dirty="0" err="1"/>
              <a:t>Init</a:t>
            </a:r>
            <a:r>
              <a:rPr lang="fr-FR" altLang="en-US" dirty="0"/>
              <a:t> et Destroy</a:t>
            </a:r>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86</a:t>
            </a:fld>
            <a:endParaRPr lang="fr-FR"/>
          </a:p>
        </p:txBody>
      </p:sp>
      <p:sp>
        <p:nvSpPr>
          <p:cNvPr id="3" name="Espace réservé du pied de page 2">
            <a:extLst>
              <a:ext uri="{FF2B5EF4-FFF2-40B4-BE49-F238E27FC236}">
                <a16:creationId xmlns:a16="http://schemas.microsoft.com/office/drawing/2014/main" id="{34B36B20-3AC7-4D88-9642-72D6A6AA3BD0}"/>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853BEB87-B7DB-40D6-8A73-07F51C829563}"/>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1055654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Cycle de vie du contexte applicatif</a:t>
            </a:r>
            <a:br>
              <a:rPr lang="fr-FR"/>
            </a:br>
            <a:r>
              <a:rPr lang="fr-FR"/>
              <a:t>Portées des beans Spring</a:t>
            </a:r>
            <a:endParaRPr lang="fr-FR" dirty="0"/>
          </a:p>
        </p:txBody>
      </p:sp>
      <p:sp>
        <p:nvSpPr>
          <p:cNvPr id="129027" name="Espace réservé du contenu 2"/>
          <p:cNvSpPr>
            <a:spLocks noGrp="1"/>
          </p:cNvSpPr>
          <p:nvPr>
            <p:ph idx="1"/>
          </p:nvPr>
        </p:nvSpPr>
        <p:spPr>
          <a:xfrm>
            <a:off x="1427755" y="1790700"/>
            <a:ext cx="10559198" cy="4809640"/>
          </a:xfrm>
        </p:spPr>
        <p:txBody>
          <a:bodyPr>
            <a:normAutofit/>
          </a:bodyPr>
          <a:lstStyle/>
          <a:p>
            <a:r>
              <a:rPr lang="fr-FR" altLang="en-US" sz="2000" dirty="0"/>
              <a:t>Spring définit pour chaque </a:t>
            </a:r>
            <a:r>
              <a:rPr lang="fr-FR" altLang="en-US" sz="2000" dirty="0" err="1"/>
              <a:t>bean</a:t>
            </a:r>
            <a:r>
              <a:rPr lang="fr-FR" altLang="en-US" sz="2000" dirty="0"/>
              <a:t> sa portée (scope)</a:t>
            </a:r>
          </a:p>
          <a:p>
            <a:endParaRPr lang="fr-FR" altLang="en-US" sz="2000" dirty="0"/>
          </a:p>
          <a:p>
            <a:r>
              <a:rPr lang="fr-FR" altLang="en-US" sz="2000" dirty="0"/>
              <a:t>Les portées disponibles</a:t>
            </a:r>
          </a:p>
          <a:p>
            <a:pPr lvl="1"/>
            <a:r>
              <a:rPr lang="fr-FR" altLang="en-US" sz="1800" b="1" dirty="0"/>
              <a:t>singleton</a:t>
            </a:r>
            <a:r>
              <a:rPr lang="fr-FR" altLang="en-US" sz="1800" dirty="0"/>
              <a:t> – une seule instance par contexte. C’est la portée par défaut.</a:t>
            </a:r>
          </a:p>
          <a:p>
            <a:pPr lvl="1"/>
            <a:r>
              <a:rPr lang="fr-FR" altLang="en-US" sz="1800" b="1" dirty="0"/>
              <a:t>prototype</a:t>
            </a:r>
            <a:r>
              <a:rPr lang="fr-FR" altLang="en-US" sz="1800" dirty="0"/>
              <a:t> – nouvelle instance crée chaque fois que le </a:t>
            </a:r>
            <a:r>
              <a:rPr lang="fr-FR" altLang="en-US" sz="1800" dirty="0" err="1"/>
              <a:t>bean</a:t>
            </a:r>
            <a:r>
              <a:rPr lang="fr-FR" altLang="en-US" sz="1800" dirty="0"/>
              <a:t> est injecté.</a:t>
            </a:r>
          </a:p>
          <a:p>
            <a:pPr lvl="1"/>
            <a:r>
              <a:rPr lang="fr-FR" altLang="en-US" sz="1800" b="1" dirty="0"/>
              <a:t>session</a:t>
            </a:r>
            <a:r>
              <a:rPr lang="fr-FR" altLang="en-US" sz="1800" dirty="0"/>
              <a:t> – nouvelle instance crée par session utilisateur. Environnement Web.</a:t>
            </a:r>
          </a:p>
          <a:p>
            <a:pPr lvl="1"/>
            <a:r>
              <a:rPr lang="fr-FR" altLang="en-US" sz="1800" b="1" dirty="0" err="1"/>
              <a:t>request</a:t>
            </a:r>
            <a:r>
              <a:rPr lang="fr-FR" altLang="en-US" sz="1800" dirty="0"/>
              <a:t> – nouvelle instance crée pour chaque requête. Environnement Web.</a:t>
            </a:r>
          </a:p>
          <a:p>
            <a:pPr lvl="1"/>
            <a:r>
              <a:rPr lang="fr-FR" altLang="en-US" sz="1800" b="1" dirty="0"/>
              <a:t>custom</a:t>
            </a:r>
            <a:r>
              <a:rPr lang="fr-FR" altLang="en-US" sz="1800" dirty="0"/>
              <a:t> – définition de nouvelles règles de gestions. Programmation avancée.</a:t>
            </a:r>
          </a:p>
          <a:p>
            <a:pPr lvl="1"/>
            <a:endParaRPr lang="fr-FR" altLang="en-US" sz="1800" dirty="0"/>
          </a:p>
          <a:p>
            <a:r>
              <a:rPr lang="fr-FR" altLang="en-US" sz="2000" dirty="0"/>
              <a:t>Configuration de la portée dans la définition du </a:t>
            </a:r>
            <a:r>
              <a:rPr lang="fr-FR" altLang="en-US" sz="2000" dirty="0" err="1"/>
              <a:t>bean</a:t>
            </a:r>
            <a:endParaRPr lang="fr-FR" altLang="en-US" sz="2000" dirty="0"/>
          </a:p>
          <a:p>
            <a:endParaRPr lang="fr-FR" altLang="en-US" sz="2000" dirty="0"/>
          </a:p>
        </p:txBody>
      </p:sp>
      <p:sp>
        <p:nvSpPr>
          <p:cNvPr id="6" name="ZoneTexte 5"/>
          <p:cNvSpPr txBox="1"/>
          <p:nvPr/>
        </p:nvSpPr>
        <p:spPr>
          <a:xfrm>
            <a:off x="1638299" y="6010276"/>
            <a:ext cx="9725026"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utilisateurService</a:t>
            </a:r>
            <a:r>
              <a:rPr lang="fr-FR" sz="1400" dirty="0">
                <a:solidFill>
                  <a:schemeClr val="tx1"/>
                </a:solidFill>
                <a:latin typeface="Courier New"/>
              </a:rPr>
              <a:t>" class="</a:t>
            </a:r>
            <a:r>
              <a:rPr lang="fr-FR" sz="1400" dirty="0" err="1">
                <a:solidFill>
                  <a:schemeClr val="tx1"/>
                </a:solidFill>
                <a:latin typeface="Courier New"/>
              </a:rPr>
              <a:t>exemple.UtilisateurServiceImpl</a:t>
            </a:r>
            <a:r>
              <a:rPr lang="fr-FR" sz="1400" dirty="0">
                <a:solidFill>
                  <a:schemeClr val="tx1"/>
                </a:solidFill>
                <a:latin typeface="Courier New"/>
              </a:rPr>
              <a:t>" </a:t>
            </a:r>
            <a:r>
              <a:rPr lang="fr-FR" sz="1400" b="1" dirty="0">
                <a:solidFill>
                  <a:schemeClr val="tx1"/>
                </a:solidFill>
                <a:latin typeface="Courier New"/>
              </a:rPr>
              <a:t>scope="prototype"</a:t>
            </a:r>
            <a:r>
              <a:rPr lang="en-US" sz="1400" dirty="0">
                <a:solidFill>
                  <a:schemeClr val="tx1"/>
                </a:solidFill>
                <a:latin typeface="Courier New"/>
              </a:rPr>
              <a:t>/</a:t>
            </a:r>
            <a:r>
              <a:rPr lang="fr-FR" sz="1400"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87</a:t>
            </a:fld>
            <a:endParaRPr lang="fr-FR"/>
          </a:p>
        </p:txBody>
      </p:sp>
      <p:sp>
        <p:nvSpPr>
          <p:cNvPr id="4" name="Espace réservé du pied de page 3">
            <a:extLst>
              <a:ext uri="{FF2B5EF4-FFF2-40B4-BE49-F238E27FC236}">
                <a16:creationId xmlns:a16="http://schemas.microsoft.com/office/drawing/2014/main" id="{423CAFA1-AF47-47C5-BE98-80DF937FE2D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7266527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Espaces de nom XML (</a:t>
            </a:r>
            <a:r>
              <a:rPr lang="fr-FR" dirty="0" err="1"/>
              <a:t>namespaces</a:t>
            </a:r>
            <a:r>
              <a:rPr lang="fr-FR" dirty="0"/>
              <a:t>) (1/3)</a:t>
            </a:r>
          </a:p>
        </p:txBody>
      </p:sp>
      <p:sp>
        <p:nvSpPr>
          <p:cNvPr id="106499" name="Espace réservé du contenu 2"/>
          <p:cNvSpPr>
            <a:spLocks noGrp="1"/>
          </p:cNvSpPr>
          <p:nvPr>
            <p:ph idx="1"/>
          </p:nvPr>
        </p:nvSpPr>
        <p:spPr/>
        <p:txBody>
          <a:bodyPr>
            <a:normAutofit fontScale="62500" lnSpcReduction="20000"/>
          </a:bodyPr>
          <a:lstStyle/>
          <a:p>
            <a:r>
              <a:rPr lang="fr-FR" altLang="en-US" dirty="0"/>
              <a:t>Ancien mode de configuration XML</a:t>
            </a:r>
          </a:p>
          <a:p>
            <a:endParaRPr lang="fr-FR" altLang="en-US" dirty="0"/>
          </a:p>
          <a:p>
            <a:endParaRPr lang="fr-FR" altLang="en-US" dirty="0"/>
          </a:p>
          <a:p>
            <a:pPr lvl="1"/>
            <a:endParaRPr lang="fr-FR" altLang="en-US" dirty="0"/>
          </a:p>
          <a:p>
            <a:pPr lvl="1"/>
            <a:endParaRPr lang="fr-FR" altLang="en-US" dirty="0"/>
          </a:p>
          <a:p>
            <a:pPr lvl="1"/>
            <a:r>
              <a:rPr lang="fr-FR" altLang="en-US" dirty="0"/>
              <a:t>Seuls les attributs standards d’un </a:t>
            </a:r>
            <a:r>
              <a:rPr lang="fr-FR" altLang="en-US" dirty="0" err="1"/>
              <a:t>bean</a:t>
            </a:r>
            <a:r>
              <a:rPr lang="fr-FR" altLang="en-US" dirty="0"/>
              <a:t> sont disponibles</a:t>
            </a:r>
          </a:p>
          <a:p>
            <a:pPr lvl="1"/>
            <a:r>
              <a:rPr lang="fr-FR" altLang="en-US" dirty="0"/>
              <a:t>Nécessite de connaitre les détails sous-jacents de Spring</a:t>
            </a:r>
          </a:p>
          <a:p>
            <a:endParaRPr lang="fr-FR" altLang="en-US" dirty="0"/>
          </a:p>
          <a:p>
            <a:r>
              <a:rPr lang="fr-FR" altLang="en-US" dirty="0"/>
              <a:t>Procédure actualisée de configuration XML</a:t>
            </a:r>
          </a:p>
          <a:p>
            <a:endParaRPr lang="fr-FR" altLang="en-US" dirty="0"/>
          </a:p>
          <a:p>
            <a:endParaRPr lang="fr-FR" altLang="en-US" dirty="0"/>
          </a:p>
          <a:p>
            <a:pPr lvl="1"/>
            <a:endParaRPr lang="fr-FR" altLang="en-US" dirty="0"/>
          </a:p>
          <a:p>
            <a:pPr lvl="1"/>
            <a:r>
              <a:rPr lang="fr-FR" altLang="en-US" dirty="0"/>
              <a:t>Grâce au préfixe, les attributs sont personnalisés.</a:t>
            </a:r>
          </a:p>
          <a:p>
            <a:pPr lvl="1"/>
            <a:r>
              <a:rPr lang="fr-FR" altLang="en-US" dirty="0"/>
              <a:t>Abstrait le développeur des couches internes de Spring</a:t>
            </a:r>
          </a:p>
        </p:txBody>
      </p:sp>
      <p:sp>
        <p:nvSpPr>
          <p:cNvPr id="6" name="ZoneTexte 5"/>
          <p:cNvSpPr txBox="1"/>
          <p:nvPr/>
        </p:nvSpPr>
        <p:spPr>
          <a:xfrm>
            <a:off x="1800224" y="1622425"/>
            <a:ext cx="9829801"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&gt;</a:t>
            </a:r>
          </a:p>
          <a:p>
            <a:pPr>
              <a:defRPr/>
            </a:pPr>
            <a:r>
              <a:rPr lang="fr-FR" sz="1400" dirty="0">
                <a:solidFill>
                  <a:schemeClr val="tx1"/>
                </a:solidFill>
                <a:latin typeface="Courier New"/>
              </a:rPr>
              <a:t>  </a:t>
            </a:r>
            <a:r>
              <a:rPr lang="fr-FR" sz="1400" b="1" dirty="0">
                <a:solidFill>
                  <a:schemeClr val="tx1"/>
                </a:solidFill>
                <a:latin typeface="Courier New"/>
              </a:rPr>
              <a:t>&lt;</a:t>
            </a:r>
            <a:r>
              <a:rPr lang="fr-FR" sz="1400" b="1" dirty="0" err="1">
                <a:solidFill>
                  <a:schemeClr val="tx1"/>
                </a:solidFill>
                <a:latin typeface="Courier New"/>
              </a:rPr>
              <a:t>bean</a:t>
            </a:r>
            <a:r>
              <a:rPr lang="fr-FR" sz="1400" b="1" dirty="0">
                <a:solidFill>
                  <a:schemeClr val="tx1"/>
                </a:solidFill>
                <a:latin typeface="Courier New"/>
              </a:rPr>
              <a:t> class="org.springframework.beans.factory.config.PropertyPlaceholderConfigurer"&gt;</a:t>
            </a:r>
          </a:p>
          <a:p>
            <a:pPr>
              <a:defRPr/>
            </a:pPr>
            <a:r>
              <a:rPr lang="en-US" sz="1400" b="1" dirty="0">
                <a:solidFill>
                  <a:schemeClr val="tx1"/>
                </a:solidFill>
                <a:latin typeface="Courier New"/>
              </a:rPr>
              <a:t>    &lt;property name="location" value="</a:t>
            </a:r>
            <a:r>
              <a:rPr lang="en-US" sz="1400" b="1" dirty="0" err="1">
                <a:solidFill>
                  <a:schemeClr val="tx1"/>
                </a:solidFill>
                <a:latin typeface="Courier New"/>
              </a:rPr>
              <a:t>conf</a:t>
            </a:r>
            <a:r>
              <a:rPr lang="en-US" sz="1400" b="1" dirty="0">
                <a:solidFill>
                  <a:schemeClr val="tx1"/>
                </a:solidFill>
                <a:latin typeface="Courier New"/>
              </a:rPr>
              <a:t>/</a:t>
            </a:r>
            <a:r>
              <a:rPr lang="en-US" sz="1400" b="1" dirty="0" err="1">
                <a:solidFill>
                  <a:schemeClr val="tx1"/>
                </a:solidFill>
                <a:latin typeface="Courier New"/>
              </a:rPr>
              <a:t>configuration.properties</a:t>
            </a:r>
            <a:r>
              <a:rPr lang="en-US" sz="1400" b="1" dirty="0">
                <a:solidFill>
                  <a:schemeClr val="tx1"/>
                </a:solidFill>
                <a:latin typeface="Courier New"/>
              </a:rPr>
              <a:t>"/&gt;</a:t>
            </a:r>
          </a:p>
          <a:p>
            <a:pPr>
              <a:defRPr/>
            </a:pPr>
            <a:r>
              <a:rPr lang="fr-FR" sz="1400" b="1" dirty="0">
                <a:solidFill>
                  <a:schemeClr val="tx1"/>
                </a:solidFill>
                <a:latin typeface="Courier New"/>
              </a:rPr>
              <a:t>  &lt;/</a:t>
            </a:r>
            <a:r>
              <a:rPr lang="fr-FR" sz="1400" b="1" dirty="0" err="1">
                <a:solidFill>
                  <a:schemeClr val="tx1"/>
                </a:solidFill>
                <a:latin typeface="Courier New"/>
              </a:rPr>
              <a:t>bean</a:t>
            </a:r>
            <a:r>
              <a:rPr lang="fr-FR" sz="1400" b="1"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&gt;</a:t>
            </a:r>
            <a:endParaRPr lang="fr-FR" sz="1400" dirty="0">
              <a:solidFill>
                <a:schemeClr val="tx1"/>
              </a:solidFill>
              <a:latin typeface="Courier New" pitchFamily="49" charset="0"/>
              <a:cs typeface="Courier New" pitchFamily="49" charset="0"/>
            </a:endParaRPr>
          </a:p>
        </p:txBody>
      </p:sp>
      <p:sp>
        <p:nvSpPr>
          <p:cNvPr id="7" name="ZoneTexte 6"/>
          <p:cNvSpPr txBox="1"/>
          <p:nvPr/>
        </p:nvSpPr>
        <p:spPr>
          <a:xfrm>
            <a:off x="1800224" y="4573588"/>
            <a:ext cx="9096375"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&gt;</a:t>
            </a:r>
          </a:p>
          <a:p>
            <a:pPr>
              <a:defRPr/>
            </a:pPr>
            <a:r>
              <a:rPr lang="fr-FR" sz="1400" b="1" dirty="0">
                <a:solidFill>
                  <a:schemeClr val="tx1"/>
                </a:solidFill>
                <a:latin typeface="Courier New"/>
              </a:rPr>
              <a:t>  &lt;</a:t>
            </a:r>
            <a:r>
              <a:rPr lang="fr-FR" sz="1400" b="1" dirty="0" err="1">
                <a:solidFill>
                  <a:schemeClr val="tx1"/>
                </a:solidFill>
                <a:latin typeface="Courier New"/>
              </a:rPr>
              <a:t>context:property-placeholder</a:t>
            </a:r>
            <a:r>
              <a:rPr lang="fr-FR" sz="1400" b="1" dirty="0">
                <a:solidFill>
                  <a:schemeClr val="tx1"/>
                </a:solidFill>
                <a:latin typeface="Courier New"/>
              </a:rPr>
              <a:t> location="</a:t>
            </a:r>
            <a:r>
              <a:rPr lang="fr-FR" sz="1400" b="1" dirty="0" err="1">
                <a:solidFill>
                  <a:schemeClr val="tx1"/>
                </a:solidFill>
                <a:latin typeface="Courier New"/>
              </a:rPr>
              <a:t>conf</a:t>
            </a:r>
            <a:r>
              <a:rPr lang="fr-FR" sz="1400" b="1" dirty="0">
                <a:solidFill>
                  <a:schemeClr val="tx1"/>
                </a:solidFill>
                <a:latin typeface="Courier New"/>
              </a:rPr>
              <a:t>/</a:t>
            </a:r>
            <a:r>
              <a:rPr lang="fr-FR" sz="1400" b="1" dirty="0" err="1">
                <a:solidFill>
                  <a:schemeClr val="tx1"/>
                </a:solidFill>
                <a:latin typeface="Courier New"/>
              </a:rPr>
              <a:t>configuration.properties</a:t>
            </a:r>
            <a:r>
              <a:rPr lang="fr-FR" sz="1400" b="1"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&gt;</a:t>
            </a:r>
            <a:endParaRPr lang="fr-FR" sz="1400" dirty="0">
              <a:solidFill>
                <a:schemeClr val="tx1"/>
              </a:solidFill>
              <a:latin typeface="Courier New" pitchFamily="49" charset="0"/>
              <a:cs typeface="Courier New" pitchFamily="49" charset="0"/>
            </a:endParaRP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88</a:t>
            </a:fld>
            <a:endParaRPr lang="fr-FR"/>
          </a:p>
        </p:txBody>
      </p:sp>
      <p:sp>
        <p:nvSpPr>
          <p:cNvPr id="3" name="Espace réservé du pied de page 2">
            <a:extLst>
              <a:ext uri="{FF2B5EF4-FFF2-40B4-BE49-F238E27FC236}">
                <a16:creationId xmlns:a16="http://schemas.microsoft.com/office/drawing/2014/main" id="{0E7F1083-6E62-4010-B047-4F1CC95B411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984616729"/>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Espaces de nom XML (</a:t>
            </a:r>
            <a:r>
              <a:rPr lang="fr-FR" dirty="0" err="1"/>
              <a:t>namespaces</a:t>
            </a:r>
            <a:r>
              <a:rPr lang="fr-FR" dirty="0"/>
              <a:t>) (2/3)</a:t>
            </a:r>
            <a:br>
              <a:rPr lang="fr-FR" dirty="0"/>
            </a:br>
            <a:endParaRPr lang="fr-FR" dirty="0"/>
          </a:p>
        </p:txBody>
      </p:sp>
      <p:sp>
        <p:nvSpPr>
          <p:cNvPr id="132099" name="Espace réservé du contenu 2"/>
          <p:cNvSpPr>
            <a:spLocks noGrp="1"/>
          </p:cNvSpPr>
          <p:nvPr>
            <p:ph idx="1"/>
          </p:nvPr>
        </p:nvSpPr>
        <p:spPr/>
        <p:txBody>
          <a:bodyPr>
            <a:normAutofit lnSpcReduction="10000"/>
          </a:bodyPr>
          <a:lstStyle/>
          <a:p>
            <a:r>
              <a:rPr lang="fr-FR" altLang="en-US" dirty="0"/>
              <a:t>Les espaces de noms simplifient grandement la configuration XML</a:t>
            </a:r>
          </a:p>
          <a:p>
            <a:pPr lvl="1"/>
            <a:r>
              <a:rPr lang="fr-FR" altLang="en-US" dirty="0"/>
              <a:t>Apportent une certaine expressivité.</a:t>
            </a:r>
          </a:p>
          <a:p>
            <a:pPr lvl="1"/>
            <a:r>
              <a:rPr lang="fr-FR" altLang="en-US" dirty="0"/>
              <a:t>Cachent une grande partie des détails internes de Spring.</a:t>
            </a:r>
          </a:p>
          <a:p>
            <a:pPr lvl="1"/>
            <a:r>
              <a:rPr lang="fr-FR" altLang="en-US" dirty="0"/>
              <a:t>Les attributs génériques d’un </a:t>
            </a:r>
            <a:r>
              <a:rPr lang="fr-FR" altLang="en-US" dirty="0" err="1"/>
              <a:t>bean</a:t>
            </a:r>
            <a:r>
              <a:rPr lang="fr-FR" altLang="en-US" dirty="0"/>
              <a:t> sont trop bas niveaux.</a:t>
            </a:r>
          </a:p>
          <a:p>
            <a:endParaRPr lang="fr-FR" altLang="en-US" dirty="0"/>
          </a:p>
          <a:p>
            <a:r>
              <a:rPr lang="fr-FR" altLang="en-US" dirty="0"/>
              <a:t>Spring met à dispositions un certain nombre d’espaces de noms</a:t>
            </a:r>
          </a:p>
          <a:p>
            <a:pPr lvl="1"/>
            <a:r>
              <a:rPr lang="fr-FR" altLang="en-US" dirty="0" err="1"/>
              <a:t>aop</a:t>
            </a:r>
            <a:r>
              <a:rPr lang="fr-FR" altLang="en-US" dirty="0"/>
              <a:t>, </a:t>
            </a:r>
            <a:r>
              <a:rPr lang="fr-FR" altLang="en-US" dirty="0" err="1"/>
              <a:t>beans</a:t>
            </a:r>
            <a:r>
              <a:rPr lang="fr-FR" altLang="en-US" dirty="0"/>
              <a:t>, </a:t>
            </a:r>
            <a:r>
              <a:rPr lang="fr-FR" altLang="en-US" dirty="0" err="1"/>
              <a:t>context</a:t>
            </a:r>
            <a:r>
              <a:rPr lang="fr-FR" altLang="en-US" dirty="0"/>
              <a:t>, j2ee, </a:t>
            </a:r>
            <a:r>
              <a:rPr lang="fr-FR" altLang="en-US" dirty="0" err="1"/>
              <a:t>jms</a:t>
            </a:r>
            <a:r>
              <a:rPr lang="fr-FR" altLang="en-US" dirty="0"/>
              <a:t>, </a:t>
            </a:r>
            <a:r>
              <a:rPr lang="fr-FR" altLang="en-US" dirty="0" err="1"/>
              <a:t>tx</a:t>
            </a:r>
            <a:r>
              <a:rPr lang="fr-FR" altLang="en-US" dirty="0"/>
              <a:t> (transaction), </a:t>
            </a:r>
            <a:r>
              <a:rPr lang="fr-FR" altLang="en-US" dirty="0" err="1"/>
              <a:t>util</a:t>
            </a:r>
            <a:r>
              <a:rPr lang="fr-FR" altLang="en-US" dirty="0"/>
              <a:t>.</a:t>
            </a:r>
          </a:p>
          <a:p>
            <a:pPr lvl="1"/>
            <a:r>
              <a:rPr lang="fr-FR" altLang="en-US" dirty="0"/>
              <a:t>Consulter l’url  </a:t>
            </a:r>
            <a:r>
              <a:rPr lang="fr-FR" altLang="en-US" dirty="0">
                <a:hlinkClick r:id="rId3"/>
              </a:rPr>
              <a:t>http://www.springframework.org/schema/</a:t>
            </a:r>
            <a:endParaRPr lang="fr-FR" altLang="en-US" dirty="0"/>
          </a:p>
          <a:p>
            <a:pPr lvl="1"/>
            <a:endParaRPr lang="fr-FR" altLang="en-US" dirty="0"/>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89</a:t>
            </a:fld>
            <a:endParaRPr lang="fr-FR"/>
          </a:p>
        </p:txBody>
      </p:sp>
      <p:sp>
        <p:nvSpPr>
          <p:cNvPr id="3" name="Espace réservé du pied de page 2">
            <a:extLst>
              <a:ext uri="{FF2B5EF4-FFF2-40B4-BE49-F238E27FC236}">
                <a16:creationId xmlns:a16="http://schemas.microsoft.com/office/drawing/2014/main" id="{9238E1C6-57C3-45CA-841C-A6FC1DE52CA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18356154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r>
              <a:rPr lang="fr-FR"/>
              <a:t>Les différents modules Spring</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9</a:t>
            </a:fld>
            <a:endParaRPr lang="fr-FR"/>
          </a:p>
        </p:txBody>
      </p:sp>
      <p:pic>
        <p:nvPicPr>
          <p:cNvPr id="419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179" y="1152907"/>
            <a:ext cx="6956394" cy="549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a:extLst>
              <a:ext uri="{FF2B5EF4-FFF2-40B4-BE49-F238E27FC236}">
                <a16:creationId xmlns:a16="http://schemas.microsoft.com/office/drawing/2014/main" id="{DA44E2DA-0EEC-400D-9975-B3DB962DB4D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842883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Espaces de nom XML (</a:t>
            </a:r>
            <a:r>
              <a:rPr lang="fr-FR" dirty="0" err="1"/>
              <a:t>namespaces</a:t>
            </a:r>
            <a:r>
              <a:rPr lang="fr-FR" dirty="0"/>
              <a:t>) (3/3)</a:t>
            </a:r>
          </a:p>
        </p:txBody>
      </p:sp>
      <p:sp>
        <p:nvSpPr>
          <p:cNvPr id="133123" name="Espace réservé du contenu 2"/>
          <p:cNvSpPr>
            <a:spLocks noGrp="1"/>
          </p:cNvSpPr>
          <p:nvPr>
            <p:ph idx="1"/>
          </p:nvPr>
        </p:nvSpPr>
        <p:spPr/>
        <p:txBody>
          <a:bodyPr/>
          <a:lstStyle/>
          <a:p>
            <a:r>
              <a:rPr lang="fr-FR" altLang="en-US" b="1" dirty="0"/>
              <a:t>Attention</a:t>
            </a:r>
            <a:r>
              <a:rPr lang="fr-FR" altLang="en-US" dirty="0"/>
              <a:t> : Pour utiliser un espace de nom, il faut changer sa déclaration XML et préciser le / les éléments nécessaires</a:t>
            </a:r>
          </a:p>
          <a:p>
            <a:endParaRPr lang="fr-FR" altLang="en-US" dirty="0"/>
          </a:p>
          <a:p>
            <a:r>
              <a:rPr lang="fr-FR" altLang="en-US" dirty="0"/>
              <a:t>Exemple pour faire usage de </a:t>
            </a:r>
            <a:r>
              <a:rPr lang="fr-FR" altLang="en-US" dirty="0" err="1"/>
              <a:t>name</a:t>
            </a:r>
            <a:r>
              <a:rPr lang="fr-FR" altLang="en-US" dirty="0"/>
              <a:t> </a:t>
            </a:r>
            <a:r>
              <a:rPr lang="fr-FR" altLang="en-US" dirty="0" err="1"/>
              <a:t>space</a:t>
            </a:r>
            <a:r>
              <a:rPr lang="fr-FR" altLang="en-US" dirty="0"/>
              <a:t> </a:t>
            </a:r>
            <a:r>
              <a:rPr lang="fr-FR" altLang="en-US" b="1" dirty="0" err="1"/>
              <a:t>context</a:t>
            </a:r>
            <a:r>
              <a:rPr lang="fr-FR" altLang="en-US" dirty="0"/>
              <a:t> :</a:t>
            </a:r>
          </a:p>
        </p:txBody>
      </p:sp>
      <p:sp>
        <p:nvSpPr>
          <p:cNvPr id="6" name="ZoneTexte 5"/>
          <p:cNvSpPr txBox="1"/>
          <p:nvPr/>
        </p:nvSpPr>
        <p:spPr>
          <a:xfrm>
            <a:off x="1876426" y="4107350"/>
            <a:ext cx="8191500" cy="24929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&lt;?</a:t>
            </a:r>
            <a:r>
              <a:rPr lang="fr-FR" sz="1200" dirty="0" err="1">
                <a:solidFill>
                  <a:schemeClr val="tx1"/>
                </a:solidFill>
                <a:latin typeface="Courier New"/>
              </a:rPr>
              <a:t>xml</a:t>
            </a:r>
            <a:r>
              <a:rPr lang="fr-FR" sz="1200" dirty="0">
                <a:solidFill>
                  <a:schemeClr val="tx1"/>
                </a:solidFill>
                <a:latin typeface="Courier New"/>
              </a:rPr>
              <a:t> version="1.0" </a:t>
            </a:r>
            <a:r>
              <a:rPr lang="fr-FR" sz="1200" dirty="0" err="1">
                <a:solidFill>
                  <a:schemeClr val="tx1"/>
                </a:solidFill>
                <a:latin typeface="Courier New"/>
              </a:rPr>
              <a:t>encoding</a:t>
            </a:r>
            <a:r>
              <a:rPr lang="fr-FR" sz="1200" dirty="0">
                <a:solidFill>
                  <a:schemeClr val="tx1"/>
                </a:solidFill>
                <a:latin typeface="Courier New"/>
              </a:rPr>
              <a:t>="UTF-8"?&gt;</a:t>
            </a:r>
          </a:p>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 </a:t>
            </a:r>
            <a:r>
              <a:rPr lang="fr-FR" sz="1200" dirty="0" err="1">
                <a:solidFill>
                  <a:schemeClr val="tx1"/>
                </a:solidFill>
                <a:latin typeface="Courier New"/>
              </a:rPr>
              <a:t>xmlns</a:t>
            </a:r>
            <a:r>
              <a:rPr lang="fr-FR" sz="1200" dirty="0">
                <a:solidFill>
                  <a:schemeClr val="tx1"/>
                </a:solidFill>
                <a:latin typeface="Courier New"/>
              </a:rPr>
              <a:t>="http://www.springframework.org/schema/beans"</a:t>
            </a:r>
          </a:p>
          <a:p>
            <a:pPr>
              <a:defRPr/>
            </a:pPr>
            <a:r>
              <a:rPr lang="fr-FR" sz="1200" dirty="0">
                <a:solidFill>
                  <a:schemeClr val="tx1"/>
                </a:solidFill>
                <a:latin typeface="Courier New"/>
              </a:rPr>
              <a:t>       </a:t>
            </a:r>
            <a:r>
              <a:rPr lang="fr-FR" sz="1200" dirty="0" err="1">
                <a:solidFill>
                  <a:schemeClr val="tx1"/>
                </a:solidFill>
                <a:latin typeface="Courier New"/>
              </a:rPr>
              <a:t>xmlns:xsi</a:t>
            </a:r>
            <a:r>
              <a:rPr lang="fr-FR" sz="1200" dirty="0">
                <a:solidFill>
                  <a:schemeClr val="tx1"/>
                </a:solidFill>
                <a:latin typeface="Courier New"/>
              </a:rPr>
              <a:t>="http://www.w3.org/2001/XMLSchema-instance"</a:t>
            </a:r>
          </a:p>
          <a:p>
            <a:pPr>
              <a:defRPr/>
            </a:pPr>
            <a:r>
              <a:rPr lang="fr-FR" sz="1200" dirty="0">
                <a:solidFill>
                  <a:schemeClr val="tx1"/>
                </a:solidFill>
                <a:latin typeface="Courier New"/>
              </a:rPr>
              <a:t>     </a:t>
            </a:r>
            <a:r>
              <a:rPr lang="fr-FR" sz="1200" b="1" dirty="0">
                <a:solidFill>
                  <a:schemeClr val="tx1"/>
                </a:solidFill>
                <a:latin typeface="Courier New"/>
              </a:rPr>
              <a:t>  </a:t>
            </a:r>
            <a:r>
              <a:rPr lang="fr-FR" sz="1200" b="1" dirty="0" err="1">
                <a:solidFill>
                  <a:schemeClr val="tx1"/>
                </a:solidFill>
                <a:latin typeface="Courier New"/>
              </a:rPr>
              <a:t>xmlns:context</a:t>
            </a:r>
            <a:r>
              <a:rPr lang="fr-FR" sz="1200" b="1" dirty="0">
                <a:solidFill>
                  <a:schemeClr val="tx1"/>
                </a:solidFill>
                <a:latin typeface="Courier New"/>
              </a:rPr>
              <a:t>="http://www.springframework.org/schema/context"</a:t>
            </a:r>
          </a:p>
          <a:p>
            <a:pPr>
              <a:defRPr/>
            </a:pPr>
            <a:r>
              <a:rPr lang="fr-FR" sz="1200" dirty="0">
                <a:solidFill>
                  <a:schemeClr val="tx1"/>
                </a:solidFill>
                <a:latin typeface="Courier New"/>
              </a:rPr>
              <a:t>       </a:t>
            </a:r>
            <a:r>
              <a:rPr lang="fr-FR" sz="1200" dirty="0" err="1">
                <a:solidFill>
                  <a:schemeClr val="tx1"/>
                </a:solidFill>
                <a:latin typeface="Courier New"/>
              </a:rPr>
              <a:t>xsi:schemaLocation</a:t>
            </a:r>
            <a:r>
              <a:rPr lang="fr-FR" sz="1200" dirty="0">
                <a:solidFill>
                  <a:schemeClr val="tx1"/>
                </a:solidFill>
                <a:latin typeface="Courier New"/>
              </a:rPr>
              <a:t>=" </a:t>
            </a:r>
            <a:br>
              <a:rPr lang="fr-FR" sz="1200" dirty="0">
                <a:solidFill>
                  <a:schemeClr val="tx1"/>
                </a:solidFill>
                <a:latin typeface="Courier New"/>
              </a:rPr>
            </a:br>
            <a:r>
              <a:rPr lang="fr-FR" sz="1200" dirty="0">
                <a:solidFill>
                  <a:schemeClr val="tx1"/>
                </a:solidFill>
                <a:latin typeface="Courier New"/>
              </a:rPr>
              <a:t>		http://www.springframework.org/schema/beans </a:t>
            </a:r>
            <a:br>
              <a:rPr lang="fr-FR" sz="1200" dirty="0">
                <a:solidFill>
                  <a:schemeClr val="tx1"/>
                </a:solidFill>
                <a:latin typeface="Courier New"/>
              </a:rPr>
            </a:br>
            <a:r>
              <a:rPr lang="fr-FR" sz="1200" dirty="0">
                <a:solidFill>
                  <a:schemeClr val="tx1"/>
                </a:solidFill>
                <a:latin typeface="Courier New"/>
              </a:rPr>
              <a:t>		http://www.springframework.org/schema/beans/spring-beans.xsd</a:t>
            </a:r>
          </a:p>
          <a:p>
            <a:pPr>
              <a:defRPr/>
            </a:pPr>
            <a:r>
              <a:rPr lang="fr-FR" sz="1200" b="1" dirty="0">
                <a:solidFill>
                  <a:schemeClr val="tx1"/>
                </a:solidFill>
                <a:latin typeface="Courier New"/>
              </a:rPr>
              <a:t>		http://www.springframework.org/schema/context </a:t>
            </a:r>
            <a:br>
              <a:rPr lang="fr-FR" sz="1200" b="1" dirty="0">
                <a:solidFill>
                  <a:schemeClr val="tx1"/>
                </a:solidFill>
                <a:latin typeface="Courier New"/>
              </a:rPr>
            </a:br>
            <a:r>
              <a:rPr lang="fr-FR" sz="1200" b="1" dirty="0">
                <a:solidFill>
                  <a:schemeClr val="tx1"/>
                </a:solidFill>
                <a:latin typeface="Courier New"/>
              </a:rPr>
              <a:t>		http://www.springframework.org/schema/context/spring-context.xsd</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 &lt;</a:t>
            </a:r>
            <a:r>
              <a:rPr lang="fr-FR" sz="1200" b="1" dirty="0" err="1">
                <a:solidFill>
                  <a:schemeClr val="tx1"/>
                </a:solidFill>
                <a:latin typeface="Courier New"/>
              </a:rPr>
              <a:t>context:</a:t>
            </a:r>
            <a:r>
              <a:rPr lang="fr-FR" sz="1200" dirty="0" err="1">
                <a:solidFill>
                  <a:schemeClr val="tx1"/>
                </a:solidFill>
                <a:latin typeface="Courier New"/>
              </a:rPr>
              <a:t>property-placeholder</a:t>
            </a:r>
            <a:r>
              <a:rPr lang="fr-FR" sz="1200" dirty="0">
                <a:solidFill>
                  <a:schemeClr val="tx1"/>
                </a:solidFill>
                <a:latin typeface="Courier New"/>
              </a:rPr>
              <a:t> location="</a:t>
            </a:r>
            <a:r>
              <a:rPr lang="fr-FR" sz="1200" dirty="0" err="1">
                <a:solidFill>
                  <a:schemeClr val="tx1"/>
                </a:solidFill>
                <a:latin typeface="Courier New"/>
              </a:rPr>
              <a:t>conf</a:t>
            </a:r>
            <a:r>
              <a:rPr lang="fr-FR" sz="1200" dirty="0">
                <a:solidFill>
                  <a:schemeClr val="tx1"/>
                </a:solidFill>
                <a:latin typeface="Courier New"/>
              </a:rPr>
              <a:t>/</a:t>
            </a:r>
            <a:r>
              <a:rPr lang="fr-FR" sz="1200" dirty="0" err="1">
                <a:solidFill>
                  <a:schemeClr val="tx1"/>
                </a:solidFill>
                <a:latin typeface="Courier New"/>
              </a:rPr>
              <a:t>configuration.properties</a:t>
            </a:r>
            <a:r>
              <a:rPr lang="fr-FR" sz="1200" dirty="0">
                <a:solidFill>
                  <a:schemeClr val="tx1"/>
                </a:solidFill>
                <a:latin typeface="Courier New"/>
              </a:rPr>
              <a:t>"/&gt;</a:t>
            </a:r>
          </a:p>
          <a:p>
            <a:pPr>
              <a:defRPr/>
            </a:pPr>
            <a:endParaRPr lang="fr-FR" sz="1200" dirty="0">
              <a:solidFill>
                <a:schemeClr val="tx1"/>
              </a:solidFill>
              <a:latin typeface="Courier New"/>
            </a:endParaRPr>
          </a:p>
          <a:p>
            <a:pPr>
              <a:defRPr/>
            </a:pPr>
            <a:r>
              <a:rPr lang="fr-FR" sz="1200" dirty="0">
                <a:solidFill>
                  <a:schemeClr val="tx1"/>
                </a:solidFill>
                <a:latin typeface="Courier New"/>
              </a:rPr>
              <a:t>&lt;/</a:t>
            </a:r>
            <a:r>
              <a:rPr lang="fr-FR" sz="1200" dirty="0" err="1">
                <a:solidFill>
                  <a:schemeClr val="tx1"/>
                </a:solidFill>
                <a:latin typeface="Courier New"/>
              </a:rPr>
              <a:t>beans</a:t>
            </a:r>
            <a:r>
              <a:rPr lang="fr-FR" sz="1200" dirty="0">
                <a:solidFill>
                  <a:schemeClr val="tx1"/>
                </a:solidFill>
                <a:latin typeface="Courier New"/>
              </a:rPr>
              <a:t>&gt;</a:t>
            </a:r>
            <a:endParaRPr lang="fr-FR" sz="1200" dirty="0">
              <a:solidFill>
                <a:schemeClr val="tx1"/>
              </a:solidFill>
              <a:latin typeface="Courier New" pitchFamily="49" charset="0"/>
              <a:cs typeface="Courier New" pitchFamily="49" charset="0"/>
            </a:endParaRP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90</a:t>
            </a:fld>
            <a:endParaRPr lang="fr-FR"/>
          </a:p>
        </p:txBody>
      </p:sp>
      <p:sp>
        <p:nvSpPr>
          <p:cNvPr id="3" name="Espace réservé du pied de page 2">
            <a:extLst>
              <a:ext uri="{FF2B5EF4-FFF2-40B4-BE49-F238E27FC236}">
                <a16:creationId xmlns:a16="http://schemas.microsoft.com/office/drawing/2014/main" id="{ADC4D039-4A04-4935-A794-7F630F39E9E9}"/>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2412152217"/>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fr-FR" dirty="0"/>
              <a:t>Travaux pratiques </a:t>
            </a:r>
          </a:p>
        </p:txBody>
      </p:sp>
      <p:sp>
        <p:nvSpPr>
          <p:cNvPr id="64515" name="Rectangle 3"/>
          <p:cNvSpPr>
            <a:spLocks noGrp="1" noChangeArrowheads="1"/>
          </p:cNvSpPr>
          <p:nvPr>
            <p:ph type="body" idx="1"/>
          </p:nvPr>
        </p:nvSpPr>
        <p:spPr/>
        <p:txBody>
          <a:bodyPr>
            <a:normAutofit/>
          </a:bodyPr>
          <a:lstStyle/>
          <a:p>
            <a:r>
              <a:rPr lang="fr-FR" altLang="fr-FR" dirty="0"/>
              <a:t>Réaliser les travaux pratiques suivants: </a:t>
            </a:r>
          </a:p>
          <a:p>
            <a:pPr lvl="1"/>
            <a:r>
              <a:rPr lang="fr-FR" altLang="en-US" dirty="0"/>
              <a:t>TP 06 : Utilisation du scope et du </a:t>
            </a:r>
            <a:r>
              <a:rPr lang="fr-FR" altLang="en-US" dirty="0" err="1"/>
              <a:t>namespace</a:t>
            </a:r>
            <a:r>
              <a:rPr lang="fr-FR" altLang="en-US" dirty="0"/>
              <a:t> </a:t>
            </a:r>
            <a:r>
              <a:rPr lang="fr-FR" altLang="en-US" dirty="0" err="1"/>
              <a:t>context</a:t>
            </a:r>
            <a:endParaRPr lang="fr-FR" altLang="en-US" dirty="0"/>
          </a:p>
        </p:txBody>
      </p:sp>
      <p:sp>
        <p:nvSpPr>
          <p:cNvPr id="2" name="Espace réservé du numéro de diapositive 1"/>
          <p:cNvSpPr>
            <a:spLocks noGrp="1"/>
          </p:cNvSpPr>
          <p:nvPr>
            <p:ph type="sldNum" sz="quarter" idx="12"/>
          </p:nvPr>
        </p:nvSpPr>
        <p:spPr/>
        <p:txBody>
          <a:bodyPr/>
          <a:lstStyle/>
          <a:p>
            <a:fld id="{27DD2850-4166-4114-B1C5-40990753D8A0}" type="slidenum">
              <a:rPr lang="fr-FR" smtClean="0"/>
              <a:t>91</a:t>
            </a:fld>
            <a:endParaRPr lang="fr-FR"/>
          </a:p>
        </p:txBody>
      </p:sp>
      <p:sp>
        <p:nvSpPr>
          <p:cNvPr id="3" name="Espace réservé du pied de page 2">
            <a:extLst>
              <a:ext uri="{FF2B5EF4-FFF2-40B4-BE49-F238E27FC236}">
                <a16:creationId xmlns:a16="http://schemas.microsoft.com/office/drawing/2014/main" id="{4CF4BB67-77EB-4685-B0EE-48161CA1683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pic>
        <p:nvPicPr>
          <p:cNvPr id="6" name="Image 5">
            <a:extLst>
              <a:ext uri="{FF2B5EF4-FFF2-40B4-BE49-F238E27FC236}">
                <a16:creationId xmlns:a16="http://schemas.microsoft.com/office/drawing/2014/main" id="{B5B56C2A-5E57-436E-AD0C-FDCF3BDDCA36}"/>
              </a:ext>
            </a:extLst>
          </p:cNvPr>
          <p:cNvPicPr>
            <a:picLocks noChangeAspect="1"/>
          </p:cNvPicPr>
          <p:nvPr/>
        </p:nvPicPr>
        <p:blipFill>
          <a:blip r:embed="rId3"/>
          <a:stretch>
            <a:fillRect/>
          </a:stretch>
        </p:blipFill>
        <p:spPr>
          <a:xfrm>
            <a:off x="238867" y="253062"/>
            <a:ext cx="2248214" cy="2038635"/>
          </a:xfrm>
          <a:prstGeom prst="rect">
            <a:avLst/>
          </a:prstGeom>
        </p:spPr>
      </p:pic>
    </p:spTree>
    <p:extLst>
      <p:ext uri="{BB962C8B-B14F-4D97-AF65-F5344CB8AC3E}">
        <p14:creationId xmlns:p14="http://schemas.microsoft.com/office/powerpoint/2010/main" val="2603143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Beans internes</a:t>
            </a:r>
            <a:endParaRPr lang="fr-FR" dirty="0"/>
          </a:p>
        </p:txBody>
      </p:sp>
      <p:sp>
        <p:nvSpPr>
          <p:cNvPr id="110595" name="Espace réservé du contenu 2"/>
          <p:cNvSpPr>
            <a:spLocks noGrp="1"/>
          </p:cNvSpPr>
          <p:nvPr>
            <p:ph idx="1"/>
          </p:nvPr>
        </p:nvSpPr>
        <p:spPr/>
        <p:txBody>
          <a:bodyPr>
            <a:normAutofit fontScale="85000" lnSpcReduction="20000"/>
          </a:bodyPr>
          <a:lstStyle/>
          <a:p>
            <a:r>
              <a:rPr lang="fr-FR" altLang="en-US" dirty="0"/>
              <a:t>Un </a:t>
            </a:r>
            <a:r>
              <a:rPr lang="fr-FR" altLang="en-US" dirty="0" err="1"/>
              <a:t>bean</a:t>
            </a:r>
            <a:r>
              <a:rPr lang="fr-FR" altLang="en-US" dirty="0"/>
              <a:t> défini à l’intérieur d’un attribut « </a:t>
            </a:r>
            <a:r>
              <a:rPr lang="fr-FR" altLang="en-US" dirty="0" err="1"/>
              <a:t>property</a:t>
            </a:r>
            <a:r>
              <a:rPr lang="fr-FR" altLang="en-US" dirty="0"/>
              <a:t> » ou « </a:t>
            </a:r>
            <a:r>
              <a:rPr lang="fr-FR" altLang="en-US" dirty="0" err="1"/>
              <a:t>constructor-arg</a:t>
            </a:r>
            <a:r>
              <a:rPr lang="fr-FR" altLang="en-US" dirty="0"/>
              <a:t> » est appelé un </a:t>
            </a:r>
            <a:r>
              <a:rPr lang="fr-FR" altLang="en-US" dirty="0" err="1"/>
              <a:t>bean</a:t>
            </a:r>
            <a:r>
              <a:rPr lang="fr-FR" altLang="en-US" dirty="0"/>
              <a:t> interne (</a:t>
            </a:r>
            <a:r>
              <a:rPr lang="fr-FR" altLang="en-US" dirty="0" err="1"/>
              <a:t>inner</a:t>
            </a:r>
            <a:r>
              <a:rPr lang="fr-FR" altLang="en-US" dirty="0"/>
              <a:t> </a:t>
            </a:r>
            <a:r>
              <a:rPr lang="fr-FR" altLang="en-US" dirty="0" err="1"/>
              <a:t>bean</a:t>
            </a:r>
            <a:r>
              <a:rPr lang="fr-FR" altLang="en-US" dirty="0"/>
              <a:t>)</a:t>
            </a:r>
          </a:p>
          <a:p>
            <a:endParaRPr lang="fr-FR" altLang="en-US" dirty="0"/>
          </a:p>
          <a:p>
            <a:endParaRPr lang="fr-FR" altLang="en-US" dirty="0"/>
          </a:p>
          <a:p>
            <a:endParaRPr lang="fr-FR" altLang="en-US" dirty="0"/>
          </a:p>
          <a:p>
            <a:endParaRPr lang="fr-FR" altLang="en-US" dirty="0"/>
          </a:p>
          <a:p>
            <a:endParaRPr lang="fr-FR" altLang="en-US" dirty="0"/>
          </a:p>
          <a:p>
            <a:endParaRPr lang="fr-FR" altLang="en-US" dirty="0"/>
          </a:p>
          <a:p>
            <a:pPr lvl="1"/>
            <a:r>
              <a:rPr lang="fr-FR" altLang="en-US" dirty="0"/>
              <a:t>Un </a:t>
            </a:r>
            <a:r>
              <a:rPr lang="fr-FR" altLang="en-US" dirty="0" err="1"/>
              <a:t>bean</a:t>
            </a:r>
            <a:r>
              <a:rPr lang="fr-FR" altLang="en-US" dirty="0"/>
              <a:t> interne n’a pas besoin d’identifiant (id)</a:t>
            </a:r>
          </a:p>
          <a:p>
            <a:pPr lvl="2"/>
            <a:r>
              <a:rPr lang="fr-FR" altLang="en-US" dirty="0"/>
              <a:t>Un </a:t>
            </a:r>
            <a:r>
              <a:rPr lang="fr-FR" altLang="en-US" dirty="0" err="1"/>
              <a:t>bean</a:t>
            </a:r>
            <a:r>
              <a:rPr lang="fr-FR" altLang="en-US" dirty="0"/>
              <a:t> interne ne peut pas être réutilisé par un autre </a:t>
            </a:r>
            <a:r>
              <a:rPr lang="fr-FR" altLang="en-US" dirty="0" err="1"/>
              <a:t>bean</a:t>
            </a:r>
            <a:r>
              <a:rPr lang="fr-FR" altLang="en-US" dirty="0"/>
              <a:t>.</a:t>
            </a:r>
          </a:p>
          <a:p>
            <a:pPr lvl="1"/>
            <a:r>
              <a:rPr lang="fr-FR" altLang="en-US" dirty="0"/>
              <a:t>L’attribut « scope » est également ignoré.</a:t>
            </a:r>
          </a:p>
          <a:p>
            <a:pPr lvl="2"/>
            <a:r>
              <a:rPr lang="fr-FR" altLang="en-US" dirty="0"/>
              <a:t>Le scope d’un </a:t>
            </a:r>
            <a:r>
              <a:rPr lang="fr-FR" altLang="en-US" dirty="0" err="1"/>
              <a:t>bean</a:t>
            </a:r>
            <a:r>
              <a:rPr lang="fr-FR" altLang="en-US" dirty="0"/>
              <a:t> interne est toujours « prototype ».</a:t>
            </a:r>
          </a:p>
        </p:txBody>
      </p:sp>
      <p:sp>
        <p:nvSpPr>
          <p:cNvPr id="6" name="ZoneTexte 5"/>
          <p:cNvSpPr txBox="1"/>
          <p:nvPr/>
        </p:nvSpPr>
        <p:spPr>
          <a:xfrm>
            <a:off x="1971675" y="2184400"/>
            <a:ext cx="7391400" cy="230832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dirty="0">
                <a:solidFill>
                  <a:schemeClr val="tx1"/>
                </a:solidFill>
                <a:latin typeface="Courier New"/>
              </a:rPr>
              <a:t>&lt;</a:t>
            </a:r>
            <a:r>
              <a:rPr lang="fr-FR" dirty="0" err="1">
                <a:solidFill>
                  <a:schemeClr val="tx1"/>
                </a:solidFill>
                <a:latin typeface="Courier New"/>
              </a:rPr>
              <a:t>bean</a:t>
            </a:r>
            <a:r>
              <a:rPr lang="fr-FR" dirty="0">
                <a:solidFill>
                  <a:schemeClr val="tx1"/>
                </a:solidFill>
                <a:latin typeface="Courier New"/>
              </a:rPr>
              <a:t> id="</a:t>
            </a:r>
            <a:r>
              <a:rPr lang="fr-FR" dirty="0" err="1">
                <a:solidFill>
                  <a:schemeClr val="tx1"/>
                </a:solidFill>
                <a:latin typeface="Courier New"/>
              </a:rPr>
              <a:t>outerBean</a:t>
            </a:r>
            <a:r>
              <a:rPr lang="fr-FR" dirty="0">
                <a:solidFill>
                  <a:schemeClr val="tx1"/>
                </a:solidFill>
                <a:latin typeface="Courier New"/>
              </a:rPr>
              <a:t>" class="</a:t>
            </a:r>
            <a:r>
              <a:rPr lang="fr-FR" dirty="0" err="1">
                <a:solidFill>
                  <a:schemeClr val="tx1"/>
                </a:solidFill>
                <a:latin typeface="Courier New"/>
              </a:rPr>
              <a:t>exemple.OuterBeanImpl</a:t>
            </a:r>
            <a:r>
              <a:rPr lang="fr-FR" dirty="0">
                <a:solidFill>
                  <a:schemeClr val="tx1"/>
                </a:solidFill>
                <a:latin typeface="Courier New"/>
              </a:rPr>
              <a:t>"&gt;</a:t>
            </a:r>
          </a:p>
          <a:p>
            <a:pPr>
              <a:defRPr/>
            </a:pPr>
            <a:r>
              <a:rPr lang="fr-FR" dirty="0">
                <a:solidFill>
                  <a:schemeClr val="tx1"/>
                </a:solidFill>
                <a:latin typeface="Courier New"/>
              </a:rPr>
              <a:t>  &lt;</a:t>
            </a:r>
            <a:r>
              <a:rPr lang="fr-FR" dirty="0" err="1">
                <a:solidFill>
                  <a:schemeClr val="tx1"/>
                </a:solidFill>
                <a:latin typeface="Courier New"/>
              </a:rPr>
              <a:t>property</a:t>
            </a:r>
            <a:r>
              <a:rPr lang="fr-FR" dirty="0">
                <a:solidFill>
                  <a:schemeClr val="tx1"/>
                </a:solidFill>
                <a:latin typeface="Courier New"/>
              </a:rPr>
              <a:t> </a:t>
            </a:r>
            <a:r>
              <a:rPr lang="fr-FR" dirty="0" err="1">
                <a:solidFill>
                  <a:schemeClr val="tx1"/>
                </a:solidFill>
                <a:latin typeface="Courier New"/>
              </a:rPr>
              <a:t>name</a:t>
            </a:r>
            <a:r>
              <a:rPr lang="fr-FR" dirty="0">
                <a:solidFill>
                  <a:schemeClr val="tx1"/>
                </a:solidFill>
                <a:latin typeface="Courier New"/>
              </a:rPr>
              <a:t>="prop1"&gt;</a:t>
            </a:r>
          </a:p>
          <a:p>
            <a:pPr>
              <a:defRPr/>
            </a:pPr>
            <a:r>
              <a:rPr lang="fr-FR" dirty="0">
                <a:solidFill>
                  <a:schemeClr val="tx1"/>
                </a:solidFill>
                <a:latin typeface="Courier New"/>
              </a:rPr>
              <a:t>    </a:t>
            </a:r>
            <a:r>
              <a:rPr lang="fr-FR" b="1" dirty="0">
                <a:solidFill>
                  <a:schemeClr val="tx1"/>
                </a:solidFill>
                <a:latin typeface="Courier New"/>
              </a:rPr>
              <a:t>&lt;</a:t>
            </a:r>
            <a:r>
              <a:rPr lang="fr-FR" b="1" dirty="0" err="1">
                <a:solidFill>
                  <a:schemeClr val="tx1"/>
                </a:solidFill>
                <a:latin typeface="Courier New"/>
              </a:rPr>
              <a:t>bean</a:t>
            </a:r>
            <a:r>
              <a:rPr lang="fr-FR" b="1" dirty="0">
                <a:solidFill>
                  <a:schemeClr val="tx1"/>
                </a:solidFill>
                <a:latin typeface="Courier New"/>
              </a:rPr>
              <a:t> class="</a:t>
            </a:r>
            <a:r>
              <a:rPr lang="fr-FR" b="1" dirty="0" err="1">
                <a:solidFill>
                  <a:schemeClr val="tx1"/>
                </a:solidFill>
                <a:latin typeface="Courier New"/>
              </a:rPr>
              <a:t>exemple.InnerBeanImpl</a:t>
            </a:r>
            <a:r>
              <a:rPr lang="fr-FR" b="1" dirty="0">
                <a:solidFill>
                  <a:schemeClr val="tx1"/>
                </a:solidFill>
                <a:latin typeface="Courier New"/>
              </a:rPr>
              <a:t>"&gt;</a:t>
            </a:r>
          </a:p>
          <a:p>
            <a:pPr>
              <a:defRPr/>
            </a:pPr>
            <a:r>
              <a:rPr lang="fr-FR" b="1" dirty="0">
                <a:solidFill>
                  <a:schemeClr val="tx1"/>
                </a:solidFill>
                <a:latin typeface="Courier New"/>
              </a:rPr>
              <a:t>      &lt;</a:t>
            </a:r>
            <a:r>
              <a:rPr lang="fr-FR" b="1" dirty="0" err="1">
                <a:solidFill>
                  <a:schemeClr val="tx1"/>
                </a:solidFill>
                <a:latin typeface="Courier New"/>
              </a:rPr>
              <a:t>property</a:t>
            </a:r>
            <a:r>
              <a:rPr lang="fr-FR" b="1" dirty="0">
                <a:solidFill>
                  <a:schemeClr val="tx1"/>
                </a:solidFill>
                <a:latin typeface="Courier New"/>
              </a:rPr>
              <a:t> </a:t>
            </a:r>
            <a:r>
              <a:rPr lang="fr-FR" b="1" dirty="0" err="1">
                <a:solidFill>
                  <a:schemeClr val="tx1"/>
                </a:solidFill>
                <a:latin typeface="Courier New"/>
              </a:rPr>
              <a:t>name</a:t>
            </a:r>
            <a:r>
              <a:rPr lang="fr-FR" b="1" dirty="0">
                <a:solidFill>
                  <a:schemeClr val="tx1"/>
                </a:solidFill>
                <a:latin typeface="Courier New"/>
              </a:rPr>
              <a:t>="</a:t>
            </a:r>
            <a:r>
              <a:rPr lang="fr-FR" b="1" dirty="0" err="1">
                <a:solidFill>
                  <a:schemeClr val="tx1"/>
                </a:solidFill>
                <a:latin typeface="Courier New"/>
              </a:rPr>
              <a:t>name</a:t>
            </a:r>
            <a:r>
              <a:rPr lang="fr-FR" b="1" dirty="0">
                <a:solidFill>
                  <a:schemeClr val="tx1"/>
                </a:solidFill>
                <a:latin typeface="Courier New"/>
              </a:rPr>
              <a:t>" value="Robert"/&gt;</a:t>
            </a:r>
          </a:p>
          <a:p>
            <a:pPr>
              <a:defRPr/>
            </a:pPr>
            <a:r>
              <a:rPr lang="fr-FR" b="1" dirty="0">
                <a:solidFill>
                  <a:schemeClr val="tx1"/>
                </a:solidFill>
                <a:latin typeface="Courier New"/>
              </a:rPr>
              <a:t>      &lt;</a:t>
            </a:r>
            <a:r>
              <a:rPr lang="fr-FR" b="1" dirty="0" err="1">
                <a:solidFill>
                  <a:schemeClr val="tx1"/>
                </a:solidFill>
                <a:latin typeface="Courier New"/>
              </a:rPr>
              <a:t>property</a:t>
            </a:r>
            <a:r>
              <a:rPr lang="fr-FR" b="1" dirty="0">
                <a:solidFill>
                  <a:schemeClr val="tx1"/>
                </a:solidFill>
                <a:latin typeface="Courier New"/>
              </a:rPr>
              <a:t> </a:t>
            </a:r>
            <a:r>
              <a:rPr lang="fr-FR" b="1" dirty="0" err="1">
                <a:solidFill>
                  <a:schemeClr val="tx1"/>
                </a:solidFill>
                <a:latin typeface="Courier New"/>
              </a:rPr>
              <a:t>name</a:t>
            </a:r>
            <a:r>
              <a:rPr lang="fr-FR" b="1" dirty="0">
                <a:solidFill>
                  <a:schemeClr val="tx1"/>
                </a:solidFill>
                <a:latin typeface="Courier New"/>
              </a:rPr>
              <a:t>="email" value="bob@acme.com"/&gt;</a:t>
            </a:r>
          </a:p>
          <a:p>
            <a:pPr>
              <a:defRPr/>
            </a:pPr>
            <a:r>
              <a:rPr lang="fr-FR" b="1" dirty="0">
                <a:solidFill>
                  <a:schemeClr val="tx1"/>
                </a:solidFill>
                <a:latin typeface="Courier New"/>
              </a:rPr>
              <a:t>    &lt;/</a:t>
            </a:r>
            <a:r>
              <a:rPr lang="fr-FR" b="1" dirty="0" err="1">
                <a:solidFill>
                  <a:schemeClr val="tx1"/>
                </a:solidFill>
                <a:latin typeface="Courier New"/>
              </a:rPr>
              <a:t>bean</a:t>
            </a:r>
            <a:r>
              <a:rPr lang="fr-FR" b="1" dirty="0">
                <a:solidFill>
                  <a:schemeClr val="tx1"/>
                </a:solidFill>
                <a:latin typeface="Courier New"/>
              </a:rPr>
              <a:t>&gt;</a:t>
            </a:r>
          </a:p>
          <a:p>
            <a:pPr>
              <a:defRPr/>
            </a:pPr>
            <a:r>
              <a:rPr lang="fr-FR" dirty="0">
                <a:solidFill>
                  <a:schemeClr val="tx1"/>
                </a:solidFill>
                <a:latin typeface="Courier New"/>
              </a:rPr>
              <a:t>  &lt;</a:t>
            </a:r>
            <a:r>
              <a:rPr lang="fr-FR" dirty="0" err="1">
                <a:solidFill>
                  <a:schemeClr val="tx1"/>
                </a:solidFill>
                <a:latin typeface="Courier New"/>
              </a:rPr>
              <a:t>property</a:t>
            </a:r>
            <a:r>
              <a:rPr lang="fr-FR" dirty="0">
                <a:solidFill>
                  <a:schemeClr val="tx1"/>
                </a:solidFill>
                <a:latin typeface="Courier New"/>
              </a:rPr>
              <a:t>/&gt;</a:t>
            </a:r>
          </a:p>
          <a:p>
            <a:pPr>
              <a:defRPr/>
            </a:pPr>
            <a:r>
              <a:rPr lang="fr-FR" dirty="0">
                <a:solidFill>
                  <a:schemeClr val="tx1"/>
                </a:solidFill>
                <a:latin typeface="Courier New"/>
              </a:rPr>
              <a:t>&lt;/</a:t>
            </a:r>
            <a:r>
              <a:rPr lang="fr-FR" dirty="0" err="1">
                <a:solidFill>
                  <a:schemeClr val="tx1"/>
                </a:solidFill>
                <a:latin typeface="Courier New"/>
              </a:rPr>
              <a:t>bean</a:t>
            </a:r>
            <a:r>
              <a:rPr lang="fr-FR" dirty="0">
                <a:solidFill>
                  <a:schemeClr val="tx1"/>
                </a:solidFill>
                <a:latin typeface="Courier New"/>
              </a:rPr>
              <a:t>&gt;</a:t>
            </a:r>
          </a:p>
        </p:txBody>
      </p:sp>
      <p:sp>
        <p:nvSpPr>
          <p:cNvPr id="3" name="Espace réservé du numéro de diapositive 2"/>
          <p:cNvSpPr>
            <a:spLocks noGrp="1"/>
          </p:cNvSpPr>
          <p:nvPr>
            <p:ph type="sldNum" sz="quarter" idx="12"/>
          </p:nvPr>
        </p:nvSpPr>
        <p:spPr/>
        <p:txBody>
          <a:bodyPr/>
          <a:lstStyle/>
          <a:p>
            <a:fld id="{27DD2850-4166-4114-B1C5-40990753D8A0}" type="slidenum">
              <a:rPr lang="fr-FR" smtClean="0"/>
              <a:t>92</a:t>
            </a:fld>
            <a:endParaRPr lang="fr-FR"/>
          </a:p>
        </p:txBody>
      </p:sp>
      <p:sp>
        <p:nvSpPr>
          <p:cNvPr id="4" name="Espace réservé du pied de page 3">
            <a:extLst>
              <a:ext uri="{FF2B5EF4-FFF2-40B4-BE49-F238E27FC236}">
                <a16:creationId xmlns:a16="http://schemas.microsoft.com/office/drawing/2014/main" id="{04CFD14F-F75D-4ADA-965B-F331CB941CC5}"/>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604069330"/>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 </a:t>
            </a:r>
            <a:r>
              <a:rPr lang="fr-FR" dirty="0" err="1"/>
              <a:t>namespaces</a:t>
            </a:r>
            <a:r>
              <a:rPr lang="fr-FR" dirty="0"/>
              <a:t> - </a:t>
            </a:r>
            <a:r>
              <a:rPr lang="fr-FR" dirty="0" err="1"/>
              <a:t>property</a:t>
            </a:r>
            <a:endParaRPr lang="fr-FR" dirty="0"/>
          </a:p>
        </p:txBody>
      </p:sp>
      <p:sp>
        <p:nvSpPr>
          <p:cNvPr id="141315" name="Espace réservé du contenu 2"/>
          <p:cNvSpPr>
            <a:spLocks noGrp="1"/>
          </p:cNvSpPr>
          <p:nvPr>
            <p:ph idx="1"/>
          </p:nvPr>
        </p:nvSpPr>
        <p:spPr/>
        <p:txBody>
          <a:bodyPr>
            <a:normAutofit/>
          </a:bodyPr>
          <a:lstStyle/>
          <a:p>
            <a:r>
              <a:rPr lang="fr-FR" altLang="en-US" dirty="0"/>
              <a:t>« p-</a:t>
            </a:r>
            <a:r>
              <a:rPr lang="fr-FR" altLang="en-US" dirty="0" err="1"/>
              <a:t>namespace</a:t>
            </a:r>
            <a:r>
              <a:rPr lang="fr-FR" altLang="en-US" dirty="0"/>
              <a:t> » permet de déclarer les attributs d’un </a:t>
            </a:r>
            <a:r>
              <a:rPr lang="fr-FR" altLang="en-US" dirty="0" err="1"/>
              <a:t>bean</a:t>
            </a:r>
            <a:r>
              <a:rPr lang="fr-FR" altLang="en-US" dirty="0"/>
              <a:t> sans utiliser le tag « </a:t>
            </a:r>
            <a:r>
              <a:rPr lang="fr-FR" altLang="en-US" dirty="0" err="1"/>
              <a:t>property</a:t>
            </a:r>
            <a:r>
              <a:rPr lang="fr-FR" altLang="en-US" dirty="0"/>
              <a:t> »</a:t>
            </a:r>
            <a:br>
              <a:rPr lang="fr-FR" altLang="en-US" dirty="0"/>
            </a:br>
            <a:endParaRPr lang="fr-FR" altLang="en-US" dirty="0"/>
          </a:p>
          <a:p>
            <a:pPr lvl="1"/>
            <a:endParaRPr lang="fr-FR" altLang="en-US" dirty="0"/>
          </a:p>
          <a:p>
            <a:pPr lvl="1"/>
            <a:r>
              <a:rPr lang="fr-FR" altLang="en-US" dirty="0"/>
              <a:t>Equivalent avec p-</a:t>
            </a:r>
            <a:r>
              <a:rPr lang="fr-FR" altLang="en-US" dirty="0" err="1"/>
              <a:t>namespace</a:t>
            </a:r>
            <a:br>
              <a:rPr lang="fr-FR" altLang="en-US" dirty="0"/>
            </a:br>
            <a:br>
              <a:rPr lang="fr-FR" altLang="en-US" dirty="0"/>
            </a:br>
            <a:endParaRPr lang="fr-FR" altLang="en-US" dirty="0"/>
          </a:p>
          <a:p>
            <a:r>
              <a:rPr lang="fr-FR" altLang="en-US" dirty="0"/>
              <a:t>« p-</a:t>
            </a:r>
            <a:r>
              <a:rPr lang="fr-FR" altLang="en-US" dirty="0" err="1"/>
              <a:t>namespace</a:t>
            </a:r>
            <a:r>
              <a:rPr lang="fr-FR" altLang="en-US" dirty="0"/>
              <a:t> » permet également de pointer vers un autre </a:t>
            </a:r>
            <a:r>
              <a:rPr lang="fr-FR" altLang="en-US" dirty="0" err="1"/>
              <a:t>bean</a:t>
            </a:r>
            <a:endParaRPr lang="fr-FR" altLang="en-US" dirty="0"/>
          </a:p>
          <a:p>
            <a:endParaRPr lang="fr-FR" altLang="en-US" dirty="0"/>
          </a:p>
          <a:p>
            <a:endParaRPr lang="fr-FR" altLang="en-US" dirty="0"/>
          </a:p>
        </p:txBody>
      </p:sp>
      <p:sp>
        <p:nvSpPr>
          <p:cNvPr id="6" name="ZoneTexte 5"/>
          <p:cNvSpPr txBox="1"/>
          <p:nvPr/>
        </p:nvSpPr>
        <p:spPr>
          <a:xfrm>
            <a:off x="1981199" y="3990855"/>
            <a:ext cx="9020175"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beanId</a:t>
            </a:r>
            <a:r>
              <a:rPr lang="fr-FR" sz="1400" dirty="0">
                <a:solidFill>
                  <a:schemeClr val="tx1"/>
                </a:solidFill>
                <a:latin typeface="Courier New"/>
              </a:rPr>
              <a:t>" </a:t>
            </a:r>
          </a:p>
          <a:p>
            <a:pPr>
              <a:defRPr/>
            </a:pPr>
            <a:r>
              <a:rPr lang="fr-FR" sz="1400" dirty="0">
                <a:solidFill>
                  <a:schemeClr val="tx1"/>
                </a:solidFill>
                <a:latin typeface="Courier New"/>
              </a:rPr>
              <a:t>      class="com.france.fspring.thenamespaces.service.impl.PersonServiceImpl" </a:t>
            </a:r>
          </a:p>
          <a:p>
            <a:pPr>
              <a:defRPr/>
            </a:pPr>
            <a:r>
              <a:rPr lang="fr-FR" sz="1400" dirty="0">
                <a:solidFill>
                  <a:schemeClr val="tx1"/>
                </a:solidFill>
                <a:latin typeface="Courier New"/>
              </a:rPr>
              <a:t>      </a:t>
            </a:r>
            <a:r>
              <a:rPr lang="fr-FR" sz="1400" b="1" dirty="0">
                <a:solidFill>
                  <a:schemeClr val="tx1"/>
                </a:solidFill>
                <a:latin typeface="Courier New"/>
              </a:rPr>
              <a:t>p:email</a:t>
            </a:r>
            <a:r>
              <a:rPr lang="fr-FR" sz="1400" dirty="0">
                <a:solidFill>
                  <a:schemeClr val="tx1"/>
                </a:solidFill>
                <a:latin typeface="Courier New"/>
              </a:rPr>
              <a:t>="bob@aol.com"/&gt;</a:t>
            </a:r>
          </a:p>
        </p:txBody>
      </p:sp>
      <p:sp>
        <p:nvSpPr>
          <p:cNvPr id="7" name="ZoneTexte 6"/>
          <p:cNvSpPr txBox="1"/>
          <p:nvPr/>
        </p:nvSpPr>
        <p:spPr>
          <a:xfrm>
            <a:off x="1981198" y="2439988"/>
            <a:ext cx="9020175"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personService</a:t>
            </a:r>
            <a:r>
              <a:rPr lang="fr-FR" sz="1400" dirty="0">
                <a:solidFill>
                  <a:schemeClr val="tx1"/>
                </a:solidFill>
                <a:latin typeface="Courier New"/>
              </a:rPr>
              <a:t>" class="</a:t>
            </a:r>
            <a:r>
              <a:rPr lang="fr-FR" sz="1400" dirty="0" err="1">
                <a:solidFill>
                  <a:schemeClr val="tx1"/>
                </a:solidFill>
                <a:latin typeface="Courier New"/>
              </a:rPr>
              <a:t>com.france.fspring.service.impl.PersonServiceImpl</a:t>
            </a:r>
            <a:r>
              <a:rPr lang="fr-FR" sz="1400" dirty="0">
                <a:solidFill>
                  <a:schemeClr val="tx1"/>
                </a:solidFill>
                <a:latin typeface="Courier New"/>
              </a:rPr>
              <a:t>"&gt;</a:t>
            </a:r>
          </a:p>
          <a:p>
            <a:pPr>
              <a:defRPr/>
            </a:pPr>
            <a:r>
              <a:rPr lang="en-US" sz="1400" dirty="0">
                <a:solidFill>
                  <a:schemeClr val="tx1"/>
                </a:solidFill>
                <a:latin typeface="Courier New"/>
              </a:rPr>
              <a:t>	&lt;property </a:t>
            </a:r>
            <a:r>
              <a:rPr lang="en-US" sz="1400" b="1" dirty="0">
                <a:solidFill>
                  <a:schemeClr val="tx1"/>
                </a:solidFill>
                <a:latin typeface="Courier New"/>
              </a:rPr>
              <a:t>name="email"</a:t>
            </a:r>
            <a:r>
              <a:rPr lang="en-US" sz="1400" dirty="0">
                <a:solidFill>
                  <a:schemeClr val="tx1"/>
                </a:solidFill>
                <a:latin typeface="Courier New"/>
              </a:rPr>
              <a:t> value="dperucho@aol.com"/&gt;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11" name="ZoneTexte 10"/>
          <p:cNvSpPr txBox="1"/>
          <p:nvPr/>
        </p:nvSpPr>
        <p:spPr>
          <a:xfrm>
            <a:off x="1981197" y="6067765"/>
            <a:ext cx="9020176"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beanId</a:t>
            </a:r>
            <a:r>
              <a:rPr lang="fr-FR" sz="1400" dirty="0">
                <a:solidFill>
                  <a:schemeClr val="tx1"/>
                </a:solidFill>
                <a:latin typeface="Courier New"/>
              </a:rPr>
              <a:t>" class="</a:t>
            </a:r>
            <a:r>
              <a:rPr lang="fr-FR" sz="1400" dirty="0" err="1">
                <a:solidFill>
                  <a:schemeClr val="tx1"/>
                </a:solidFill>
                <a:latin typeface="Courier New"/>
              </a:rPr>
              <a:t>com.france.fspring.service.impl.PersonServiceImpl</a:t>
            </a:r>
            <a:r>
              <a:rPr lang="fr-FR" sz="1400" dirty="0">
                <a:solidFill>
                  <a:schemeClr val="tx1"/>
                </a:solidFill>
                <a:latin typeface="Courier New"/>
              </a:rPr>
              <a:t>" </a:t>
            </a:r>
          </a:p>
          <a:p>
            <a:pPr>
              <a:defRPr/>
            </a:pPr>
            <a:r>
              <a:rPr lang="fr-FR" sz="1400" dirty="0">
                <a:solidFill>
                  <a:schemeClr val="tx1"/>
                </a:solidFill>
                <a:latin typeface="Courier New"/>
              </a:rPr>
              <a:t>      </a:t>
            </a:r>
            <a:r>
              <a:rPr lang="fr-FR" sz="1400" b="1" dirty="0">
                <a:solidFill>
                  <a:schemeClr val="tx1"/>
                </a:solidFill>
                <a:latin typeface="Courier New"/>
              </a:rPr>
              <a:t>p:email-ref</a:t>
            </a:r>
            <a:r>
              <a:rPr lang="fr-FR" sz="1400" dirty="0">
                <a:solidFill>
                  <a:schemeClr val="tx1"/>
                </a:solidFill>
                <a:latin typeface="Courier New"/>
              </a:rPr>
              <a:t>="emailBean"/&gt;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93</a:t>
            </a:fld>
            <a:endParaRPr lang="fr-FR"/>
          </a:p>
        </p:txBody>
      </p:sp>
      <p:sp>
        <p:nvSpPr>
          <p:cNvPr id="3" name="Espace réservé du pied de page 2">
            <a:extLst>
              <a:ext uri="{FF2B5EF4-FFF2-40B4-BE49-F238E27FC236}">
                <a16:creationId xmlns:a16="http://schemas.microsoft.com/office/drawing/2014/main" id="{B9004C8A-F2EB-4089-BDC9-1279E6AE4D4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633979854"/>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 </a:t>
            </a:r>
            <a:r>
              <a:rPr lang="fr-FR" dirty="0" err="1"/>
              <a:t>namespaces</a:t>
            </a:r>
            <a:endParaRPr lang="fr-FR" dirty="0"/>
          </a:p>
        </p:txBody>
      </p:sp>
      <p:sp>
        <p:nvSpPr>
          <p:cNvPr id="112643" name="Espace réservé du contenu 2"/>
          <p:cNvSpPr>
            <a:spLocks noGrp="1"/>
          </p:cNvSpPr>
          <p:nvPr>
            <p:ph idx="1"/>
          </p:nvPr>
        </p:nvSpPr>
        <p:spPr/>
        <p:txBody>
          <a:bodyPr>
            <a:normAutofit/>
          </a:bodyPr>
          <a:lstStyle/>
          <a:p>
            <a:r>
              <a:rPr lang="fr-FR" altLang="en-US" dirty="0"/>
              <a:t>Configurer l’URI du schéma dans le tag « </a:t>
            </a:r>
            <a:r>
              <a:rPr lang="fr-FR" altLang="en-US" dirty="0" err="1"/>
              <a:t>beans</a:t>
            </a:r>
            <a:r>
              <a:rPr lang="fr-FR" altLang="en-US" dirty="0"/>
              <a:t> »</a:t>
            </a:r>
          </a:p>
          <a:p>
            <a:pPr marL="0" indent="0">
              <a:buNone/>
            </a:pPr>
            <a:br>
              <a:rPr lang="fr-FR" altLang="en-US" dirty="0"/>
            </a:br>
            <a:br>
              <a:rPr lang="fr-FR" altLang="en-US" dirty="0"/>
            </a:br>
            <a:br>
              <a:rPr lang="fr-FR" altLang="en-US" dirty="0"/>
            </a:br>
            <a:br>
              <a:rPr lang="fr-FR" altLang="en-US" dirty="0"/>
            </a:br>
            <a:br>
              <a:rPr lang="fr-FR" altLang="en-US" dirty="0"/>
            </a:br>
            <a:br>
              <a:rPr lang="fr-FR" altLang="en-US" dirty="0"/>
            </a:br>
            <a:endParaRPr lang="fr-FR" altLang="en-US" dirty="0"/>
          </a:p>
          <a:p>
            <a:pPr lvl="1"/>
            <a:r>
              <a:rPr lang="fr-FR" altLang="en-US" dirty="0"/>
              <a:t>Il n’existe pas de XSD définit pour ce </a:t>
            </a:r>
            <a:r>
              <a:rPr lang="fr-FR" altLang="en-US" dirty="0" err="1"/>
              <a:t>namespace</a:t>
            </a:r>
            <a:r>
              <a:rPr lang="fr-FR" altLang="en-US" dirty="0"/>
              <a:t>.</a:t>
            </a:r>
          </a:p>
          <a:p>
            <a:endParaRPr lang="fr-FR" altLang="en-US" dirty="0"/>
          </a:p>
        </p:txBody>
      </p:sp>
      <p:sp>
        <p:nvSpPr>
          <p:cNvPr id="6" name="ZoneTexte 5"/>
          <p:cNvSpPr txBox="1"/>
          <p:nvPr/>
        </p:nvSpPr>
        <p:spPr>
          <a:xfrm>
            <a:off x="1037229" y="2056269"/>
            <a:ext cx="10459445" cy="310854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 </a:t>
            </a:r>
            <a:r>
              <a:rPr lang="fr-FR" sz="1400" dirty="0" err="1">
                <a:solidFill>
                  <a:schemeClr val="tx1"/>
                </a:solidFill>
                <a:latin typeface="Courier New"/>
              </a:rPr>
              <a:t>xmlns</a:t>
            </a:r>
            <a:r>
              <a:rPr lang="fr-FR" sz="1400" dirty="0">
                <a:solidFill>
                  <a:schemeClr val="tx1"/>
                </a:solidFill>
                <a:latin typeface="Courier New"/>
              </a:rPr>
              <a:t>="http://www.springframework.org/schema/beans"</a:t>
            </a:r>
          </a:p>
          <a:p>
            <a:pPr>
              <a:defRPr/>
            </a:pPr>
            <a:r>
              <a:rPr lang="fr-FR" sz="1400" dirty="0">
                <a:solidFill>
                  <a:schemeClr val="tx1"/>
                </a:solidFill>
                <a:latin typeface="Courier New"/>
              </a:rPr>
              <a:t>     </a:t>
            </a:r>
            <a:r>
              <a:rPr lang="fr-FR" sz="1400" dirty="0" err="1">
                <a:solidFill>
                  <a:schemeClr val="tx1"/>
                </a:solidFill>
                <a:latin typeface="Courier New"/>
              </a:rPr>
              <a:t>xmlns:xsi</a:t>
            </a:r>
            <a:r>
              <a:rPr lang="fr-FR" sz="1400" dirty="0">
                <a:solidFill>
                  <a:schemeClr val="tx1"/>
                </a:solidFill>
                <a:latin typeface="Courier New"/>
              </a:rPr>
              <a:t>="http://www.w3.org/2001/XMLSchema-instance"</a:t>
            </a:r>
          </a:p>
          <a:p>
            <a:pPr>
              <a:defRPr/>
            </a:pPr>
            <a:r>
              <a:rPr lang="fr-FR" sz="1400" dirty="0">
                <a:solidFill>
                  <a:schemeClr val="tx1"/>
                </a:solidFill>
                <a:latin typeface="Courier New"/>
              </a:rPr>
              <a:t>     </a:t>
            </a:r>
            <a:r>
              <a:rPr lang="fr-FR" sz="1400" b="1" dirty="0" err="1">
                <a:solidFill>
                  <a:schemeClr val="tx1"/>
                </a:solidFill>
                <a:latin typeface="Courier New"/>
              </a:rPr>
              <a:t>xmlns:p</a:t>
            </a:r>
            <a:r>
              <a:rPr lang="fr-FR" sz="1400" b="1" dirty="0">
                <a:solidFill>
                  <a:schemeClr val="tx1"/>
                </a:solidFill>
                <a:latin typeface="Courier New"/>
              </a:rPr>
              <a:t>="http://www.springframework.org/schema/p"</a:t>
            </a:r>
          </a:p>
          <a:p>
            <a:pPr>
              <a:defRPr/>
            </a:pPr>
            <a:r>
              <a:rPr lang="fr-FR" sz="1400" dirty="0">
                <a:solidFill>
                  <a:schemeClr val="tx1"/>
                </a:solidFill>
                <a:latin typeface="Courier New"/>
              </a:rPr>
              <a:t>     </a:t>
            </a:r>
            <a:r>
              <a:rPr lang="fr-FR" sz="1400" dirty="0" err="1">
                <a:solidFill>
                  <a:schemeClr val="tx1"/>
                </a:solidFill>
                <a:latin typeface="Courier New"/>
              </a:rPr>
              <a:t>xsi:schemaLocation</a:t>
            </a:r>
            <a:r>
              <a:rPr lang="fr-FR" sz="1400" dirty="0">
                <a:solidFill>
                  <a:schemeClr val="tx1"/>
                </a:solidFill>
                <a:latin typeface="Courier New"/>
              </a:rPr>
              <a:t>="http://www.springframework.org/schema/beans</a:t>
            </a:r>
          </a:p>
          <a:p>
            <a:pPr>
              <a:defRPr/>
            </a:pPr>
            <a:r>
              <a:rPr lang="fr-FR" sz="1400" dirty="0">
                <a:solidFill>
                  <a:schemeClr val="tx1"/>
                </a:solidFill>
                <a:latin typeface="Courier New"/>
              </a:rPr>
              <a:t>    					    http://www.springframework.org/schema/beans/spring-beans.xsd"&gt;</a:t>
            </a:r>
          </a:p>
          <a:p>
            <a:pPr>
              <a:defRPr/>
            </a:pPr>
            <a:endParaRPr lang="fr-FR" sz="1400" dirty="0">
              <a:solidFill>
                <a:schemeClr val="tx1"/>
              </a:solidFill>
              <a:latin typeface="Courier New"/>
            </a:endParaRPr>
          </a:p>
          <a:p>
            <a:pPr>
              <a:defRPr/>
            </a:pPr>
            <a:r>
              <a:rPr lang="fr-FR" sz="1400" dirty="0">
                <a:solidFill>
                  <a:schemeClr val="tx1"/>
                </a:solidFill>
                <a:latin typeface="Courier New"/>
              </a:rPr>
              <a:t>	&lt;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myDataSource</a:t>
            </a:r>
            <a:r>
              <a:rPr lang="fr-FR" sz="1400" dirty="0">
                <a:solidFill>
                  <a:schemeClr val="tx1"/>
                </a:solidFill>
                <a:latin typeface="Courier New"/>
              </a:rPr>
              <a:t>" class="</a:t>
            </a:r>
            <a:r>
              <a:rPr lang="fr-FR" sz="1400" dirty="0" err="1">
                <a:solidFill>
                  <a:schemeClr val="tx1"/>
                </a:solidFill>
                <a:latin typeface="Courier New"/>
              </a:rPr>
              <a:t>org.apache.commons.dbcp.BasicDataSource</a:t>
            </a:r>
            <a:r>
              <a:rPr lang="fr-FR" sz="1400" dirty="0">
                <a:solidFill>
                  <a:schemeClr val="tx1"/>
                </a:solidFill>
                <a:latin typeface="Courier New"/>
              </a:rPr>
              <a:t>"</a:t>
            </a:r>
          </a:p>
          <a:p>
            <a:pPr>
              <a:defRPr/>
            </a:pPr>
            <a:r>
              <a:rPr lang="fr-FR" sz="1400" dirty="0">
                <a:solidFill>
                  <a:schemeClr val="tx1"/>
                </a:solidFill>
                <a:latin typeface="Courier New"/>
              </a:rPr>
              <a:t>			destroy-</a:t>
            </a:r>
            <a:r>
              <a:rPr lang="fr-FR" sz="1400" dirty="0" err="1">
                <a:solidFill>
                  <a:schemeClr val="tx1"/>
                </a:solidFill>
                <a:latin typeface="Courier New"/>
              </a:rPr>
              <a:t>method</a:t>
            </a:r>
            <a:r>
              <a:rPr lang="fr-FR" sz="1400" dirty="0">
                <a:solidFill>
                  <a:schemeClr val="tx1"/>
                </a:solidFill>
                <a:latin typeface="Courier New"/>
              </a:rPr>
              <a:t>="close"</a:t>
            </a:r>
          </a:p>
          <a:p>
            <a:pPr lvl="3">
              <a:defRPr/>
            </a:pPr>
            <a:r>
              <a:rPr lang="fr-FR" sz="1400" b="1" dirty="0">
                <a:solidFill>
                  <a:schemeClr val="tx1"/>
                </a:solidFill>
                <a:latin typeface="Courier New"/>
              </a:rPr>
              <a:t>p:driverClassName</a:t>
            </a:r>
            <a:r>
              <a:rPr lang="fr-FR" sz="1400" dirty="0">
                <a:solidFill>
                  <a:schemeClr val="tx1"/>
                </a:solidFill>
                <a:latin typeface="Courier New"/>
              </a:rPr>
              <a:t>="com.mysql.jdbc.Driver"</a:t>
            </a:r>
          </a:p>
          <a:p>
            <a:pPr>
              <a:defRPr/>
            </a:pPr>
            <a:r>
              <a:rPr lang="fr-FR" sz="1400" b="1" dirty="0">
                <a:solidFill>
                  <a:schemeClr val="tx1"/>
                </a:solidFill>
                <a:latin typeface="Courier New"/>
              </a:rPr>
              <a:t>			p:url</a:t>
            </a:r>
            <a:r>
              <a:rPr lang="fr-FR" sz="1400" dirty="0">
                <a:solidFill>
                  <a:schemeClr val="tx1"/>
                </a:solidFill>
                <a:latin typeface="Courier New"/>
              </a:rPr>
              <a:t>="jdbc:mysql://localhost:3306/mydb"</a:t>
            </a:r>
          </a:p>
          <a:p>
            <a:pPr>
              <a:defRPr/>
            </a:pPr>
            <a:r>
              <a:rPr lang="fr-FR" sz="1400" b="1" dirty="0">
                <a:solidFill>
                  <a:schemeClr val="tx1"/>
                </a:solidFill>
                <a:latin typeface="Courier New"/>
              </a:rPr>
              <a:t>			p:username</a:t>
            </a:r>
            <a:r>
              <a:rPr lang="fr-FR" sz="1400" dirty="0">
                <a:solidFill>
                  <a:schemeClr val="tx1"/>
                </a:solidFill>
                <a:latin typeface="Courier New"/>
              </a:rPr>
              <a:t>="root"</a:t>
            </a:r>
          </a:p>
          <a:p>
            <a:pPr>
              <a:defRPr/>
            </a:pPr>
            <a:r>
              <a:rPr lang="fr-FR" sz="1400" b="1" dirty="0">
                <a:solidFill>
                  <a:schemeClr val="tx1"/>
                </a:solidFill>
                <a:latin typeface="Courier New"/>
              </a:rPr>
              <a:t>			p:password</a:t>
            </a:r>
            <a:r>
              <a:rPr lang="fr-FR" sz="1400" dirty="0">
                <a:solidFill>
                  <a:schemeClr val="tx1"/>
                </a:solidFill>
                <a:latin typeface="Courier New"/>
              </a:rPr>
              <a:t>="masterkaoli"/&gt;</a:t>
            </a:r>
          </a:p>
          <a:p>
            <a:pPr>
              <a:defRPr/>
            </a:pPr>
            <a:endParaRPr lang="fr-FR" sz="1400" dirty="0">
              <a:solidFill>
                <a:schemeClr val="tx1"/>
              </a:solidFill>
              <a:latin typeface="Courier New"/>
            </a:endParaRPr>
          </a:p>
          <a:p>
            <a:pPr>
              <a:defRPr/>
            </a:pPr>
            <a:r>
              <a:rPr lang="fr-FR" sz="1400" dirty="0">
                <a:solidFill>
                  <a:schemeClr val="tx1"/>
                </a:solidFill>
                <a:latin typeface="Courier New"/>
              </a:rPr>
              <a:t>&lt;/</a:t>
            </a:r>
            <a:r>
              <a:rPr lang="fr-FR" sz="1400" dirty="0" err="1">
                <a:solidFill>
                  <a:schemeClr val="tx1"/>
                </a:solidFill>
                <a:latin typeface="Courier New"/>
              </a:rPr>
              <a:t>beans</a:t>
            </a:r>
            <a:r>
              <a:rPr lang="fr-FR" sz="1400" dirty="0">
                <a:solidFill>
                  <a:schemeClr val="tx1"/>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94</a:t>
            </a:fld>
            <a:endParaRPr lang="fr-FR"/>
          </a:p>
        </p:txBody>
      </p:sp>
      <p:sp>
        <p:nvSpPr>
          <p:cNvPr id="3" name="Espace réservé du pied de page 2">
            <a:extLst>
              <a:ext uri="{FF2B5EF4-FFF2-40B4-BE49-F238E27FC236}">
                <a16:creationId xmlns:a16="http://schemas.microsoft.com/office/drawing/2014/main" id="{05C24986-82B5-4430-83EC-46BBD8CBCEA7}"/>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013888149"/>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 </a:t>
            </a:r>
            <a:r>
              <a:rPr lang="fr-FR" dirty="0" err="1"/>
              <a:t>namespaces</a:t>
            </a:r>
            <a:r>
              <a:rPr lang="fr-FR" dirty="0"/>
              <a:t> - </a:t>
            </a:r>
            <a:r>
              <a:rPr lang="fr-FR" dirty="0" err="1"/>
              <a:t>constructor</a:t>
            </a:r>
            <a:endParaRPr lang="fr-FR" dirty="0"/>
          </a:p>
        </p:txBody>
      </p:sp>
      <p:sp>
        <p:nvSpPr>
          <p:cNvPr id="3" name="Espace réservé du contenu 2"/>
          <p:cNvSpPr>
            <a:spLocks noGrp="1"/>
          </p:cNvSpPr>
          <p:nvPr>
            <p:ph idx="1"/>
          </p:nvPr>
        </p:nvSpPr>
        <p:spPr/>
        <p:txBody>
          <a:bodyPr>
            <a:normAutofit/>
          </a:bodyPr>
          <a:lstStyle/>
          <a:p>
            <a:r>
              <a:rPr lang="fr-FR" sz="2400" dirty="0"/>
              <a:t>Permet de configurer l’injection par les constructeurs</a:t>
            </a:r>
          </a:p>
          <a:p>
            <a:pPr lvl="1"/>
            <a:r>
              <a:rPr lang="fr-FR" sz="2000" dirty="0"/>
              <a:t>Equivalent avec c-</a:t>
            </a:r>
            <a:r>
              <a:rPr lang="fr-FR" sz="2000" dirty="0" err="1"/>
              <a:t>namespace</a:t>
            </a:r>
            <a:endParaRPr lang="fr-FR" sz="2000" dirty="0"/>
          </a:p>
          <a:p>
            <a:r>
              <a:rPr lang="fr-FR" sz="2400" dirty="0"/>
              <a:t>Spring s’appuie sur </a:t>
            </a:r>
            <a:r>
              <a:rPr lang="fr-FR" sz="2400" b="1" dirty="0"/>
              <a:t>le nom et le type</a:t>
            </a:r>
            <a:r>
              <a:rPr lang="fr-FR" sz="2400" dirty="0"/>
              <a:t> des arguments pour réaliser l’injection.</a:t>
            </a:r>
          </a:p>
        </p:txBody>
      </p:sp>
      <p:sp>
        <p:nvSpPr>
          <p:cNvPr id="6" name="ZoneTexte 5"/>
          <p:cNvSpPr txBox="1"/>
          <p:nvPr/>
        </p:nvSpPr>
        <p:spPr>
          <a:xfrm>
            <a:off x="1736664" y="6077120"/>
            <a:ext cx="8382000" cy="52322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personService</a:t>
            </a:r>
            <a:r>
              <a:rPr lang="fr-FR" sz="1400" dirty="0">
                <a:solidFill>
                  <a:schemeClr val="tx1"/>
                </a:solidFill>
                <a:latin typeface="Courier New"/>
              </a:rPr>
              <a:t>" class="</a:t>
            </a:r>
            <a:r>
              <a:rPr lang="fr-FR" sz="1400" dirty="0" err="1">
                <a:solidFill>
                  <a:schemeClr val="tx1"/>
                </a:solidFill>
                <a:latin typeface="Courier New"/>
              </a:rPr>
              <a:t>com.service.PersonServiceImpl</a:t>
            </a:r>
            <a:r>
              <a:rPr lang="fr-FR" sz="1400" dirty="0">
                <a:solidFill>
                  <a:schemeClr val="tx1"/>
                </a:solidFill>
                <a:latin typeface="Courier New"/>
              </a:rPr>
              <a:t>" </a:t>
            </a:r>
          </a:p>
          <a:p>
            <a:pPr>
              <a:defRPr/>
            </a:pPr>
            <a:r>
              <a:rPr lang="fr-FR" sz="1400" dirty="0">
                <a:solidFill>
                  <a:schemeClr val="tx1"/>
                </a:solidFill>
                <a:latin typeface="Courier New"/>
              </a:rPr>
              <a:t>      </a:t>
            </a:r>
            <a:r>
              <a:rPr lang="fr-FR" sz="1400" b="1" dirty="0">
                <a:solidFill>
                  <a:schemeClr val="tx1"/>
                </a:solidFill>
                <a:latin typeface="Courier New"/>
              </a:rPr>
              <a:t>c:aFname</a:t>
            </a:r>
            <a:r>
              <a:rPr lang="fr-FR" sz="1400" dirty="0">
                <a:solidFill>
                  <a:schemeClr val="tx1"/>
                </a:solidFill>
                <a:latin typeface="Courier New"/>
              </a:rPr>
              <a:t>="toto" </a:t>
            </a:r>
            <a:r>
              <a:rPr lang="fr-FR" sz="1400" b="1" dirty="0">
                <a:solidFill>
                  <a:schemeClr val="tx1"/>
                </a:solidFill>
                <a:latin typeface="Courier New"/>
              </a:rPr>
              <a:t>c:anEmail</a:t>
            </a:r>
            <a:r>
              <a:rPr lang="fr-FR" sz="1400" dirty="0">
                <a:solidFill>
                  <a:schemeClr val="tx1"/>
                </a:solidFill>
                <a:latin typeface="Courier New"/>
              </a:rPr>
              <a:t>="bob@aol.com" /&gt;</a:t>
            </a:r>
          </a:p>
        </p:txBody>
      </p:sp>
      <p:sp>
        <p:nvSpPr>
          <p:cNvPr id="7" name="ZoneTexte 6"/>
          <p:cNvSpPr txBox="1"/>
          <p:nvPr/>
        </p:nvSpPr>
        <p:spPr>
          <a:xfrm>
            <a:off x="1736664" y="5031859"/>
            <a:ext cx="8382000" cy="95410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personService</a:t>
            </a:r>
            <a:r>
              <a:rPr lang="fr-FR" sz="1400" dirty="0">
                <a:solidFill>
                  <a:schemeClr val="tx1"/>
                </a:solidFill>
                <a:latin typeface="Courier New"/>
              </a:rPr>
              <a:t>" class="</a:t>
            </a:r>
            <a:r>
              <a:rPr lang="fr-FR" sz="1400" dirty="0" err="1">
                <a:solidFill>
                  <a:schemeClr val="tx1"/>
                </a:solidFill>
                <a:latin typeface="Courier New"/>
              </a:rPr>
              <a:t>com.service.PersonServiceImpl</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b="1" dirty="0" err="1">
                <a:solidFill>
                  <a:schemeClr val="tx1"/>
                </a:solidFill>
                <a:latin typeface="Courier New"/>
              </a:rPr>
              <a:t>constructor</a:t>
            </a:r>
            <a:r>
              <a:rPr lang="fr-FR" sz="1400" b="1" dirty="0">
                <a:solidFill>
                  <a:schemeClr val="tx1"/>
                </a:solidFill>
                <a:latin typeface="Courier New"/>
              </a:rPr>
              <a:t>-</a:t>
            </a:r>
            <a:r>
              <a:rPr lang="fr-FR" sz="1400" b="1" dirty="0" err="1">
                <a:solidFill>
                  <a:schemeClr val="tx1"/>
                </a:solidFill>
                <a:latin typeface="Courier New"/>
              </a:rPr>
              <a:t>arg</a:t>
            </a:r>
            <a:r>
              <a:rPr lang="fr-FR" sz="1400" dirty="0">
                <a:solidFill>
                  <a:schemeClr val="tx1"/>
                </a:solidFill>
                <a:latin typeface="Courier New"/>
              </a:rPr>
              <a:t> value="Robert"/&gt;</a:t>
            </a:r>
          </a:p>
          <a:p>
            <a:pPr>
              <a:defRPr/>
            </a:pPr>
            <a:r>
              <a:rPr lang="fr-FR" sz="1400" dirty="0">
                <a:solidFill>
                  <a:schemeClr val="tx1"/>
                </a:solidFill>
                <a:latin typeface="Courier New"/>
              </a:rPr>
              <a:t> &lt;</a:t>
            </a:r>
            <a:r>
              <a:rPr lang="fr-FR" sz="1400" b="1" dirty="0" err="1">
                <a:solidFill>
                  <a:schemeClr val="tx1"/>
                </a:solidFill>
                <a:latin typeface="Courier New"/>
              </a:rPr>
              <a:t>constructor</a:t>
            </a:r>
            <a:r>
              <a:rPr lang="fr-FR" sz="1400" b="1" dirty="0">
                <a:solidFill>
                  <a:schemeClr val="tx1"/>
                </a:solidFill>
                <a:latin typeface="Courier New"/>
              </a:rPr>
              <a:t>-</a:t>
            </a:r>
            <a:r>
              <a:rPr lang="fr-FR" sz="1400" b="1" dirty="0" err="1">
                <a:solidFill>
                  <a:schemeClr val="tx1"/>
                </a:solidFill>
                <a:latin typeface="Courier New"/>
              </a:rPr>
              <a:t>arg</a:t>
            </a:r>
            <a:r>
              <a:rPr lang="fr-FR" sz="1400" dirty="0">
                <a:solidFill>
                  <a:schemeClr val="tx1"/>
                </a:solidFill>
                <a:latin typeface="Courier New"/>
              </a:rPr>
              <a:t> value="bob@aol.com"/&gt;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8" name="ZoneTexte 7"/>
          <p:cNvSpPr txBox="1"/>
          <p:nvPr/>
        </p:nvSpPr>
        <p:spPr>
          <a:xfrm>
            <a:off x="1751605" y="3122839"/>
            <a:ext cx="8352118" cy="181588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public class </a:t>
            </a:r>
            <a:r>
              <a:rPr lang="fr-FR" sz="1400" dirty="0" err="1">
                <a:solidFill>
                  <a:schemeClr val="tx1"/>
                </a:solidFill>
                <a:latin typeface="Courier New"/>
              </a:rPr>
              <a:t>PersonServiceImpl</a:t>
            </a:r>
            <a:r>
              <a:rPr lang="fr-FR" sz="1400" dirty="0">
                <a:solidFill>
                  <a:schemeClr val="tx1"/>
                </a:solidFill>
                <a:latin typeface="Courier New"/>
              </a:rPr>
              <a:t> </a:t>
            </a:r>
            <a:r>
              <a:rPr lang="fr-FR" sz="1400" dirty="0" err="1">
                <a:solidFill>
                  <a:schemeClr val="tx1"/>
                </a:solidFill>
                <a:latin typeface="Courier New"/>
              </a:rPr>
              <a:t>implements</a:t>
            </a:r>
            <a:r>
              <a:rPr lang="fr-FR" sz="1400" dirty="0">
                <a:solidFill>
                  <a:schemeClr val="tx1"/>
                </a:solidFill>
                <a:latin typeface="Courier New"/>
              </a:rPr>
              <a:t> </a:t>
            </a:r>
            <a:r>
              <a:rPr lang="fr-FR" sz="1400" dirty="0" err="1">
                <a:solidFill>
                  <a:schemeClr val="tx1"/>
                </a:solidFill>
                <a:latin typeface="Courier New"/>
              </a:rPr>
              <a:t>IPersonService</a:t>
            </a:r>
            <a:r>
              <a:rPr lang="fr-FR"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private</a:t>
            </a:r>
            <a:r>
              <a:rPr lang="fr-FR" sz="1400" dirty="0">
                <a:solidFill>
                  <a:schemeClr val="tx1"/>
                </a:solidFill>
                <a:latin typeface="Courier New"/>
              </a:rPr>
              <a:t> String email;</a:t>
            </a:r>
          </a:p>
          <a:p>
            <a:pPr>
              <a:defRPr/>
            </a:pPr>
            <a:r>
              <a:rPr lang="fr-FR" sz="1400" dirty="0">
                <a:solidFill>
                  <a:schemeClr val="tx1"/>
                </a:solidFill>
                <a:latin typeface="Courier New"/>
              </a:rPr>
              <a:t> </a:t>
            </a:r>
            <a:r>
              <a:rPr lang="fr-FR" sz="1400" dirty="0" err="1">
                <a:solidFill>
                  <a:schemeClr val="tx1"/>
                </a:solidFill>
                <a:latin typeface="Courier New"/>
              </a:rPr>
              <a:t>private</a:t>
            </a:r>
            <a:r>
              <a:rPr lang="fr-FR" sz="1400" dirty="0">
                <a:solidFill>
                  <a:schemeClr val="tx1"/>
                </a:solidFill>
                <a:latin typeface="Courier New"/>
              </a:rPr>
              <a:t> String </a:t>
            </a:r>
            <a:r>
              <a:rPr lang="fr-FR" sz="1400" dirty="0" err="1">
                <a:solidFill>
                  <a:schemeClr val="tx1"/>
                </a:solidFill>
                <a:latin typeface="Courier New"/>
              </a:rPr>
              <a:t>fname</a:t>
            </a:r>
            <a:r>
              <a:rPr lang="fr-FR" sz="1400" dirty="0">
                <a:solidFill>
                  <a:schemeClr val="tx1"/>
                </a:solidFill>
                <a:latin typeface="Courier New"/>
              </a:rPr>
              <a:t>;</a:t>
            </a:r>
          </a:p>
          <a:p>
            <a:pPr>
              <a:defRPr/>
            </a:pPr>
            <a:r>
              <a:rPr lang="en-US" sz="1400" dirty="0">
                <a:solidFill>
                  <a:schemeClr val="tx1"/>
                </a:solidFill>
                <a:latin typeface="Courier New"/>
              </a:rPr>
              <a:t> public </a:t>
            </a:r>
            <a:r>
              <a:rPr lang="en-US" sz="1400" dirty="0" err="1">
                <a:solidFill>
                  <a:schemeClr val="tx1"/>
                </a:solidFill>
                <a:latin typeface="Courier New"/>
              </a:rPr>
              <a:t>PersonServiceImpl</a:t>
            </a:r>
            <a:r>
              <a:rPr lang="en-US" sz="1400" dirty="0">
                <a:solidFill>
                  <a:schemeClr val="tx1"/>
                </a:solidFill>
                <a:latin typeface="Courier New"/>
              </a:rPr>
              <a:t>(String </a:t>
            </a:r>
            <a:r>
              <a:rPr lang="en-US" sz="1400" b="1" dirty="0" err="1">
                <a:solidFill>
                  <a:schemeClr val="tx1"/>
                </a:solidFill>
                <a:latin typeface="Courier New"/>
              </a:rPr>
              <a:t>aFname</a:t>
            </a:r>
            <a:r>
              <a:rPr lang="en-US" sz="1400" dirty="0">
                <a:solidFill>
                  <a:schemeClr val="tx1"/>
                </a:solidFill>
                <a:latin typeface="Courier New"/>
              </a:rPr>
              <a:t>, String </a:t>
            </a:r>
            <a:r>
              <a:rPr lang="en-US" sz="1400" b="1" dirty="0" err="1">
                <a:solidFill>
                  <a:schemeClr val="tx1"/>
                </a:solidFill>
                <a:latin typeface="Courier New"/>
              </a:rPr>
              <a:t>anEmail</a:t>
            </a:r>
            <a:r>
              <a:rPr lang="en-US" sz="1400" dirty="0">
                <a:solidFill>
                  <a:schemeClr val="tx1"/>
                </a:solidFill>
                <a:latin typeface="Courier New"/>
              </a:rPr>
              <a:t>) {</a:t>
            </a:r>
          </a:p>
          <a:p>
            <a:pPr>
              <a:defRPr/>
            </a:pPr>
            <a:r>
              <a:rPr lang="fr-FR" sz="1400" dirty="0">
                <a:solidFill>
                  <a:schemeClr val="tx1"/>
                </a:solidFill>
                <a:latin typeface="Courier New"/>
              </a:rPr>
              <a:t>  </a:t>
            </a:r>
            <a:r>
              <a:rPr lang="fr-FR" sz="1400" dirty="0" err="1">
                <a:solidFill>
                  <a:schemeClr val="tx1"/>
                </a:solidFill>
                <a:latin typeface="Courier New"/>
              </a:rPr>
              <a:t>this.email</a:t>
            </a:r>
            <a:r>
              <a:rPr lang="fr-FR" sz="1400" dirty="0">
                <a:solidFill>
                  <a:schemeClr val="tx1"/>
                </a:solidFill>
                <a:latin typeface="Courier New"/>
              </a:rPr>
              <a:t> = </a:t>
            </a:r>
            <a:r>
              <a:rPr lang="fr-FR" sz="1400" dirty="0" err="1">
                <a:solidFill>
                  <a:schemeClr val="tx1"/>
                </a:solidFill>
                <a:latin typeface="Courier New"/>
              </a:rPr>
              <a:t>anEmail</a:t>
            </a:r>
            <a:r>
              <a:rPr lang="fr-FR" sz="1400" dirty="0">
                <a:solidFill>
                  <a:schemeClr val="tx1"/>
                </a:solidFill>
                <a:latin typeface="Courier New"/>
              </a:rPr>
              <a:t>;</a:t>
            </a:r>
          </a:p>
          <a:p>
            <a:pPr>
              <a:defRPr/>
            </a:pPr>
            <a:r>
              <a:rPr lang="fr-FR" sz="1400" dirty="0">
                <a:solidFill>
                  <a:schemeClr val="tx1"/>
                </a:solidFill>
                <a:latin typeface="Courier New"/>
              </a:rPr>
              <a:t>  </a:t>
            </a:r>
            <a:r>
              <a:rPr lang="fr-FR" sz="1400" dirty="0" err="1">
                <a:solidFill>
                  <a:schemeClr val="tx1"/>
                </a:solidFill>
                <a:latin typeface="Courier New"/>
              </a:rPr>
              <a:t>this.fname</a:t>
            </a:r>
            <a:r>
              <a:rPr lang="fr-FR" sz="1400" dirty="0">
                <a:solidFill>
                  <a:schemeClr val="tx1"/>
                </a:solidFill>
                <a:latin typeface="Courier New"/>
              </a:rPr>
              <a:t> = </a:t>
            </a:r>
            <a:r>
              <a:rPr lang="fr-FR" sz="1400" dirty="0" err="1">
                <a:solidFill>
                  <a:schemeClr val="tx1"/>
                </a:solidFill>
                <a:latin typeface="Courier New"/>
              </a:rPr>
              <a:t>aFname</a:t>
            </a:r>
            <a:r>
              <a:rPr lang="fr-FR" sz="1400" dirty="0">
                <a:solidFill>
                  <a:schemeClr val="tx1"/>
                </a:solidFill>
                <a:latin typeface="Courier New"/>
              </a:rPr>
              <a:t>;</a:t>
            </a:r>
          </a:p>
          <a:p>
            <a:pPr>
              <a:defRPr/>
            </a:pPr>
            <a:r>
              <a:rPr lang="fr-FR" sz="1400" dirty="0">
                <a:solidFill>
                  <a:schemeClr val="tx1"/>
                </a:solidFill>
                <a:latin typeface="Courier New"/>
              </a:rPr>
              <a:t> }</a:t>
            </a:r>
          </a:p>
          <a:p>
            <a:pPr>
              <a:defRPr/>
            </a:pPr>
            <a:r>
              <a:rPr lang="fr-FR" sz="1400" dirty="0">
                <a:solidFill>
                  <a:schemeClr val="tx1"/>
                </a:solidFill>
                <a:latin typeface="Courier New"/>
              </a:rPr>
              <a:t>}</a:t>
            </a:r>
          </a:p>
        </p:txBody>
      </p:sp>
      <p:sp>
        <p:nvSpPr>
          <p:cNvPr id="5" name="Espace réservé du numéro de diapositive 4"/>
          <p:cNvSpPr>
            <a:spLocks noGrp="1"/>
          </p:cNvSpPr>
          <p:nvPr>
            <p:ph type="sldNum" sz="quarter" idx="12"/>
          </p:nvPr>
        </p:nvSpPr>
        <p:spPr/>
        <p:txBody>
          <a:bodyPr/>
          <a:lstStyle/>
          <a:p>
            <a:fld id="{27DD2850-4166-4114-B1C5-40990753D8A0}" type="slidenum">
              <a:rPr lang="fr-FR" smtClean="0"/>
              <a:t>95</a:t>
            </a:fld>
            <a:endParaRPr lang="fr-FR"/>
          </a:p>
        </p:txBody>
      </p:sp>
      <p:sp>
        <p:nvSpPr>
          <p:cNvPr id="4" name="Espace réservé du pied de page 3">
            <a:extLst>
              <a:ext uri="{FF2B5EF4-FFF2-40B4-BE49-F238E27FC236}">
                <a16:creationId xmlns:a16="http://schemas.microsoft.com/office/drawing/2014/main" id="{84A94CD1-1E1D-4220-BF0E-F0D82C6D25AB}"/>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09506803"/>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 </a:t>
            </a:r>
            <a:r>
              <a:rPr lang="fr-FR" dirty="0" err="1"/>
              <a:t>namespaces</a:t>
            </a:r>
            <a:r>
              <a:rPr lang="fr-FR" dirty="0"/>
              <a:t> - </a:t>
            </a:r>
            <a:r>
              <a:rPr lang="fr-FR" dirty="0" err="1"/>
              <a:t>constructor</a:t>
            </a:r>
            <a:endParaRPr lang="fr-FR" dirty="0"/>
          </a:p>
        </p:txBody>
      </p:sp>
      <p:sp>
        <p:nvSpPr>
          <p:cNvPr id="118787" name="Espace réservé du contenu 2"/>
          <p:cNvSpPr>
            <a:spLocks noGrp="1"/>
          </p:cNvSpPr>
          <p:nvPr>
            <p:ph idx="1"/>
          </p:nvPr>
        </p:nvSpPr>
        <p:spPr/>
        <p:txBody>
          <a:bodyPr/>
          <a:lstStyle/>
          <a:p>
            <a:r>
              <a:rPr lang="fr-FR" altLang="en-US" dirty="0"/>
              <a:t>Utiliser les index s’il existe des ambiguïtés sur les arguments</a:t>
            </a:r>
          </a:p>
          <a:p>
            <a:endParaRPr lang="fr-FR" altLang="en-US" dirty="0"/>
          </a:p>
          <a:p>
            <a:endParaRPr lang="fr-FR" altLang="en-US" dirty="0"/>
          </a:p>
          <a:p>
            <a:r>
              <a:rPr lang="fr-FR" altLang="en-US" dirty="0"/>
              <a:t>Le </a:t>
            </a:r>
            <a:r>
              <a:rPr lang="fr-FR" altLang="en-US" dirty="0" err="1"/>
              <a:t>suffix</a:t>
            </a:r>
            <a:r>
              <a:rPr lang="fr-FR" altLang="en-US" dirty="0"/>
              <a:t> « -</a:t>
            </a:r>
            <a:r>
              <a:rPr lang="fr-FR" altLang="en-US" dirty="0" err="1"/>
              <a:t>ref</a:t>
            </a:r>
            <a:r>
              <a:rPr lang="fr-FR" altLang="en-US" dirty="0"/>
              <a:t> » permet d’injecter des </a:t>
            </a:r>
            <a:r>
              <a:rPr lang="fr-FR" altLang="en-US" dirty="0" err="1"/>
              <a:t>beans</a:t>
            </a:r>
            <a:endParaRPr lang="fr-FR" altLang="en-US" dirty="0"/>
          </a:p>
          <a:p>
            <a:endParaRPr lang="fr-FR" altLang="en-US" dirty="0"/>
          </a:p>
          <a:p>
            <a:r>
              <a:rPr lang="fr-FR" altLang="en-US" dirty="0"/>
              <a:t>Configurer l’URI du schéma dans le tag « </a:t>
            </a:r>
            <a:r>
              <a:rPr lang="fr-FR" altLang="en-US" dirty="0" err="1"/>
              <a:t>beans</a:t>
            </a:r>
            <a:r>
              <a:rPr lang="fr-FR" altLang="en-US" dirty="0"/>
              <a:t> »</a:t>
            </a:r>
          </a:p>
          <a:p>
            <a:endParaRPr lang="fr-FR" altLang="en-US" dirty="0"/>
          </a:p>
        </p:txBody>
      </p:sp>
      <p:sp>
        <p:nvSpPr>
          <p:cNvPr id="6" name="ZoneTexte 5"/>
          <p:cNvSpPr txBox="1"/>
          <p:nvPr/>
        </p:nvSpPr>
        <p:spPr>
          <a:xfrm>
            <a:off x="1781175" y="2370472"/>
            <a:ext cx="8382000" cy="73818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a:t>
            </a:r>
            <a:r>
              <a:rPr lang="fr-FR" sz="1400" dirty="0" err="1">
                <a:solidFill>
                  <a:schemeClr val="tx1"/>
                </a:solidFill>
                <a:latin typeface="Courier New"/>
              </a:rPr>
              <a:t>personService</a:t>
            </a:r>
            <a:r>
              <a:rPr lang="fr-FR" sz="1400" dirty="0">
                <a:solidFill>
                  <a:schemeClr val="tx1"/>
                </a:solidFill>
                <a:latin typeface="Courier New"/>
              </a:rPr>
              <a:t>"</a:t>
            </a:r>
            <a:br>
              <a:rPr lang="fr-FR" sz="1400" dirty="0">
                <a:solidFill>
                  <a:schemeClr val="tx1"/>
                </a:solidFill>
                <a:latin typeface="Courier New"/>
              </a:rPr>
            </a:br>
            <a:r>
              <a:rPr lang="fr-FR" sz="1400" dirty="0">
                <a:solidFill>
                  <a:schemeClr val="tx1"/>
                </a:solidFill>
                <a:latin typeface="Courier New"/>
              </a:rPr>
              <a:t>      class="</a:t>
            </a:r>
            <a:r>
              <a:rPr lang="fr-FR" sz="1400" dirty="0" err="1">
                <a:solidFill>
                  <a:schemeClr val="tx1"/>
                </a:solidFill>
                <a:latin typeface="Courier New"/>
              </a:rPr>
              <a:t>com.service.PersonServiceImpl</a:t>
            </a:r>
            <a:r>
              <a:rPr lang="fr-FR" sz="1400" dirty="0">
                <a:solidFill>
                  <a:schemeClr val="tx1"/>
                </a:solidFill>
                <a:latin typeface="Courier New"/>
              </a:rPr>
              <a:t>" </a:t>
            </a:r>
          </a:p>
          <a:p>
            <a:pPr>
              <a:defRPr/>
            </a:pPr>
            <a:r>
              <a:rPr lang="fr-FR" sz="1400" dirty="0">
                <a:solidFill>
                  <a:schemeClr val="tx1"/>
                </a:solidFill>
                <a:latin typeface="Courier New"/>
              </a:rPr>
              <a:t>      </a:t>
            </a:r>
            <a:r>
              <a:rPr lang="fr-FR" sz="1400" b="1" dirty="0">
                <a:solidFill>
                  <a:schemeClr val="tx1"/>
                </a:solidFill>
                <a:latin typeface="Courier New"/>
              </a:rPr>
              <a:t>c:_0</a:t>
            </a:r>
            <a:r>
              <a:rPr lang="fr-FR" sz="1400" dirty="0">
                <a:solidFill>
                  <a:schemeClr val="tx1"/>
                </a:solidFill>
                <a:latin typeface="Courier New"/>
              </a:rPr>
              <a:t>="toto" </a:t>
            </a:r>
            <a:r>
              <a:rPr lang="fr-FR" sz="1400" b="1" dirty="0">
                <a:solidFill>
                  <a:schemeClr val="tx1"/>
                </a:solidFill>
                <a:latin typeface="Courier New"/>
              </a:rPr>
              <a:t>c:_1</a:t>
            </a:r>
            <a:r>
              <a:rPr lang="fr-FR" sz="1400" dirty="0">
                <a:solidFill>
                  <a:schemeClr val="tx1"/>
                </a:solidFill>
                <a:latin typeface="Courier New"/>
              </a:rPr>
              <a:t>="bob@aol.com"/&gt;</a:t>
            </a:r>
          </a:p>
        </p:txBody>
      </p:sp>
      <p:sp>
        <p:nvSpPr>
          <p:cNvPr id="7" name="ZoneTexte 6"/>
          <p:cNvSpPr txBox="1"/>
          <p:nvPr/>
        </p:nvSpPr>
        <p:spPr>
          <a:xfrm>
            <a:off x="1857375" y="5514976"/>
            <a:ext cx="8382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chemeClr val="tx1"/>
                </a:solidFill>
                <a:latin typeface="Courier New"/>
              </a:rPr>
              <a:t>&lt;</a:t>
            </a:r>
            <a:r>
              <a:rPr lang="fr-FR" sz="1200" dirty="0" err="1">
                <a:solidFill>
                  <a:schemeClr val="tx1"/>
                </a:solidFill>
                <a:latin typeface="Courier New"/>
              </a:rPr>
              <a:t>beans</a:t>
            </a:r>
            <a:endParaRPr lang="fr-FR" sz="1200" dirty="0">
              <a:solidFill>
                <a:schemeClr val="tx1"/>
              </a:solidFill>
              <a:latin typeface="Courier New"/>
            </a:endParaRPr>
          </a:p>
          <a:p>
            <a:pPr>
              <a:defRPr/>
            </a:pPr>
            <a:r>
              <a:rPr lang="fr-FR" sz="1200" dirty="0">
                <a:solidFill>
                  <a:schemeClr val="tx1"/>
                </a:solidFill>
                <a:latin typeface="Courier New"/>
              </a:rPr>
              <a:t>  </a:t>
            </a:r>
            <a:r>
              <a:rPr lang="fr-FR" sz="1200" dirty="0" err="1">
                <a:solidFill>
                  <a:schemeClr val="tx1"/>
                </a:solidFill>
                <a:latin typeface="Courier New"/>
              </a:rPr>
              <a:t>xmlns</a:t>
            </a:r>
            <a:r>
              <a:rPr lang="fr-FR" sz="1200" dirty="0">
                <a:solidFill>
                  <a:schemeClr val="tx1"/>
                </a:solidFill>
                <a:latin typeface="Courier New"/>
              </a:rPr>
              <a:t>="http://www.springframework.org/schema/beans"</a:t>
            </a:r>
          </a:p>
          <a:p>
            <a:pPr>
              <a:defRPr/>
            </a:pPr>
            <a:r>
              <a:rPr lang="fr-FR" sz="1200" dirty="0">
                <a:solidFill>
                  <a:schemeClr val="tx1"/>
                </a:solidFill>
                <a:latin typeface="Courier New"/>
              </a:rPr>
              <a:t>  </a:t>
            </a:r>
            <a:r>
              <a:rPr lang="fr-FR" sz="1200" dirty="0" err="1">
                <a:solidFill>
                  <a:schemeClr val="tx1"/>
                </a:solidFill>
                <a:latin typeface="Courier New"/>
              </a:rPr>
              <a:t>xmlns:xsi</a:t>
            </a:r>
            <a:r>
              <a:rPr lang="fr-FR" sz="1200" dirty="0">
                <a:solidFill>
                  <a:schemeClr val="tx1"/>
                </a:solidFill>
                <a:latin typeface="Courier New"/>
              </a:rPr>
              <a:t>="http://www.w3.org/2001/XMLSchema-instance"</a:t>
            </a:r>
          </a:p>
          <a:p>
            <a:pPr>
              <a:defRPr/>
            </a:pPr>
            <a:r>
              <a:rPr lang="fr-FR" sz="1200" b="1" dirty="0">
                <a:solidFill>
                  <a:schemeClr val="tx1"/>
                </a:solidFill>
                <a:latin typeface="Courier New"/>
              </a:rPr>
              <a:t>  </a:t>
            </a:r>
            <a:r>
              <a:rPr lang="fr-FR" sz="1200" b="1" dirty="0" err="1">
                <a:solidFill>
                  <a:schemeClr val="tx1"/>
                </a:solidFill>
                <a:latin typeface="Courier New"/>
              </a:rPr>
              <a:t>xmlns:c</a:t>
            </a:r>
            <a:r>
              <a:rPr lang="fr-FR" sz="1200" b="1" dirty="0">
                <a:solidFill>
                  <a:schemeClr val="tx1"/>
                </a:solidFill>
                <a:latin typeface="Courier New"/>
              </a:rPr>
              <a:t>="http://www.springframework.org/schema/c"</a:t>
            </a:r>
          </a:p>
          <a:p>
            <a:pPr>
              <a:defRPr/>
            </a:pPr>
            <a:r>
              <a:rPr lang="fr-FR" sz="1200" dirty="0">
                <a:solidFill>
                  <a:schemeClr val="tx1"/>
                </a:solidFill>
                <a:latin typeface="Courier New"/>
              </a:rPr>
              <a:t>  </a:t>
            </a:r>
            <a:r>
              <a:rPr lang="fr-FR" sz="1200" dirty="0" err="1">
                <a:solidFill>
                  <a:schemeClr val="tx1"/>
                </a:solidFill>
                <a:latin typeface="Courier New"/>
              </a:rPr>
              <a:t>xsi:schemaLocation</a:t>
            </a:r>
            <a:r>
              <a:rPr lang="fr-FR" sz="1200" dirty="0">
                <a:solidFill>
                  <a:schemeClr val="tx1"/>
                </a:solidFill>
                <a:latin typeface="Courier New"/>
              </a:rPr>
              <a:t>="  http://www.springframework.org/schema/beans</a:t>
            </a:r>
          </a:p>
          <a:p>
            <a:pPr>
              <a:defRPr/>
            </a:pPr>
            <a:r>
              <a:rPr lang="fr-FR" sz="1200" dirty="0">
                <a:solidFill>
                  <a:schemeClr val="tx1"/>
                </a:solidFill>
                <a:latin typeface="Courier New"/>
              </a:rPr>
              <a:t>		http://www.springframework.org/schema/beans/spring-beans.xsd"&gt;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96</a:t>
            </a:fld>
            <a:endParaRPr lang="fr-FR"/>
          </a:p>
        </p:txBody>
      </p:sp>
      <p:sp>
        <p:nvSpPr>
          <p:cNvPr id="3" name="Espace réservé du pied de page 2">
            <a:extLst>
              <a:ext uri="{FF2B5EF4-FFF2-40B4-BE49-F238E27FC236}">
                <a16:creationId xmlns:a16="http://schemas.microsoft.com/office/drawing/2014/main" id="{B93B814F-FFE2-4CED-A2A3-47F61A67610A}"/>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108066009"/>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namespaces</a:t>
            </a:r>
            <a:r>
              <a:rPr lang="fr-FR" dirty="0"/>
              <a:t> </a:t>
            </a:r>
            <a:r>
              <a:rPr lang="fr-FR" dirty="0" err="1"/>
              <a:t>util</a:t>
            </a:r>
            <a:endParaRPr lang="fr-FR" dirty="0"/>
          </a:p>
        </p:txBody>
      </p:sp>
      <p:sp>
        <p:nvSpPr>
          <p:cNvPr id="145411" name="Espace réservé du contenu 2"/>
          <p:cNvSpPr>
            <a:spLocks noGrp="1"/>
          </p:cNvSpPr>
          <p:nvPr>
            <p:ph idx="1"/>
          </p:nvPr>
        </p:nvSpPr>
        <p:spPr/>
        <p:txBody>
          <a:bodyPr>
            <a:normAutofit lnSpcReduction="10000"/>
          </a:bodyPr>
          <a:lstStyle/>
          <a:p>
            <a:r>
              <a:rPr lang="fr-FR" altLang="en-US" dirty="0"/>
              <a:t>Le tag « </a:t>
            </a:r>
            <a:r>
              <a:rPr lang="fr-FR" altLang="en-US" dirty="0" err="1"/>
              <a:t>util</a:t>
            </a:r>
            <a:r>
              <a:rPr lang="fr-FR" altLang="en-US" dirty="0"/>
              <a:t> » permet une écriture XML simplifiée des définitions de </a:t>
            </a:r>
            <a:r>
              <a:rPr lang="fr-FR" altLang="en-US" dirty="0" err="1"/>
              <a:t>bean</a:t>
            </a:r>
            <a:endParaRPr lang="fr-FR" altLang="en-US" dirty="0"/>
          </a:p>
          <a:p>
            <a:endParaRPr lang="fr-FR" altLang="en-US" dirty="0"/>
          </a:p>
          <a:p>
            <a:r>
              <a:rPr lang="fr-FR" altLang="en-US" dirty="0"/>
              <a:t>Chargement d’un fichier de propriétés</a:t>
            </a:r>
          </a:p>
          <a:p>
            <a:pPr lvl="1"/>
            <a:r>
              <a:rPr lang="fr-FR" altLang="en-US" dirty="0"/>
              <a:t>Avant :</a:t>
            </a:r>
          </a:p>
          <a:p>
            <a:pPr lvl="1"/>
            <a:endParaRPr lang="fr-FR" altLang="en-US" dirty="0"/>
          </a:p>
          <a:p>
            <a:pPr lvl="1"/>
            <a:r>
              <a:rPr lang="fr-FR" altLang="en-US" dirty="0"/>
              <a:t>Avec le </a:t>
            </a:r>
            <a:r>
              <a:rPr lang="fr-FR" altLang="en-US" dirty="0" err="1"/>
              <a:t>namespace</a:t>
            </a:r>
            <a:r>
              <a:rPr lang="fr-FR" altLang="en-US" dirty="0"/>
              <a:t> :</a:t>
            </a:r>
          </a:p>
          <a:p>
            <a:pPr lvl="1"/>
            <a:endParaRPr lang="fr-FR" altLang="en-US" dirty="0"/>
          </a:p>
          <a:p>
            <a:pPr lvl="1"/>
            <a:r>
              <a:rPr lang="fr-FR" altLang="en-US" dirty="0"/>
              <a:t>Attention : ceci </a:t>
            </a:r>
            <a:r>
              <a:rPr lang="fr-FR" altLang="en-US" b="1" dirty="0"/>
              <a:t>n’est pas</a:t>
            </a:r>
            <a:r>
              <a:rPr lang="fr-FR" altLang="en-US" dirty="0"/>
              <a:t> un </a:t>
            </a:r>
            <a:r>
              <a:rPr lang="fr-FR" altLang="en-US" dirty="0" err="1"/>
              <a:t>PropertyPlaceHolder</a:t>
            </a:r>
            <a:r>
              <a:rPr lang="fr-FR" altLang="en-US" dirty="0"/>
              <a:t>. Ici le fichier de </a:t>
            </a:r>
            <a:r>
              <a:rPr lang="fr-FR" altLang="en-US" dirty="0" err="1"/>
              <a:t>properties</a:t>
            </a:r>
            <a:r>
              <a:rPr lang="fr-FR" altLang="en-US" dirty="0"/>
              <a:t> aura un rôle applicatif. </a:t>
            </a:r>
          </a:p>
          <a:p>
            <a:endParaRPr lang="fr-FR" altLang="en-US" dirty="0"/>
          </a:p>
        </p:txBody>
      </p:sp>
      <p:sp>
        <p:nvSpPr>
          <p:cNvPr id="6" name="ZoneTexte 5"/>
          <p:cNvSpPr txBox="1"/>
          <p:nvPr/>
        </p:nvSpPr>
        <p:spPr>
          <a:xfrm>
            <a:off x="3486150" y="3532371"/>
            <a:ext cx="74295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 id="</a:t>
            </a:r>
            <a:r>
              <a:rPr lang="fr-FR" sz="1200" dirty="0" err="1">
                <a:solidFill>
                  <a:schemeClr val="tx1"/>
                </a:solidFill>
                <a:latin typeface="Courier New"/>
              </a:rPr>
              <a:t>jdbcConf</a:t>
            </a:r>
            <a:r>
              <a:rPr lang="fr-FR" sz="1200" dirty="0">
                <a:solidFill>
                  <a:schemeClr val="tx1"/>
                </a:solidFill>
                <a:latin typeface="Courier New"/>
              </a:rPr>
              <a:t>" </a:t>
            </a:r>
          </a:p>
          <a:p>
            <a:pPr>
              <a:defRPr/>
            </a:pPr>
            <a:r>
              <a:rPr lang="fr-FR" sz="1200" dirty="0">
                <a:solidFill>
                  <a:schemeClr val="tx1"/>
                </a:solidFill>
                <a:latin typeface="Courier New"/>
              </a:rPr>
              <a:t>      class="</a:t>
            </a:r>
            <a:r>
              <a:rPr lang="fr-FR" sz="1200" dirty="0" err="1">
                <a:solidFill>
                  <a:schemeClr val="tx1"/>
                </a:solidFill>
                <a:latin typeface="Courier New"/>
              </a:rPr>
              <a:t>org.springframework.beans.factory.config.PropertiesFactoryBean</a:t>
            </a:r>
            <a:r>
              <a:rPr lang="fr-FR" sz="1200" dirty="0">
                <a:solidFill>
                  <a:schemeClr val="tx1"/>
                </a:solidFill>
                <a:latin typeface="Courier New"/>
              </a:rPr>
              <a:t>"&gt;</a:t>
            </a:r>
          </a:p>
          <a:p>
            <a:pPr>
              <a:defRPr/>
            </a:pPr>
            <a:r>
              <a:rPr lang="en-US" sz="1200" dirty="0">
                <a:solidFill>
                  <a:schemeClr val="tx1"/>
                </a:solidFill>
                <a:latin typeface="Courier New"/>
              </a:rPr>
              <a:t> &lt;property name="location" value="</a:t>
            </a:r>
            <a:r>
              <a:rPr lang="en-US" sz="1200" dirty="0" err="1">
                <a:solidFill>
                  <a:schemeClr val="tx1"/>
                </a:solidFill>
                <a:latin typeface="Courier New"/>
              </a:rPr>
              <a:t>classpath:com</a:t>
            </a:r>
            <a:r>
              <a:rPr lang="en-US" sz="1200" dirty="0">
                <a:solidFill>
                  <a:schemeClr val="tx1"/>
                </a:solidFill>
                <a:latin typeface="Courier New"/>
              </a:rPr>
              <a:t>/foo/</a:t>
            </a:r>
            <a:r>
              <a:rPr lang="en-US" sz="1200" dirty="0" err="1">
                <a:solidFill>
                  <a:schemeClr val="tx1"/>
                </a:solidFill>
                <a:latin typeface="Courier New"/>
              </a:rPr>
              <a:t>jdbc-p.properties</a:t>
            </a:r>
            <a:r>
              <a:rPr lang="en-US" sz="1200" dirty="0">
                <a:solidFill>
                  <a:schemeClr val="tx1"/>
                </a:solidFill>
                <a:latin typeface="Courier New"/>
              </a:rPr>
              <a:t>" /&gt;</a:t>
            </a:r>
          </a:p>
          <a:p>
            <a:pPr>
              <a:defRPr/>
            </a:pPr>
            <a:r>
              <a:rPr lang="fr-FR" sz="1200" dirty="0">
                <a:solidFill>
                  <a:schemeClr val="tx1"/>
                </a:solidFill>
                <a:latin typeface="Courier New"/>
              </a:rPr>
              <a:t>&lt;/</a:t>
            </a:r>
            <a:r>
              <a:rPr lang="fr-FR" sz="1200" dirty="0" err="1">
                <a:solidFill>
                  <a:schemeClr val="tx1"/>
                </a:solidFill>
                <a:latin typeface="Courier New"/>
              </a:rPr>
              <a:t>bean</a:t>
            </a:r>
            <a:r>
              <a:rPr lang="fr-FR" sz="1200" dirty="0">
                <a:solidFill>
                  <a:schemeClr val="tx1"/>
                </a:solidFill>
                <a:latin typeface="Courier New"/>
              </a:rPr>
              <a:t>&gt;</a:t>
            </a:r>
          </a:p>
        </p:txBody>
      </p:sp>
      <p:sp>
        <p:nvSpPr>
          <p:cNvPr id="7" name="ZoneTexte 6"/>
          <p:cNvSpPr txBox="1"/>
          <p:nvPr/>
        </p:nvSpPr>
        <p:spPr>
          <a:xfrm>
            <a:off x="3209924" y="5055609"/>
            <a:ext cx="7705725" cy="2841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lvl1pPr>
              <a:defRPr>
                <a:solidFill>
                  <a:schemeClr val="tx1"/>
                </a:solidFill>
                <a:latin typeface="Arial Narrow" pitchFamily="34" charset="0"/>
                <a:cs typeface="Arial" pitchFamily="34" charset="0"/>
              </a:defRPr>
            </a:lvl1pPr>
            <a:lvl2pPr marL="742950" indent="-285750">
              <a:defRPr>
                <a:solidFill>
                  <a:schemeClr val="tx1"/>
                </a:solidFill>
                <a:latin typeface="Arial Narrow" pitchFamily="34" charset="0"/>
                <a:cs typeface="Arial" pitchFamily="34" charset="0"/>
              </a:defRPr>
            </a:lvl2pPr>
            <a:lvl3pPr marL="1143000" indent="-228600">
              <a:defRPr>
                <a:solidFill>
                  <a:schemeClr val="tx1"/>
                </a:solidFill>
                <a:latin typeface="Arial Narrow" pitchFamily="34" charset="0"/>
                <a:cs typeface="Arial" pitchFamily="34" charset="0"/>
              </a:defRPr>
            </a:lvl3pPr>
            <a:lvl4pPr marL="1600200" indent="-228600">
              <a:defRPr>
                <a:solidFill>
                  <a:schemeClr val="tx1"/>
                </a:solidFill>
                <a:latin typeface="Arial Narrow" pitchFamily="34" charset="0"/>
                <a:cs typeface="Arial" pitchFamily="34" charset="0"/>
              </a:defRPr>
            </a:lvl4pPr>
            <a:lvl5pPr marL="2057400" indent="-228600">
              <a:defRPr>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a:solidFill>
                  <a:schemeClr val="tx1"/>
                </a:solidFill>
                <a:latin typeface="Arial Narrow" pitchFamily="34" charset="0"/>
                <a:cs typeface="Arial" pitchFamily="34" charset="0"/>
              </a:defRPr>
            </a:lvl9pPr>
          </a:lstStyle>
          <a:p>
            <a:pPr>
              <a:defRPr/>
            </a:pPr>
            <a:r>
              <a:rPr lang="fr-FR" altLang="fr-FR" sz="1200" dirty="0">
                <a:latin typeface="Courier New" pitchFamily="49" charset="0"/>
              </a:rPr>
              <a:t>&lt;</a:t>
            </a:r>
            <a:r>
              <a:rPr lang="fr-FR" altLang="fr-FR" sz="1200" dirty="0" err="1">
                <a:latin typeface="Courier New" pitchFamily="49" charset="0"/>
              </a:rPr>
              <a:t>util:properties</a:t>
            </a:r>
            <a:r>
              <a:rPr lang="fr-FR" altLang="fr-FR" sz="1200" dirty="0">
                <a:latin typeface="Courier New" pitchFamily="49" charset="0"/>
              </a:rPr>
              <a:t> id="</a:t>
            </a:r>
            <a:r>
              <a:rPr lang="fr-FR" altLang="fr-FR" sz="1200" dirty="0" err="1">
                <a:latin typeface="Courier New" pitchFamily="49" charset="0"/>
              </a:rPr>
              <a:t>jdbcConf</a:t>
            </a:r>
            <a:r>
              <a:rPr lang="fr-FR" altLang="fr-FR" sz="1200" dirty="0">
                <a:latin typeface="Courier New" pitchFamily="49" charset="0"/>
              </a:rPr>
              <a:t>" location="</a:t>
            </a:r>
            <a:r>
              <a:rPr lang="fr-FR" altLang="fr-FR" sz="1200" dirty="0" err="1">
                <a:latin typeface="Courier New" pitchFamily="49" charset="0"/>
              </a:rPr>
              <a:t>classpath:com</a:t>
            </a:r>
            <a:r>
              <a:rPr lang="fr-FR" altLang="fr-FR" sz="1200" dirty="0">
                <a:latin typeface="Courier New" pitchFamily="49" charset="0"/>
              </a:rPr>
              <a:t>/</a:t>
            </a:r>
            <a:r>
              <a:rPr lang="fr-FR" altLang="fr-FR" sz="1200" dirty="0" err="1">
                <a:latin typeface="Courier New" pitchFamily="49" charset="0"/>
              </a:rPr>
              <a:t>foo</a:t>
            </a:r>
            <a:r>
              <a:rPr lang="fr-FR" altLang="fr-FR" sz="1200" dirty="0">
                <a:latin typeface="Courier New" pitchFamily="49" charset="0"/>
              </a:rPr>
              <a:t>/</a:t>
            </a:r>
            <a:r>
              <a:rPr lang="fr-FR" altLang="fr-FR" sz="1200" dirty="0" err="1">
                <a:latin typeface="Courier New" pitchFamily="49" charset="0"/>
              </a:rPr>
              <a:t>jdbc-p.properties</a:t>
            </a:r>
            <a:r>
              <a:rPr lang="fr-FR" altLang="fr-FR" sz="1200" dirty="0">
                <a:latin typeface="Courier New" pitchFamily="49" charset="0"/>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97</a:t>
            </a:fld>
            <a:endParaRPr lang="fr-FR"/>
          </a:p>
        </p:txBody>
      </p:sp>
      <p:sp>
        <p:nvSpPr>
          <p:cNvPr id="3" name="Espace réservé du pied de page 2">
            <a:extLst>
              <a:ext uri="{FF2B5EF4-FFF2-40B4-BE49-F238E27FC236}">
                <a16:creationId xmlns:a16="http://schemas.microsoft.com/office/drawing/2014/main" id="{1A58D96C-4AFC-4110-A75B-813A1C8F3111}"/>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190406496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a:t>namespaces</a:t>
            </a:r>
            <a:r>
              <a:rPr lang="fr-FR" dirty="0"/>
              <a:t> </a:t>
            </a:r>
            <a:r>
              <a:rPr lang="fr-FR" dirty="0" err="1"/>
              <a:t>util</a:t>
            </a:r>
            <a:endParaRPr lang="fr-FR" dirty="0"/>
          </a:p>
        </p:txBody>
      </p:sp>
      <p:sp>
        <p:nvSpPr>
          <p:cNvPr id="145411" name="Espace réservé du contenu 2"/>
          <p:cNvSpPr>
            <a:spLocks noGrp="1"/>
          </p:cNvSpPr>
          <p:nvPr>
            <p:ph idx="1"/>
          </p:nvPr>
        </p:nvSpPr>
        <p:spPr/>
        <p:txBody>
          <a:bodyPr/>
          <a:lstStyle/>
          <a:p>
            <a:r>
              <a:rPr lang="fr-FR" altLang="en-US" dirty="0"/>
              <a:t>Déclaration d’une liste</a:t>
            </a:r>
          </a:p>
          <a:p>
            <a:endParaRPr lang="fr-FR" altLang="en-US" dirty="0"/>
          </a:p>
        </p:txBody>
      </p:sp>
      <p:sp>
        <p:nvSpPr>
          <p:cNvPr id="9" name="ZoneTexte 8"/>
          <p:cNvSpPr txBox="1"/>
          <p:nvPr/>
        </p:nvSpPr>
        <p:spPr>
          <a:xfrm>
            <a:off x="1427755" y="2008878"/>
            <a:ext cx="914646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 id="emails" class="</a:t>
            </a:r>
            <a:r>
              <a:rPr lang="fr-FR" sz="1400" dirty="0" err="1">
                <a:solidFill>
                  <a:schemeClr val="tx1"/>
                </a:solidFill>
                <a:latin typeface="Courier New"/>
              </a:rPr>
              <a:t>org.springframework.beans.factory.config.ListFactoryBean</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 </a:t>
            </a:r>
            <a:r>
              <a:rPr lang="fr-FR" sz="1400" dirty="0" err="1">
                <a:solidFill>
                  <a:schemeClr val="tx1"/>
                </a:solidFill>
                <a:latin typeface="Courier New"/>
              </a:rPr>
              <a:t>name</a:t>
            </a:r>
            <a:r>
              <a:rPr lang="fr-FR" sz="1400" dirty="0">
                <a:solidFill>
                  <a:schemeClr val="tx1"/>
                </a:solidFill>
                <a:latin typeface="Courier New"/>
              </a:rPr>
              <a:t>="</a:t>
            </a:r>
            <a:r>
              <a:rPr lang="fr-FR" sz="1400" dirty="0" err="1">
                <a:solidFill>
                  <a:schemeClr val="tx1"/>
                </a:solidFill>
                <a:latin typeface="Courier New"/>
              </a:rPr>
              <a:t>sourceList</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list</a:t>
            </a:r>
            <a:r>
              <a:rPr lang="fr-FR" sz="1400" dirty="0">
                <a:solidFill>
                  <a:schemeClr val="tx1"/>
                </a:solidFill>
                <a:latin typeface="Courier New"/>
              </a:rPr>
              <a:t>&gt;</a:t>
            </a:r>
          </a:p>
          <a:p>
            <a:pPr>
              <a:defRPr/>
            </a:pPr>
            <a:r>
              <a:rPr lang="fr-FR" sz="1400" dirty="0">
                <a:solidFill>
                  <a:schemeClr val="tx1"/>
                </a:solidFill>
                <a:latin typeface="Courier New"/>
              </a:rPr>
              <a:t>   &lt;value&gt;pechorin@hero.org&lt;/value&gt;</a:t>
            </a:r>
          </a:p>
          <a:p>
            <a:pPr>
              <a:defRPr/>
            </a:pPr>
            <a:r>
              <a:rPr lang="fr-FR" sz="1400" dirty="0">
                <a:solidFill>
                  <a:schemeClr val="tx1"/>
                </a:solidFill>
                <a:latin typeface="Courier New"/>
              </a:rPr>
              <a:t>   &lt;value&gt;stavrogin@gov.org&lt;/value&gt;</a:t>
            </a:r>
          </a:p>
          <a:p>
            <a:pPr>
              <a:defRPr/>
            </a:pPr>
            <a:r>
              <a:rPr lang="fr-FR" sz="1400" dirty="0">
                <a:solidFill>
                  <a:schemeClr val="tx1"/>
                </a:solidFill>
                <a:latin typeface="Courier New"/>
              </a:rPr>
              <a:t>   &lt;value&gt;porfiry@gov.org&lt;/value&gt;</a:t>
            </a:r>
          </a:p>
          <a:p>
            <a:pPr>
              <a:defRPr/>
            </a:pPr>
            <a:r>
              <a:rPr lang="fr-FR" sz="1400" dirty="0">
                <a:solidFill>
                  <a:schemeClr val="tx1"/>
                </a:solidFill>
                <a:latin typeface="Courier New"/>
              </a:rPr>
              <a:t>  &lt;/</a:t>
            </a:r>
            <a:r>
              <a:rPr lang="fr-FR" sz="1400" dirty="0" err="1">
                <a:solidFill>
                  <a:schemeClr val="tx1"/>
                </a:solidFill>
                <a:latin typeface="Courier New"/>
              </a:rPr>
              <a:t>list</a:t>
            </a:r>
            <a:r>
              <a:rPr lang="fr-FR" sz="1400" dirty="0">
                <a:solidFill>
                  <a:schemeClr val="tx1"/>
                </a:solidFill>
                <a:latin typeface="Courier New"/>
              </a:rPr>
              <a:t>&gt;</a:t>
            </a:r>
          </a:p>
          <a:p>
            <a:pPr>
              <a:defRPr/>
            </a:pPr>
            <a:r>
              <a:rPr lang="fr-FR" sz="1400" dirty="0">
                <a:solidFill>
                  <a:schemeClr val="tx1"/>
                </a:solidFill>
                <a:latin typeface="Courier New"/>
              </a:rPr>
              <a:t> &lt;/</a:t>
            </a:r>
            <a:r>
              <a:rPr lang="fr-FR" sz="1400" dirty="0" err="1">
                <a:solidFill>
                  <a:schemeClr val="tx1"/>
                </a:solidFill>
                <a:latin typeface="Courier New"/>
              </a:rPr>
              <a:t>property</a:t>
            </a:r>
            <a:r>
              <a:rPr lang="fr-FR" sz="1400" dirty="0">
                <a:solidFill>
                  <a:schemeClr val="tx1"/>
                </a:solidFill>
                <a:latin typeface="Courier New"/>
              </a:rPr>
              <a:t>&gt;</a:t>
            </a:r>
          </a:p>
          <a:p>
            <a:pPr>
              <a:defRPr/>
            </a:pPr>
            <a:r>
              <a:rPr lang="fr-FR" sz="1400" dirty="0">
                <a:solidFill>
                  <a:schemeClr val="tx1"/>
                </a:solidFill>
                <a:latin typeface="Courier New"/>
              </a:rPr>
              <a:t>&lt;/</a:t>
            </a:r>
            <a:r>
              <a:rPr lang="fr-FR" sz="1400" dirty="0" err="1">
                <a:solidFill>
                  <a:schemeClr val="tx1"/>
                </a:solidFill>
                <a:latin typeface="Courier New"/>
              </a:rPr>
              <a:t>bean</a:t>
            </a:r>
            <a:r>
              <a:rPr lang="fr-FR" sz="1400" dirty="0">
                <a:solidFill>
                  <a:schemeClr val="tx1"/>
                </a:solidFill>
                <a:latin typeface="Courier New"/>
              </a:rPr>
              <a:t>&gt;</a:t>
            </a:r>
          </a:p>
        </p:txBody>
      </p:sp>
      <p:sp>
        <p:nvSpPr>
          <p:cNvPr id="10" name="ZoneTexte 9"/>
          <p:cNvSpPr txBox="1"/>
          <p:nvPr/>
        </p:nvSpPr>
        <p:spPr>
          <a:xfrm>
            <a:off x="1427755" y="4304608"/>
            <a:ext cx="3669102" cy="1015663"/>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p>
            <a:pPr>
              <a:defRPr/>
            </a:pPr>
            <a:r>
              <a:rPr lang="fr-FR" sz="1200" dirty="0">
                <a:solidFill>
                  <a:srgbClr val="008080"/>
                </a:solidFill>
                <a:latin typeface="Courier New"/>
              </a:rPr>
              <a:t>&lt;</a:t>
            </a:r>
            <a:r>
              <a:rPr lang="fr-FR" sz="1200" dirty="0" err="1">
                <a:solidFill>
                  <a:srgbClr val="3F7F7F"/>
                </a:solidFill>
                <a:latin typeface="Courier New"/>
              </a:rPr>
              <a:t>util:list</a:t>
            </a:r>
            <a:r>
              <a:rPr lang="fr-FR" sz="1200" dirty="0">
                <a:solidFill>
                  <a:srgbClr val="3F7F7F"/>
                </a:solidFill>
                <a:latin typeface="Courier New"/>
              </a:rPr>
              <a:t> </a:t>
            </a:r>
            <a:r>
              <a:rPr lang="fr-FR" sz="1200" dirty="0">
                <a:solidFill>
                  <a:srgbClr val="7F007F"/>
                </a:solidFill>
                <a:latin typeface="Courier New"/>
              </a:rPr>
              <a:t>id</a:t>
            </a:r>
            <a:r>
              <a:rPr lang="fr-FR" sz="1200" dirty="0">
                <a:solidFill>
                  <a:srgbClr val="000000"/>
                </a:solidFill>
                <a:latin typeface="Courier New"/>
              </a:rPr>
              <a:t>=</a:t>
            </a:r>
            <a:r>
              <a:rPr lang="fr-FR" sz="1200" dirty="0">
                <a:solidFill>
                  <a:srgbClr val="2A00FF"/>
                </a:solidFill>
                <a:latin typeface="Courier New"/>
              </a:rPr>
              <a:t>"emails"</a:t>
            </a:r>
            <a:r>
              <a:rPr lang="fr-FR" sz="1200" dirty="0">
                <a:solidFill>
                  <a:srgbClr val="008080"/>
                </a:solidFill>
                <a:latin typeface="Courier New"/>
              </a:rPr>
              <a:t>&gt;</a:t>
            </a:r>
          </a:p>
          <a:p>
            <a:pPr>
              <a:defRPr/>
            </a:pPr>
            <a:r>
              <a:rPr lang="fr-FR" sz="1200" dirty="0">
                <a:solidFill>
                  <a:srgbClr val="000000"/>
                </a:solidFill>
                <a:latin typeface="Courier New"/>
              </a:rPr>
              <a:t>    </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r>
              <a:rPr lang="fr-FR" sz="1200" dirty="0">
                <a:solidFill>
                  <a:srgbClr val="000000"/>
                </a:solidFill>
                <a:latin typeface="Courier New"/>
              </a:rPr>
              <a:t>pechorin@hero.org</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p>
          <a:p>
            <a:pPr>
              <a:defRPr/>
            </a:pPr>
            <a:r>
              <a:rPr lang="fr-FR" sz="1200" dirty="0">
                <a:solidFill>
                  <a:srgbClr val="000000"/>
                </a:solidFill>
                <a:latin typeface="Courier New"/>
              </a:rPr>
              <a:t>    </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r>
              <a:rPr lang="fr-FR" sz="1200" dirty="0">
                <a:solidFill>
                  <a:srgbClr val="000000"/>
                </a:solidFill>
                <a:latin typeface="Courier New"/>
              </a:rPr>
              <a:t>stavrogin@gov.org</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p>
          <a:p>
            <a:pPr>
              <a:defRPr/>
            </a:pPr>
            <a:r>
              <a:rPr lang="fr-FR" sz="1200" dirty="0">
                <a:solidFill>
                  <a:srgbClr val="000000"/>
                </a:solidFill>
                <a:latin typeface="Courier New"/>
              </a:rPr>
              <a:t>    </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r>
              <a:rPr lang="fr-FR" sz="1200" dirty="0">
                <a:solidFill>
                  <a:srgbClr val="000000"/>
                </a:solidFill>
                <a:latin typeface="Courier New"/>
              </a:rPr>
              <a:t>porfiry@gov.org</a:t>
            </a:r>
            <a:r>
              <a:rPr lang="fr-FR" sz="1200" dirty="0">
                <a:solidFill>
                  <a:srgbClr val="008080"/>
                </a:solidFill>
                <a:latin typeface="Courier New"/>
              </a:rPr>
              <a:t>&lt;/</a:t>
            </a:r>
            <a:r>
              <a:rPr lang="fr-FR" sz="1200" dirty="0">
                <a:solidFill>
                  <a:srgbClr val="3F7F7F"/>
                </a:solidFill>
                <a:latin typeface="Courier New"/>
              </a:rPr>
              <a:t>value</a:t>
            </a:r>
            <a:r>
              <a:rPr lang="fr-FR" sz="1200" dirty="0">
                <a:solidFill>
                  <a:srgbClr val="008080"/>
                </a:solidFill>
                <a:latin typeface="Courier New"/>
              </a:rPr>
              <a:t>&gt;</a:t>
            </a:r>
          </a:p>
          <a:p>
            <a:pPr>
              <a:defRPr/>
            </a:pPr>
            <a:r>
              <a:rPr lang="fr-FR" sz="1200" dirty="0">
                <a:solidFill>
                  <a:srgbClr val="008080"/>
                </a:solidFill>
                <a:latin typeface="Courier New"/>
              </a:rPr>
              <a:t>&lt;/</a:t>
            </a:r>
            <a:r>
              <a:rPr lang="fr-FR" sz="1200" dirty="0" err="1">
                <a:solidFill>
                  <a:srgbClr val="3F7F7F"/>
                </a:solidFill>
                <a:latin typeface="Courier New"/>
              </a:rPr>
              <a:t>util:list</a:t>
            </a:r>
            <a:r>
              <a:rPr lang="fr-FR" sz="1200" dirty="0">
                <a:solidFill>
                  <a:srgbClr val="008080"/>
                </a:solidFill>
                <a:latin typeface="Courier New"/>
              </a:rPr>
              <a:t>&gt;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98</a:t>
            </a:fld>
            <a:endParaRPr lang="fr-FR"/>
          </a:p>
        </p:txBody>
      </p:sp>
      <p:sp>
        <p:nvSpPr>
          <p:cNvPr id="3" name="Espace réservé du pied de page 2">
            <a:extLst>
              <a:ext uri="{FF2B5EF4-FFF2-40B4-BE49-F238E27FC236}">
                <a16:creationId xmlns:a16="http://schemas.microsoft.com/office/drawing/2014/main" id="{9BCBC789-D192-4D3D-A45E-76F57C257E56}"/>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4045377033"/>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D’autres </a:t>
            </a:r>
            <a:r>
              <a:rPr lang="fr-FR" dirty="0" err="1"/>
              <a:t>namespaces</a:t>
            </a:r>
            <a:endParaRPr lang="fr-FR" dirty="0"/>
          </a:p>
        </p:txBody>
      </p:sp>
      <p:sp>
        <p:nvSpPr>
          <p:cNvPr id="146435" name="Espace réservé du contenu 2"/>
          <p:cNvSpPr>
            <a:spLocks noGrp="1"/>
          </p:cNvSpPr>
          <p:nvPr>
            <p:ph idx="1"/>
          </p:nvPr>
        </p:nvSpPr>
        <p:spPr/>
        <p:txBody>
          <a:bodyPr/>
          <a:lstStyle/>
          <a:p>
            <a:r>
              <a:rPr lang="fr-FR" altLang="en-US" dirty="0"/>
              <a:t>Spring propose d’autres espaces de noms</a:t>
            </a:r>
          </a:p>
          <a:p>
            <a:pPr lvl="1"/>
            <a:r>
              <a:rPr lang="fr-FR" altLang="en-US" b="1" dirty="0" err="1"/>
              <a:t>lang</a:t>
            </a:r>
            <a:r>
              <a:rPr lang="fr-FR" altLang="en-US" dirty="0"/>
              <a:t> – expose les objets écrit dans un langage dynamique tel que </a:t>
            </a:r>
            <a:r>
              <a:rPr lang="fr-FR" altLang="en-US" dirty="0" err="1"/>
              <a:t>Jruby</a:t>
            </a:r>
            <a:r>
              <a:rPr lang="fr-FR" altLang="en-US" dirty="0"/>
              <a:t> ou Groovy.</a:t>
            </a:r>
          </a:p>
          <a:p>
            <a:pPr lvl="1"/>
            <a:r>
              <a:rPr lang="fr-FR" altLang="en-US" b="1" dirty="0" err="1"/>
              <a:t>jms</a:t>
            </a:r>
            <a:r>
              <a:rPr lang="fr-FR" altLang="en-US" dirty="0"/>
              <a:t> – configuration des </a:t>
            </a:r>
            <a:r>
              <a:rPr lang="fr-FR" altLang="en-US" dirty="0" err="1"/>
              <a:t>beans</a:t>
            </a:r>
            <a:r>
              <a:rPr lang="fr-FR" altLang="en-US" dirty="0"/>
              <a:t> JMS.</a:t>
            </a:r>
          </a:p>
          <a:p>
            <a:pPr lvl="1"/>
            <a:r>
              <a:rPr lang="fr-FR" altLang="en-US" b="1" dirty="0" err="1"/>
              <a:t>tx</a:t>
            </a:r>
            <a:r>
              <a:rPr lang="fr-FR" altLang="en-US" dirty="0"/>
              <a:t> – gestion des transactions.</a:t>
            </a:r>
          </a:p>
          <a:p>
            <a:pPr lvl="1"/>
            <a:r>
              <a:rPr lang="fr-FR" altLang="en-US" b="1" dirty="0" err="1"/>
              <a:t>aop</a:t>
            </a:r>
            <a:r>
              <a:rPr lang="fr-FR" altLang="en-US" dirty="0"/>
              <a:t> – configuration des </a:t>
            </a:r>
            <a:r>
              <a:rPr lang="fr-FR" altLang="en-US" dirty="0" err="1"/>
              <a:t>beans</a:t>
            </a:r>
            <a:r>
              <a:rPr lang="fr-FR" altLang="en-US" dirty="0"/>
              <a:t> par la technologie AOP.</a:t>
            </a:r>
          </a:p>
          <a:p>
            <a:pPr lvl="1"/>
            <a:r>
              <a:rPr lang="fr-FR" altLang="en-US" b="1" dirty="0" err="1"/>
              <a:t>context</a:t>
            </a:r>
            <a:r>
              <a:rPr lang="fr-FR" altLang="en-US" dirty="0"/>
              <a:t> – configuration du contexte Spring (</a:t>
            </a:r>
            <a:r>
              <a:rPr lang="fr-FR" altLang="en-US" dirty="0" err="1"/>
              <a:t>ApplicationContext</a:t>
            </a:r>
            <a:r>
              <a:rPr lang="fr-FR" altLang="en-US" dirty="0"/>
              <a:t>).</a:t>
            </a:r>
          </a:p>
          <a:p>
            <a:pPr lvl="1"/>
            <a:r>
              <a:rPr lang="fr-FR" altLang="en-US" dirty="0"/>
              <a:t>…</a:t>
            </a:r>
          </a:p>
        </p:txBody>
      </p:sp>
      <p:sp>
        <p:nvSpPr>
          <p:cNvPr id="4" name="Espace réservé du numéro de diapositive 3"/>
          <p:cNvSpPr>
            <a:spLocks noGrp="1"/>
          </p:cNvSpPr>
          <p:nvPr>
            <p:ph type="sldNum" sz="quarter" idx="12"/>
          </p:nvPr>
        </p:nvSpPr>
        <p:spPr/>
        <p:txBody>
          <a:bodyPr/>
          <a:lstStyle/>
          <a:p>
            <a:fld id="{27DD2850-4166-4114-B1C5-40990753D8A0}" type="slidenum">
              <a:rPr lang="fr-FR" smtClean="0"/>
              <a:t>99</a:t>
            </a:fld>
            <a:endParaRPr lang="fr-FR"/>
          </a:p>
        </p:txBody>
      </p:sp>
      <p:sp>
        <p:nvSpPr>
          <p:cNvPr id="3" name="Espace réservé du pied de page 2">
            <a:extLst>
              <a:ext uri="{FF2B5EF4-FFF2-40B4-BE49-F238E27FC236}">
                <a16:creationId xmlns:a16="http://schemas.microsoft.com/office/drawing/2014/main" id="{D28A3F1A-E90F-4DDD-BC9C-151307AD4A5E}"/>
              </a:ext>
            </a:extLst>
          </p:cNvPr>
          <p:cNvSpPr>
            <a:spLocks noGrp="1"/>
          </p:cNvSpPr>
          <p:nvPr>
            <p:ph type="ftr" sz="quarter" idx="3"/>
          </p:nvPr>
        </p:nvSpPr>
        <p:spPr>
          <a:xfrm>
            <a:off x="1" y="6600341"/>
            <a:ext cx="2725946" cy="257660"/>
          </a:xfrm>
        </p:spPr>
        <p:txBody>
          <a:bodyPr/>
          <a:lstStyle/>
          <a:p>
            <a:r>
              <a:rPr lang="en-US"/>
              <a:t>@ Ferret Renaud</a:t>
            </a:r>
            <a:endParaRPr lang="en-US" dirty="0"/>
          </a:p>
        </p:txBody>
      </p:sp>
    </p:spTree>
    <p:extLst>
      <p:ext uri="{BB962C8B-B14F-4D97-AF65-F5344CB8AC3E}">
        <p14:creationId xmlns:p14="http://schemas.microsoft.com/office/powerpoint/2010/main" val="3454976517"/>
      </p:ext>
    </p:extLst>
  </p:cSld>
  <p:clrMapOvr>
    <a:masterClrMapping/>
  </p:clrMapOvr>
  <p:transition spd="slow"/>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5FDA484BA1454AA45CCCCC1FBDAA82" ma:contentTypeVersion="3" ma:contentTypeDescription="Crée un document." ma:contentTypeScope="" ma:versionID="372f4592423f1afabb34f35df90aeb50">
  <xsd:schema xmlns:xsd="http://www.w3.org/2001/XMLSchema" xmlns:xs="http://www.w3.org/2001/XMLSchema" xmlns:p="http://schemas.microsoft.com/office/2006/metadata/properties" xmlns:ns2="1917f85f-3ceb-4572-a7c5-edf06714899c" targetNamespace="http://schemas.microsoft.com/office/2006/metadata/properties" ma:root="true" ma:fieldsID="560cf28cfb95d51c79a4c21d2ab15330" ns2:_="">
    <xsd:import namespace="1917f85f-3ceb-4572-a7c5-edf06714899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17f85f-3ceb-4572-a7c5-edf06714899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6AF832-278D-48D1-B338-7BF885F7068C}"/>
</file>

<file path=customXml/itemProps2.xml><?xml version="1.0" encoding="utf-8"?>
<ds:datastoreItem xmlns:ds="http://schemas.openxmlformats.org/officeDocument/2006/customXml" ds:itemID="{F2071203-1394-4BAB-948D-7DECF77E57B4}"/>
</file>

<file path=customXml/itemProps3.xml><?xml version="1.0" encoding="utf-8"?>
<ds:datastoreItem xmlns:ds="http://schemas.openxmlformats.org/officeDocument/2006/customXml" ds:itemID="{A89F7955-ABEE-404D-A304-12CC3DDD987C}"/>
</file>

<file path=docProps/app.xml><?xml version="1.0" encoding="utf-8"?>
<Properties xmlns="http://schemas.openxmlformats.org/officeDocument/2006/extended-properties" xmlns:vt="http://schemas.openxmlformats.org/officeDocument/2006/docPropsVTypes">
  <Template>Default Theme</Template>
  <TotalTime>1473</TotalTime>
  <Words>44346</Words>
  <Application>Microsoft Office PowerPoint</Application>
  <PresentationFormat>Grand écran</PresentationFormat>
  <Paragraphs>9133</Paragraphs>
  <Slides>620</Slides>
  <Notes>620</Notes>
  <HiddenSlides>0</HiddenSlides>
  <MMClips>0</MMClips>
  <ScaleCrop>false</ScaleCrop>
  <HeadingPairs>
    <vt:vector size="8" baseType="variant">
      <vt:variant>
        <vt:lpstr>Polices utilisées</vt:lpstr>
      </vt:variant>
      <vt:variant>
        <vt:i4>13</vt:i4>
      </vt:variant>
      <vt:variant>
        <vt:lpstr>Thème</vt:lpstr>
      </vt:variant>
      <vt:variant>
        <vt:i4>1</vt:i4>
      </vt:variant>
      <vt:variant>
        <vt:lpstr>Serveurs OLE incorporés</vt:lpstr>
      </vt:variant>
      <vt:variant>
        <vt:i4>1</vt:i4>
      </vt:variant>
      <vt:variant>
        <vt:lpstr>Titres des diapositives</vt:lpstr>
      </vt:variant>
      <vt:variant>
        <vt:i4>620</vt:i4>
      </vt:variant>
    </vt:vector>
  </HeadingPairs>
  <TitlesOfParts>
    <vt:vector size="635" baseType="lpstr">
      <vt:lpstr>Microsoft YaHei</vt:lpstr>
      <vt:lpstr>MS PGothic</vt:lpstr>
      <vt:lpstr>Arial</vt:lpstr>
      <vt:lpstr>Arial Narrow</vt:lpstr>
      <vt:lpstr>Calibri</vt:lpstr>
      <vt:lpstr>Century Gothic</vt:lpstr>
      <vt:lpstr>Consolas</vt:lpstr>
      <vt:lpstr>Courier New</vt:lpstr>
      <vt:lpstr>Lucida Sans Unicode</vt:lpstr>
      <vt:lpstr>Mangal</vt:lpstr>
      <vt:lpstr>Times New Roman</vt:lpstr>
      <vt:lpstr>Wingdings</vt:lpstr>
      <vt:lpstr>Wingdings 3</vt:lpstr>
      <vt:lpstr>Brin</vt:lpstr>
      <vt:lpstr>Image bitmap</vt:lpstr>
      <vt:lpstr>Formation Spring</vt:lpstr>
      <vt:lpstr>Introduction</vt:lpstr>
      <vt:lpstr>Présentation</vt:lpstr>
      <vt:lpstr>Historique</vt:lpstr>
      <vt:lpstr>Objectifs du framework Spring</vt:lpstr>
      <vt:lpstr>Asssemblage avec Spring</vt:lpstr>
      <vt:lpstr>Notion de "conteneurs légers"</vt:lpstr>
      <vt:lpstr>Spring et les composants logiciels</vt:lpstr>
      <vt:lpstr>Les différents modules Spring</vt:lpstr>
      <vt:lpstr>Les projets du portfolio Spring (1/2)</vt:lpstr>
      <vt:lpstr>Les projets du portfolio Spring (2/2)</vt:lpstr>
      <vt:lpstr>Présentation Spring Les différents types de dépendances</vt:lpstr>
      <vt:lpstr>Présentation Spring Conséquences sur les dépendances</vt:lpstr>
      <vt:lpstr>Présentation Spring IoC : Inversion of Control</vt:lpstr>
      <vt:lpstr>Présentation Spring : Ioc </vt:lpstr>
      <vt:lpstr>Présentation Spring Injection de dépendances (1/2)</vt:lpstr>
      <vt:lpstr>Présentation Spring Injection de dépendances (2/2)</vt:lpstr>
      <vt:lpstr>Présentation Spring Les apports de Spring (1/3)</vt:lpstr>
      <vt:lpstr>Présentation Spring Les apports de Spring (2/3)</vt:lpstr>
      <vt:lpstr>Présentation Spring Les apports de Spring (3/3)</vt:lpstr>
      <vt:lpstr>Prise en main de Spring</vt:lpstr>
      <vt:lpstr>Spring et Maven</vt:lpstr>
      <vt:lpstr>Spring et Maven</vt:lpstr>
      <vt:lpstr>Définition Simple - XML</vt:lpstr>
      <vt:lpstr>Définition Simple - XML</vt:lpstr>
      <vt:lpstr>Définition Simple - XML</vt:lpstr>
      <vt:lpstr>Définition Simple - XML</vt:lpstr>
      <vt:lpstr>Définition Simple - XML</vt:lpstr>
      <vt:lpstr>Définition Simple - XML</vt:lpstr>
      <vt:lpstr>Définition Simple - XML</vt:lpstr>
      <vt:lpstr>Définition Simple - XML</vt:lpstr>
      <vt:lpstr>Définition Simple - XML</vt:lpstr>
      <vt:lpstr>Définition Simple - XML</vt:lpstr>
      <vt:lpstr>Définition Simple - XML</vt:lpstr>
      <vt:lpstr>Injection de dépendances</vt:lpstr>
      <vt:lpstr>Injection de dépendances</vt:lpstr>
      <vt:lpstr>Injection de dépendances</vt:lpstr>
      <vt:lpstr>Travaux pratiques </vt:lpstr>
      <vt:lpstr>Création d’un contexte applicatif Présentation (1/2)</vt:lpstr>
      <vt:lpstr>Création d’un contexte applicatif Présentation (2/2)</vt:lpstr>
      <vt:lpstr>Création d’un contexte applicatif Tests Unitaires Automatisés</vt:lpstr>
      <vt:lpstr>Création d’un contexte applicatif Modes de chargement</vt:lpstr>
      <vt:lpstr>Création d’un contexte applicatif Bonnes Pratiques</vt:lpstr>
      <vt:lpstr>Création d’un contexte applicatif Bonnes Pratiques</vt:lpstr>
      <vt:lpstr>Création d’un contexte applicatif Les préfixes</vt:lpstr>
      <vt:lpstr>Création d’un contexte applicatif Le caractère « * » (joker)</vt:lpstr>
      <vt:lpstr>Récupération d’instances de bean</vt:lpstr>
      <vt:lpstr>Prise en main de Spring Conclusion</vt:lpstr>
      <vt:lpstr>Bonnes pratiques de configuration de beans</vt:lpstr>
      <vt:lpstr>Définition de beans Spring en XML L’interface « FactoryBean » (1/3)</vt:lpstr>
      <vt:lpstr>Définition de beans Spring en XML L’interface « FactoryBean » (2/3)</vt:lpstr>
      <vt:lpstr>Définition de beans Spring en XML L’interface « FactoryBean » (3/3)</vt:lpstr>
      <vt:lpstr>Héritage entre beans</vt:lpstr>
      <vt:lpstr>Définition des Beans par héritage</vt:lpstr>
      <vt:lpstr>Définition des Beans par héritage</vt:lpstr>
      <vt:lpstr>Définition des Beans par héritage</vt:lpstr>
      <vt:lpstr>Wiring des collections (1/2)</vt:lpstr>
      <vt:lpstr>Wiring des collections (2/2)</vt:lpstr>
      <vt:lpstr>INJECTION DE DÉPENDANCES DES COLLECTIONS</vt:lpstr>
      <vt:lpstr>INJECTION DE DÉPENDANCES DES COLLECTIONS</vt:lpstr>
      <vt:lpstr>Injection de dépendances des collections</vt:lpstr>
      <vt:lpstr>Injection de dépendances des collections</vt:lpstr>
      <vt:lpstr>Travaux pratiques </vt:lpstr>
      <vt:lpstr>Wiring automatique</vt:lpstr>
      <vt:lpstr>Exemple sans autowiring</vt:lpstr>
      <vt:lpstr>Exemple avec autowiring…</vt:lpstr>
      <vt:lpstr>Custom Property Editor (1/2)</vt:lpstr>
      <vt:lpstr>Custom Property Editor (2/2)</vt:lpstr>
      <vt:lpstr>CUSTOM PROPERTY EDITOR (EXEMPLE Spring &lt; 4.0)</vt:lpstr>
      <vt:lpstr>Le cycle de vie du conteneur Spring</vt:lpstr>
      <vt:lpstr>Le cycle de vie du conteneur Spring Usage des annotations de la JSR-250</vt:lpstr>
      <vt:lpstr>Le cycle de vie du conteneur Spring Cycle de vie du contexte applicatif</vt:lpstr>
      <vt:lpstr>Cycle de vie du contexte applicatif  Cycle de vie du contexte applicatif</vt:lpstr>
      <vt:lpstr>Configuration via un fichier properties</vt:lpstr>
      <vt:lpstr>Configuration via un fichier properties</vt:lpstr>
      <vt:lpstr>Configuration via un fichier properties</vt:lpstr>
      <vt:lpstr>Configuration via un fichier properties</vt:lpstr>
      <vt:lpstr>Configuration via un fichier properties</vt:lpstr>
      <vt:lpstr>Travaux pratiques </vt:lpstr>
      <vt:lpstr>Cycle de vie du contexte applicatif Travailler avec les post-processeurs - BeanPostProcessor</vt:lpstr>
      <vt:lpstr>Cycle de vie du contexte applicatif Travailler avec les post-processeurs - BeanPostProcessor</vt:lpstr>
      <vt:lpstr>Cycle de vie du contexte applicatif Travailler avec les post-processeurs - BeanPostProcessor</vt:lpstr>
      <vt:lpstr>Cycle de vie du contexte applicatif Travailler avec les post-processeurs - BeanPostProcessor</vt:lpstr>
      <vt:lpstr>Cycle de vie du contexte applicatif Phase de destruction (1/2)</vt:lpstr>
      <vt:lpstr>Cycle de vie du contexte applicatif Phase de destruction (2/2)</vt:lpstr>
      <vt:lpstr>Travaux pratiques </vt:lpstr>
      <vt:lpstr>Cycle de vie du contexte applicatif Portées des beans Spring</vt:lpstr>
      <vt:lpstr>Espaces de nom XML (namespaces) (1/3)</vt:lpstr>
      <vt:lpstr>Espaces de nom XML (namespaces) (2/3) </vt:lpstr>
      <vt:lpstr>Espaces de nom XML (namespaces) (3/3)</vt:lpstr>
      <vt:lpstr>Travaux pratiques </vt:lpstr>
      <vt:lpstr>Beans internes</vt:lpstr>
      <vt:lpstr>p namespaces - property</vt:lpstr>
      <vt:lpstr>p namespaces</vt:lpstr>
      <vt:lpstr>c namespaces - constructor</vt:lpstr>
      <vt:lpstr>c namespaces - constructor</vt:lpstr>
      <vt:lpstr>namespaces util</vt:lpstr>
      <vt:lpstr>namespaces util</vt:lpstr>
      <vt:lpstr>D’autres namespaces</vt:lpstr>
      <vt:lpstr>Spring Expression Language (SpEL) Présentation</vt:lpstr>
      <vt:lpstr>Spring Expression Language (SpEL)</vt:lpstr>
      <vt:lpstr>Travaux pratiques </vt:lpstr>
      <vt:lpstr>Spring et les annotations</vt:lpstr>
      <vt:lpstr>Configuration par annotations</vt:lpstr>
      <vt:lpstr>Configuration par annotations JSR-330 (1/3)</vt:lpstr>
      <vt:lpstr>Configuration par annotations JSR-330 (2/3)</vt:lpstr>
      <vt:lpstr>Configuration par annotations</vt:lpstr>
      <vt:lpstr>Configuration par annotations - Les stéréotypes</vt:lpstr>
      <vt:lpstr>Autowiring et scanning des composants @Autowired</vt:lpstr>
      <vt:lpstr>Autowiring et scanning des composants component-scaning (1/2)</vt:lpstr>
      <vt:lpstr>Autowiring et scanning des composants component-scaning (2/2)</vt:lpstr>
      <vt:lpstr>Autowiring et scanning des composants Exclusion de beans</vt:lpstr>
      <vt:lpstr>Autowiring et scanning des composants usage @Autowired</vt:lpstr>
      <vt:lpstr>Autowiring et scanning des composants usage @Autowired</vt:lpstr>
      <vt:lpstr>Autowiring et scanning des composants Gestion des ambiguïtés (1/3)</vt:lpstr>
      <vt:lpstr>Autowiring et scanning des composants Gestion des ambiguïtés (2/3)</vt:lpstr>
      <vt:lpstr>Autowiring et scanning des composants Gestion des ambiguïtés (3/3)</vt:lpstr>
      <vt:lpstr>Autowiring et scanning des composants Les noms des composants</vt:lpstr>
      <vt:lpstr>Autowiring et scanning des composants Cycle de vie XML/Annotation</vt:lpstr>
      <vt:lpstr>Autowiring et scanning des composants Les traitements post-processeurs</vt:lpstr>
      <vt:lpstr>Faire cohabiter les différents styles de configuration</vt:lpstr>
      <vt:lpstr>Faire cohabiter les différents styles de configuration</vt:lpstr>
      <vt:lpstr>Faire cohabiter les différents styles de configuration</vt:lpstr>
      <vt:lpstr>Travaux pratiques </vt:lpstr>
      <vt:lpstr>Quand utiliser les configurations par XML  et annotations</vt:lpstr>
      <vt:lpstr>Quand utiliser les configurations par XML  et annotations</vt:lpstr>
      <vt:lpstr>Quand utiliser les configurations par XML  et annotations</vt:lpstr>
      <vt:lpstr>Quand utiliser les configurations par XML  et annotations</vt:lpstr>
      <vt:lpstr>Programmation orientée aspect (AOP)</vt:lpstr>
      <vt:lpstr>Aspect-Oriented Programming </vt:lpstr>
      <vt:lpstr>Quels problèmes résout l’AOP ?</vt:lpstr>
      <vt:lpstr>Quels problèmes résout l’AOP ?</vt:lpstr>
      <vt:lpstr>Quels problèmes résout l’AOP ?</vt:lpstr>
      <vt:lpstr>Premier exemple avec Spring AOP</vt:lpstr>
      <vt:lpstr>Quels problèmes résout l’AOP ?</vt:lpstr>
      <vt:lpstr>Quels problèmes résout l’AOP ?</vt:lpstr>
      <vt:lpstr>Cas d'étude</vt:lpstr>
      <vt:lpstr>Aspect et Target</vt:lpstr>
      <vt:lpstr>Advice</vt:lpstr>
      <vt:lpstr>Quelques définitions</vt:lpstr>
      <vt:lpstr>Quelques définitions</vt:lpstr>
      <vt:lpstr>Quelques définitions</vt:lpstr>
      <vt:lpstr>Quelques définitions</vt:lpstr>
      <vt:lpstr>Architecture AOP</vt:lpstr>
      <vt:lpstr>Proxy et Weaving</vt:lpstr>
      <vt:lpstr>Différences entre Spring AOP et AspectJ</vt:lpstr>
      <vt:lpstr>Différences entre Spring AOP et AspectJ</vt:lpstr>
      <vt:lpstr>Définir des expressions de pointcut Présentation</vt:lpstr>
      <vt:lpstr>Définir des expressions de pointcut Exemples sur les méthodes (1/2)</vt:lpstr>
      <vt:lpstr>Définir des expressions de pointcut  Exemples sur les méthodes (2/2)</vt:lpstr>
      <vt:lpstr>Définir des expressions de pointcut  Exemples sur les packages</vt:lpstr>
      <vt:lpstr>Les types de d’advices Before (1/2)</vt:lpstr>
      <vt:lpstr>Les types de d’advices Before (2/2)</vt:lpstr>
      <vt:lpstr>Les types de d’advices After Returning</vt:lpstr>
      <vt:lpstr>Les types de d’advices After Throwing (1/2)</vt:lpstr>
      <vt:lpstr>Les types de d’advices After Throwing (2/2)</vt:lpstr>
      <vt:lpstr>Les types de d’advices After</vt:lpstr>
      <vt:lpstr>Les types de d’advices Around (1/3)</vt:lpstr>
      <vt:lpstr>Les types de d’advices Around (2/3)</vt:lpstr>
      <vt:lpstr>Les types de d’advices Around (3/3)</vt:lpstr>
      <vt:lpstr>Travaux pratiques </vt:lpstr>
      <vt:lpstr>Accès aux données et JDBC avec Spring</vt:lpstr>
      <vt:lpstr>Intégration de Spring Problématiques des accès en base de données</vt:lpstr>
      <vt:lpstr>Intégration de Spring Problématiques des accès en base de données</vt:lpstr>
      <vt:lpstr>Intégration de Spring Solutions apportées (1/2)</vt:lpstr>
      <vt:lpstr>Intégration de Spring Solutions apportées (2/2)</vt:lpstr>
      <vt:lpstr>Hiérarchie d'exceptions d'accès aux données</vt:lpstr>
      <vt:lpstr>Hiérarchie d'exceptions d'accès aux données</vt:lpstr>
      <vt:lpstr>Hiérarchie d'exceptions d'accès aux données</vt:lpstr>
      <vt:lpstr>Namespace JDBC (1/2)</vt:lpstr>
      <vt:lpstr>Namespace JDBC (2/2)</vt:lpstr>
      <vt:lpstr>La Data source (1/4)</vt:lpstr>
      <vt:lpstr>La Data source (2/4)</vt:lpstr>
      <vt:lpstr>La Data source (3/4)</vt:lpstr>
      <vt:lpstr>La Data source (4/4)</vt:lpstr>
      <vt:lpstr>Les accès JDBC avec le JdbcTemplate Problématiques JDBC</vt:lpstr>
      <vt:lpstr>Les accès JDBC avec le JdbcTemplate Créer un template JDBC (1/2)</vt:lpstr>
      <vt:lpstr>Les accès JDBC avec le JdbcTemplate Créer un template JDBC (2/2)</vt:lpstr>
      <vt:lpstr>Les accès JDBC avec le JdbcTemplate Les requêtes simples</vt:lpstr>
      <vt:lpstr>Les accès JDBC avec le JdbcTemplate Les requêtes génériques (1/2)</vt:lpstr>
      <vt:lpstr>Les accès JDBC avec le JdbcTemplate Les requêtes génériques (2/2)</vt:lpstr>
      <vt:lpstr>Les accès JDBC avec le JdbcTemplate  Les callbacks – RowMapper (1/3)</vt:lpstr>
      <vt:lpstr>Les accès JDBC avec le JdbcTemplate  Les callbacks – RowMapper (2/3)</vt:lpstr>
      <vt:lpstr>Les accès JDBC avec le JdbcTemplate  Les callbacks – RowMapper (3/3)</vt:lpstr>
      <vt:lpstr>Les accès JDBC avec le JdbcTemplate Les callbacks - RowCallbackHandler</vt:lpstr>
      <vt:lpstr>Les accès JDBC avec le JdbcTemplate  Les callbacks - ResultSetExtractor</vt:lpstr>
      <vt:lpstr>Les accès JDBC avec le JdbcTemplate  Les callbacks - Conclusion</vt:lpstr>
      <vt:lpstr>Les accès JDBC avec le JdbcTemplate  Les inserts et updates</vt:lpstr>
      <vt:lpstr>Travaux pratiques </vt:lpstr>
      <vt:lpstr>Gestion des transactions avec Spring</vt:lpstr>
      <vt:lpstr>Notion de transaction</vt:lpstr>
      <vt:lpstr>Un exemple</vt:lpstr>
      <vt:lpstr>Propriétés ACID (1/2)</vt:lpstr>
      <vt:lpstr>Propriétés ACID (2/2)</vt:lpstr>
      <vt:lpstr>Spring et les transactions</vt:lpstr>
      <vt:lpstr>Transaction managers </vt:lpstr>
      <vt:lpstr>Transaction managers</vt:lpstr>
      <vt:lpstr>Transaction programmatique (1/2)</vt:lpstr>
      <vt:lpstr>Transaction programmatique (2/3)</vt:lpstr>
      <vt:lpstr>Transaction programmatique (3/3)</vt:lpstr>
      <vt:lpstr>Transaction déclaratives</vt:lpstr>
      <vt:lpstr>Les attributs transactionnels</vt:lpstr>
      <vt:lpstr>Configuration de la propagation Les attributs de propagations (1/7)</vt:lpstr>
      <vt:lpstr>Configuration de la propagation Les attributs de propagations (2/7)</vt:lpstr>
      <vt:lpstr>Configuration de la propagation Les attributs de propagations (3/7)</vt:lpstr>
      <vt:lpstr>Configuration de la propagation Les attributs de propagations (4/7)</vt:lpstr>
      <vt:lpstr>Configuration de la propagation Les attributs de propagations (5/7)</vt:lpstr>
      <vt:lpstr>Configuration de la propagation Les attributs de propagations (6/7)</vt:lpstr>
      <vt:lpstr>Configuration de la propagation Les attributs de propagations (7/7)</vt:lpstr>
      <vt:lpstr>L’isolation des transactions (1/2) </vt:lpstr>
      <vt:lpstr>L’isolation des transactions (2/2) </vt:lpstr>
      <vt:lpstr>Gestion des lectures sales</vt:lpstr>
      <vt:lpstr>Lectures successives</vt:lpstr>
      <vt:lpstr>Lectures fantômes</vt:lpstr>
      <vt:lpstr>Recommandations</vt:lpstr>
      <vt:lpstr>Paramètre Read-only</vt:lpstr>
      <vt:lpstr>Transaction Timeout</vt:lpstr>
      <vt:lpstr>Mise en place</vt:lpstr>
      <vt:lpstr>Politique de rollback</vt:lpstr>
      <vt:lpstr>Timeout</vt:lpstr>
      <vt:lpstr>Transactions et Annotations</vt:lpstr>
      <vt:lpstr>Transactions et Annotations</vt:lpstr>
      <vt:lpstr>Transactions et Annotations</vt:lpstr>
      <vt:lpstr>Transactions et Annotations</vt:lpstr>
      <vt:lpstr>Travaux pratiques </vt:lpstr>
      <vt:lpstr>Junit et Spring</vt:lpstr>
      <vt:lpstr>Les Tests : objectifs</vt:lpstr>
      <vt:lpstr>Des niveaux et des phases </vt:lpstr>
      <vt:lpstr>Les outils de tests de base</vt:lpstr>
      <vt:lpstr>JUnit (1)</vt:lpstr>
      <vt:lpstr>JUnit (2)</vt:lpstr>
      <vt:lpstr>Rappel : JUnit - Annotations @Before et @After</vt:lpstr>
      <vt:lpstr>Rappel : JUnit - Annotations @Before et @After</vt:lpstr>
      <vt:lpstr>Rappel : JUnit - Annotations @BeforeClass et @AfterClass</vt:lpstr>
      <vt:lpstr>Rappel : JUnit - Annotations @BeforeClass et @AfterClass</vt:lpstr>
      <vt:lpstr>Rappel : JUnit – Exceptions</vt:lpstr>
      <vt:lpstr>Rappel : JUnit – Exceptions</vt:lpstr>
      <vt:lpstr>Spring et JUnit</vt:lpstr>
      <vt:lpstr>Exemple JUnit Manuel</vt:lpstr>
      <vt:lpstr>Spring avec JUnit</vt:lpstr>
      <vt:lpstr>Spring avec JUnit</vt:lpstr>
      <vt:lpstr>Spring avec JUnit</vt:lpstr>
      <vt:lpstr>Spring avec JUnit</vt:lpstr>
      <vt:lpstr>Intégration de Spring avec JPA et Hibernate</vt:lpstr>
      <vt:lpstr>Rappel sur les relations en base de données</vt:lpstr>
      <vt:lpstr>Rôle des relations dans un projet</vt:lpstr>
      <vt:lpstr>Rôle des relations dans un projet</vt:lpstr>
      <vt:lpstr>Rôle des relations dans un projet</vt:lpstr>
      <vt:lpstr>Rôle des relations dans notre projet</vt:lpstr>
      <vt:lpstr>Rôle des relations dans notre projet</vt:lpstr>
      <vt:lpstr>Le MAPPING Objet RELATIONNEL</vt:lpstr>
      <vt:lpstr>JPA</vt:lpstr>
      <vt:lpstr>JPA</vt:lpstr>
      <vt:lpstr>Rappel JPA : Entités</vt:lpstr>
      <vt:lpstr>Rappel JPA : Entités</vt:lpstr>
      <vt:lpstr>Rappel JPA : Entités</vt:lpstr>
      <vt:lpstr>Rappel JPA : Les attributs d’une Entité </vt:lpstr>
      <vt:lpstr>Rappel : Les attributs d’une Entité</vt:lpstr>
      <vt:lpstr>Rappel JPA : Les attributs d’une Entité</vt:lpstr>
      <vt:lpstr>Rappel JPA : Les attributs d’une Entité</vt:lpstr>
      <vt:lpstr>Spring et les entités</vt:lpstr>
      <vt:lpstr>Rappel JPA : DAO</vt:lpstr>
      <vt:lpstr>Rappel JPA : DAO</vt:lpstr>
      <vt:lpstr>Rappel JPA : DAO et les Requêtes</vt:lpstr>
      <vt:lpstr>Rappel JPA : DAO et les Requêtes</vt:lpstr>
      <vt:lpstr>Rappel JPA : DAO et les Requêtes dynamiques</vt:lpstr>
      <vt:lpstr>Rappel JPA : DAO et les Requêtes nommées</vt:lpstr>
      <vt:lpstr>Rappel JPA : DAO et les Requêtes nommées</vt:lpstr>
      <vt:lpstr>Rappel JPA : DAO et les Requêtes nommées</vt:lpstr>
      <vt:lpstr>Spring et les DAOs</vt:lpstr>
      <vt:lpstr>Spring et les DAOs</vt:lpstr>
      <vt:lpstr>Spring et JPA</vt:lpstr>
      <vt:lpstr>Configuration JPA avec Spring</vt:lpstr>
      <vt:lpstr>Configuration JPA avec Spring</vt:lpstr>
      <vt:lpstr>Configuration JPA avec Spring</vt:lpstr>
      <vt:lpstr>Configuration JPA avec Spring</vt:lpstr>
      <vt:lpstr>Hibernate</vt:lpstr>
      <vt:lpstr>Hibernate</vt:lpstr>
      <vt:lpstr>Hibernate</vt:lpstr>
      <vt:lpstr>Rappel : Hibernate</vt:lpstr>
      <vt:lpstr>Rappel Hibernate : Entités</vt:lpstr>
      <vt:lpstr>Rappel Hibernate : Entités</vt:lpstr>
      <vt:lpstr>Rappel Hibernate : Entités</vt:lpstr>
      <vt:lpstr>Rappel Hibernate : DAO</vt:lpstr>
      <vt:lpstr>Rappel Hibernate : DAO</vt:lpstr>
      <vt:lpstr>Configuration d'Hibernate avec Spring</vt:lpstr>
      <vt:lpstr>Configuration d'Hibernate avec Spring</vt:lpstr>
      <vt:lpstr>Configuration d'Hibernate avec Spring</vt:lpstr>
      <vt:lpstr>Configuration d'Hibernate avec Spring</vt:lpstr>
      <vt:lpstr>Configuration d'Hibernate  avec Spring</vt:lpstr>
      <vt:lpstr>Configuration d'Hibernate avec Spring</vt:lpstr>
      <vt:lpstr>Configuration d'Hibernate avec Spring</vt:lpstr>
      <vt:lpstr>Configuration d'Hibernate avec Spring</vt:lpstr>
      <vt:lpstr>Travaux pratiques </vt:lpstr>
      <vt:lpstr>Spring MVC JSP / Servlet</vt:lpstr>
      <vt:lpstr>Présentation</vt:lpstr>
      <vt:lpstr>Présentation</vt:lpstr>
      <vt:lpstr>Cycle de vie d’une requête</vt:lpstr>
      <vt:lpstr>Config Spring dans une application Web</vt:lpstr>
      <vt:lpstr>Config Spring dans une application Web</vt:lpstr>
      <vt:lpstr>Config Spring dans une application Web</vt:lpstr>
      <vt:lpstr>Config Spring dans une application Web</vt:lpstr>
      <vt:lpstr>Config Spring dans une application Web</vt:lpstr>
      <vt:lpstr>Config Spring dans une application Web</vt:lpstr>
      <vt:lpstr>Framework Spring MVC</vt:lpstr>
      <vt:lpstr>Framework Spring MVC – Ancienne</vt:lpstr>
      <vt:lpstr>Framework Spring MVC – Ancienne</vt:lpstr>
      <vt:lpstr>Framework Spring MVC – Ancienne</vt:lpstr>
      <vt:lpstr>Framework Spring MVC – Ancienne</vt:lpstr>
      <vt:lpstr>Framework Spring MVC – Ancienne</vt:lpstr>
      <vt:lpstr>Spring MVC et les annotations</vt:lpstr>
      <vt:lpstr>Framework Spring MVC – Moderne</vt:lpstr>
      <vt:lpstr>Le view resolver</vt:lpstr>
      <vt:lpstr>ModelAndView</vt:lpstr>
      <vt:lpstr>Contrôleur exemple (1/4)</vt:lpstr>
      <vt:lpstr>Contrôleur exemple (2/4)</vt:lpstr>
      <vt:lpstr>Contrôleur exemple (3/4)</vt:lpstr>
      <vt:lpstr>Déclaration (4/4)</vt:lpstr>
      <vt:lpstr>Annotations Spring MVC, conclusion</vt:lpstr>
      <vt:lpstr>Définition Spring MVC</vt:lpstr>
      <vt:lpstr>Spring MVC : @RequestMapping</vt:lpstr>
      <vt:lpstr>Spring MVC - @RequestMapping</vt:lpstr>
      <vt:lpstr>Spring MVC : @RequestMapping</vt:lpstr>
      <vt:lpstr>Spring MVC - @RequestMapping </vt:lpstr>
      <vt:lpstr>Spring MVC : @RequestParam</vt:lpstr>
      <vt:lpstr>Spring MVC : @RequestParam</vt:lpstr>
      <vt:lpstr>Spring MVC - Définition d’une méthode</vt:lpstr>
      <vt:lpstr>Gestion des vues</vt:lpstr>
      <vt:lpstr>Gestion des vues</vt:lpstr>
      <vt:lpstr>Gestion du modèle</vt:lpstr>
      <vt:lpstr>Gestion du modèle</vt:lpstr>
      <vt:lpstr>Gestion du modèle – scope session</vt:lpstr>
      <vt:lpstr>Gestion du modèle – scope session</vt:lpstr>
      <vt:lpstr>Gestion du modèle – scope application</vt:lpstr>
      <vt:lpstr>Gestion des JSP</vt:lpstr>
      <vt:lpstr>Gestion des erreurs</vt:lpstr>
      <vt:lpstr>Gestion des erreurs</vt:lpstr>
      <vt:lpstr>Gestion des erreurs</vt:lpstr>
      <vt:lpstr>Gestion des erreurs</vt:lpstr>
      <vt:lpstr>Gestion des erreurs</vt:lpstr>
      <vt:lpstr>Gestion des erreurs</vt:lpstr>
      <vt:lpstr>Gestion des erreurs</vt:lpstr>
      <vt:lpstr>Gestion de l’internationnalisation</vt:lpstr>
      <vt:lpstr>Gestion de l’internationnalisation</vt:lpstr>
      <vt:lpstr>Gestion de l’internationnalisation</vt:lpstr>
      <vt:lpstr>Validation JSR 303</vt:lpstr>
      <vt:lpstr>Validation JSR 303 - Annotations</vt:lpstr>
      <vt:lpstr>Validation JSR 303 - Annotations</vt:lpstr>
      <vt:lpstr>Validation JSR 303 - Annotations</vt:lpstr>
      <vt:lpstr>Validation JSR 303 - Spring</vt:lpstr>
      <vt:lpstr>Validation JSR 303 - Spring</vt:lpstr>
      <vt:lpstr>Travaux pratiques </vt:lpstr>
      <vt:lpstr>Spring MVC Web Service REST</vt:lpstr>
      <vt:lpstr>Mapping </vt:lpstr>
      <vt:lpstr>Rappels XML</vt:lpstr>
      <vt:lpstr>Rappels XML</vt:lpstr>
      <vt:lpstr>Exemple XML</vt:lpstr>
      <vt:lpstr>XML</vt:lpstr>
      <vt:lpstr>Structure du document XML</vt:lpstr>
      <vt:lpstr>Structure du document XML</vt:lpstr>
      <vt:lpstr>Le document XML</vt:lpstr>
      <vt:lpstr>Le document XML</vt:lpstr>
      <vt:lpstr>Le document XML</vt:lpstr>
      <vt:lpstr>Le document XML</vt:lpstr>
      <vt:lpstr>XML-Schema (XSD)</vt:lpstr>
      <vt:lpstr>XML-Schema (XSD)</vt:lpstr>
      <vt:lpstr>XML-Schema (XSD)</vt:lpstr>
      <vt:lpstr>XML-Schema (XSD)</vt:lpstr>
      <vt:lpstr>JAX</vt:lpstr>
      <vt:lpstr>JAX-B</vt:lpstr>
      <vt:lpstr>JAX-B : Annotations</vt:lpstr>
      <vt:lpstr>JAX-B : Annotations</vt:lpstr>
      <vt:lpstr>JAX-B : Annotations</vt:lpstr>
      <vt:lpstr>JAX-B : Fabriquer un flux</vt:lpstr>
      <vt:lpstr>JAX-B : Lire un flux</vt:lpstr>
      <vt:lpstr>JAX-B : JAXBContext</vt:lpstr>
      <vt:lpstr>JAX-B : XmlAdapter</vt:lpstr>
      <vt:lpstr>JAX-B : XmlAdapter</vt:lpstr>
      <vt:lpstr>JAX-B : XmlAdapter</vt:lpstr>
      <vt:lpstr>Travaux pratiques </vt:lpstr>
      <vt:lpstr>JAX-P</vt:lpstr>
      <vt:lpstr>JAX-P</vt:lpstr>
      <vt:lpstr>JAX-WS</vt:lpstr>
      <vt:lpstr>JAX-RS</vt:lpstr>
      <vt:lpstr>Rappel JSON</vt:lpstr>
      <vt:lpstr>JSON vs XML</vt:lpstr>
      <vt:lpstr>Flux JSON</vt:lpstr>
      <vt:lpstr>Exemple : un objet JSON</vt:lpstr>
      <vt:lpstr>JSON : contraintes syntaxiques</vt:lpstr>
      <vt:lpstr>Exemple un Objet : JSON</vt:lpstr>
      <vt:lpstr>JSON et Java</vt:lpstr>
      <vt:lpstr>JSON et Java</vt:lpstr>
      <vt:lpstr>JSON et Java</vt:lpstr>
      <vt:lpstr>Mapping</vt:lpstr>
      <vt:lpstr>Travaux pratiques </vt:lpstr>
      <vt:lpstr>Web Service : Présentation</vt:lpstr>
      <vt:lpstr>Web Service : Présentation</vt:lpstr>
      <vt:lpstr>Web Service : Présentation</vt:lpstr>
      <vt:lpstr>Web Service : Présentation</vt:lpstr>
      <vt:lpstr>Web Service : Présentation</vt:lpstr>
      <vt:lpstr>Web Service : Présentation</vt:lpstr>
      <vt:lpstr>Le protocole HTTP</vt:lpstr>
      <vt:lpstr>HTTP : Communication</vt:lpstr>
      <vt:lpstr>Le protocole HTTP : requête</vt:lpstr>
      <vt:lpstr>HTTP : GET</vt:lpstr>
      <vt:lpstr>HTTP : POST</vt:lpstr>
      <vt:lpstr>HTTP : PUT</vt:lpstr>
      <vt:lpstr>HTTP : PATCH</vt:lpstr>
      <vt:lpstr>HTTP : DELETE</vt:lpstr>
      <vt:lpstr>HTTP : OPTIONS</vt:lpstr>
      <vt:lpstr>HTTP : TRACE</vt:lpstr>
      <vt:lpstr>HTTP : CONNECT</vt:lpstr>
      <vt:lpstr>HTTP : HEAD</vt:lpstr>
      <vt:lpstr>Méthodes HTTP Récapitulatif</vt:lpstr>
      <vt:lpstr>Méthodes HTTP</vt:lpstr>
      <vt:lpstr>REST</vt:lpstr>
      <vt:lpstr>REST sans état </vt:lpstr>
      <vt:lpstr>REST et HTTP</vt:lpstr>
      <vt:lpstr>REST et URL</vt:lpstr>
      <vt:lpstr>REST et URL</vt:lpstr>
      <vt:lpstr>REST et URL</vt:lpstr>
      <vt:lpstr>REST et URL</vt:lpstr>
      <vt:lpstr>REST et URL</vt:lpstr>
      <vt:lpstr>REST et URL</vt:lpstr>
      <vt:lpstr>HTTP : Réponse</vt:lpstr>
      <vt:lpstr>REST et les codes retours - status </vt:lpstr>
      <vt:lpstr>REST et les codes retours - status </vt:lpstr>
      <vt:lpstr>JAX-RS</vt:lpstr>
      <vt:lpstr>Problématique de l’authentification</vt:lpstr>
      <vt:lpstr>Problématique de l’authentification : S1</vt:lpstr>
      <vt:lpstr>Problématique de l’authentification : S2</vt:lpstr>
      <vt:lpstr>Problématique de l’authentification : S3</vt:lpstr>
      <vt:lpstr>Problématique de l’authentification : SX</vt:lpstr>
      <vt:lpstr>Problématique de documentation</vt:lpstr>
      <vt:lpstr>Problématique de documentation</vt:lpstr>
      <vt:lpstr>Spring MVC - Configuration</vt:lpstr>
      <vt:lpstr>Spring MVC - Configuration</vt:lpstr>
      <vt:lpstr>Spring MVC - Configuration</vt:lpstr>
      <vt:lpstr>Spring MVC - Configuration</vt:lpstr>
      <vt:lpstr>Spring MVC : @RestController</vt:lpstr>
      <vt:lpstr>Spring MVC : @RestController</vt:lpstr>
      <vt:lpstr>Spring MVC : @RequestMapping</vt:lpstr>
      <vt:lpstr>Spring MVC : @RequestMapping</vt:lpstr>
      <vt:lpstr>Spring MVC : @RequestMapping</vt:lpstr>
      <vt:lpstr>Spring MVC : @RequestMapping</vt:lpstr>
      <vt:lpstr>Spring MVC : @RequestParam</vt:lpstr>
      <vt:lpstr>Spring MVC - @RequestParam </vt:lpstr>
      <vt:lpstr>Spring MVC : @RequestParam</vt:lpstr>
      <vt:lpstr>Spring MVC : @ResponseBody</vt:lpstr>
      <vt:lpstr>Spring MVC : @ResponseBody</vt:lpstr>
      <vt:lpstr>Spring MVC : Objet org.springframework.http.ResponseEntity</vt:lpstr>
      <vt:lpstr>JSON et org.springframework.http.ResponseEntity</vt:lpstr>
      <vt:lpstr>Spring MVC : @PathVariable</vt:lpstr>
      <vt:lpstr>Spring mvc - @PathVariable </vt:lpstr>
      <vt:lpstr>Spring mvc - @RequestBody</vt:lpstr>
      <vt:lpstr>Spring mvc - @ RequestBody</vt:lpstr>
      <vt:lpstr>Spring MVC : Session et Request</vt:lpstr>
      <vt:lpstr>Spring MVC : Gestion des erreurs</vt:lpstr>
      <vt:lpstr>Spring MVC : Gestion des erreurs</vt:lpstr>
      <vt:lpstr>Spring MVC : Gestion des erreurs</vt:lpstr>
      <vt:lpstr>Spring MVC : Gestion des erreurs</vt:lpstr>
      <vt:lpstr>Spring MVC : HATEOAS</vt:lpstr>
      <vt:lpstr>Spring MVC : HATEOAS</vt:lpstr>
      <vt:lpstr>Spring MVC : HATEOAS</vt:lpstr>
      <vt:lpstr>Spring MVC : HATEOAS</vt:lpstr>
      <vt:lpstr>Spring MVC : HATEOAS</vt:lpstr>
      <vt:lpstr>Spring MVC : HATEOAS</vt:lpstr>
      <vt:lpstr>Travaux pratiques </vt:lpstr>
      <vt:lpstr>Spring MVC : Junit – Avec MOCK</vt:lpstr>
      <vt:lpstr>Spring MVC : Junit – Avec MOCK</vt:lpstr>
      <vt:lpstr>Spring MVC : Junit – Avec MOCK</vt:lpstr>
      <vt:lpstr>Spring MVC : Junit – Avec MOCK</vt:lpstr>
      <vt:lpstr>Spring MVC : Junit – Avec MOCK</vt:lpstr>
      <vt:lpstr>Spring MVC : Junit – Avec MOCK</vt:lpstr>
      <vt:lpstr>Spring MVC : Junit – Avec MOCK</vt:lpstr>
      <vt:lpstr>Spring MVC : Junit – Avec MOCK</vt:lpstr>
      <vt:lpstr>Spring MVC : Junit – Avec MOCK</vt:lpstr>
      <vt:lpstr>Spring MVC : Junit – Avec RestTemplate</vt:lpstr>
      <vt:lpstr>Spring MVC : Junit – Avec RestTemplate</vt:lpstr>
      <vt:lpstr>Spring MVC : Junit – Avec RestTemplate</vt:lpstr>
      <vt:lpstr>Spring MVC : Junit – Avec RestTemplate</vt:lpstr>
      <vt:lpstr>Spring MVC : Junit – Avec RestTemplate</vt:lpstr>
      <vt:lpstr>Spring MVC : Junit – Avec RestTemplate</vt:lpstr>
      <vt:lpstr>Spring et Ajax</vt:lpstr>
      <vt:lpstr>Travaux pratiques </vt:lpstr>
      <vt:lpstr>Spring Security</vt:lpstr>
      <vt:lpstr>Spring Security</vt:lpstr>
      <vt:lpstr>Spring Security</vt:lpstr>
      <vt:lpstr>Spring Security</vt:lpstr>
      <vt:lpstr>Spring Security – Architecture</vt:lpstr>
      <vt:lpstr>Spring Security</vt:lpstr>
      <vt:lpstr>Spring Security – Mise en place</vt:lpstr>
      <vt:lpstr>Spring Security – Mise en place</vt:lpstr>
      <vt:lpstr>Spring Security – Mise en place</vt:lpstr>
      <vt:lpstr>Spring Security – Mise en place</vt:lpstr>
      <vt:lpstr>Spring Security – Mise en place</vt:lpstr>
      <vt:lpstr>Spring Security – Mise en place</vt:lpstr>
      <vt:lpstr>Travaux pratiques </vt:lpstr>
      <vt:lpstr>Spring Security – &lt;form-login&gt;</vt:lpstr>
      <vt:lpstr>Spring Security – &lt;form-login&gt;</vt:lpstr>
      <vt:lpstr>Spring Security3 – &lt;form-login&gt;</vt:lpstr>
      <vt:lpstr>Spring Security4 – &lt;form-login&gt;</vt:lpstr>
      <vt:lpstr>Spring Security – &lt;form-login&gt;</vt:lpstr>
      <vt:lpstr>Spring Security – &lt;form-login&gt;</vt:lpstr>
      <vt:lpstr>Spring Security – &lt;access-denied-handler&gt;</vt:lpstr>
      <vt:lpstr>Travaux pratiques </vt:lpstr>
      <vt:lpstr>Spring Security – Logout</vt:lpstr>
      <vt:lpstr>Spring Security – Logout</vt:lpstr>
      <vt:lpstr>Travaux pratiques </vt:lpstr>
      <vt:lpstr>Spring Security – Remember-Me</vt:lpstr>
      <vt:lpstr>Spring Security – Remember-Me</vt:lpstr>
      <vt:lpstr>Spring Security – Remember-Me</vt:lpstr>
      <vt:lpstr>Spring Security – Remember-Me</vt:lpstr>
      <vt:lpstr>Travaux pratiques </vt:lpstr>
      <vt:lpstr>Spring Security – URL </vt:lpstr>
      <vt:lpstr>Spring Security – URL </vt:lpstr>
      <vt:lpstr>Spring Security – Roles </vt:lpstr>
      <vt:lpstr>Spring Security – Authentication provider </vt:lpstr>
      <vt:lpstr>Spring Security – Authentication provider </vt:lpstr>
      <vt:lpstr>Spring Security – Authentication provider </vt:lpstr>
      <vt:lpstr>Spring Security – Dans ses pages JSP</vt:lpstr>
      <vt:lpstr>Spring Security – Dans ses pages JSP</vt:lpstr>
      <vt:lpstr>Spring Security – Dans ses pages JSP</vt:lpstr>
      <vt:lpstr>Spring Security – Expression</vt:lpstr>
      <vt:lpstr>Travaux pratiques </vt:lpstr>
      <vt:lpstr>Spring Security – Dans le code Java</vt:lpstr>
      <vt:lpstr>Spring Security – Dans le code Java</vt:lpstr>
      <vt:lpstr>Travaux pratiques </vt:lpstr>
      <vt:lpstr>Travaux pratiques </vt:lpstr>
      <vt:lpstr>Spring Remote</vt:lpstr>
      <vt:lpstr>Présentation</vt:lpstr>
      <vt:lpstr>Présentation</vt:lpstr>
      <vt:lpstr>Présentation</vt:lpstr>
      <vt:lpstr>Présentation</vt:lpstr>
      <vt:lpstr>Spring Remote : RMI</vt:lpstr>
      <vt:lpstr>Spring Remote : RMI – côté serveur</vt:lpstr>
      <vt:lpstr>Spring Remote : RMI – côté client</vt:lpstr>
      <vt:lpstr>Travaux pratiques </vt:lpstr>
      <vt:lpstr>Spring Remote : Hessian / Burlap / HttpInvoker</vt:lpstr>
      <vt:lpstr>Spring Remote : Hessian / Burlap / HttpInvoker</vt:lpstr>
      <vt:lpstr>Spring Remote : Hessian / Burlap / HttpInvoker</vt:lpstr>
      <vt:lpstr>Spring Remote : Hessian / Burlap / HttpInvoker</vt:lpstr>
      <vt:lpstr>Spring Remote : Hessian / Burlap / HttpInvoker</vt:lpstr>
      <vt:lpstr>Travaux pratiques </vt:lpstr>
      <vt:lpstr>Spring Remote : JAX-WS</vt:lpstr>
      <vt:lpstr>Spring Remote : JAX-WS – P1</vt:lpstr>
      <vt:lpstr>Spring Remote : JAX-WS - P1</vt:lpstr>
      <vt:lpstr>Spring Remote : JAX-WS – P2</vt:lpstr>
      <vt:lpstr>Spring Remote : JAX-WS – P2</vt:lpstr>
      <vt:lpstr>Spring Remote : JAX-WS – P2</vt:lpstr>
      <vt:lpstr>Spring Remote : JAX-WS</vt:lpstr>
      <vt:lpstr>Spring Remote : JAX-WS</vt:lpstr>
      <vt:lpstr>Spring Remote : JAX-WS</vt:lpstr>
      <vt:lpstr>Spring Remote : JAX-WS</vt:lpstr>
      <vt:lpstr>Travaux pratiques </vt:lpstr>
      <vt:lpstr>Spring JMS</vt:lpstr>
      <vt:lpstr>Présentation</vt:lpstr>
      <vt:lpstr>Rappel JMS</vt:lpstr>
      <vt:lpstr>JMS</vt:lpstr>
      <vt:lpstr>JMS</vt:lpstr>
      <vt:lpstr>JMS</vt:lpstr>
      <vt:lpstr>JMS - Implémentation</vt:lpstr>
      <vt:lpstr>JMS - Implémentation</vt:lpstr>
      <vt:lpstr>JMS – Architecture classique</vt:lpstr>
      <vt:lpstr>Spring et JMS : JmsTemplate</vt:lpstr>
      <vt:lpstr>Spring et JMS : JmsTemplate</vt:lpstr>
      <vt:lpstr>JMS : Producteur</vt:lpstr>
      <vt:lpstr>JMS : Consommateur synchrone</vt:lpstr>
      <vt:lpstr>JMS et configuration</vt:lpstr>
      <vt:lpstr>JMS et configuration</vt:lpstr>
      <vt:lpstr>Travaux pratiques </vt:lpstr>
      <vt:lpstr>JMS : Consommateur Asynchrone</vt:lpstr>
      <vt:lpstr>JMS : Consommateur Asynchrone </vt:lpstr>
      <vt:lpstr>JMS : Consommateur Asynchrone </vt:lpstr>
      <vt:lpstr>Travaux pratiques </vt:lpstr>
      <vt:lpstr>JMS : Annotations, Spring &gt;= 4</vt:lpstr>
      <vt:lpstr>JMS : Annotations, Spring &gt;= 4</vt:lpstr>
      <vt:lpstr>JMS : Annotations, Spring &gt;= 4</vt:lpstr>
      <vt:lpstr>Travaux pratiques , Spring &gt;= 4 </vt:lpstr>
      <vt:lpstr>JMS : Pour aller plus loin</vt:lpstr>
      <vt:lpstr>JMS : Pour aller plus loin</vt:lpstr>
      <vt:lpstr>Spring JMX</vt:lpstr>
      <vt:lpstr>Présentation</vt:lpstr>
      <vt:lpstr>JMX Architecture</vt:lpstr>
      <vt:lpstr>JMX - MBean</vt:lpstr>
      <vt:lpstr>JMX - MBean</vt:lpstr>
      <vt:lpstr>Interface du MBean</vt:lpstr>
      <vt:lpstr>Exemple</vt:lpstr>
      <vt:lpstr>Mise à disposition du MBean</vt:lpstr>
      <vt:lpstr>Exemple : côté serveur</vt:lpstr>
      <vt:lpstr>JMX : ObjectName</vt:lpstr>
      <vt:lpstr>JMX : Côté client</vt:lpstr>
      <vt:lpstr>JMX : Côté client</vt:lpstr>
      <vt:lpstr>JMX : Côté client</vt:lpstr>
      <vt:lpstr>JMX </vt:lpstr>
      <vt:lpstr>Spring et JMX </vt:lpstr>
      <vt:lpstr>Spring et JMX : MBean</vt:lpstr>
      <vt:lpstr>Spring et JMX : Interface du MBean</vt:lpstr>
      <vt:lpstr>Spring et JMX : RMI Registry</vt:lpstr>
      <vt:lpstr>Spring et JMX : RMI Registry</vt:lpstr>
      <vt:lpstr>Spring et JMX : Déclaration MBean</vt:lpstr>
      <vt:lpstr>Spring et JMX : Déclaration MBean</vt:lpstr>
      <vt:lpstr>Spring et JMX : Déclaration MBean</vt:lpstr>
      <vt:lpstr>Spring et JMX : Déclaration MBean</vt:lpstr>
      <vt:lpstr>Spring et JMX : Côté client</vt:lpstr>
      <vt:lpstr>Spring et JMX : Côté client</vt:lpstr>
      <vt:lpstr>Spring et JMX : Côté client</vt:lpstr>
      <vt:lpstr>Travaux pratiques </vt:lpstr>
      <vt:lpstr>Spring et JMX : Annotations</vt:lpstr>
      <vt:lpstr>Spring et JMX : Annotations</vt:lpstr>
      <vt:lpstr>Spring et JMX : Annotations</vt:lpstr>
      <vt:lpstr>Spring et JMX : Annotations</vt:lpstr>
      <vt:lpstr>Spring et JMX : Annotations</vt:lpstr>
      <vt:lpstr>Travaux pratiques </vt:lpstr>
      <vt:lpstr>Spring et JMX : Evènements</vt:lpstr>
      <vt:lpstr>Spring et JMX : Evènements</vt:lpstr>
      <vt:lpstr>Spring et JMX : Evènements</vt:lpstr>
      <vt:lpstr>Spring et JMX : Evènements</vt:lpstr>
      <vt:lpstr>Travaux pratiques </vt:lpstr>
      <vt:lpstr>Tour de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Spring</dc:title>
  <dc:creator>Ferret Renaud</dc:creator>
  <cp:keywords>Formation Spring</cp:keywords>
  <cp:lastModifiedBy>Adrien Vossough</cp:lastModifiedBy>
  <cp:revision>143</cp:revision>
  <dcterms:created xsi:type="dcterms:W3CDTF">2017-05-23T08:22:58Z</dcterms:created>
  <dcterms:modified xsi:type="dcterms:W3CDTF">2017-10-11T06:58:27Z</dcterms:modified>
  <cp:category>Formation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0x010100FD5FDA484BA1454AA45CCCCC1FBDAA82</vt:lpwstr>
  </property>
</Properties>
</file>